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63" r:id="rId3"/>
  </p:sldMasterIdLst>
  <p:notesMasterIdLst>
    <p:notesMasterId r:id="rId32"/>
  </p:notesMasterIdLst>
  <p:handoutMasterIdLst>
    <p:handoutMasterId r:id="rId33"/>
  </p:handoutMasterIdLst>
  <p:sldIdLst>
    <p:sldId id="267" r:id="rId4"/>
    <p:sldId id="310" r:id="rId5"/>
    <p:sldId id="334" r:id="rId6"/>
    <p:sldId id="308" r:id="rId7"/>
    <p:sldId id="312" r:id="rId8"/>
    <p:sldId id="313" r:id="rId9"/>
    <p:sldId id="314" r:id="rId10"/>
    <p:sldId id="315" r:id="rId11"/>
    <p:sldId id="332" r:id="rId12"/>
    <p:sldId id="316" r:id="rId13"/>
    <p:sldId id="317" r:id="rId14"/>
    <p:sldId id="318" r:id="rId15"/>
    <p:sldId id="319" r:id="rId16"/>
    <p:sldId id="320" r:id="rId17"/>
    <p:sldId id="321" r:id="rId18"/>
    <p:sldId id="335" r:id="rId19"/>
    <p:sldId id="322" r:id="rId20"/>
    <p:sldId id="325" r:id="rId21"/>
    <p:sldId id="328" r:id="rId22"/>
    <p:sldId id="330" r:id="rId23"/>
    <p:sldId id="331" r:id="rId24"/>
    <p:sldId id="333" r:id="rId25"/>
    <p:sldId id="336" r:id="rId26"/>
    <p:sldId id="337" r:id="rId27"/>
    <p:sldId id="338" r:id="rId28"/>
    <p:sldId id="340" r:id="rId29"/>
    <p:sldId id="339" r:id="rId30"/>
    <p:sldId id="342" r:id="rId31"/>
  </p:sldIdLst>
  <p:sldSz cx="12192000" cy="6858000"/>
  <p:notesSz cx="6858000" cy="9144000"/>
  <p:custDataLst>
    <p:tags r:id="rId3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seigner la technologie" id="{AB05E03B-3FBC-497B-955A-020A13430859}">
          <p14:sldIdLst>
            <p14:sldId id="267"/>
            <p14:sldId id="310"/>
            <p14:sldId id="334"/>
            <p14:sldId id="308"/>
            <p14:sldId id="312"/>
            <p14:sldId id="313"/>
            <p14:sldId id="314"/>
            <p14:sldId id="315"/>
            <p14:sldId id="332"/>
            <p14:sldId id="316"/>
            <p14:sldId id="317"/>
            <p14:sldId id="318"/>
            <p14:sldId id="319"/>
            <p14:sldId id="320"/>
            <p14:sldId id="321"/>
            <p14:sldId id="335"/>
            <p14:sldId id="322"/>
            <p14:sldId id="325"/>
            <p14:sldId id="328"/>
            <p14:sldId id="330"/>
            <p14:sldId id="331"/>
            <p14:sldId id="333"/>
            <p14:sldId id="336"/>
            <p14:sldId id="337"/>
            <p14:sldId id="338"/>
            <p14:sldId id="340"/>
            <p14:sldId id="339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D" initials="CD" lastIdx="1" clrIdx="0">
    <p:extLst>
      <p:ext uri="{19B8F6BF-5375-455C-9EA6-DF929625EA0E}">
        <p15:presenceInfo xmlns:p15="http://schemas.microsoft.com/office/powerpoint/2012/main" userId="925dab55d78c3a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43031"/>
    <a:srgbClr val="F4823B"/>
    <a:srgbClr val="FFFFFF"/>
    <a:srgbClr val="B2C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3531" autoAdjust="0"/>
  </p:normalViewPr>
  <p:slideViewPr>
    <p:cSldViewPr snapToGrid="0">
      <p:cViewPr varScale="1">
        <p:scale>
          <a:sx n="75" d="100"/>
          <a:sy n="75" d="100"/>
        </p:scale>
        <p:origin x="9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160-B8B4-4F67-8F69-C31BDDA4AF2D}" type="datetimeFigureOut">
              <a:rPr lang="fr-FR" smtClean="0"/>
              <a:t>20/09/2017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FE45-FBD4-4DCB-9F1F-D55246B7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2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6BA4-CC61-4E52-9DF4-9D13B9A73144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DF2D-88EC-41AB-B9EC-0C1B59EC40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73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68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Saisir sous Word ou LibreOffice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Fiches de positionnement : retour les 01/12/2017 et 15/02/2018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de tuteur enseignant non documentaliste à renseigner et à retourner au secrétariat du corps d'inspection (ce.ipr@ac-bordeaux.fr) avant le 18 mai 2017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du CE enseignant non documentaliste à renseigner et à retourner drh.dpe.titularisation@ac-bordeaux.fr avant le 18 mai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96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78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http://goo.gl/3BxY5L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DF2D-88EC-41AB-B9EC-0C1B59EC40A3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8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slide" Target="../slides/slide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84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2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7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 rot="16200000">
            <a:off x="6290103" y="-5245078"/>
            <a:ext cx="656823" cy="111469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-1" y="656822"/>
            <a:ext cx="1045029" cy="6201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ROLE DU TUTEUR DE PROFESSEUR STAGIAIRE EN S.I.I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19" y="62012"/>
            <a:ext cx="710388" cy="532791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943" y="6351966"/>
            <a:ext cx="609600" cy="359410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9144" y="6351966"/>
            <a:ext cx="891540" cy="35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-1"/>
            <a:ext cx="11146972" cy="656821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2468273"/>
              </p:ext>
            </p:extLst>
          </p:nvPr>
        </p:nvGraphicFramePr>
        <p:xfrm>
          <a:off x="10696755" y="1451728"/>
          <a:ext cx="1495245" cy="30664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95245">
                  <a:extLst>
                    <a:ext uri="{9D8B030D-6E8A-4147-A177-3AD203B41FA5}">
                      <a16:colId xmlns:a16="http://schemas.microsoft.com/office/drawing/2014/main" val="2416700492"/>
                    </a:ext>
                  </a:extLst>
                </a:gridCol>
              </a:tblGrid>
              <a:tr h="36203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Accueil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58664"/>
                  </a:ext>
                </a:extLst>
              </a:tr>
              <a:tr h="591926"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Organisation de la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255958"/>
                  </a:ext>
                </a:extLst>
              </a:tr>
              <a:tr h="774575"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2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Rôle du tuteur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Accueillir 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Observer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Former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Positionner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Evaluer</a:t>
                      </a:r>
                    </a:p>
                    <a:p>
                      <a:pPr marL="361950" indent="-180975">
                        <a:buFont typeface="Arial" panose="020B0604020202020204" pitchFamily="34" charset="0"/>
                        <a:buChar char="•"/>
                        <a:tabLst>
                          <a:tab pos="361950" algn="l"/>
                        </a:tabLs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45382"/>
                  </a:ext>
                </a:extLst>
              </a:tr>
              <a:tr h="364405"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3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Rôle du P.F.A.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903009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Ressources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82573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03" y="4805210"/>
            <a:ext cx="1927897" cy="12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70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6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9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17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69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08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1D37B8-B677-4826-901C-DF020591D9E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6EDD-9295-40BE-9E76-19EFA79C8EA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2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tact.techno@ac-bordeaux.fr?subject=Contact%20Site%20Rectorat%20STI%20Bordeaux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formation_initiale/91/2/Fiche_lancement_procedure_1718_791912.doc" TargetMode="External"/><Relationship Id="rId2" Type="http://schemas.openxmlformats.org/officeDocument/2006/relationships/hyperlink" Target="http://cache.media.education.gouv.fr/file/formation_initiale/92/5/procedure_accompagnement_1718_7919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che.media.education.gouv.fr/file/formation_initiale/91/1/Fiche_demande_mesures_specifiques1718_791911.doc" TargetMode="External"/><Relationship Id="rId4" Type="http://schemas.openxmlformats.org/officeDocument/2006/relationships/hyperlink" Target="http://cache.media.education.gouv.fr/file/formation_initiale/91/0/Fiche_bilan_visite1718_791910.do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che.media.education.gouv.fr/file/formation_initiale/63/4/Grille_TUTEUR_enseignants_-_2016-2017_750634.doc" TargetMode="External"/><Relationship Id="rId3" Type="http://schemas.openxmlformats.org/officeDocument/2006/relationships/hyperlink" Target="mailto:ce.ipr@ac-bordeaux.fr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che.media.education.gouv.fr/file/formation_initiale/91/3/Fiche_positionnement_stagiaire_1718_791913.doc" TargetMode="External"/><Relationship Id="rId5" Type="http://schemas.openxmlformats.org/officeDocument/2006/relationships/hyperlink" Target="mailto:drh.dpe.titularisation@ac-bordeaux.fr" TargetMode="External"/><Relationship Id="rId4" Type="http://schemas.openxmlformats.org/officeDocument/2006/relationships/hyperlink" Target="mailto:contact.techno@ac-bordeaux.fr" TargetMode="External"/><Relationship Id="rId9" Type="http://schemas.openxmlformats.org/officeDocument/2006/relationships/hyperlink" Target="http://cache.media.education.gouv.fr/file/formation_initiale/62/8/Grille_CE_enseignants_-_2016-2017_750628.do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ache.media.education.gouv.fr/file/formation_initiale/60/7/Fiche_suivi_parcours_formation_fonctionnaire_stagiaire_467607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75198" y="3109856"/>
            <a:ext cx="7757160" cy="1455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DU TUTEUR DE PROFESSEUR STAGIAIRE DE S.I.I</a:t>
            </a:r>
            <a:endParaRPr lang="fr-FR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235" y="5791271"/>
            <a:ext cx="1075764" cy="63425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5084" y="5789465"/>
            <a:ext cx="1577788" cy="636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094" y="5648962"/>
            <a:ext cx="219803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Accueil des tuteurs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6" y="361871"/>
            <a:ext cx="10192871" cy="2007687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54994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97479" y="806702"/>
            <a:ext cx="8600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mission de formation en adéquation avec les programmes de la discipline.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572" y="1783624"/>
            <a:ext cx="7128792" cy="17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572" y="3268914"/>
            <a:ext cx="7128792" cy="34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342150" y="3149843"/>
            <a:ext cx="565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Respect du programme  STI2D et SSI</a:t>
            </a:r>
          </a:p>
        </p:txBody>
      </p:sp>
    </p:spTree>
    <p:extLst>
      <p:ext uri="{BB962C8B-B14F-4D97-AF65-F5344CB8AC3E}">
        <p14:creationId xmlns:p14="http://schemas.microsoft.com/office/powerpoint/2010/main" val="11037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97479" y="806702"/>
            <a:ext cx="8600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mission de formation en adéquation avec les programmes de la discipline.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03870" y="1873906"/>
            <a:ext cx="814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Constats années précédentes 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516" y="2819937"/>
            <a:ext cx="8140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Retour d’information défaillant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Peu de travail collaboratif dans la classe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progressions pédagogiques peu ou mal référencées aux programmes</a:t>
            </a:r>
          </a:p>
        </p:txBody>
      </p:sp>
    </p:spTree>
    <p:extLst>
      <p:ext uri="{BB962C8B-B14F-4D97-AF65-F5344CB8AC3E}">
        <p14:creationId xmlns:p14="http://schemas.microsoft.com/office/powerpoint/2010/main" val="2585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19890" y="854260"/>
            <a:ext cx="901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Mise en autonomie pédagogique progressive</a:t>
            </a:r>
            <a:endParaRPr lang="fr-FR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268107" y="6101488"/>
            <a:ext cx="5760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268107" y="2429080"/>
            <a:ext cx="0" cy="3672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268107" y="2861128"/>
            <a:ext cx="5184576" cy="32403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268107" y="2861128"/>
            <a:ext cx="5328592" cy="28803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372562" y="6115736"/>
            <a:ext cx="198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Année scolaire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36059" y="192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88187" y="293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988187" y="473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Stagiaire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68507" y="2141048"/>
            <a:ext cx="373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Finalité : Présentation lors de l’inspection d’un travail personnel</a:t>
            </a:r>
          </a:p>
        </p:txBody>
      </p:sp>
    </p:spTree>
    <p:extLst>
      <p:ext uri="{BB962C8B-B14F-4D97-AF65-F5344CB8AC3E}">
        <p14:creationId xmlns:p14="http://schemas.microsoft.com/office/powerpoint/2010/main" val="22913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87870" y="1010489"/>
            <a:ext cx="785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Mise en autonomie pédagogique progressive</a:t>
            </a:r>
            <a:endParaRPr lang="fr-FR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447910" y="5925618"/>
            <a:ext cx="5760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2447910" y="2253210"/>
            <a:ext cx="0" cy="3672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447910" y="5637586"/>
            <a:ext cx="5328592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47910" y="2685258"/>
            <a:ext cx="5328592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52366" y="5990666"/>
            <a:ext cx="190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Année scolaire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15862" y="17491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67990" y="27572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600038" y="52055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Stagiaire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400238" y="3261322"/>
            <a:ext cx="16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éviter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4214" y="3981402"/>
            <a:ext cx="351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pédagogique </a:t>
            </a:r>
          </a:p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stagiaire obligatoire</a:t>
            </a:r>
          </a:p>
        </p:txBody>
      </p:sp>
    </p:spTree>
    <p:extLst>
      <p:ext uri="{BB962C8B-B14F-4D97-AF65-F5344CB8AC3E}">
        <p14:creationId xmlns:p14="http://schemas.microsoft.com/office/powerpoint/2010/main" val="26853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67626" y="730297"/>
            <a:ext cx="734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Donner un projet d’activité au stagiaire</a:t>
            </a:r>
            <a:endParaRPr lang="fr-FR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618" y="1549277"/>
            <a:ext cx="3845421" cy="49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050" y="1450377"/>
            <a:ext cx="31328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 flipH="1" flipV="1">
            <a:off x="3223810" y="2746521"/>
            <a:ext cx="3672408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906" y="4153740"/>
            <a:ext cx="4572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2575738" y="3466601"/>
            <a:ext cx="3096344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79712" y="911977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Former aux méthodes pédagogiques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62109" y="1555844"/>
            <a:ext cx="8674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Apprentissage par problème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Démarche technologique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Démarche de projet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Projet en terminale STI2D ou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SSI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Invitation aux réunions de validation de projets STI2D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Implication des stagiaires dans l'équipe pédagogique d'enseignement de spécialité en Terminal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393" y="2793250"/>
            <a:ext cx="4608512" cy="129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2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61782" y="2005672"/>
            <a:ext cx="8374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Didactique de la discipline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Connaissance des mécanismes d'apprentissage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Conduite de classe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Méthodes de différenciation pédagogique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Méthodes d'accompagnement des élèves en difficulté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Pratiques d'évaluation dans la classe.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61782" y="1162989"/>
            <a:ext cx="854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domaines à maîtriser (Circulaire du 3-7-2012)</a:t>
            </a:r>
          </a:p>
        </p:txBody>
      </p:sp>
    </p:spTree>
    <p:extLst>
      <p:ext uri="{BB962C8B-B14F-4D97-AF65-F5344CB8AC3E}">
        <p14:creationId xmlns:p14="http://schemas.microsoft.com/office/powerpoint/2010/main" val="28262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985191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61782" y="11949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Identifier les besoins disciplinaires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61782" y="2256329"/>
            <a:ext cx="8122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Identifier les besoins du stagiaire en M.E.I.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Remédier aux besoins des stagiaires.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 cas, transmettre au P.F.A. les besoins des stagiaires.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92FF43-5DE9-4642-93C4-A2E845CE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90675"/>
            <a:ext cx="8077200" cy="509292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164541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37761" y="779473"/>
            <a:ext cx="898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Positionner le stagiaire par rapport au référentiel du métier de professeur à l’aide de la fiche de positionnement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084918" y="3518647"/>
            <a:ext cx="1115984" cy="502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7FD5C960-274E-4F55-845B-5CDA6B03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4075112"/>
            <a:ext cx="7391400" cy="9429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35DF94-70DB-4703-84D6-2B0E92C54B02}"/>
              </a:ext>
            </a:extLst>
          </p:cNvPr>
          <p:cNvSpPr txBox="1"/>
          <p:nvPr/>
        </p:nvSpPr>
        <p:spPr>
          <a:xfrm>
            <a:off x="2552700" y="6488668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contact.techno@ac-bordeaux.fr</a:t>
            </a:r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314C1C7-C561-4E45-B2D7-01B7694551AE}"/>
              </a:ext>
            </a:extLst>
          </p:cNvPr>
          <p:cNvCxnSpPr>
            <a:cxnSpLocks/>
          </p:cNvCxnSpPr>
          <p:nvPr/>
        </p:nvCxnSpPr>
        <p:spPr>
          <a:xfrm>
            <a:off x="5481918" y="5093447"/>
            <a:ext cx="0" cy="1294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164541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37760" y="779473"/>
            <a:ext cx="996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Déterminer le niveau de maîtrise des compétences professionnelles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198" y="1733123"/>
            <a:ext cx="3672122" cy="50114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821" y="1733123"/>
            <a:ext cx="3572558" cy="50647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078" y="1363791"/>
            <a:ext cx="8524314" cy="2625503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685365" y="3236259"/>
            <a:ext cx="6042211" cy="1495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1. ORGANISATION DE LA FORMATION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43690" y="878033"/>
            <a:ext cx="90912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 DU STAGE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stagiaire bénéficie d’un service à mi-temps ou à temps plein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jours « libérés » pour les stagiaires mi-temps sont le jeudi et le vendredi, de manière à permettre la formation à l’E.S.P.E. (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L'Ecole supérieure du professorat et de l'éducation)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tuteur « terrain » l’accompagne durant l’année.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tuteur E.S.P.E l’accompagne durant l’année.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professeur formateur associé qui le suit en cours.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corps d’inspection qui évalue sa progression.  </a:t>
            </a:r>
          </a:p>
          <a:p>
            <a:pPr marL="457200" indent="-45720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05381" y="1811547"/>
            <a:ext cx="1486619" cy="595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5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164541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198" y="795319"/>
            <a:ext cx="996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Utiliser le référentiel de compétences professionnelles des métiers du professorat et de l’éducation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28198" y="1733123"/>
            <a:ext cx="7413181" cy="5064754"/>
            <a:chOff x="1428198" y="1733123"/>
            <a:chExt cx="7413181" cy="50647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98" y="1733123"/>
              <a:ext cx="3672122" cy="501143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821" y="1733123"/>
              <a:ext cx="3572558" cy="5064754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1350" y="1795592"/>
            <a:ext cx="6694932" cy="31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 flipV="1">
            <a:off x="2330823" y="2581835"/>
            <a:ext cx="1828801" cy="26877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164541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198" y="795319"/>
            <a:ext cx="99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Graduer correctement les compétences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28198" y="1733123"/>
            <a:ext cx="7413181" cy="5064754"/>
            <a:chOff x="1428198" y="1733123"/>
            <a:chExt cx="7413181" cy="50647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98" y="1733123"/>
              <a:ext cx="3672122" cy="501143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821" y="1733123"/>
              <a:ext cx="3572558" cy="506475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550894" y="5683624"/>
            <a:ext cx="1713365" cy="2689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1"/>
                </a:solidFill>
              </a:ln>
              <a:noFill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7" y="1301146"/>
            <a:ext cx="9668071" cy="5144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77074" y="4232511"/>
            <a:ext cx="9481962" cy="4392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877533" y="1738993"/>
            <a:ext cx="6963846" cy="233242"/>
          </a:xfrm>
          <a:prstGeom prst="rect">
            <a:avLst/>
          </a:prstGeom>
          <a:solidFill>
            <a:srgbClr val="0033CC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77074" y="4671781"/>
            <a:ext cx="9481962" cy="64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869520" y="2168635"/>
            <a:ext cx="8699867" cy="447925"/>
          </a:xfrm>
          <a:prstGeom prst="rect">
            <a:avLst/>
          </a:prstGeom>
          <a:solidFill>
            <a:srgbClr val="0033CC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177074" y="5316107"/>
            <a:ext cx="9481962" cy="4392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877533" y="1944535"/>
            <a:ext cx="8691854" cy="233242"/>
          </a:xfrm>
          <a:prstGeom prst="rect">
            <a:avLst/>
          </a:prstGeom>
          <a:solidFill>
            <a:srgbClr val="0033CC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849392" y="1722208"/>
            <a:ext cx="1711982" cy="233242"/>
          </a:xfrm>
          <a:prstGeom prst="rect">
            <a:avLst/>
          </a:prstGeom>
          <a:solidFill>
            <a:srgbClr val="0033CC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177074" y="5759824"/>
            <a:ext cx="9481962" cy="6247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861507" y="2607905"/>
            <a:ext cx="8699867" cy="447925"/>
          </a:xfrm>
          <a:prstGeom prst="rect">
            <a:avLst/>
          </a:prstGeom>
          <a:solidFill>
            <a:srgbClr val="0033CC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164541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198" y="741437"/>
            <a:ext cx="99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Evaluation conjointe du proviseur de l’établissement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428198" y="1733123"/>
            <a:ext cx="7413181" cy="5064754"/>
            <a:chOff x="1428198" y="1733123"/>
            <a:chExt cx="7413181" cy="50647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98" y="1733123"/>
              <a:ext cx="3672122" cy="501143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821" y="1733123"/>
              <a:ext cx="3572558" cy="5064754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198" y="1645723"/>
            <a:ext cx="8186870" cy="3261753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 flipV="1">
            <a:off x="4374776" y="3030071"/>
            <a:ext cx="2528048" cy="27252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361764"/>
            <a:ext cx="1486619" cy="188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198" y="741437"/>
            <a:ext cx="99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Evaluer l’acquisition des compétences durant l’année de formation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96885" y="1203102"/>
            <a:ext cx="8080197" cy="5577233"/>
            <a:chOff x="1296885" y="1203102"/>
            <a:chExt cx="8080197" cy="557723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885" y="1203102"/>
              <a:ext cx="4072973" cy="557723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171" y="1203102"/>
              <a:ext cx="3875911" cy="557468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198" y="1664767"/>
            <a:ext cx="8570658" cy="49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550023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97106" y="849013"/>
            <a:ext cx="1093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Quand mettre en œuvre la procédure d’accompagnement renforcé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0578" y="1901350"/>
            <a:ext cx="908722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 procédure  d’alerte  est  mise  en  œuvre  dans  le  cas  d’un  constat  de  difficultés professionnelles importantes, telles que 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l’absence de garantie de la sécurité physique et/ou morale des élèves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une conduite de classe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ne mettant pas les élèves en situation d’apprendre de façon durable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par exemple par absence effective d’autorité sur le groupe classe générant des situations de désordre;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une  incapacité  marquée  à  concevoir  et  mettre  en  œuvre  des  situations d’enseignement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 notamment  par  l’absence  d’un  travail  de  préparation  régulier  et efficace;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une  planification  insuffisante  des  apprentissages 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 un  déficit d’organisation  des activités préjudiciables aux progrès des élèves 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 dysfonctionnements  majeurs  dans  la  relation  avec  le  tuteur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 les  personnels  de l’établissement ou les familles 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 constat d’un mal être professionnel important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1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550023"/>
            <a:ext cx="1486619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60017" y="836313"/>
            <a:ext cx="8379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Qui déclenche la procédure d’accompagnement renforcé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1324" y="1438024"/>
            <a:ext cx="9215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</a:t>
            </a:r>
            <a:r>
              <a:rPr lang="fr-FR" sz="2400" dirty="0"/>
              <a:t>le tuteur «terrain» ;</a:t>
            </a:r>
          </a:p>
          <a:p>
            <a:r>
              <a:rPr lang="fr-FR" sz="2400" dirty="0"/>
              <a:t>- le tuteur ESPE ;</a:t>
            </a:r>
          </a:p>
          <a:p>
            <a:r>
              <a:rPr lang="fr-FR" sz="2400" dirty="0"/>
              <a:t>- le chef d’établissement ;</a:t>
            </a:r>
          </a:p>
          <a:p>
            <a:r>
              <a:rPr lang="fr-FR" sz="2400" dirty="0"/>
              <a:t>- les formateurs académiques ;</a:t>
            </a:r>
          </a:p>
          <a:p>
            <a:r>
              <a:rPr lang="fr-FR" sz="2400" dirty="0"/>
              <a:t>- les responsables du parcours de formation (inspecteurs, universitaires).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52607" y="3474431"/>
            <a:ext cx="9386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Comment déclencher la procédure d’accompagnement renforcé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5806" y="4102534"/>
            <a:ext cx="8973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Après avoir contacter l’inspection et l’ESPE : </a:t>
            </a:r>
          </a:p>
          <a:p>
            <a:r>
              <a:rPr lang="fr-FR" sz="2400" dirty="0">
                <a:hlinkClick r:id="rId2" tooltip="procedure_accompagnement_1718 (PDF-676.95 Ko-Nouvelle fenêtre)"/>
              </a:rPr>
              <a:t>Note relative au protocole d'accompagnement renforcé</a:t>
            </a:r>
            <a:endParaRPr lang="fr-FR" sz="2400" dirty="0"/>
          </a:p>
          <a:p>
            <a:pPr lvl="1"/>
            <a:r>
              <a:rPr lang="fr-FR" sz="2400" dirty="0">
                <a:hlinkClick r:id="rId3" tooltip="Fiche_lancement_procedure_1718 (DOC-863.00 Ko-Nouvelle fenêtre)"/>
              </a:rPr>
              <a:t>Etape 1</a:t>
            </a:r>
            <a:endParaRPr lang="fr-FR" sz="2400" dirty="0"/>
          </a:p>
          <a:p>
            <a:pPr lvl="1"/>
            <a:r>
              <a:rPr lang="fr-FR" sz="2400" dirty="0">
                <a:hlinkClick r:id="rId4" tooltip="Fiche_bilan_visite1718 (DOC-860.50 Ko-Nouvelle fenêtre)"/>
              </a:rPr>
              <a:t>Etape 2</a:t>
            </a:r>
            <a:endParaRPr lang="fr-FR" sz="2400" dirty="0"/>
          </a:p>
          <a:p>
            <a:pPr lvl="1"/>
            <a:r>
              <a:rPr lang="fr-FR" sz="2400" dirty="0">
                <a:hlinkClick r:id="rId5" tooltip="Fiche_demande_mesures_specifiques1718 (DOC-865.00 Ko-Nouvelle fenêtre)"/>
              </a:rPr>
              <a:t>Etape 3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44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3. ROLE DU P.F.A.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3792069"/>
            <a:ext cx="1486619" cy="367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479176" y="1114413"/>
            <a:ext cx="77634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Formation des stagiaires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(38h à l’E.S.P.E.)</a:t>
            </a:r>
          </a:p>
          <a:p>
            <a:pPr marL="800100" lvl="1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Didactique de la discipline</a:t>
            </a:r>
          </a:p>
          <a:p>
            <a:pPr marL="800100" lvl="1" indent="-34290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Animation du réseau de tuteurs</a:t>
            </a:r>
          </a:p>
          <a:p>
            <a:pPr marL="800100" lvl="1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Visites</a:t>
            </a:r>
          </a:p>
          <a:p>
            <a:pPr marL="800100" lvl="1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Echange de ressources</a:t>
            </a:r>
          </a:p>
          <a:p>
            <a:pPr marL="800100" lvl="1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2611" y="4732955"/>
            <a:ext cx="7763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Jean-Michel GARREAU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Lycée J.B de BAUDRE (AGEN)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Professeur en BTS CPI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06 81 18 78 08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jm.garreau@ac-bordeaux.fr</a:t>
            </a:r>
          </a:p>
        </p:txBody>
      </p:sp>
    </p:spTree>
    <p:extLst>
      <p:ext uri="{BB962C8B-B14F-4D97-AF65-F5344CB8AC3E}">
        <p14:creationId xmlns:p14="http://schemas.microsoft.com/office/powerpoint/2010/main" val="9603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D47C19-0B38-4120-B37E-F42EA5B4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828675"/>
            <a:ext cx="6096000" cy="58102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4. RESSOURCES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4168587"/>
            <a:ext cx="1486619" cy="34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75931" y="3225799"/>
            <a:ext cx="31697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http://goo.gl/3BxY5L</a:t>
            </a:r>
          </a:p>
        </p:txBody>
      </p:sp>
    </p:spTree>
    <p:extLst>
      <p:ext uri="{BB962C8B-B14F-4D97-AF65-F5344CB8AC3E}">
        <p14:creationId xmlns:p14="http://schemas.microsoft.com/office/powerpoint/2010/main" val="976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Tuteurs </a:t>
            </a:r>
            <a:r>
              <a:rPr lang="fr-FR" dirty="0" err="1"/>
              <a:t>SII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05381" y="4168587"/>
            <a:ext cx="1486619" cy="34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380001" y="3097181"/>
            <a:ext cx="5548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1335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1. ORGANISATION DE LA FORMATION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43690" y="878033"/>
            <a:ext cx="90912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 DU STAGE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L’organisation du stage nécessite de prévoir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des interventions en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-animation (tuteurs de terrain et tuteurs de l’ESPE) pour définir les attendus et les objectifs du stage, élaborer des documents de suivi partagé etc. 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accompagnement pendant le stage : visites croisées des tuteurs, réunions de régulation et, si nécessaire, mise en place d’une aide particulière ou d’une alerte en direction des inspecteurs 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évaluation du stage : réunion commune pour permettre un retour réflexif et une analyse permettant au stagiaire d’articuler les apports de l’expérience en classe et les apports théoriques.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05381" y="1811547"/>
            <a:ext cx="1486619" cy="595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1. ORGANISATION DE LA FORMATION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55540" y="810086"/>
            <a:ext cx="862666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CALENDRIER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01/09/2017 : Accueil des stagiaires dans l’établissement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21/09/2017 : Réunion des tuteurs terrain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01/12/2017 : Retour de la première fiche de positionnement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xx/xx/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 Réunion des tuteurs terrain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15/02/2018 : Retour de la deuxième fiche de positionnement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18/05/2018 : Retour du rapport du tuteur </a:t>
            </a:r>
            <a:r>
              <a:rPr lang="fr-FR" dirty="0"/>
              <a:t>(</a:t>
            </a:r>
            <a:r>
              <a:rPr lang="fr-FR" dirty="0">
                <a:hlinkClick r:id="rId3"/>
              </a:rPr>
              <a:t>ce.ipr@ac-bordeaux.fr</a:t>
            </a:r>
            <a:r>
              <a:rPr lang="fr-FR" dirty="0"/>
              <a:t> et </a:t>
            </a:r>
            <a:r>
              <a:rPr lang="fr-FR" dirty="0">
                <a:hlinkClick r:id="rId4"/>
              </a:rPr>
              <a:t>contact.techno@ac-bordeaux.fr</a:t>
            </a:r>
            <a:r>
              <a:rPr lang="fr-FR" dirty="0"/>
              <a:t> /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Retour du rapport du 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>
                <a:hlinkClick r:id="rId5"/>
              </a:rPr>
              <a:t>drh.dpe.titularisation@ac-bordeaux.fr</a:t>
            </a:r>
            <a:r>
              <a:rPr lang="fr-FR" dirty="0"/>
              <a:t> et </a:t>
            </a:r>
            <a:r>
              <a:rPr lang="fr-FR" dirty="0">
                <a:hlinkClick r:id="rId4"/>
              </a:rPr>
              <a:t>contact.techno@ac-bordeaux.fr</a:t>
            </a:r>
            <a:r>
              <a:rPr lang="fr-FR" dirty="0"/>
              <a:t>)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05/2018 : Inspection des stagiaires</a:t>
            </a:r>
          </a:p>
          <a:p>
            <a:pPr>
              <a:lnSpc>
                <a:spcPct val="150000"/>
              </a:lnSpc>
              <a:tabLst>
                <a:tab pos="1612900" algn="l"/>
              </a:tabLs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06/2018 : Commission de titularisation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1811547"/>
            <a:ext cx="1486619" cy="595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hlinkClick r:id="rId6"/>
            <a:extLst>
              <a:ext uri="{FF2B5EF4-FFF2-40B4-BE49-F238E27FC236}">
                <a16:creationId xmlns:a16="http://schemas.microsoft.com/office/drawing/2014/main" id="{3DCB7AFC-8BDD-4A0D-9E9D-FD2AC5F6D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159" y="2637719"/>
            <a:ext cx="762352" cy="360000"/>
          </a:xfrm>
          <a:prstGeom prst="rect">
            <a:avLst/>
          </a:prstGeom>
        </p:spPr>
      </p:pic>
      <p:pic>
        <p:nvPicPr>
          <p:cNvPr id="6" name="Image 5">
            <a:hlinkClick r:id="rId6"/>
            <a:extLst>
              <a:ext uri="{FF2B5EF4-FFF2-40B4-BE49-F238E27FC236}">
                <a16:creationId xmlns:a16="http://schemas.microsoft.com/office/drawing/2014/main" id="{3C5F72E2-59FD-47EF-B44D-3F94AD99C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760" y="3505200"/>
            <a:ext cx="762353" cy="360000"/>
          </a:xfrm>
          <a:prstGeom prst="rect">
            <a:avLst/>
          </a:prstGeom>
        </p:spPr>
      </p:pic>
      <p:pic>
        <p:nvPicPr>
          <p:cNvPr id="7" name="Image 6">
            <a:hlinkClick r:id="rId8"/>
            <a:extLst>
              <a:ext uri="{FF2B5EF4-FFF2-40B4-BE49-F238E27FC236}">
                <a16:creationId xmlns:a16="http://schemas.microsoft.com/office/drawing/2014/main" id="{CD6D8323-593D-4971-93EA-C6F9437C6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761" y="4017963"/>
            <a:ext cx="762354" cy="360000"/>
          </a:xfrm>
          <a:prstGeom prst="rect">
            <a:avLst/>
          </a:prstGeom>
        </p:spPr>
      </p:pic>
      <p:pic>
        <p:nvPicPr>
          <p:cNvPr id="8" name="Image 7">
            <a:hlinkClick r:id="rId9"/>
            <a:extLst>
              <a:ext uri="{FF2B5EF4-FFF2-40B4-BE49-F238E27FC236}">
                <a16:creationId xmlns:a16="http://schemas.microsoft.com/office/drawing/2014/main" id="{301F1C99-C10A-4B2E-8DA3-8FF35DE3C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761" y="4487863"/>
            <a:ext cx="76235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06979" y="1155939"/>
            <a:ext cx="93079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Profil et missions du tuteur « métier » ou « de terrain»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fonction d’accueil et de médiation destinée à aider le stagiaire à intégrer une communauté et à trouver sa place dans une organisation professionnelle et éducative.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L’accueil du stagiaire vise également à :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L’aider à la prise en charge de la classe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L’aider à l’élaboration de la première heure de cours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L’aider à la construction de la première séquence.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Organiser les laboratoires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Evaluer le niveau scientifique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05381" y="2622432"/>
            <a:ext cx="1486619" cy="232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14732" y="792239"/>
            <a:ext cx="8820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mission d’observation destinée à apporte aide et conseil en matière pédagogique et didactique.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821289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27" y="2023345"/>
            <a:ext cx="9189965" cy="45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96196" y="2713684"/>
            <a:ext cx="1270959" cy="3868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4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821289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66806" y="2312075"/>
            <a:ext cx="1224000" cy="406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14732" y="792239"/>
            <a:ext cx="883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mission d’observation destinée à apporte aide et conseil en matière pédagogique et didactique.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06891"/>
              </p:ext>
            </p:extLst>
          </p:nvPr>
        </p:nvGraphicFramePr>
        <p:xfrm>
          <a:off x="1402032" y="2268855"/>
          <a:ext cx="8491268" cy="4174744"/>
        </p:xfrm>
        <a:graphic>
          <a:graphicData uri="http://schemas.openxmlformats.org/drawingml/2006/table">
            <a:tbl>
              <a:tblPr/>
              <a:tblGrid>
                <a:gridCol w="118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79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Gestion</a:t>
                      </a:r>
                      <a:b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matérielle et</a:t>
                      </a:r>
                      <a:b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présence du</a:t>
                      </a:r>
                      <a:b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professeur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 la</a:t>
                      </a:r>
                      <a:b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78" marR="2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du professeur dans la classe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Reste-t-il collé au tableau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Intervient-il à la demande des élèves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Comment mesure-t-il le travail des élèves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78" marR="2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Utilisation du matériel pédagogique :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professeur utilise-t-il d'autres supports de présentation que le tableau?</a:t>
                      </a:r>
                      <a:b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Cette utilisation se fait-elle à bon escient?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expériences de cours sont-elles mises en place?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78" marR="2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Cahier de textes :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cahier de texte est-il renseigné avec soin? Fait-il ressortir clairement les activités mises en place?</a:t>
                      </a:r>
                      <a:b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L'évaluation et les activités y figurent-elles?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78" marR="2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 des élèves :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ressources sont aisément disponibles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élèves disposent du temps nécessaire à l’appropriation du problème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savoirs abordés sont en lien avec le problème posé 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78" marR="22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821289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593" y="2187690"/>
            <a:ext cx="9122591" cy="454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08339" y="2273736"/>
            <a:ext cx="1279585" cy="3626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08338" y="5900467"/>
            <a:ext cx="1279585" cy="765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14732" y="792239"/>
            <a:ext cx="892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mission d’observation destinée à apporte aide et conseil en matière pédagogique et didactique.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0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2. ROLE DU TUTEUR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5381" y="2821289"/>
            <a:ext cx="1486619" cy="21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14733" y="792239"/>
            <a:ext cx="860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Suivre le parcours du stagiaire.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172" y="1536359"/>
            <a:ext cx="3242357" cy="4418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5450" y="1935778"/>
            <a:ext cx="860916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Objectifs :</a:t>
            </a:r>
          </a:p>
          <a:p>
            <a:r>
              <a:rPr lang="fr-FR" sz="2400" dirty="0"/>
              <a:t>- Attester du parcours de formation, des compétences acquises et des progrès effectués</a:t>
            </a:r>
          </a:p>
          <a:p>
            <a:r>
              <a:rPr lang="fr-FR" sz="2400" dirty="0"/>
              <a:t>- Mesurer l’acquisition des compétences professionnelles</a:t>
            </a:r>
          </a:p>
          <a:p>
            <a:r>
              <a:rPr lang="fr-FR" sz="2400" dirty="0"/>
              <a:t>- Déterminer des besoins et des objectifs de formation</a:t>
            </a:r>
          </a:p>
          <a:p>
            <a:r>
              <a:rPr lang="fr-FR" sz="2400" dirty="0"/>
              <a:t>- Assurer une veille et détection précoce des difficultés</a:t>
            </a:r>
          </a:p>
        </p:txBody>
      </p:sp>
      <p:sp>
        <p:nvSpPr>
          <p:cNvPr id="8" name="Flèche : droite 7"/>
          <p:cNvSpPr/>
          <p:nvPr/>
        </p:nvSpPr>
        <p:spPr>
          <a:xfrm>
            <a:off x="1660586" y="2059045"/>
            <a:ext cx="314864" cy="175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/>
          <p:cNvSpPr/>
          <p:nvPr/>
        </p:nvSpPr>
        <p:spPr>
          <a:xfrm>
            <a:off x="1660585" y="2645600"/>
            <a:ext cx="314866" cy="175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75450" y="2409244"/>
            <a:ext cx="8609161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Principes : </a:t>
            </a:r>
          </a:p>
          <a:p>
            <a:r>
              <a:rPr lang="fr-FR" sz="2400" dirty="0"/>
              <a:t>Il s’agit de disposer d’un document partagé permettant de témoigner du parcours professionnel effectué par le fonctionnaire stagiaire dans le cadre du référentiel de compétence.</a:t>
            </a:r>
          </a:p>
          <a:p>
            <a:r>
              <a:rPr lang="fr-FR" sz="2400" dirty="0"/>
              <a:t>Ce document est surtout un outil pour  suivre le parcours de formation du fonctionnaire stagiaire tout au long de l’année scolaire</a:t>
            </a:r>
          </a:p>
          <a:p>
            <a:r>
              <a:rPr lang="fr-FR" sz="2400" dirty="0"/>
              <a:t>Chacun des intervenants doit renseigner ce livret :</a:t>
            </a:r>
          </a:p>
          <a:p>
            <a:r>
              <a:rPr lang="fr-FR" sz="2400" dirty="0"/>
              <a:t>- </a:t>
            </a:r>
            <a:r>
              <a:rPr lang="fr-FR" sz="2400" b="1" dirty="0"/>
              <a:t>Le tuteur consigne</a:t>
            </a:r>
            <a:r>
              <a:rPr lang="fr-FR" sz="2400" dirty="0"/>
              <a:t> les progrès, les pistes d’approfondissement au cours de la formation en accord avec le stagiaire</a:t>
            </a:r>
          </a:p>
          <a:p>
            <a:r>
              <a:rPr lang="fr-FR" sz="2400" b="1" dirty="0"/>
              <a:t>- Le professeur atteste </a:t>
            </a:r>
            <a:r>
              <a:rPr lang="fr-FR" sz="2400" dirty="0"/>
              <a:t>de l’évolution de son parcours de formation.</a:t>
            </a:r>
          </a:p>
        </p:txBody>
      </p:sp>
      <p:sp>
        <p:nvSpPr>
          <p:cNvPr id="12" name="Flèche : droite 11"/>
          <p:cNvSpPr/>
          <p:nvPr/>
        </p:nvSpPr>
        <p:spPr>
          <a:xfrm>
            <a:off x="1610008" y="3625366"/>
            <a:ext cx="314866" cy="175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49" y="2871416"/>
            <a:ext cx="8602904" cy="3918952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13" name="Image 12">
            <a:hlinkClick r:id="rId4"/>
            <a:extLst>
              <a:ext uri="{FF2B5EF4-FFF2-40B4-BE49-F238E27FC236}">
                <a16:creationId xmlns:a16="http://schemas.microsoft.com/office/drawing/2014/main" id="{4639745F-262C-486E-8FB0-F180A2B56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759" y="1215319"/>
            <a:ext cx="7623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324&quot;&gt;&lt;property id=&quot;20148&quot; value=&quot;5&quot;/&gt;&lt;property id=&quot;20300&quot; value=&quot;Diapositive 1&quot;/&gt;&lt;property id=&quot;20307&quot; value=&quot;267&quot;/&gt;&lt;/object&gt;&lt;object type=&quot;3&quot; unique_id=&quot;15483&quot;&gt;&lt;property id=&quot;20148&quot; value=&quot;5&quot;/&gt;&lt;property id=&quot;20300&quot; value=&quot;Diapositive 4 - &amp;quot;1. ORGANISATION DE LA FORMATION&amp;quot;&quot;/&gt;&lt;property id=&quot;20307&quot; value=&quot;308&quot;/&gt;&lt;/object&gt;&lt;object type=&quot;3&quot; unique_id=&quot;15485&quot;&gt;&lt;property id=&quot;20148&quot; value=&quot;5&quot;/&gt;&lt;property id=&quot;20300&quot; value=&quot;Diapositive 2 - &amp;quot;1. ORGANISATION DE LA FORMATION&amp;quot;&quot;/&gt;&lt;property id=&quot;20307&quot; value=&quot;310&quot;/&gt;&lt;/object&gt;&lt;object type=&quot;3&quot; unique_id=&quot;15486&quot;&gt;&lt;property id=&quot;20148&quot; value=&quot;5&quot;/&gt;&lt;property id=&quot;20300&quot; value=&quot;Diapositive 3 - &amp;quot;1. ORGANISATION DE LA FORMATION&amp;quot;&quot;/&gt;&lt;property id=&quot;20307&quot; value=&quot;334&quot;/&gt;&lt;/object&gt;&lt;object type=&quot;3&quot; unique_id=&quot;15487&quot;&gt;&lt;property id=&quot;20148&quot; value=&quot;5&quot;/&gt;&lt;property id=&quot;20300&quot; value=&quot;Diapositive 5 - &amp;quot;2. ROLE DU TUTEUR &amp;quot;&quot;/&gt;&lt;property id=&quot;20307&quot; value=&quot;312&quot;/&gt;&lt;/object&gt;&lt;object type=&quot;3&quot; unique_id=&quot;15488&quot;&gt;&lt;property id=&quot;20148&quot; value=&quot;5&quot;/&gt;&lt;property id=&quot;20300&quot; value=&quot;Diapositive 6 - &amp;quot;2. ROLE DU TUTEUR &amp;quot;&quot;/&gt;&lt;property id=&quot;20307&quot; value=&quot;313&quot;/&gt;&lt;/object&gt;&lt;object type=&quot;3&quot; unique_id=&quot;15489&quot;&gt;&lt;property id=&quot;20148&quot; value=&quot;5&quot;/&gt;&lt;property id=&quot;20300&quot; value=&quot;Diapositive 7 - &amp;quot;2. ROLE DU TUTEUR&amp;quot;&quot;/&gt;&lt;property id=&quot;20307&quot; value=&quot;314&quot;/&gt;&lt;/object&gt;&lt;object type=&quot;3&quot; unique_id=&quot;15490&quot;&gt;&lt;property id=&quot;20148&quot; value=&quot;5&quot;/&gt;&lt;property id=&quot;20300&quot; value=&quot;Diapositive 8 - &amp;quot;2. ROLE DU TUTEUR&amp;quot;&quot;/&gt;&lt;property id=&quot;20307&quot; value=&quot;315&quot;/&gt;&lt;/object&gt;&lt;object type=&quot;3&quot; unique_id=&quot;15491&quot;&gt;&lt;property id=&quot;20148&quot; value=&quot;5&quot;/&gt;&lt;property id=&quot;20300&quot; value=&quot;Diapositive 9 - &amp;quot;2. ROLE DU TUTEUR&amp;quot;&quot;/&gt;&lt;property id=&quot;20307&quot; value=&quot;332&quot;/&gt;&lt;/object&gt;&lt;object type=&quot;3&quot; unique_id=&quot;15492&quot;&gt;&lt;property id=&quot;20148&quot; value=&quot;5&quot;/&gt;&lt;property id=&quot;20300&quot; value=&quot;Diapositive 10 - &amp;quot;2. ROLE DU TUTEUR&amp;quot;&quot;/&gt;&lt;property id=&quot;20307&quot; value=&quot;316&quot;/&gt;&lt;/object&gt;&lt;object type=&quot;3&quot; unique_id=&quot;15493&quot;&gt;&lt;property id=&quot;20148&quot; value=&quot;5&quot;/&gt;&lt;property id=&quot;20300&quot; value=&quot;Diapositive 11 - &amp;quot;2. ROLE DU TUTEUR&amp;quot;&quot;/&gt;&lt;property id=&quot;20307&quot; value=&quot;317&quot;/&gt;&lt;/object&gt;&lt;object type=&quot;3&quot; unique_id=&quot;15494&quot;&gt;&lt;property id=&quot;20148&quot; value=&quot;5&quot;/&gt;&lt;property id=&quot;20300&quot; value=&quot;Diapositive 12 - &amp;quot;2. ROLE DU TUTEUR&amp;quot;&quot;/&gt;&lt;property id=&quot;20307&quot; value=&quot;318&quot;/&gt;&lt;/object&gt;&lt;object type=&quot;3&quot; unique_id=&quot;15495&quot;&gt;&lt;property id=&quot;20148&quot; value=&quot;5&quot;/&gt;&lt;property id=&quot;20300&quot; value=&quot;Diapositive 13 - &amp;quot;2. ROLE DU TUTEUR&amp;quot;&quot;/&gt;&lt;property id=&quot;20307&quot; value=&quot;319&quot;/&gt;&lt;/object&gt;&lt;object type=&quot;3&quot; unique_id=&quot;15496&quot;&gt;&lt;property id=&quot;20148&quot; value=&quot;5&quot;/&gt;&lt;property id=&quot;20300&quot; value=&quot;Diapositive 14 - &amp;quot;2. ROLE DU TUTEUR&amp;quot;&quot;/&gt;&lt;property id=&quot;20307&quot; value=&quot;320&quot;/&gt;&lt;/object&gt;&lt;object type=&quot;3&quot; unique_id=&quot;15497&quot;&gt;&lt;property id=&quot;20148&quot; value=&quot;5&quot;/&gt;&lt;property id=&quot;20300&quot; value=&quot;Diapositive 15 - &amp;quot;2. ROLE DU TUTEUR&amp;quot;&quot;/&gt;&lt;property id=&quot;20307&quot; value=&quot;321&quot;/&gt;&lt;/object&gt;&lt;object type=&quot;3&quot; unique_id=&quot;15498&quot;&gt;&lt;property id=&quot;20148&quot; value=&quot;5&quot;/&gt;&lt;property id=&quot;20300&quot; value=&quot;Diapositive 16 - &amp;quot;2. ROLE DU TUTEUR&amp;quot;&quot;/&gt;&lt;property id=&quot;20307&quot; value=&quot;335&quot;/&gt;&lt;/object&gt;&lt;object type=&quot;3&quot; unique_id=&quot;15499&quot;&gt;&lt;property id=&quot;20148&quot; value=&quot;5&quot;/&gt;&lt;property id=&quot;20300&quot; value=&quot;Diapositive 17 - &amp;quot;2. ROLE DU TUTEUR&amp;quot;&quot;/&gt;&lt;property id=&quot;20307&quot; value=&quot;322&quot;/&gt;&lt;/object&gt;&lt;object type=&quot;3&quot; unique_id=&quot;15500&quot;&gt;&lt;property id=&quot;20148&quot; value=&quot;5&quot;/&gt;&lt;property id=&quot;20300&quot; value=&quot;Diapositive 18 - &amp;quot;2. ROLE DU TUTEUR&amp;quot;&quot;/&gt;&lt;property id=&quot;20307&quot; value=&quot;325&quot;/&gt;&lt;/object&gt;&lt;object type=&quot;3&quot; unique_id=&quot;15501&quot;&gt;&lt;property id=&quot;20148&quot; value=&quot;5&quot;/&gt;&lt;property id=&quot;20300&quot; value=&quot;Diapositive 19 - &amp;quot;2. ROLE DU TUTEUR&amp;quot;&quot;/&gt;&lt;property id=&quot;20307&quot; value=&quot;328&quot;/&gt;&lt;/object&gt;&lt;object type=&quot;3&quot; unique_id=&quot;15502&quot;&gt;&lt;property id=&quot;20148&quot; value=&quot;5&quot;/&gt;&lt;property id=&quot;20300&quot; value=&quot;Diapositive 20 - &amp;quot;2. ROLE DU TUTEUR&amp;quot;&quot;/&gt;&lt;property id=&quot;20307&quot; value=&quot;330&quot;/&gt;&lt;/object&gt;&lt;object type=&quot;3&quot; unique_id=&quot;15503&quot;&gt;&lt;property id=&quot;20148&quot; value=&quot;5&quot;/&gt;&lt;property id=&quot;20300&quot; value=&quot;Diapositive 21 - &amp;quot;2. ROLE DU TUTEUR&amp;quot;&quot;/&gt;&lt;property id=&quot;20307&quot; value=&quot;331&quot;/&gt;&lt;/object&gt;&lt;object type=&quot;3&quot; unique_id=&quot;15504&quot;&gt;&lt;property id=&quot;20148&quot; value=&quot;5&quot;/&gt;&lt;property id=&quot;20300&quot; value=&quot;Diapositive 22 - &amp;quot;2. ROLE DU TUTEUR&amp;quot;&quot;/&gt;&lt;property id=&quot;20307&quot; value=&quot;333&quot;/&gt;&lt;/object&gt;&lt;object type=&quot;3&quot; unique_id=&quot;15505&quot;&gt;&lt;property id=&quot;20148&quot; value=&quot;5&quot;/&gt;&lt;property id=&quot;20300&quot; value=&quot;Diapositive 23 - &amp;quot;2. ROLE DU TUTEUR&amp;quot;&quot;/&gt;&lt;property id=&quot;20307&quot; value=&quot;336&quot;/&gt;&lt;/object&gt;&lt;object type=&quot;3&quot; unique_id=&quot;15506&quot;&gt;&lt;property id=&quot;20148&quot; value=&quot;5&quot;/&gt;&lt;property id=&quot;20300&quot; value=&quot;Diapositive 24 - &amp;quot;2. ROLE DU TUTEUR&amp;quot;&quot;/&gt;&lt;property id=&quot;20307&quot; value=&quot;337&quot;/&gt;&lt;/object&gt;&lt;object type=&quot;3&quot; unique_id=&quot;15507&quot;&gt;&lt;property id=&quot;20148&quot; value=&quot;5&quot;/&gt;&lt;property id=&quot;20300&quot; value=&quot;Diapositive 25 - &amp;quot;2. ROLE DU TUTEUR&amp;quot;&quot;/&gt;&lt;property id=&quot;20307&quot; value=&quot;338&quot;/&gt;&lt;/object&gt;&lt;object type=&quot;3&quot; unique_id=&quot;15508&quot;&gt;&lt;property id=&quot;20148&quot; value=&quot;5&quot;/&gt;&lt;property id=&quot;20300&quot; value=&quot;Diapositive 26 - &amp;quot;3. ROLE DU P.F.A.&amp;quot;&quot;/&gt;&lt;property id=&quot;20307&quot; value=&quot;340&quot;/&gt;&lt;/object&gt;&lt;object type=&quot;3&quot; unique_id=&quot;15509&quot;&gt;&lt;property id=&quot;20148&quot; value=&quot;5&quot;/&gt;&lt;property id=&quot;20300&quot; value=&quot;Diapositive 27 - &amp;quot;4. RESSOURCES&amp;quot;&quot;/&gt;&lt;property id=&quot;20307&quot; value=&quot;339&quot;/&gt;&lt;/object&gt;&lt;object type=&quot;3&quot; unique_id=&quot;15510&quot;&gt;&lt;property id=&quot;20148&quot; value=&quot;5&quot;/&gt;&lt;property id=&quot;20300&quot; value=&quot;Diapositive 28 - &amp;quot;4. RESSOURCES&amp;quot;&quot;/&gt;&lt;property id=&quot;20307&quot; value=&quot;341&quot;/&gt;&lt;/object&gt;&lt;object type=&quot;3&quot; unique_id=&quot;15511&quot;&gt;&lt;property id=&quot;20148&quot; value=&quot;5&quot;/&gt;&lt;property id=&quot;20300&quot; value=&quot;Diapositive 29 - &amp;quot;Tuteurs SII&amp;quot;&quot;/&gt;&lt;property id=&quot;20307&quot; value=&quot;342&quot;/&gt;&lt;/object&gt;&lt;/object&gt;&lt;object type=&quot;8&quot; unique_id=&quot;100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7D5F2B4-271F-4B0B-BA1D-4797A9780536}"/>
  <p:tag name="ATHENA.CUSTOMXMLCONTENT" val="&lt;?xml version=&quot;1.0&quot;?&gt;&lt;athena xmlns=&quot;http://schemas.microsoft.com/edu/athena&quot; version=&quot;0.1.3209.0&quot;&gt;&lt;timings duration=&quot;16613&quot;&gt;&lt;event time=&quot;952&quot; type=&quot;OnNext&quot; clickIndex=&quot;1&quot; wacClickIndex=&quot;1&quot;/&gt;&lt;event time=&quot;2947&quot; type=&quot;OnNext&quot; clickIndex=&quot;2&quot; wacClickIndex=&quot;2&quot;/&gt;&lt;event time=&quot;4243&quot; type=&quot;OnNext&quot; clickIndex=&quot;3&quot; wacClickIndex=&quot;3&quot;/&gt;&lt;event time=&quot;6209&quot; type=&quot;OnNext&quot; clickIndex=&quot;4&quot; wacClickIndex=&quot;4&quot;/&gt;&lt;event time=&quot;8606&quot; type=&quot;OnNext&quot; clickIndex=&quot;5&quot; wacClickIndex=&quot;5&quot;/&gt;&lt;event time=&quot;11195&quot; type=&quot;OnNext&quot; clickIndex=&quot;6&quot; wacClickIndex=&quot;6&quot;/&gt;&lt;event time=&quot;13039&quot; type=&quot;OnNext&quot; clickIndex=&quot;7&quot; wacClickIndex=&quot;7&quot;/&gt;&lt;/timings&gt;&lt;/athena&gt;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3209.0">
  <timings duration="16613">
    <event time="952" type="OnNext" clickIndex="1" wacClickIndex="1"/>
    <event time="2947" type="OnNext" clickIndex="2" wacClickIndex="2"/>
    <event time="4243" type="OnNext" clickIndex="3" wacClickIndex="3"/>
    <event time="6209" type="OnNext" clickIndex="4" wacClickIndex="4"/>
    <event time="8606" type="OnNext" clickIndex="5" wacClickIndex="5"/>
    <event time="11195" type="OnNext" clickIndex="6" wacClickIndex="6"/>
    <event time="13039" type="OnNext" clickIndex="7" wacClickIndex="7"/>
  </timings>
</athena>
</file>

<file path=customXml/item2.xml><?xml version="1.0" encoding="utf-8"?>
<athena xmlns="http://schemas.microsoft.com/edu/athena" version="0.1.3209.0">
  <timings duration="16613">
    <event time="952" type="OnNext" clickIndex="1" wacClickIndex="1"/>
    <event time="2947" type="OnNext" clickIndex="2" wacClickIndex="2"/>
    <event time="4243" type="OnNext" clickIndex="3" wacClickIndex="3"/>
    <event time="6209" type="OnNext" clickIndex="4" wacClickIndex="4"/>
    <event time="8606" type="OnNext" clickIndex="5" wacClickIndex="5"/>
    <event time="11195" type="OnNext" clickIndex="6" wacClickIndex="6"/>
    <event time="13039" type="OnNext" clickIndex="7" wacClickIndex="7"/>
  </timings>
</athena>
</file>

<file path=customXml/itemProps1.xml><?xml version="1.0" encoding="utf-8"?>
<ds:datastoreItem xmlns:ds="http://schemas.openxmlformats.org/officeDocument/2006/customXml" ds:itemID="{F43A042D-4447-4777-B30E-C035853708C5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2B5C788F-A4AE-4214-ADF6-51EAD32EC3C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23931</TotalTime>
  <Words>1362</Words>
  <Application>Microsoft Office PowerPoint</Application>
  <PresentationFormat>Grand écran</PresentationFormat>
  <Paragraphs>191</Paragraphs>
  <Slides>28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Times New Roman</vt:lpstr>
      <vt:lpstr>Wingdings</vt:lpstr>
      <vt:lpstr>Wingdings 2</vt:lpstr>
      <vt:lpstr>HDOfficeLightV0</vt:lpstr>
      <vt:lpstr>Présentation PowerPoint</vt:lpstr>
      <vt:lpstr>1. ORGANISATION DE LA FORMATION</vt:lpstr>
      <vt:lpstr>1. ORGANISATION DE LA FORMATION</vt:lpstr>
      <vt:lpstr>1. ORGANISATION DE LA FORMATION</vt:lpstr>
      <vt:lpstr>2. ROLE DU TUTEUR </vt:lpstr>
      <vt:lpstr>2. ROLE DU TUTEUR 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2. ROLE DU TUTEUR</vt:lpstr>
      <vt:lpstr>3. ROLE DU P.F.A.</vt:lpstr>
      <vt:lpstr>4. RESSOURCES</vt:lpstr>
      <vt:lpstr>Tuteurs SII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Fiches connaissances</dc:title>
  <dc:creator>Christophe D</dc:creator>
  <cp:lastModifiedBy>Elias BAZAH</cp:lastModifiedBy>
  <cp:revision>291</cp:revision>
  <dcterms:created xsi:type="dcterms:W3CDTF">2014-12-17T10:41:27Z</dcterms:created>
  <dcterms:modified xsi:type="dcterms:W3CDTF">2017-09-20T08:18:31Z</dcterms:modified>
</cp:coreProperties>
</file>