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6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7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63" r:id="rId12"/>
  </p:sldMasterIdLst>
  <p:notesMasterIdLst>
    <p:notesMasterId r:id="rId24"/>
  </p:notesMasterIdLst>
  <p:sldIdLst>
    <p:sldId id="267" r:id="rId13"/>
    <p:sldId id="271" r:id="rId14"/>
    <p:sldId id="313" r:id="rId15"/>
    <p:sldId id="307" r:id="rId16"/>
    <p:sldId id="308" r:id="rId17"/>
    <p:sldId id="309" r:id="rId18"/>
    <p:sldId id="314" r:id="rId19"/>
    <p:sldId id="310" r:id="rId20"/>
    <p:sldId id="311" r:id="rId21"/>
    <p:sldId id="312" r:id="rId22"/>
    <p:sldId id="306" r:id="rId23"/>
  </p:sldIdLst>
  <p:sldSz cx="12192000" cy="6858000"/>
  <p:notesSz cx="6858000" cy="9144000"/>
  <p:custDataLst>
    <p:tags r:id="rId2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seigner la technologie" id="{AB05E03B-3FBC-497B-955A-020A13430859}">
          <p14:sldIdLst>
            <p14:sldId id="267"/>
            <p14:sldId id="271"/>
            <p14:sldId id="313"/>
            <p14:sldId id="307"/>
            <p14:sldId id="308"/>
            <p14:sldId id="309"/>
            <p14:sldId id="314"/>
            <p14:sldId id="310"/>
            <p14:sldId id="311"/>
            <p14:sldId id="312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D" initials="CD" lastIdx="1" clrIdx="0">
    <p:extLst/>
  </p:cmAuthor>
  <p:cmAuthor id="2" name="Elias BAZAH" initials="EB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EB"/>
    <a:srgbClr val="F9ADB1"/>
    <a:srgbClr val="F4823B"/>
    <a:srgbClr val="FFFFFF"/>
    <a:srgbClr val="B2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6BA4-CC61-4E52-9DF4-9D13B9A73144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EDF2D-88EC-41AB-B9EC-0C1B59EC40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688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3727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78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871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1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94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5633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18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4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90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84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20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7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6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1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6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0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D37B8-B677-4826-901C-DF020591D9E0}" type="datetimeFigureOut">
              <a:rPr lang="fr-FR" smtClean="0"/>
              <a:t>07/06/2016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customXml" Target="../../customXml/item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s://ent2d.ac-bordeaux.fr/mediacad/m/2768" TargetMode="External"/><Relationship Id="rId3" Type="http://schemas.openxmlformats.org/officeDocument/2006/relationships/tags" Target="../tags/tag39.xml"/><Relationship Id="rId7" Type="http://schemas.openxmlformats.org/officeDocument/2006/relationships/image" Target="../media/image3.png"/><Relationship Id="rId12" Type="http://schemas.openxmlformats.org/officeDocument/2006/relationships/hyperlink" Target="http://sti.ac-bordeaux.fr/techno/sisem/MCC.ods" TargetMode="External"/><Relationship Id="rId2" Type="http://schemas.openxmlformats.org/officeDocument/2006/relationships/tags" Target="../tags/tag38.xml"/><Relationship Id="rId1" Type="http://schemas.openxmlformats.org/officeDocument/2006/relationships/customXml" Target="../../customXml/item9.xml"/><Relationship Id="rId6" Type="http://schemas.openxmlformats.org/officeDocument/2006/relationships/notesSlide" Target="../notesSlides/notesSlide10.xml"/><Relationship Id="rId11" Type="http://schemas.openxmlformats.org/officeDocument/2006/relationships/hyperlink" Target="http://sti.ac-bordeaux.fr/techno/sisem/MCC.xls" TargetMode="External"/><Relationship Id="rId5" Type="http://schemas.openxmlformats.org/officeDocument/2006/relationships/slideLayout" Target="../slideLayouts/slideLayout1.xml"/><Relationship Id="rId10" Type="http://schemas.openxmlformats.org/officeDocument/2006/relationships/hyperlink" Target="http://sti.ac-bordeaux.fr/techno/sisem/MCC.xlsx" TargetMode="External"/><Relationship Id="rId4" Type="http://schemas.openxmlformats.org/officeDocument/2006/relationships/tags" Target="../tags/tag40.xml"/><Relationship Id="rId9" Type="http://schemas.openxmlformats.org/officeDocument/2006/relationships/image" Target="../media/image5.png"/><Relationship Id="rId1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image" Target="../media/image2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3.png"/><Relationship Id="rId2" Type="http://schemas.openxmlformats.org/officeDocument/2006/relationships/tags" Target="../tags/tag41.xml"/><Relationship Id="rId1" Type="http://schemas.openxmlformats.org/officeDocument/2006/relationships/customXml" Target="../../customXml/item3.xml"/><Relationship Id="rId6" Type="http://schemas.openxmlformats.org/officeDocument/2006/relationships/tags" Target="../tags/tag45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44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customXml" Target="../../customXml/item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.xml"/><Relationship Id="rId7" Type="http://schemas.openxmlformats.org/officeDocument/2006/relationships/image" Target="../media/image3.png"/><Relationship Id="rId2" Type="http://schemas.openxmlformats.org/officeDocument/2006/relationships/tags" Target="../tags/tag17.xml"/><Relationship Id="rId1" Type="http://schemas.openxmlformats.org/officeDocument/2006/relationships/customXml" Target="../../customXml/item10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9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customXml" Target="../../customXml/item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image" Target="../media/image3.png"/><Relationship Id="rId2" Type="http://schemas.openxmlformats.org/officeDocument/2006/relationships/tags" Target="../tags/tag23.xml"/><Relationship Id="rId1" Type="http://schemas.openxmlformats.org/officeDocument/2006/relationships/customXml" Target="../../customXml/item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7.xml"/><Relationship Id="rId7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customXml" Target="../../customXml/item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0.xml"/><Relationship Id="rId7" Type="http://schemas.openxmlformats.org/officeDocument/2006/relationships/image" Target="../media/image3.png"/><Relationship Id="rId2" Type="http://schemas.openxmlformats.org/officeDocument/2006/relationships/tags" Target="../tags/tag29.xml"/><Relationship Id="rId1" Type="http://schemas.openxmlformats.org/officeDocument/2006/relationships/customXml" Target="../../customXml/item1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zeptoline/ScratchHome" TargetMode="External"/><Relationship Id="rId3" Type="http://schemas.openxmlformats.org/officeDocument/2006/relationships/tags" Target="../tags/tag33.xml"/><Relationship Id="rId7" Type="http://schemas.openxmlformats.org/officeDocument/2006/relationships/image" Target="../media/image2.png"/><Relationship Id="rId2" Type="http://schemas.openxmlformats.org/officeDocument/2006/relationships/tags" Target="../tags/tag32.xml"/><Relationship Id="rId1" Type="http://schemas.openxmlformats.org/officeDocument/2006/relationships/customXml" Target="../../customXml/item7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6.xml"/><Relationship Id="rId7" Type="http://schemas.openxmlformats.org/officeDocument/2006/relationships/image" Target="../media/image3.png"/><Relationship Id="rId2" Type="http://schemas.openxmlformats.org/officeDocument/2006/relationships/tags" Target="../tags/tag35.xml"/><Relationship Id="rId1" Type="http://schemas.openxmlformats.org/officeDocument/2006/relationships/customXml" Target="../../customXml/item8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1186927" y="1027212"/>
            <a:ext cx="93663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Un programme officiel :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 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pic>
        <p:nvPicPr>
          <p:cNvPr id="7" name="Image 6" descr="logo_blog_resii_20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218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6734" y="5831754"/>
            <a:ext cx="2929592" cy="7759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6406" y="3192761"/>
            <a:ext cx="1006736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Conception de « progression »</a:t>
            </a:r>
          </a:p>
          <a:p>
            <a:pPr algn="ctr"/>
            <a:r>
              <a:rPr lang="fr-FR" sz="48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</a:t>
            </a:r>
            <a:r>
              <a:rPr lang="fr-FR" sz="28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701" y="5776664"/>
            <a:ext cx="694453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fr-FR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 </a:t>
            </a:r>
            <a:r>
              <a:rPr lang="fr-FR" sz="1600" b="1" dirty="0"/>
              <a:t>26 novembre 2015 arrêté du 9-11-2015</a:t>
            </a:r>
          </a:p>
          <a:p>
            <a:r>
              <a:rPr lang="fr-FR" sz="1600" b="1" dirty="0"/>
              <a:t>J.O. du 24-11-2015 </a:t>
            </a:r>
          </a:p>
          <a:p>
            <a:r>
              <a:rPr lang="fr-FR" sz="1600" b="1" dirty="0"/>
              <a:t>Bulletin officiel spécial n°10 du 19 novembre 2015</a:t>
            </a:r>
            <a:endParaRPr lang="fr-FR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45499467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Développer les problématiques propres à chaque thème de séquence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1368" y="949369"/>
            <a:ext cx="603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L’outil adapté à partir de celui proposé sur EDUSCOL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11607" y="1650854"/>
            <a:ext cx="5044916" cy="467822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175718" y="1720334"/>
            <a:ext cx="2523448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F9DBE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Matrice des compétences</a:t>
            </a:r>
          </a:p>
          <a:p>
            <a:pPr algn="ctr"/>
            <a:r>
              <a:rPr lang="fr-FR" sz="1600" dirty="0">
                <a:solidFill>
                  <a:srgbClr val="F9DBE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et connaissances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5718" y="2490308"/>
            <a:ext cx="20164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0"/>
              </a:rPr>
              <a:t>Format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0"/>
              </a:rPr>
              <a:t>xlsx</a:t>
            </a:r>
            <a:endParaRPr lang="fr-FR" altLang="fr-FR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icrosoft YaHei" charset="-122"/>
            </a:endParaRP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1"/>
              </a:rPr>
              <a:t>Format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1"/>
              </a:rPr>
              <a:t>xls</a:t>
            </a:r>
            <a:endParaRPr lang="fr-FR" altLang="fr-FR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icrosoft YaHei" charset="-122"/>
            </a:endParaRP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2"/>
              </a:rPr>
              <a:t>Format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2"/>
              </a:rPr>
              <a:t>ods</a:t>
            </a:r>
            <a:endParaRPr lang="fr-FR" altLang="fr-FR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icrosoft YaHei" charset="-122"/>
            </a:endParaRPr>
          </a:p>
        </p:txBody>
      </p:sp>
      <p:pic>
        <p:nvPicPr>
          <p:cNvPr id="8" name="Image 7">
            <a:hlinkClick r:id="rId13"/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58125" y="4698452"/>
            <a:ext cx="3114675" cy="704850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414200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Même programme sur le cycle 4 – Des attendus en fin de cycle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41" name="Rogner un rectangle à un seul coin 40"/>
          <p:cNvSpPr/>
          <p:nvPr>
            <p:custDataLst>
              <p:tags r:id="rId5"/>
            </p:custDataLst>
          </p:nvPr>
        </p:nvSpPr>
        <p:spPr>
          <a:xfrm>
            <a:off x="9483983" y="1697844"/>
            <a:ext cx="1965842" cy="3473272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compétences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Connaissances associées</a:t>
            </a: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Graduation des niveaux d’acquisition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>
            <p:custDataLst>
              <p:tags r:id="rId6"/>
            </p:custDataLst>
          </p:nvPr>
        </p:nvSpPr>
        <p:spPr>
          <a:xfrm>
            <a:off x="1001461" y="1697952"/>
            <a:ext cx="2017059" cy="1811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Programmes 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thématiques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Compétences S4C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gner un rectangle à un seul coin 42"/>
          <p:cNvSpPr/>
          <p:nvPr>
            <p:custDataLst>
              <p:tags r:id="rId7"/>
            </p:custDataLst>
          </p:nvPr>
        </p:nvSpPr>
        <p:spPr>
          <a:xfrm>
            <a:off x="5441435" y="1722497"/>
            <a:ext cx="1963271" cy="3423966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Thème d’entrée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Démarche d’investigation</a:t>
            </a: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Essais / erreurs observations / constats</a:t>
            </a: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</a:p>
          <a:p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>
            <p:custDataLst>
              <p:tags r:id="rId8"/>
            </p:custDataLst>
          </p:nvPr>
        </p:nvSpPr>
        <p:spPr>
          <a:xfrm>
            <a:off x="3203673" y="1697952"/>
            <a:ext cx="2043953" cy="29814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Regroupe 1 ou plusieurs thématiques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Traitent des compétences et connaissances du programmes</a:t>
            </a:r>
          </a:p>
        </p:txBody>
      </p:sp>
      <p:sp>
        <p:nvSpPr>
          <p:cNvPr id="45" name="Rectangle 44"/>
          <p:cNvSpPr/>
          <p:nvPr>
            <p:custDataLst>
              <p:tags r:id="rId9"/>
            </p:custDataLst>
          </p:nvPr>
        </p:nvSpPr>
        <p:spPr>
          <a:xfrm>
            <a:off x="7557687" y="1697952"/>
            <a:ext cx="1737776" cy="23164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Trace écrite élève / groupe</a:t>
            </a:r>
          </a:p>
          <a:p>
            <a:pPr algn="ctr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Fiches connaissances 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Papier / vidéo</a:t>
            </a:r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243309" y="977630"/>
            <a:ext cx="180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Compétences / Connaissances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622032" y="1031959"/>
            <a:ext cx="135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Séquences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664248" y="1031959"/>
            <a:ext cx="135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Activités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557687" y="944481"/>
            <a:ext cx="157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Synthèse et structuration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9665117" y="941986"/>
            <a:ext cx="2126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Evaluation</a:t>
            </a:r>
          </a:p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remédiation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988198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Que dit la réforme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149732" y="1118357"/>
            <a:ext cx="8145666" cy="378783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endParaRPr lang="fr-FR" altLang="fr-FR" sz="2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Une progression sur 3 ans au lieu d’un progression par niveau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4 thématiques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Des séquences guidées par des problématiques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Des problématiques classées par thème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Les domaines (les transports, ouvrages et habitats, confort et domotique) ne sont plus rattachés à un niveau (3e, 4e, 5e)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Une approche «</a:t>
            </a:r>
            <a:r>
              <a:rPr lang="fr-FR" altLang="fr-FR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spiralaire</a:t>
            </a: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et verticale» des apprentissages</a:t>
            </a:r>
          </a:p>
          <a:p>
            <a:pPr lvl="1" eaLnBrk="1" hangingPunct="1">
              <a:buFont typeface="Arial" charset="0"/>
              <a:buChar char="•"/>
            </a:pP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68784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Séquences / progression : principes directeurs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9021856" y="4972050"/>
            <a:ext cx="1439863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92394" y="1155700"/>
            <a:ext cx="3529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spcAft>
                <a:spcPct val="30000"/>
              </a:spcAft>
              <a:buFont typeface="Symbol" panose="05050102010706020507" pitchFamily="18" charset="2"/>
              <a:buNone/>
            </a:pPr>
            <a:r>
              <a:rPr lang="fr-FR" altLang="fr-FR" sz="2000" b="0" dirty="0"/>
              <a:t>1 séquence : 3 à 4 semaines 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348381" y="1011237"/>
            <a:ext cx="5473700" cy="701675"/>
            <a:chOff x="2426" y="1026"/>
            <a:chExt cx="3448" cy="44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07" y="1026"/>
              <a:ext cx="27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30000"/>
                </a:spcAft>
                <a:buFont typeface="Symbol" panose="05050102010706020507" pitchFamily="18" charset="2"/>
                <a:buNone/>
              </a:pPr>
              <a:r>
                <a:rPr lang="fr-FR" altLang="fr-FR" sz="2000" b="0"/>
                <a:t>Progression cycle 4 : environ 25 séquences car impondérables…</a:t>
              </a: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426" y="1207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20956" y="2019300"/>
            <a:ext cx="4176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Chaque « famille » de séquence peut se décliner en plusieurs problématiques</a:t>
            </a:r>
          </a:p>
        </p:txBody>
      </p:sp>
      <p:grpSp>
        <p:nvGrpSpPr>
          <p:cNvPr id="14" name="Group 27"/>
          <p:cNvGrpSpPr>
            <a:grpSpLocks/>
          </p:cNvGrpSpPr>
          <p:nvPr/>
        </p:nvGrpSpPr>
        <p:grpSpPr bwMode="auto">
          <a:xfrm>
            <a:off x="5492844" y="2281237"/>
            <a:ext cx="4883150" cy="396875"/>
            <a:chOff x="2517" y="1826"/>
            <a:chExt cx="3076" cy="250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517" y="1933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334" y="1826"/>
              <a:ext cx="22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b="0"/>
                <a:t>Mais synthèse quasi identique</a:t>
              </a:r>
            </a:p>
          </p:txBody>
        </p:sp>
      </p:grp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820956" y="3243262"/>
            <a:ext cx="4464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Un projet : succession de séquences pour aboutir à une réalisation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5708744" y="3459162"/>
            <a:ext cx="4321175" cy="396875"/>
            <a:chOff x="2653" y="2568"/>
            <a:chExt cx="2722" cy="250"/>
          </a:xfrm>
        </p:grpSpPr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653" y="2659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424" y="2568"/>
              <a:ext cx="19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2000" b="0"/>
                <a:t>Plutôt 4 projets ?</a:t>
              </a:r>
            </a:p>
          </p:txBody>
        </p:sp>
      </p:grp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820956" y="4467225"/>
            <a:ext cx="4679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Une séquence en technologie peut se prolonger dans une autre discipline</a:t>
            </a:r>
          </a:p>
        </p:txBody>
      </p:sp>
      <p:grpSp>
        <p:nvGrpSpPr>
          <p:cNvPr id="23" name="Group 29"/>
          <p:cNvGrpSpPr>
            <a:grpSpLocks/>
          </p:cNvGrpSpPr>
          <p:nvPr/>
        </p:nvGrpSpPr>
        <p:grpSpPr bwMode="auto">
          <a:xfrm>
            <a:off x="6140544" y="4106862"/>
            <a:ext cx="3527425" cy="1163638"/>
            <a:chOff x="2744" y="2976"/>
            <a:chExt cx="2222" cy="733"/>
          </a:xfrm>
        </p:grpSpPr>
        <p:sp>
          <p:nvSpPr>
            <p:cNvPr id="24" name="AutoShape 19"/>
            <p:cNvSpPr>
              <a:spLocks noChangeArrowheads="1"/>
            </p:cNvSpPr>
            <p:nvPr/>
          </p:nvSpPr>
          <p:spPr bwMode="auto">
            <a:xfrm>
              <a:off x="2744" y="3430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3470" y="3339"/>
              <a:ext cx="14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2000" b="0"/>
                <a:t>EPI</a:t>
              </a:r>
            </a:p>
          </p:txBody>
        </p:sp>
        <p:pic>
          <p:nvPicPr>
            <p:cNvPr id="26" name="Picture 21" descr="Résultat de recherche d'images pour &quot;EPI clipart&quot;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976"/>
              <a:ext cx="907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747931" y="5403850"/>
            <a:ext cx="4249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Une séquence est développée suivant une thématique principale</a:t>
            </a:r>
          </a:p>
        </p:txBody>
      </p: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5564281" y="5403850"/>
            <a:ext cx="4826000" cy="701675"/>
            <a:chOff x="2562" y="3793"/>
            <a:chExt cx="3040" cy="442"/>
          </a:xfrm>
        </p:grpSpPr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2562" y="3974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198" y="3793"/>
              <a:ext cx="240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30000"/>
                </a:spcAft>
                <a:buFont typeface="Symbol" panose="05050102010706020507" pitchFamily="18" charset="2"/>
                <a:buNone/>
              </a:pPr>
              <a:r>
                <a:rPr lang="fr-FR" altLang="fr-FR" sz="2000" b="0"/>
                <a:t>Mais aussi thématiques complémentaires</a:t>
              </a:r>
            </a:p>
          </p:txBody>
        </p:sp>
      </p:grp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298973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Choisir le ou les projets pour chaque année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677427" y="2242482"/>
            <a:ext cx="3073867" cy="2879725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059640" y="1460780"/>
            <a:ext cx="3095627" cy="3012609"/>
          </a:xfrm>
          <a:prstGeom prst="ellipse">
            <a:avLst/>
          </a:prstGeom>
          <a:solidFill>
            <a:srgbClr val="FF8080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4ème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de solutions techniques de domotique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Portail / objet communicant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8146302" y="3513138"/>
            <a:ext cx="2663825" cy="2592387"/>
          </a:xfrm>
          <a:prstGeom prst="ellipse">
            <a:avLst/>
          </a:prstGeom>
          <a:solidFill>
            <a:srgbClr val="EEEEEE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3ème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d'un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Robot /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Drone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10746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Exemples de projets actuels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984640" y="1156159"/>
            <a:ext cx="8145666" cy="348005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aménagement, contraintes et solutions techniques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le besoin, les contraintes, les fonctions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l’aménagement (échelle, normalisation, mode de représentation, …)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modélisation 3D</a:t>
            </a:r>
          </a:p>
          <a:p>
            <a:pPr eaLnBrk="1" hangingPunct="1">
              <a:buFont typeface="Arial" charset="0"/>
              <a:buChar char="•"/>
            </a:pP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2: réalisation de la maquette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démarche de réalisation d’une maquette, planification de la réalisation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choix des matériaux, choix de l’outillage, sécurité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réalisation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69996" y="841218"/>
            <a:ext cx="375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L’appartement container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984640" y="4844575"/>
            <a:ext cx="8145666" cy="194117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comment franchir un obstacle ?</a:t>
            </a:r>
          </a:p>
          <a:p>
            <a:pPr eaLnBrk="1" hangingPunct="1"/>
            <a:endParaRPr lang="fr-FR" altLang="fr-FR" sz="2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propositions de solutions, schématisation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réalisation et tests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les différents types de ponts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69996" y="4489491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Les ponts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892443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Classer les activités par thème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842920" y="1991164"/>
            <a:ext cx="2376264" cy="2016224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50232" y="4193934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Les ponts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650232" y="1529498"/>
            <a:ext cx="2261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L’appartement container</a:t>
            </a:r>
          </a:p>
        </p:txBody>
      </p:sp>
      <p:sp>
        <p:nvSpPr>
          <p:cNvPr id="18" name="Rectangle 17"/>
          <p:cNvSpPr/>
          <p:nvPr/>
        </p:nvSpPr>
        <p:spPr bwMode="auto">
          <a:xfrm flipV="1">
            <a:off x="2404351" y="2128404"/>
            <a:ext cx="3710378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V="1">
            <a:off x="2404351" y="2686086"/>
            <a:ext cx="2270217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" name="Rectangle 19"/>
          <p:cNvSpPr/>
          <p:nvPr/>
        </p:nvSpPr>
        <p:spPr bwMode="auto">
          <a:xfrm flipV="1">
            <a:off x="2404351" y="3588883"/>
            <a:ext cx="2414233" cy="177363"/>
          </a:xfrm>
          <a:prstGeom prst="rect">
            <a:avLst/>
          </a:prstGeom>
          <a:solidFill>
            <a:srgbClr val="C0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V="1">
            <a:off x="2410841" y="3782553"/>
            <a:ext cx="1831680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V="1">
            <a:off x="2410841" y="4921948"/>
            <a:ext cx="2767783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V="1">
            <a:off x="2410840" y="5106086"/>
            <a:ext cx="3991919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V="1">
            <a:off x="4962600" y="5296992"/>
            <a:ext cx="2016224" cy="177363"/>
          </a:xfrm>
          <a:prstGeom prst="rect">
            <a:avLst/>
          </a:prstGeom>
          <a:solidFill>
            <a:srgbClr val="7030A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V="1">
            <a:off x="7986936" y="2128405"/>
            <a:ext cx="288032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V="1">
            <a:off x="7986936" y="2351818"/>
            <a:ext cx="288032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V="1">
            <a:off x="7986936" y="2575231"/>
            <a:ext cx="288032" cy="177363"/>
          </a:xfrm>
          <a:prstGeom prst="rect">
            <a:avLst/>
          </a:prstGeom>
          <a:solidFill>
            <a:srgbClr val="00B05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V="1">
            <a:off x="7986936" y="2798644"/>
            <a:ext cx="288032" cy="177363"/>
          </a:xfrm>
          <a:prstGeom prst="rect">
            <a:avLst/>
          </a:prstGeom>
          <a:solidFill>
            <a:srgbClr val="C0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V="1">
            <a:off x="7986936" y="3022056"/>
            <a:ext cx="288032" cy="177363"/>
          </a:xfrm>
          <a:prstGeom prst="rect">
            <a:avLst/>
          </a:prstGeom>
          <a:solidFill>
            <a:srgbClr val="7030A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346976" y="2089593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Aménager un espace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346976" y="2967235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Identifier les particularités d’un ouvrage d’art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346976" y="2528414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Réaliser un OT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346976" y="2747824"/>
            <a:ext cx="1742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Préserver les ressources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346976" y="2309004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Représenter un OT</a:t>
            </a:r>
          </a:p>
        </p:txBody>
      </p:sp>
      <p:sp>
        <p:nvSpPr>
          <p:cNvPr id="37" name="Rectangle 36"/>
          <p:cNvSpPr/>
          <p:nvPr/>
        </p:nvSpPr>
        <p:spPr bwMode="auto">
          <a:xfrm flipV="1">
            <a:off x="4852115" y="3588881"/>
            <a:ext cx="1962374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V="1">
            <a:off x="2397247" y="2317182"/>
            <a:ext cx="2112986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V="1">
            <a:off x="4510233" y="2317182"/>
            <a:ext cx="2246076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0" name="Rectangle 39"/>
          <p:cNvSpPr/>
          <p:nvPr/>
        </p:nvSpPr>
        <p:spPr bwMode="auto">
          <a:xfrm flipV="1">
            <a:off x="2678077" y="2502822"/>
            <a:ext cx="1348420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1" name="Rectangle 40"/>
          <p:cNvSpPr/>
          <p:nvPr/>
        </p:nvSpPr>
        <p:spPr bwMode="auto">
          <a:xfrm flipV="1">
            <a:off x="5178624" y="4921042"/>
            <a:ext cx="2736304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2" name="Rectangle 41"/>
          <p:cNvSpPr/>
          <p:nvPr/>
        </p:nvSpPr>
        <p:spPr bwMode="auto">
          <a:xfrm flipV="1">
            <a:off x="2404352" y="3220758"/>
            <a:ext cx="4646480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3" name="Rectangle 42"/>
          <p:cNvSpPr/>
          <p:nvPr/>
        </p:nvSpPr>
        <p:spPr bwMode="auto">
          <a:xfrm flipV="1">
            <a:off x="2678553" y="3404227"/>
            <a:ext cx="1220947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1893809" y="1881548"/>
            <a:ext cx="5373047" cy="212583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aménagement, contraintes et solutions techniques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le besoin, les contraintes, les fonctions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l’aménagement (échelle, normalisation, mode de représentation, …)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modélisation 3D</a:t>
            </a:r>
          </a:p>
          <a:p>
            <a:pPr eaLnBrk="1" hangingPunct="1">
              <a:buFont typeface="Arial" charset="0"/>
              <a:buChar char="•"/>
            </a:pPr>
            <a:endParaRPr lang="fr-FR" altLang="fr-FR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2: réalisation de la maquette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démarche de réalisation d’une maquette, planification de la réalisation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choix des matériaux, choix de l’outillage, sécurité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réalisation</a:t>
            </a:r>
          </a:p>
        </p:txBody>
      </p:sp>
      <p:sp>
        <p:nvSpPr>
          <p:cNvPr id="45" name="Rectangle 44"/>
          <p:cNvSpPr/>
          <p:nvPr/>
        </p:nvSpPr>
        <p:spPr bwMode="auto">
          <a:xfrm flipV="1">
            <a:off x="2410840" y="5296991"/>
            <a:ext cx="2551760" cy="177363"/>
          </a:xfrm>
          <a:prstGeom prst="rect">
            <a:avLst/>
          </a:prstGeom>
          <a:solidFill>
            <a:srgbClr val="00206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6" name="Rectangle 45"/>
          <p:cNvSpPr/>
          <p:nvPr/>
        </p:nvSpPr>
        <p:spPr bwMode="auto">
          <a:xfrm flipV="1">
            <a:off x="7986936" y="3444678"/>
            <a:ext cx="288032" cy="177363"/>
          </a:xfrm>
          <a:prstGeom prst="rect">
            <a:avLst/>
          </a:prstGeom>
          <a:solidFill>
            <a:srgbClr val="00206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346975" y="3416275"/>
            <a:ext cx="1800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Rendre une construction robuste et stable</a:t>
            </a: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1893808" y="4501711"/>
            <a:ext cx="6093128" cy="101784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comment franchir un obstacle ?</a:t>
            </a:r>
          </a:p>
          <a:p>
            <a:pPr eaLnBrk="1" hangingPunct="1"/>
            <a:endParaRPr lang="fr-FR" altLang="fr-FR" sz="12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propositions de solutions, schématisation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réalisation et tests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corriger les problèmes, les différents types de ponts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897601" y="1573771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Thèmes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59777" y="4212211"/>
            <a:ext cx="2359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Ces thèmes sont réutilisables sur les 3 ans du cycle 4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98073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« Familles » de séquences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73622" y="787367"/>
            <a:ext cx="747656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Aménager un espace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Assurer le confort dans une habitation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les particularités d'un ouvrage d'art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Rendre une construction robuste et stable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Préserver les ressources (économiser l'énergie …)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Produire / distribuer une énergie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Mesurer une performance, une grandeur physique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Acquérir et transmettre des informations ou des données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Se déplacer sur terre / air / mer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l'évolution des objets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Préserver la santé et assister l'Homme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les particularités des matériaux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Programmer un objet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63093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Relier le projet aux thèmes de séquences que l'on pourra aborder</a:t>
            </a:r>
          </a:p>
        </p:txBody>
      </p:sp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226243" y="1828638"/>
            <a:ext cx="2340621" cy="947738"/>
          </a:xfrm>
          <a:prstGeom prst="roundRect">
            <a:avLst>
              <a:gd name="adj" fmla="val 130"/>
            </a:avLst>
          </a:prstGeom>
          <a:solidFill>
            <a:srgbClr val="00B0F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buFontTx/>
              <a:buNone/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+mn-ea"/>
              </a:rPr>
              <a:t>Thème 1 :</a:t>
            </a:r>
          </a:p>
          <a:p>
            <a:pPr>
              <a:buClrTx/>
              <a:buFontTx/>
              <a:buNone/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Aménager un espace</a:t>
            </a: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4969090" y="814643"/>
            <a:ext cx="2296318" cy="1008062"/>
          </a:xfrm>
          <a:prstGeom prst="roundRect">
            <a:avLst>
              <a:gd name="adj" fmla="val 199"/>
            </a:avLst>
          </a:prstGeom>
          <a:solidFill>
            <a:srgbClr val="FFC00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2 :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Représenter un OT</a:t>
            </a:r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8022851" y="1429651"/>
            <a:ext cx="2447925" cy="1071562"/>
          </a:xfrm>
          <a:prstGeom prst="roundRect">
            <a:avLst>
              <a:gd name="adj" fmla="val 134"/>
            </a:avLst>
          </a:prstGeom>
          <a:solidFill>
            <a:srgbClr val="00B05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3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Réaliser un OT</a:t>
            </a: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auto">
          <a:xfrm>
            <a:off x="7952871" y="3585476"/>
            <a:ext cx="2376488" cy="1152525"/>
          </a:xfrm>
          <a:prstGeom prst="roundRect">
            <a:avLst>
              <a:gd name="adj" fmla="val 134"/>
            </a:avLst>
          </a:prstGeom>
          <a:solidFill>
            <a:schemeClr val="bg2">
              <a:lumMod val="75000"/>
              <a:alpha val="50000"/>
            </a:scheme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4 :</a:t>
            </a:r>
          </a:p>
          <a:p>
            <a:pPr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Préserver les ressources</a:t>
            </a: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1687139" y="3369576"/>
            <a:ext cx="2519362" cy="1223962"/>
          </a:xfrm>
          <a:prstGeom prst="roundRect">
            <a:avLst>
              <a:gd name="adj" fmla="val 130"/>
            </a:avLst>
          </a:prstGeom>
          <a:solidFill>
            <a:srgbClr val="FFECD1">
              <a:alpha val="50000"/>
            </a:srgbClr>
          </a:solidFill>
          <a:ln w="28575" cap="flat">
            <a:solidFill>
              <a:srgbClr val="C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manquant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Programmer un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objet technique </a:t>
            </a:r>
          </a:p>
        </p:txBody>
      </p: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3198439" y="5025338"/>
            <a:ext cx="2663825" cy="936625"/>
          </a:xfrm>
          <a:prstGeom prst="roundRect">
            <a:avLst>
              <a:gd name="adj" fmla="val 167"/>
            </a:avLst>
          </a:prstGeom>
          <a:solidFill>
            <a:srgbClr val="00206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6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Rendre une construction robuste et stable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6367089" y="5030267"/>
            <a:ext cx="3384550" cy="1173309"/>
          </a:xfrm>
          <a:prstGeom prst="roundRect">
            <a:avLst>
              <a:gd name="adj" fmla="val 130"/>
            </a:avLst>
          </a:prstGeom>
          <a:solidFill>
            <a:srgbClr val="7030A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5 :</a:t>
            </a:r>
          </a:p>
          <a:p>
            <a:pPr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Identifier les particularités d’un ouvrage d’art</a:t>
            </a:r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 flipV="1">
            <a:off x="6114676" y="1808215"/>
            <a:ext cx="0" cy="730250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 flipV="1">
            <a:off x="7082117" y="2286900"/>
            <a:ext cx="940734" cy="620068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7162800" y="3946004"/>
            <a:ext cx="790070" cy="270532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6678705" y="4455458"/>
            <a:ext cx="336084" cy="579607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 flipH="1">
            <a:off x="4777999" y="4330649"/>
            <a:ext cx="651007" cy="694690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flipH="1">
            <a:off x="4201738" y="3801034"/>
            <a:ext cx="767352" cy="216241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 flipH="1" flipV="1">
            <a:off x="4562100" y="2501213"/>
            <a:ext cx="655012" cy="355671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4639095" y="2145614"/>
            <a:ext cx="2951162" cy="2566351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849294" y="4455458"/>
            <a:ext cx="2019884" cy="1184924"/>
          </a:xfrm>
          <a:prstGeom prst="roundRect">
            <a:avLst>
              <a:gd name="adj" fmla="val 130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Possibilité d’utiliser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/>
              <a:t>sweethome3D et scratch </a:t>
            </a:r>
            <a:r>
              <a:rPr lang="fr-FR" sz="1600" dirty="0" err="1">
                <a:hlinkClick r:id="rId8"/>
              </a:rPr>
              <a:t>scratchhome</a:t>
            </a:r>
            <a:endParaRPr lang="fr-FR" altLang="fr-FR" sz="1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76774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Développer les problématiques propres à chaque thème de séquence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170331" y="1665274"/>
            <a:ext cx="503238" cy="1587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 flipV="1">
            <a:off x="2986178" y="2314932"/>
            <a:ext cx="1311946" cy="2038275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854172" y="1262346"/>
            <a:ext cx="3095625" cy="448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1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Liste de problématiques </a:t>
            </a:r>
            <a:r>
              <a:rPr lang="fr-FR" altLang="fr-FR" sz="11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(qui vont guider les séquences)</a:t>
            </a:r>
            <a:r>
              <a:rPr lang="fr-FR" altLang="fr-FR" sz="1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 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Comment représenter fidèlement un aménagement 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Comment utiliser le numérique pour représenter le réel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3. Comment représenter la structure d’un pont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4. Comment représenter le fonctionnement d’un robot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1298904" y="2870767"/>
            <a:ext cx="3311525" cy="2879725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650051" y="1161243"/>
            <a:ext cx="2520280" cy="1153690"/>
          </a:xfrm>
          <a:prstGeom prst="roundRect">
            <a:avLst>
              <a:gd name="adj" fmla="val 199"/>
            </a:avLst>
          </a:prstGeom>
          <a:solidFill>
            <a:srgbClr val="FFC00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2: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9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Représenter un OT</a:t>
            </a: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H="1" flipV="1">
            <a:off x="4974063" y="2314932"/>
            <a:ext cx="73066" cy="1447692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848426" y="3762624"/>
            <a:ext cx="2663825" cy="2592387"/>
          </a:xfrm>
          <a:prstGeom prst="ellipse">
            <a:avLst/>
          </a:prstGeom>
          <a:solidFill>
            <a:srgbClr val="EEEEEE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3ème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d'un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robot</a:t>
            </a: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6673569" y="5395458"/>
            <a:ext cx="3923483" cy="71006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On déclinera enfin en séances (de 1 à 3)</a:t>
            </a: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030525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dWl0ZXh0IG5hbWU9IkNPVVJTRV9TVEFUVVMiIHZhbHVlPSJTdGF0dXQgZHUgbW9kdWxlIi8+DQoJCTx1aXRleHQgbmFtZT0iUEFTU0VEX1NUUklORyIgdmFsdWU9IlLDqXVzc2kiLz4NCgkJPHVpdGV4dCBuYW1lPSJGQUlMRURfU1RSSU5HIiB2YWx1ZT0iRWNob3XDqS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+DQoJCTx1aXRleHQgbmFtZT0iUEFTU0VEX1NUUklORyIgdmFsdWU9Iu2VqeqyqSIvPg0KCQk8dWl0ZXh0IG5hbWU9IkZBSUxFRF9TVFJJTkciIHZhbHVlPSLrtojtlanqsqk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dWl0ZXh0IG5hbWU9IkNPVVJTRV9TVEFUVVMiIHZhbHVlPSJFc3RhZG8gZGUgbW9kdWxvIi8+DQoJCTx1aXRleHQgbmFtZT0iUEFTU0VEX1NUUklORyIgdmFsdWU9IkFwcm9iYWRvIi8+DQoJCTx1aXRleHQgbmFtZT0iRkFJTEVEX1NUUklORyIgdmFsdWU9IlN1c3BlbnNv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g0KDQp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MMPROD_UIDATA" val="&lt;database version=&quot;10.0&quot;&gt;&lt;object type=&quot;1&quot; unique_id=&quot;10001&quot;&gt;&lt;property id=&quot;20141&quot; value=&quot;cycle3_SeT&quot;/&gt;&lt;object type=&quot;2&quot; unique_id=&quot;10002&quot;&gt;&lt;object type=&quot;3&quot; unique_id=&quot;10324&quot;&gt;&lt;property id=&quot;20148&quot; value=&quot;5&quot;/&gt;&lt;property id=&quot;20300&quot; value=&quot;Diapositive 1&quot;/&gt;&lt;property id=&quot;20307&quot; value=&quot;267&quot;/&gt;&lt;property id=&quot;20309&quot; value=&quot;-1&quot;/&gt;&lt;/object&gt;&lt;object type=&quot;3&quot; unique_id=&quot;11941&quot;&gt;&lt;property id=&quot;20148&quot; value=&quot;5&quot;/&gt;&lt;property id=&quot;20300&quot; value=&quot;Diapositive 2&quot;/&gt;&lt;property id=&quot;20307&quot; value=&quot;271&quot;/&gt;&lt;property id=&quot;20309&quot; value=&quot;-1&quot;/&gt;&lt;/object&gt;&lt;object type=&quot;3&quot; unique_id=&quot;15560&quot;&gt;&lt;property id=&quot;20148&quot; value=&quot;5&quot;/&gt;&lt;property id=&quot;20300&quot; value=&quot;Diapositive 4&quot;/&gt;&lt;property id=&quot;20307&quot; value=&quot;307&quot;/&gt;&lt;/object&gt;&lt;object type=&quot;3&quot; unique_id=&quot;15561&quot;&gt;&lt;property id=&quot;20148&quot; value=&quot;5&quot;/&gt;&lt;property id=&quot;20300&quot; value=&quot;Diapositive 5&quot;/&gt;&lt;property id=&quot;20307&quot; value=&quot;308&quot;/&gt;&lt;/object&gt;&lt;object type=&quot;3&quot; unique_id=&quot;15562&quot;&gt;&lt;property id=&quot;20148&quot; value=&quot;5&quot;/&gt;&lt;property id=&quot;20300&quot; value=&quot;Diapositive 6&quot;/&gt;&lt;property id=&quot;20307&quot; value=&quot;309&quot;/&gt;&lt;/object&gt;&lt;object type=&quot;3&quot; unique_id=&quot;15563&quot;&gt;&lt;property id=&quot;20148&quot; value=&quot;5&quot;/&gt;&lt;property id=&quot;20300&quot; value=&quot;Diapositive 8&quot;/&gt;&lt;property id=&quot;20307&quot; value=&quot;310&quot;/&gt;&lt;/object&gt;&lt;object type=&quot;3&quot; unique_id=&quot;15564&quot;&gt;&lt;property id=&quot;20148&quot; value=&quot;5&quot;/&gt;&lt;property id=&quot;20300&quot; value=&quot;Diapositive 9&quot;/&gt;&lt;property id=&quot;20307&quot; value=&quot;311&quot;/&gt;&lt;/object&gt;&lt;object type=&quot;3&quot; unique_id=&quot;15565&quot;&gt;&lt;property id=&quot;20148&quot; value=&quot;5&quot;/&gt;&lt;property id=&quot;20300&quot; value=&quot;Diapositive 10&quot;/&gt;&lt;property id=&quot;20307&quot; value=&quot;312&quot;/&gt;&lt;/object&gt;&lt;object type=&quot;3&quot; unique_id=&quot;15566&quot;&gt;&lt;property id=&quot;20148&quot; value=&quot;5&quot;/&gt;&lt;property id=&quot;20300&quot; value=&quot;Diapositive 11&quot;/&gt;&lt;property id=&quot;20307&quot; value=&quot;306&quot;/&gt;&lt;/object&gt;&lt;object type=&quot;3&quot; unique_id=&quot;15937&quot;&gt;&lt;property id=&quot;20148&quot; value=&quot;5&quot;/&gt;&lt;property id=&quot;20300&quot; value=&quot;Diapositive 3&quot;/&gt;&lt;property id=&quot;20307&quot; value=&quot;313&quot;/&gt;&lt;/object&gt;&lt;object type=&quot;3&quot; unique_id=&quot;15938&quot;&gt;&lt;property id=&quot;20148&quot; value=&quot;5&quot;/&gt;&lt;property id=&quot;20300&quot; value=&quot;Diapositive 7&quot;/&gt;&lt;property id=&quot;20307&quot; value=&quot;314&quot;/&gt;&lt;/object&gt;&lt;/object&gt;&lt;object type=&quot;8&quot; unique_id=&quot;10016&quot;&gt;&lt;/object&gt;&lt;object type=&quot;4&quot; unique_id=&quot;13231&quot;&gt;&lt;/object&gt;&lt;object type=&quot;10&quot; unique_id=&quot;13232&quot;&gt;&lt;object type=&quot;11&quot; unique_id=&quot;13233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5&quot;/&gt;&lt;lineCharCount val=&quot;1&quot;/&gt;&lt;lineCharCount val=&quot;2&quot;/&gt;&lt;lineCharCount val=&quot;1&quot;/&gt;&lt;lineCharCount val=&quot;1&quot;/&gt;&lt;/TableIndex&gt;&lt;/ShapeTextInfo&gt;"/>
  <p:tag name="HTML_SHAPEINFO" val="&lt;ThreeDShapeInfo&gt;&lt;uuid val=&quot;&quot;/&gt;&lt;isInvalidForFieldText val=&quot;0&quot;/&gt;&lt;Image&gt;&lt;filename val=&quot;C:\Users\elias\AppData\Local\Temp\~Ca21AB\data\asimages\{5678F17E-0BDD-4961-9384-421AF1674FF3}_1.png&quot;/&gt;&lt;left val=&quot;89&quot;/&gt;&lt;top val=&quot;78&quot;/&gt;&lt;width val=&quot;742&quot;/&gt;&lt;height val=&quot;141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9&quot;/&gt;&lt;lineCharCount val=&quot;16&quot;/&gt;&lt;lineCharCount val=&quot;17&quot;/&gt;&lt;lineCharCount val=&quot;17&quot;/&gt;&lt;lineCharCount val=&quot;16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18&quot;/&gt;&lt;/TableIndex&gt;&lt;/ShapeTextInfo&gt;"/>
  <p:tag name="PRESENTER_SHAPEINFO" val="&lt;ThreeDShapeInfo&gt;&lt;uuid val=&quot;{706879BA-2A54-492C-BFE3-4F72A86420B5}&quot;/&gt;&lt;isInvalidForFieldText val=&quot;0&quot;/&gt;&lt;Image&gt;&lt;filename val=&quot;C:\Users\elias\AppData\Local\Temp\~Ca21AB\data\asimages\{706879BA-2A54-492C-BFE3-4F72A86420B5}_4.png&quot;/&gt;&lt;left val=&quot;684&quot;/&gt;&lt;top val=&quot;196&quot;/&gt;&lt;width val=&quot;167&quot;/&gt;&lt;height val=&quot;191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18&quot;/&gt;&lt;/TableIndex&gt;&lt;/ShapeTextInfo&gt;"/>
  <p:tag name="PRESENTER_SHAPEINFO" val="&lt;ThreeDShapeInfo&gt;&lt;uuid val=&quot;{706879BA-2A54-492C-BFE3-4F72A86420B5}&quot;/&gt;&lt;isInvalidForFieldText val=&quot;0&quot;/&gt;&lt;Image&gt;&lt;filename val=&quot;C:\Users\elias\AppData\Local\Temp\~Ca21AB\data\asimages\{706879BA-2A54-492C-BFE3-4F72A86420B5}_4.png&quot;/&gt;&lt;left val=&quot;684&quot;/&gt;&lt;top val=&quot;196&quot;/&gt;&lt;width val=&quot;167&quot;/&gt;&lt;height val=&quot;191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0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8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9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Props1.xml><?xml version="1.0" encoding="utf-8"?>
<ds:datastoreItem xmlns:ds="http://schemas.openxmlformats.org/officeDocument/2006/customXml" ds:itemID="{F43A042D-4447-4777-B30E-C035853708C5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D830526C-AA2F-4F08-80BF-DFE38EAC85EB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46048C5F-D41B-457A-9960-1EEAD3D38AA5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3BD676CC-4CF7-427F-AFA6-3720F3E646D9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DF18B5BB-5F95-4913-9B5C-04DE5D006AF2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E1544315-15DA-4051-9125-564C99195386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0E1F295E-8088-42F2-B02C-0E31A72B3A06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D7DBAB6D-1D44-4337-A0E6-68A9277BE821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41AA83B7-7F24-4F24-9207-78D768C6A34F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76594AA8-330B-48FC-B77A-708515CB19B3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56A82F42-E2EE-4DCB-8A1B-A4A3A01A2008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23743</TotalTime>
  <Words>834</Words>
  <Application>Microsoft Office PowerPoint</Application>
  <PresentationFormat>Grand écran</PresentationFormat>
  <Paragraphs>206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Microsoft YaHei</vt:lpstr>
      <vt:lpstr>Arial</vt:lpstr>
      <vt:lpstr>Arial Rounded MT Bold</vt:lpstr>
      <vt:lpstr>Calibri</vt:lpstr>
      <vt:lpstr>Calibri Light</vt:lpstr>
      <vt:lpstr>Symbol</vt:lpstr>
      <vt:lpstr>Times New Roman</vt:lpstr>
      <vt:lpstr>Wingdings 2</vt:lpstr>
      <vt:lpstr>HDOfficeLightV0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Fiches connaissances</dc:title>
  <dc:creator>Elias BAZAH</dc:creator>
  <cp:lastModifiedBy>catice</cp:lastModifiedBy>
  <cp:revision>327</cp:revision>
  <dcterms:created xsi:type="dcterms:W3CDTF">2014-12-17T10:41:27Z</dcterms:created>
  <dcterms:modified xsi:type="dcterms:W3CDTF">2016-06-07T09:00:48Z</dcterms:modified>
</cp:coreProperties>
</file>