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EED77-758E-4BD0-BC99-2CB24252A24A}" type="datetimeFigureOut">
              <a:rPr lang="fr-FR" smtClean="0"/>
              <a:pPr/>
              <a:t>25/09/2020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FB6D-F5E9-46A8-B89E-42638D0D0F9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FB6D-F5E9-46A8-B89E-42638D0D0F9B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A42-E4B5-4C76-9B45-B4877DA1021F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2043-59D4-4DB7-B4F5-AA6737CEB979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7565C-01E2-4C25-99A6-FE5548101764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4F01-42A8-447A-84B9-01EA710AC21B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08C4-6712-4EA6-A56C-6310BF3F58D9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B148A-609A-4071-820D-56A800CFAD35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00511-EE46-4970-908D-15AB45449900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5922A-0297-4D7A-96DD-513FC9730354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49031-456C-47E5-A9F6-1EB7524AF324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395A-97E1-4BFF-AB35-24CE9867A276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2D694-6A43-48D0-BC89-0232A3E0E529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559521-DDDD-4C68-AF62-2E24FC4DF8ED}" type="datetime1">
              <a:rPr lang="fr-FR" smtClean="0"/>
              <a:pPr/>
              <a:t>25/09/2020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02A291-50B3-4AD0-9739-4738B5C2574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14096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Introduction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Document professeur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75856" y="5085184"/>
            <a:ext cx="2808312" cy="792088"/>
          </a:xfrm>
        </p:spPr>
        <p:txBody>
          <a:bodyPr/>
          <a:lstStyle/>
          <a:p>
            <a:r>
              <a:rPr lang="fr-FR" b="1" dirty="0">
                <a:latin typeface="+mj-lt"/>
              </a:rPr>
              <a:t>Séquence : 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>
                <a:latin typeface="+mj-lt"/>
              </a:rPr>
              <a:t>ITEC</a:t>
            </a:r>
            <a:endParaRPr lang="fr-FR" dirty="0">
              <a:latin typeface="+mj-lt"/>
            </a:endParaRPr>
          </a:p>
        </p:txBody>
      </p:sp>
      <p:pic>
        <p:nvPicPr>
          <p:cNvPr id="4" name="Image 3" descr="dday_odyss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0"/>
            <a:ext cx="7404100" cy="30861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08757AB2-A2A8-CB4F-BF4D-2BBDA834312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0" y="5949280"/>
            <a:ext cx="1763688" cy="908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sti2d.png">
            <a:extLst>
              <a:ext uri="{FF2B5EF4-FFF2-40B4-BE49-F238E27FC236}">
                <a16:creationId xmlns:a16="http://schemas.microsoft.com/office/drawing/2014/main" xmlns="" xmlns:lc="http://schemas.openxmlformats.org/drawingml/2006/lockedCanvas" id="{1FCC5F8E-B77C-4C4D-9993-83FDD2E6A3A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 l="9233" t="19399"/>
          <a:stretch>
            <a:fillRect/>
          </a:stretch>
        </p:blipFill>
        <p:spPr bwMode="auto">
          <a:xfrm>
            <a:off x="7596336" y="5949280"/>
            <a:ext cx="1547664" cy="90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day_odysse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31383"/>
            <a:ext cx="1503364" cy="626617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+mj-lt"/>
              </a:rPr>
              <a:t>Cette séquence pédagogique, fruit d’une réflexion basée sur l’utilisation des engins sous-marins pendant le débarquement de 1944 et lors de l’expédition D-Day de 2013 (cartographie des épaves du débarquement allié dans la baie de Seine), a pour objectif d’aborder les notions de mécanique des fluides et de résistance des matériaux dans le contexte sous-marin. Elle repose sur l’étude de cas de systèmes existants : les sous-marins de poche, les robots sous-marins appelés ROV (</a:t>
            </a:r>
            <a:r>
              <a:rPr lang="fr-FR" i="1" dirty="0" err="1" smtClean="0">
                <a:latin typeface="+mj-lt"/>
              </a:rPr>
              <a:t>Remotely</a:t>
            </a:r>
            <a:r>
              <a:rPr lang="fr-FR" i="1" dirty="0" smtClean="0">
                <a:latin typeface="+mj-lt"/>
              </a:rPr>
              <a:t> </a:t>
            </a:r>
            <a:r>
              <a:rPr lang="fr-FR" i="1" dirty="0" err="1" smtClean="0">
                <a:latin typeface="+mj-lt"/>
              </a:rPr>
              <a:t>Operated</a:t>
            </a:r>
            <a:r>
              <a:rPr lang="fr-FR" i="1" dirty="0" smtClean="0">
                <a:latin typeface="+mj-lt"/>
              </a:rPr>
              <a:t> </a:t>
            </a:r>
            <a:r>
              <a:rPr lang="fr-FR" i="1" dirty="0" err="1" smtClean="0">
                <a:latin typeface="+mj-lt"/>
              </a:rPr>
              <a:t>Vehicle</a:t>
            </a:r>
            <a:r>
              <a:rPr lang="fr-FR" dirty="0" smtClean="0">
                <a:latin typeface="+mj-lt"/>
              </a:rPr>
              <a:t>) et AUV (</a:t>
            </a:r>
            <a:r>
              <a:rPr lang="fr-FR" i="1" dirty="0" err="1" smtClean="0">
                <a:latin typeface="+mj-lt"/>
              </a:rPr>
              <a:t>Autonomous</a:t>
            </a:r>
            <a:r>
              <a:rPr lang="fr-FR" i="1" dirty="0" smtClean="0">
                <a:latin typeface="+mj-lt"/>
              </a:rPr>
              <a:t> </a:t>
            </a:r>
            <a:r>
              <a:rPr lang="fr-FR" i="1" dirty="0" err="1" smtClean="0">
                <a:latin typeface="+mj-lt"/>
              </a:rPr>
              <a:t>Underwater</a:t>
            </a:r>
            <a:r>
              <a:rPr lang="fr-FR" i="1" dirty="0" smtClean="0">
                <a:latin typeface="+mj-lt"/>
              </a:rPr>
              <a:t> </a:t>
            </a:r>
            <a:r>
              <a:rPr lang="fr-FR" i="1" dirty="0" err="1" smtClean="0">
                <a:latin typeface="+mj-lt"/>
              </a:rPr>
              <a:t>Vehicle</a:t>
            </a:r>
            <a:r>
              <a:rPr lang="fr-FR" dirty="0" smtClean="0">
                <a:latin typeface="+mj-lt"/>
              </a:rPr>
              <a:t>).</a:t>
            </a:r>
          </a:p>
          <a:p>
            <a:endParaRPr lang="fr-FR" dirty="0">
              <a:latin typeface="+mj-lt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r-FR" b="1" dirty="0" smtClean="0"/>
              <a:t>Introduction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5" name="Image 4" descr="dday_odysse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31383"/>
            <a:ext cx="1503364" cy="626617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Thème sociétal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latin typeface="+mj-lt"/>
              </a:rPr>
              <a:t>La préservation et la valorisation du patrimoine sous-marin (ici les épaves du débarquement).</a:t>
            </a:r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pic>
        <p:nvPicPr>
          <p:cNvPr id="1026" name="Picture 2" descr="F:\ITEC\ITEC 2020-2021\seance ITEC dday\activite_dday_les_engins_sous-marins_au_centre_de_action\dday_seance1\ressources\dday_ecransimages3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140968"/>
            <a:ext cx="4248472" cy="2832315"/>
          </a:xfrm>
          <a:prstGeom prst="rect">
            <a:avLst/>
          </a:prstGeom>
          <a:noFill/>
        </p:spPr>
      </p:pic>
      <p:pic>
        <p:nvPicPr>
          <p:cNvPr id="1027" name="Picture 3" descr="F:\ITEC\ITEC 2020-2021\seance ITEC dday\activite_dday_les_engins_sous-marins_au_centre_de_action\dday_seance1\ressources\dday_epavetan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7" y="3140968"/>
            <a:ext cx="4281227" cy="285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Problématiques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r>
              <a:rPr lang="fr-FR" b="1" dirty="0" smtClean="0">
                <a:latin typeface="+mj-lt"/>
              </a:rPr>
              <a:t>Problématique :</a:t>
            </a:r>
            <a:r>
              <a:rPr lang="fr-FR" dirty="0" smtClean="0">
                <a:latin typeface="+mj-lt"/>
              </a:rPr>
              <a:t> comment préserver et valoriser un patrimoine non accessible car immergé ?</a:t>
            </a:r>
          </a:p>
          <a:p>
            <a:r>
              <a:rPr lang="fr-FR" b="1" dirty="0" smtClean="0">
                <a:latin typeface="+mj-lt"/>
              </a:rPr>
              <a:t>Problèmes techniques :</a:t>
            </a:r>
            <a:r>
              <a:rPr lang="fr-FR" dirty="0" smtClean="0">
                <a:latin typeface="+mj-lt"/>
              </a:rPr>
              <a:t> comment déplacer une caméra sous l’eau pour filmer au plus près des épaves ? Comment acquérir des images en toute sécurité dans le milieu marin ?</a:t>
            </a:r>
          </a:p>
          <a:p>
            <a:endParaRPr lang="fr-FR" dirty="0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3074" name="Picture 2" descr="F:\ITEC\ITEC 2020-2021\seance ITEC dday\activite_dday_les_engins_sous-marins_au_centre_de_action\dday_seance3\ressources\dday_explorationepa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149080"/>
            <a:ext cx="3672408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908720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Objectifs :</a:t>
            </a:r>
            <a:br>
              <a:rPr lang="fr-FR" sz="3600" dirty="0" smtClean="0"/>
            </a:b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pPr lvl="0"/>
            <a:r>
              <a:rPr lang="fr-FR" sz="2400" dirty="0" smtClean="0">
                <a:latin typeface="+mj-lt"/>
              </a:rPr>
              <a:t>Aborder les notions de mécanique des fluides et de résistance des matériaux en milieu marin.</a:t>
            </a:r>
          </a:p>
          <a:p>
            <a:pPr lvl="0"/>
            <a:r>
              <a:rPr lang="fr-FR" sz="2400" dirty="0" smtClean="0">
                <a:latin typeface="+mj-lt"/>
              </a:rPr>
              <a:t>Vérifier les paramètres de deux des principales fonctions techniques d’un engin sous-marin de type ROV :</a:t>
            </a:r>
          </a:p>
          <a:p>
            <a:pPr lvl="1"/>
            <a:r>
              <a:rPr lang="fr-FR" dirty="0" smtClean="0">
                <a:latin typeface="+mj-lt"/>
              </a:rPr>
              <a:t>propulser le ROV,</a:t>
            </a:r>
            <a:endParaRPr lang="fr-FR" sz="3600" dirty="0" smtClean="0">
              <a:latin typeface="+mj-lt"/>
            </a:endParaRPr>
          </a:p>
          <a:p>
            <a:pPr lvl="1"/>
            <a:r>
              <a:rPr lang="fr-FR" dirty="0" smtClean="0">
                <a:latin typeface="+mj-lt"/>
              </a:rPr>
              <a:t>filmer le milieu sous-marin dans de bonnes conditions.</a:t>
            </a:r>
            <a:endParaRPr lang="fr-FR" sz="3600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5</a:t>
            </a:fld>
            <a:endParaRPr lang="fr-FR"/>
          </a:p>
        </p:txBody>
      </p:sp>
      <p:pic>
        <p:nvPicPr>
          <p:cNvPr id="2050" name="Picture 2" descr="F:\ITEC\ITEC 2020-2021\seance ITEC dday\activite_dday_les_engins_sous-marins_au_centre_de_action\dday_seance3\ressources\dday_rovbarge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149080"/>
            <a:ext cx="3366686" cy="2247900"/>
          </a:xfrm>
          <a:prstGeom prst="rect">
            <a:avLst/>
          </a:prstGeom>
          <a:noFill/>
        </p:spPr>
      </p:pic>
      <p:pic>
        <p:nvPicPr>
          <p:cNvPr id="6" name="Image 5" descr="dday_odysse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231383"/>
            <a:ext cx="1503364" cy="62661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53752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Organisation :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32859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70000"/>
              </a:lnSpc>
            </a:pPr>
            <a:r>
              <a:rPr lang="fr-FR" dirty="0" smtClean="0">
                <a:latin typeface="+mj-lt"/>
              </a:rPr>
              <a:t>Analyse du besoin  :</a:t>
            </a:r>
          </a:p>
          <a:p>
            <a:pPr lvl="1"/>
            <a:r>
              <a:rPr lang="fr-FR" sz="1900" b="1" dirty="0" smtClean="0">
                <a:latin typeface="+mj-lt"/>
              </a:rPr>
              <a:t>Séance 1 :</a:t>
            </a:r>
            <a:r>
              <a:rPr lang="fr-FR" sz="1900" dirty="0" smtClean="0">
                <a:latin typeface="+mj-lt"/>
              </a:rPr>
              <a:t> Découverte du thème sociétal et de la problématique : </a:t>
            </a:r>
            <a:r>
              <a:rPr lang="fr-FR" sz="1900" dirty="0" smtClean="0">
                <a:latin typeface="+mj-lt"/>
              </a:rPr>
              <a:t>3 </a:t>
            </a:r>
            <a:r>
              <a:rPr lang="fr-FR" sz="1900" dirty="0" smtClean="0">
                <a:latin typeface="+mj-lt"/>
              </a:rPr>
              <a:t>h</a:t>
            </a:r>
          </a:p>
          <a:p>
            <a:pPr lvl="1"/>
            <a:r>
              <a:rPr lang="fr-FR" sz="1900" b="1" dirty="0" smtClean="0">
                <a:latin typeface="+mj-lt"/>
              </a:rPr>
              <a:t>Séance 2 :</a:t>
            </a:r>
            <a:r>
              <a:rPr lang="fr-FR" sz="1900" dirty="0" smtClean="0">
                <a:latin typeface="+mj-lt"/>
              </a:rPr>
              <a:t> Analyse du besoin lié aux engins sous-marins : </a:t>
            </a:r>
            <a:r>
              <a:rPr lang="fr-FR" sz="1900" dirty="0" smtClean="0">
                <a:latin typeface="+mj-lt"/>
              </a:rPr>
              <a:t>3 </a:t>
            </a:r>
            <a:r>
              <a:rPr lang="fr-FR" sz="1900" dirty="0" smtClean="0">
                <a:latin typeface="+mj-lt"/>
              </a:rPr>
              <a:t>h</a:t>
            </a:r>
          </a:p>
          <a:p>
            <a:pPr lvl="0">
              <a:lnSpc>
                <a:spcPct val="150000"/>
              </a:lnSpc>
            </a:pPr>
            <a:r>
              <a:rPr lang="fr-FR" dirty="0" smtClean="0">
                <a:latin typeface="+mj-lt"/>
              </a:rPr>
              <a:t>Compréhension </a:t>
            </a:r>
            <a:r>
              <a:rPr lang="fr-FR" dirty="0" smtClean="0">
                <a:latin typeface="+mj-lt"/>
              </a:rPr>
              <a:t>des notions de mécanique des fluides :</a:t>
            </a:r>
          </a:p>
          <a:p>
            <a:pPr lvl="1"/>
            <a:r>
              <a:rPr lang="fr-FR" sz="1900" b="1" dirty="0" smtClean="0">
                <a:latin typeface="+mj-lt"/>
              </a:rPr>
              <a:t>Séance </a:t>
            </a:r>
            <a:r>
              <a:rPr lang="fr-FR" sz="1900" b="1" dirty="0" smtClean="0">
                <a:latin typeface="+mj-lt"/>
              </a:rPr>
              <a:t>3 </a:t>
            </a:r>
            <a:r>
              <a:rPr lang="fr-FR" sz="1900" b="1" dirty="0" smtClean="0">
                <a:latin typeface="+mj-lt"/>
              </a:rPr>
              <a:t>:</a:t>
            </a:r>
            <a:r>
              <a:rPr lang="fr-FR" sz="1900" dirty="0" smtClean="0">
                <a:latin typeface="+mj-lt"/>
              </a:rPr>
              <a:t> Les notions élémentaires de mécanique des fluides : </a:t>
            </a:r>
            <a:r>
              <a:rPr lang="fr-FR" sz="1900" dirty="0" smtClean="0">
                <a:latin typeface="+mj-lt"/>
              </a:rPr>
              <a:t>3 </a:t>
            </a:r>
            <a:r>
              <a:rPr lang="fr-FR" sz="1900" dirty="0" smtClean="0">
                <a:latin typeface="+mj-lt"/>
              </a:rPr>
              <a:t>h</a:t>
            </a:r>
          </a:p>
          <a:p>
            <a:pPr lvl="1"/>
            <a:r>
              <a:rPr lang="fr-FR" sz="1900" b="1" dirty="0" smtClean="0">
                <a:latin typeface="+mj-lt"/>
              </a:rPr>
              <a:t>Séance </a:t>
            </a:r>
            <a:r>
              <a:rPr lang="fr-FR" sz="1900" b="1" dirty="0" smtClean="0">
                <a:latin typeface="+mj-lt"/>
              </a:rPr>
              <a:t>4 </a:t>
            </a:r>
            <a:r>
              <a:rPr lang="fr-FR" sz="1900" b="1" dirty="0" smtClean="0">
                <a:latin typeface="+mj-lt"/>
              </a:rPr>
              <a:t>:</a:t>
            </a:r>
            <a:r>
              <a:rPr lang="fr-FR" sz="1900" dirty="0" smtClean="0">
                <a:latin typeface="+mj-lt"/>
              </a:rPr>
              <a:t> Application des notions de mécanique des fluides : </a:t>
            </a:r>
            <a:r>
              <a:rPr lang="fr-FR" sz="1900" dirty="0" smtClean="0">
                <a:latin typeface="+mj-lt"/>
              </a:rPr>
              <a:t>3 </a:t>
            </a:r>
            <a:r>
              <a:rPr lang="fr-FR" sz="1900" dirty="0" smtClean="0">
                <a:latin typeface="+mj-lt"/>
              </a:rPr>
              <a:t>h</a:t>
            </a:r>
          </a:p>
          <a:p>
            <a:pPr lvl="1"/>
            <a:r>
              <a:rPr lang="fr-FR" sz="1900" b="1" dirty="0" smtClean="0">
                <a:latin typeface="+mj-lt"/>
              </a:rPr>
              <a:t>Séance </a:t>
            </a:r>
            <a:r>
              <a:rPr lang="fr-FR" sz="1900" b="1" dirty="0" smtClean="0">
                <a:latin typeface="+mj-lt"/>
              </a:rPr>
              <a:t>5 </a:t>
            </a:r>
            <a:r>
              <a:rPr lang="fr-FR" sz="1900" b="1" dirty="0" smtClean="0">
                <a:latin typeface="+mj-lt"/>
              </a:rPr>
              <a:t>:</a:t>
            </a:r>
            <a:r>
              <a:rPr lang="fr-FR" sz="1900" dirty="0" smtClean="0">
                <a:latin typeface="+mj-lt"/>
              </a:rPr>
              <a:t> Propulsion et flottabilité d’un ROV : </a:t>
            </a:r>
            <a:r>
              <a:rPr lang="fr-FR" sz="1900" dirty="0" smtClean="0">
                <a:latin typeface="+mj-lt"/>
              </a:rPr>
              <a:t>3 </a:t>
            </a:r>
            <a:r>
              <a:rPr lang="fr-FR" sz="1900" dirty="0" smtClean="0">
                <a:latin typeface="+mj-lt"/>
              </a:rPr>
              <a:t>h</a:t>
            </a:r>
          </a:p>
          <a:p>
            <a:pPr lvl="0">
              <a:lnSpc>
                <a:spcPct val="170000"/>
              </a:lnSpc>
            </a:pPr>
            <a:r>
              <a:rPr lang="fr-FR" dirty="0" smtClean="0">
                <a:latin typeface="+mj-lt"/>
              </a:rPr>
              <a:t>Étude des problèmes techniques sur le ROV :</a:t>
            </a:r>
          </a:p>
          <a:p>
            <a:pPr lvl="1"/>
            <a:r>
              <a:rPr lang="fr-FR" sz="1900" b="1" dirty="0" smtClean="0">
                <a:latin typeface="+mj-lt"/>
              </a:rPr>
              <a:t>Séance 6 </a:t>
            </a:r>
            <a:r>
              <a:rPr lang="fr-FR" sz="1900" b="1" dirty="0" smtClean="0">
                <a:latin typeface="+mj-lt"/>
              </a:rPr>
              <a:t>:</a:t>
            </a:r>
            <a:r>
              <a:rPr lang="fr-FR" sz="1900" dirty="0" smtClean="0">
                <a:latin typeface="+mj-lt"/>
              </a:rPr>
              <a:t> Résistance du hublot de contrôle d’un ROV : </a:t>
            </a:r>
            <a:r>
              <a:rPr lang="fr-FR" sz="1900" dirty="0" smtClean="0">
                <a:latin typeface="+mj-lt"/>
              </a:rPr>
              <a:t>3 h</a:t>
            </a:r>
          </a:p>
          <a:p>
            <a:pPr lvl="1">
              <a:buNone/>
            </a:pPr>
            <a:endParaRPr lang="fr-FR" sz="1900" dirty="0" smtClean="0">
              <a:latin typeface="+mj-lt"/>
            </a:endParaRPr>
          </a:p>
          <a:p>
            <a:pPr lvl="1"/>
            <a:r>
              <a:rPr lang="fr-FR" sz="2600" dirty="0" smtClean="0">
                <a:latin typeface="+mj-lt"/>
              </a:rPr>
              <a:t>Séance 7 : Synthèse de la séquence : 3 h</a:t>
            </a:r>
          </a:p>
          <a:p>
            <a:pPr lvl="1"/>
            <a:r>
              <a:rPr lang="fr-FR" sz="2600" dirty="0" smtClean="0">
                <a:latin typeface="+mj-lt"/>
              </a:rPr>
              <a:t>Séance 8 : Évaluation : 3 h</a:t>
            </a:r>
          </a:p>
          <a:p>
            <a:endParaRPr lang="fr-FR" dirty="0">
              <a:latin typeface="+mj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A291-50B3-4AD0-9739-4738B5C25743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6">
      <a:dk1>
        <a:sysClr val="windowText" lastClr="000000"/>
      </a:dk1>
      <a:lt1>
        <a:sysClr val="window" lastClr="FFFFFF"/>
      </a:lt1>
      <a:dk2>
        <a:srgbClr val="07674D"/>
      </a:dk2>
      <a:lt2>
        <a:srgbClr val="C9FAED"/>
      </a:lt2>
      <a:accent1>
        <a:srgbClr val="07674D"/>
      </a:accent1>
      <a:accent2>
        <a:srgbClr val="0B9B74"/>
      </a:accent2>
      <a:accent3>
        <a:srgbClr val="033326"/>
      </a:accent3>
      <a:accent4>
        <a:srgbClr val="54A838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131</Words>
  <Application>Microsoft Office PowerPoint</Application>
  <PresentationFormat>Affichage à l'écran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Débit</vt:lpstr>
      <vt:lpstr>Introduction  Document professeur</vt:lpstr>
      <vt:lpstr>Introduction </vt:lpstr>
      <vt:lpstr>Thème sociétal</vt:lpstr>
      <vt:lpstr>Problématiques</vt:lpstr>
      <vt:lpstr>Objectifs : </vt:lpstr>
      <vt:lpstr>Organisation 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1 : Travail à effectuer</dc:title>
  <dc:creator>Adminposte</dc:creator>
  <cp:lastModifiedBy>Adminposte</cp:lastModifiedBy>
  <cp:revision>12</cp:revision>
  <dcterms:created xsi:type="dcterms:W3CDTF">2020-07-01T08:00:05Z</dcterms:created>
  <dcterms:modified xsi:type="dcterms:W3CDTF">2020-09-25T09:18:30Z</dcterms:modified>
</cp:coreProperties>
</file>