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Présenter l’outil en une phrase : un fichier HTML unique qui lit le trombinoscope Pronote, permet de dessiner ses salles et de placer les élèves avec leur photo, puis d’imprimer le plan. La deuxième partie explique où sont les données des élèves, comment elles sont protégées et quelles sont les limites connues.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de départ : en début d’année, on doit retenir vite les prénoms, et un plan manuscrit se refait à chaque changement. Pronote fournit les photos, mais sous forme de trombinoscope. L’outil transforme ce PDF en vignettes que l’on place sur un plan de la vraie salle, et il permet de garder plusieurs plans pour la même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trois onglets suivent l’ordre du travail : on importe une classe, on décrit une salle, puis un plan associe les deux. Une même classe peut avoir plusieurs plans, et une même salle peut servir à plusieurs classes. L’historique d’annulation couvre les quarante dernières actions, dans la liste des élèves comme dans l’éditeur de salle (Ctrl+Z, Ctrl+Y).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Démonstration possible à ce moment : déposer un trombinoscope, montrer la grille de vérification, puis ouvrir un plan existant. Les élèves sans photo au moment de l’import apparaissent avec leurs initiales ; un nouvel import du même trombinoscope, après le passage du photographe, complète les photos sans toucher aux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Pronote, il faut bien choisir Trombinoscope et non Liste, et Extraction et non Sélection, sinon un seul élève est exporté. La lecture s’appuie sur le texte du PDF : le code de classe (302, 304…) puis le libellé NOM Prénom, et la photo située juste au-dessus. Les polices, marges et tailles de photo n’ont pas d’importance ; un PDF marqué Protégé se lit aussi. Lors d’un réimport, les nouveaux élèves et les photos ajoutées sont cochés par défaut ; les photos remplacées et les élèves absents sont décochés, pour éviter une suppression par erreur. Garde-fous : 100 Mo, 100 pages et deux minutes de lecture au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salle par défaut mesure 7 m sur 8, le format courant d’une salle banalisée. Les îlots se construisent de 2 à 8 tables, avec le bout de l’îlot tourné vers le centre de la salle ; « Inverser le bout » le retourne. « Orienter vers le tableau » fait pivoter les tables isolées face au tableau et laisse les îlots en face à face. L’option Circulations affiche les dégagements pour vérifier le passage.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répartitions de mixité s’appuient sur l’indication fille ou garçon, saisie au pinceau dans l’onglet Élèves ; elle reste facultative. L’option « Vider les places d’abord » repart de zéro, sinon seuls les élèves non placés sont répartis. À l’impression, la taille du plan est fixée en millimètres pour tenir sur la feuille ; l’outil indique l’échelle et la largeur des vignettes, et conseille de les agrandir ou de passer en A3 quand un visage ne serait plus reconnaissable.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vers la partie données. L’idée à faire passer : pas de serveur, pas de compte, pas de cloud. Contrairement à l’outil CV et lettre, les classes sont conservées dans le navigateur, parce qu’on s’en sert toute l’année ; c’est ce qui justifie les protections et les précautions présentées ensuite.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Détail technique : la base est une IndexedDB nommée plan-de-classe, avec trois magasins (classes, salles, plans), propre au navigateur et au profil de l’utilisateur. Si le navigateur la refuse, l’outil travaille en mémoire seule et le signale : tout disparaît alors à la fermeture. « Supprimer » retire une classe et ses plans ; « Effacer toutes les données » vide l’application. Vider les données de navigation l’efface aussi, d’où l’intérêt des sauvegardes.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Détails pour les questions. La règle CSP interdit toute connexion (connect-src 'none'), tout envoi de formulaire, tout cadre, et n’accepte les images et polices qu’en mémoire (blob: et data:). Le script est autorisé par son empreinte sha256 : un script ajouté ou modifié est refusé par le navigateur. pdf.js 6.3, ses polices standard et ses tables de caractères sont intégrés au fichier ; le lecteur tourne dans un worker local, sans eval ni XFA. Aucun référent n’est transmis. Les noms sont insérés avec textContent, jamais interprétés comme du HTML. Limites de lecture : 100 Mo, 100 pages, deux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chiffrement utilise l’API Web Crypto du navigateur : clé dérivée par PBKDF2-SHA256 (600 000 itérations, sel aléatoire de 16 octets), chiffrement AES-256-GCM avec un vecteur aléatoire de 12 octets et le nom du format comme donnée authentifiée. Le fichier protégé se termine par « -protege.json ». Si l’enseignant décoche la protection, un avertissement rappelle que toute personne ayant le fichier pourra lire les noms et les photos. La protection concerne le fichier exporté, pas la base du navigateur.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Pourquoi vérifier un fichier que l’on a soi-même produit ? Parce qu’une sauvegarde peut circuler, être modifiée, ou venir d’un collègue. Les photos ne sont acceptées que sous forme d’images JPEG, PNG, WebP ou GIF intégrées ; leur signature est contrôlée, puis elles sont redessinées en JPEG, ce qui élimine tout contenu caché. Les clés piégées du JavaScript (__proto__, constructor) et les caractères de contrôle sont refusés. L’écriture se fait dans une transaction unique : en cas d’erreur, la base reste telle qu’elle était. Les anciennes sauvegardes non chiffrées restent importables.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Être transparent sur ces limites renforce la confiance. La formule juste : l’outil ne transmet aucune donnée et fonctionne hors connexion. Autres points : une sauvegarde exportée sans mot de passe est lisible par quiconque l’obtient ; la traduction et le correcteur sont désactivés dans la page, mais l’outil ne contrôle pas les services installés sur l’ordinateur. Une copie modifiée ne serait protégée que si son empreinte CSP n’avait pas été changée elle aussi : d’où l’importance de la source. Le code a été relu par deux assistants IA et testé automatiquement en septembre (aucune fuite réseau constatée sur sept méthodes d’envoi), ce qui ne remplace pas un audit professionnel.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navigateur a sa propre base, et certains (Firefox notamment) la rattachent à l’emplacement exact du fichier : ouvrir une copie placée ailleurs, ou le même fichier dans un autre navigateur, peut donner une base vide. Dans ce cas, restaurer la dernière sauvegarde. Pour un poste partagé, le plus sûr reste un profil Windows personnel, verrouillé en quittant la salle (Windows + L). Pour modifier le fichier : textes et styles librement ; toute modification du script impose de recalculer son empreinte dans la règle CSP, sinon la page est bloquée par le navigateur.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Enchaîner sur une démonstration : importer un trombinoscope, corriger un nom, créer une salle en îlots, créer le plan et lancer la mixité par îlot, échanger deux élèves, puis montrer l’aperçu avant impression. Terminer par « Sauvegarder tout » pour montrer la demande de phrase de passe.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D33"/>
        </a:solidFill>
      </p:bgPr>
    </p:bg>
    <p:spTree>
      <p:nvGrpSpPr>
        <p:cNvPr id="1" name=""/>
        <p:cNvGrpSpPr/>
        <p:nvPr/>
      </p:nvGrpSpPr>
      <p:grpSpPr>
        <a:xfrm>
          <a:off x="0" y="0"/>
          <a:ext cx="0" cy="0"/>
          <a:chOff x="0" y="0"/>
          <a:chExt cx="0" cy="0"/>
        </a:xfrm>
      </p:grpSpPr>
      <p:sp>
        <p:nvSpPr>
          <p:cNvPr id="2" name="Shape 0"/>
          <p:cNvSpPr/>
          <p:nvPr/>
        </p:nvSpPr>
        <p:spPr>
          <a:xfrm>
            <a:off x="812800" y="812800"/>
            <a:ext cx="355600" cy="355600"/>
          </a:xfrm>
          <a:prstGeom prst="roundRect">
            <a:avLst>
              <a:gd name="adj" fmla="val 25000"/>
            </a:avLst>
          </a:prstGeom>
          <a:solidFill>
            <a:srgbClr val="2E6BEA"/>
          </a:solidFill>
          <a:ln/>
        </p:spPr>
      </p:sp>
      <p:sp>
        <p:nvSpPr>
          <p:cNvPr id="3" name="Shape 1"/>
          <p:cNvSpPr/>
          <p:nvPr/>
        </p:nvSpPr>
        <p:spPr>
          <a:xfrm>
            <a:off x="1270000" y="812800"/>
            <a:ext cx="355600" cy="355600"/>
          </a:xfrm>
          <a:prstGeom prst="roundRect">
            <a:avLst>
              <a:gd name="adj" fmla="val 25000"/>
            </a:avLst>
          </a:prstGeom>
          <a:solidFill>
            <a:srgbClr val="2E9B57"/>
          </a:solidFill>
          <a:ln/>
        </p:spPr>
      </p:sp>
      <p:sp>
        <p:nvSpPr>
          <p:cNvPr id="4" name="Shape 2"/>
          <p:cNvSpPr/>
          <p:nvPr/>
        </p:nvSpPr>
        <p:spPr>
          <a:xfrm>
            <a:off x="1727200" y="812800"/>
            <a:ext cx="355600" cy="355600"/>
          </a:xfrm>
          <a:prstGeom prst="roundRect">
            <a:avLst>
              <a:gd name="adj" fmla="val 25000"/>
            </a:avLst>
          </a:prstGeom>
          <a:solidFill>
            <a:srgbClr val="E0AE1C"/>
          </a:solidFill>
          <a:ln/>
        </p:spPr>
      </p:sp>
      <p:sp>
        <p:nvSpPr>
          <p:cNvPr id="5" name="Shape 3"/>
          <p:cNvSpPr/>
          <p:nvPr/>
        </p:nvSpPr>
        <p:spPr>
          <a:xfrm>
            <a:off x="2184400" y="812800"/>
            <a:ext cx="355600" cy="355600"/>
          </a:xfrm>
          <a:prstGeom prst="roundRect">
            <a:avLst>
              <a:gd name="adj" fmla="val 25000"/>
            </a:avLst>
          </a:prstGeom>
          <a:solidFill>
            <a:srgbClr val="DC4B4B"/>
          </a:solidFill>
          <a:ln/>
        </p:spPr>
      </p:sp>
      <p:sp>
        <p:nvSpPr>
          <p:cNvPr id="6" name="Text 4"/>
          <p:cNvSpPr/>
          <p:nvPr/>
        </p:nvSpPr>
        <p:spPr>
          <a:xfrm>
            <a:off x="812800" y="2331773"/>
            <a:ext cx="10883392" cy="309827"/>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9DB8FF"/>
                </a:solidFill>
                <a:latin typeface="Nunito Sans" pitchFamily="34" charset="0"/>
                <a:ea typeface="Nunito Sans" pitchFamily="34" charset="-122"/>
                <a:cs typeface="Nunito Sans" pitchFamily="34" charset="-120"/>
              </a:rPr>
              <a:t>OUTIL ENSEIGNANT · HORS CONNEXION</a:t>
            </a:r>
            <a:endParaRPr lang="en-US" sz="1600" dirty="0"/>
          </a:p>
        </p:txBody>
      </p:sp>
      <p:sp>
        <p:nvSpPr>
          <p:cNvPr id="7" name="Text 5"/>
          <p:cNvSpPr/>
          <p:nvPr/>
        </p:nvSpPr>
        <p:spPr>
          <a:xfrm>
            <a:off x="812800" y="281940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dirty="0">
                <a:solidFill>
                  <a:srgbClr val="F3F6FF"/>
                </a:solidFill>
                <a:latin typeface="Domine" pitchFamily="34" charset="0"/>
                <a:ea typeface="Domine" pitchFamily="34" charset="-122"/>
                <a:cs typeface="Domine" pitchFamily="34" charset="-120"/>
              </a:rPr>
              <a:t>Plan de classe</a:t>
            </a:r>
            <a:endParaRPr lang="en-US" sz="6000" dirty="0"/>
          </a:p>
        </p:txBody>
      </p:sp>
      <p:sp>
        <p:nvSpPr>
          <p:cNvPr id="8" name="Text 6"/>
          <p:cNvSpPr/>
          <p:nvPr/>
        </p:nvSpPr>
        <p:spPr>
          <a:xfrm>
            <a:off x="812800" y="3822700"/>
            <a:ext cx="9810750" cy="817827"/>
          </a:xfrm>
          <a:prstGeom prst="rect">
            <a:avLst/>
          </a:prstGeom>
          <a:noFill/>
          <a:ln/>
        </p:spPr>
        <p:txBody>
          <a:bodyPr wrap="square" lIns="0" tIns="0" rIns="0" bIns="0" rtlCol="0" anchor="t">
            <a:normAutofit/>
          </a:bodyPr>
          <a:lstStyle/>
          <a:p>
            <a:pPr algn="l" indent="0" marL="0">
              <a:lnSpc>
                <a:spcPts val="3120"/>
              </a:lnSpc>
              <a:buNone/>
            </a:pPr>
            <a:r>
              <a:rPr lang="en-US" sz="2400" dirty="0">
                <a:solidFill>
                  <a:srgbClr val="C9D3EC"/>
                </a:solidFill>
                <a:latin typeface="Nunito Sans" pitchFamily="34" charset="0"/>
                <a:ea typeface="Nunito Sans" pitchFamily="34" charset="-122"/>
                <a:cs typeface="Nunito Sans" pitchFamily="34" charset="-120"/>
              </a:rPr>
              <a:t>Du trombinoscope Pronote au plan imprimé, sans que les photos quittent le poste</a:t>
            </a:r>
            <a:endParaRPr lang="en-US" sz="2400" dirty="0"/>
          </a:p>
        </p:txBody>
      </p:sp>
      <p:sp>
        <p:nvSpPr>
          <p:cNvPr id="9" name="Text 7"/>
          <p:cNvSpPr/>
          <p:nvPr/>
        </p:nvSpPr>
        <p:spPr>
          <a:xfrm>
            <a:off x="812800" y="577850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C"/>
                </a:solidFill>
                <a:latin typeface="Nunito Sans" pitchFamily="34" charset="0"/>
                <a:ea typeface="Nunito Sans" pitchFamily="34" charset="-122"/>
                <a:cs typeface="Nunito Sans" pitchFamily="34" charset="-120"/>
              </a:rPr>
              <a:t>Marc SABATIER · Professeur de technologie · Collège La Garosse</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 BESOIN</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Mettre un visage sur chaque place, dès la rentrée</a:t>
            </a:r>
            <a:endParaRPr lang="en-US" sz="3200" dirty="0"/>
          </a:p>
        </p:txBody>
      </p:sp>
      <p:sp>
        <p:nvSpPr>
          <p:cNvPr id="4" name="Shape 2"/>
          <p:cNvSpPr/>
          <p:nvPr/>
        </p:nvSpPr>
        <p:spPr>
          <a:xfrm>
            <a:off x="815975" y="1928416"/>
            <a:ext cx="3930650" cy="2780837"/>
          </a:xfrm>
          <a:prstGeom prst="roundRect">
            <a:avLst>
              <a:gd name="adj" fmla="val 5366"/>
            </a:avLst>
          </a:prstGeom>
          <a:solidFill>
            <a:srgbClr val="FFFFFF"/>
          </a:solidFill>
          <a:ln w="6350">
            <a:solidFill>
              <a:srgbClr val="D8DFEC"/>
            </a:solidFill>
            <a:prstDash val="solid"/>
          </a:ln>
        </p:spPr>
      </p:sp>
      <p:sp>
        <p:nvSpPr>
          <p:cNvPr id="5" name="Text 3"/>
          <p:cNvSpPr/>
          <p:nvPr/>
        </p:nvSpPr>
        <p:spPr>
          <a:xfrm>
            <a:off x="1172633" y="2285074"/>
            <a:ext cx="3313853" cy="1168400"/>
          </a:xfrm>
          <a:prstGeom prst="rect">
            <a:avLst/>
          </a:prstGeom>
          <a:noFill/>
          <a:ln/>
        </p:spPr>
        <p:txBody>
          <a:bodyPr wrap="square" lIns="0" tIns="0" rIns="0" bIns="0" rtlCol="0" anchor="t">
            <a:normAutofit/>
          </a:bodyPr>
          <a:lstStyle/>
          <a:p>
            <a:pPr algn="l" indent="0" marL="0">
              <a:lnSpc>
                <a:spcPts val="9000"/>
              </a:lnSpc>
              <a:buNone/>
            </a:pPr>
            <a:r>
              <a:rPr lang="en-US" sz="9000" b="1" dirty="0">
                <a:solidFill>
                  <a:srgbClr val="2356D8"/>
                </a:solidFill>
                <a:latin typeface="Domine" pitchFamily="34" charset="0"/>
                <a:ea typeface="Domine" pitchFamily="34" charset="-122"/>
                <a:cs typeface="Domine" pitchFamily="34" charset="-120"/>
              </a:rPr>
              <a:t>1</a:t>
            </a:r>
            <a:endParaRPr lang="en-US" sz="9000" dirty="0"/>
          </a:p>
        </p:txBody>
      </p:sp>
      <p:sp>
        <p:nvSpPr>
          <p:cNvPr id="6" name="Text 4"/>
          <p:cNvSpPr/>
          <p:nvPr/>
        </p:nvSpPr>
        <p:spPr>
          <a:xfrm>
            <a:off x="1172633" y="3529674"/>
            <a:ext cx="3313853" cy="84832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A5470"/>
                </a:solidFill>
                <a:latin typeface="Nunito Sans" pitchFamily="34" charset="0"/>
                <a:ea typeface="Nunito Sans" pitchFamily="34" charset="-122"/>
                <a:cs typeface="Nunito Sans" pitchFamily="34" charset="-120"/>
              </a:rPr>
              <a:t>fichier HTML ouvert depuis le disque : ni compte, ni installation, ni serveur</a:t>
            </a:r>
            <a:endParaRPr lang="en-US" sz="1600" dirty="0"/>
          </a:p>
        </p:txBody>
      </p:sp>
      <p:sp>
        <p:nvSpPr>
          <p:cNvPr id="7" name="Text 5"/>
          <p:cNvSpPr/>
          <p:nvPr/>
        </p:nvSpPr>
        <p:spPr>
          <a:xfrm>
            <a:off x="5156200" y="2208940"/>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41D33"/>
                </a:solidFill>
                <a:latin typeface="Nunito Sans" pitchFamily="34" charset="0"/>
                <a:ea typeface="Nunito Sans" pitchFamily="34" charset="-122"/>
                <a:cs typeface="Nunito Sans" pitchFamily="34" charset="-120"/>
              </a:rPr>
              <a:t>Reconnaître les élèves :</a:t>
            </a:r>
            <a:r>
              <a:rPr lang="en-US" sz="1700" dirty="0">
                <a:solidFill>
                  <a:srgbClr val="141D33"/>
                </a:solidFill>
                <a:latin typeface="Nunito Sans" pitchFamily="34" charset="0"/>
                <a:ea typeface="Nunito Sans" pitchFamily="34" charset="-122"/>
                <a:cs typeface="Nunito Sans" pitchFamily="34" charset="-120"/>
              </a:rPr>
              <a:t> le trombinoscope Pronote n’est pas un plan de classe.</a:t>
            </a:r>
            <a:endParaRPr lang="en-US" sz="1700" dirty="0"/>
          </a:p>
        </p:txBody>
      </p:sp>
      <p:sp>
        <p:nvSpPr>
          <p:cNvPr id="8" name="Text 6"/>
          <p:cNvSpPr/>
          <p:nvPr/>
        </p:nvSpPr>
        <p:spPr>
          <a:xfrm>
            <a:off x="5156200" y="3016581"/>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41D33"/>
                </a:solidFill>
                <a:latin typeface="Nunito Sans" pitchFamily="34" charset="0"/>
                <a:ea typeface="Nunito Sans" pitchFamily="34" charset="-122"/>
                <a:cs typeface="Nunito Sans" pitchFamily="34" charset="-120"/>
              </a:rPr>
              <a:t>Plusieurs dispositions :</a:t>
            </a:r>
            <a:r>
              <a:rPr lang="en-US" sz="1700" dirty="0">
                <a:solidFill>
                  <a:srgbClr val="141D33"/>
                </a:solidFill>
                <a:latin typeface="Nunito Sans" pitchFamily="34" charset="0"/>
                <a:ea typeface="Nunito Sans" pitchFamily="34" charset="-122"/>
                <a:cs typeface="Nunito Sans" pitchFamily="34" charset="-120"/>
              </a:rPr>
              <a:t> plan courant, évaluation, travail de groupe.</a:t>
            </a:r>
            <a:endParaRPr lang="en-US" sz="1700" dirty="0"/>
          </a:p>
        </p:txBody>
      </p:sp>
      <p:sp>
        <p:nvSpPr>
          <p:cNvPr id="9" name="Text 7"/>
          <p:cNvSpPr/>
          <p:nvPr/>
        </p:nvSpPr>
        <p:spPr>
          <a:xfrm>
            <a:off x="5156200" y="3824222"/>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41D33"/>
                </a:solidFill>
                <a:latin typeface="Nunito Sans" pitchFamily="34" charset="0"/>
                <a:ea typeface="Nunito Sans" pitchFamily="34" charset="-122"/>
                <a:cs typeface="Nunito Sans" pitchFamily="34" charset="-120"/>
              </a:rPr>
              <a:t>Des salles différentes :</a:t>
            </a:r>
            <a:r>
              <a:rPr lang="en-US" sz="1700" dirty="0">
                <a:solidFill>
                  <a:srgbClr val="141D33"/>
                </a:solidFill>
                <a:latin typeface="Nunito Sans" pitchFamily="34" charset="0"/>
                <a:ea typeface="Nunito Sans" pitchFamily="34" charset="-122"/>
                <a:cs typeface="Nunito Sans" pitchFamily="34" charset="-120"/>
              </a:rPr>
              <a:t> rangées, îlots, paillasses, postes informatiques.</a:t>
            </a:r>
            <a:endParaRPr lang="en-US" sz="17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L’OUTIL</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Trois onglets : les élèves, les salles, les plans</a:t>
            </a:r>
            <a:endParaRPr lang="en-US" sz="3200" dirty="0"/>
          </a:p>
        </p:txBody>
      </p:sp>
      <p:sp>
        <p:nvSpPr>
          <p:cNvPr id="4" name="Shape 2"/>
          <p:cNvSpPr/>
          <p:nvPr/>
        </p:nvSpPr>
        <p:spPr>
          <a:xfrm>
            <a:off x="815975" y="1877616"/>
            <a:ext cx="3380317" cy="2326217"/>
          </a:xfrm>
          <a:prstGeom prst="roundRect">
            <a:avLst>
              <a:gd name="adj" fmla="val 5323"/>
            </a:avLst>
          </a:prstGeom>
          <a:solidFill>
            <a:srgbClr val="FFFFFF"/>
          </a:solidFill>
          <a:ln w="6350">
            <a:solidFill>
              <a:srgbClr val="D8DFEC"/>
            </a:solidFill>
            <a:prstDash val="solid"/>
          </a:ln>
        </p:spPr>
      </p:sp>
      <p:sp>
        <p:nvSpPr>
          <p:cNvPr id="5" name="Text 3"/>
          <p:cNvSpPr/>
          <p:nvPr/>
        </p:nvSpPr>
        <p:spPr>
          <a:xfrm>
            <a:off x="1096433" y="2158074"/>
            <a:ext cx="290398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1D33"/>
                </a:solidFill>
                <a:latin typeface="Domine" pitchFamily="34" charset="0"/>
                <a:ea typeface="Domine" pitchFamily="34" charset="-122"/>
                <a:cs typeface="Domine" pitchFamily="34" charset="-120"/>
              </a:rPr>
              <a:t>Élèves</a:t>
            </a:r>
            <a:endParaRPr lang="en-US" sz="2000" dirty="0"/>
          </a:p>
        </p:txBody>
      </p:sp>
      <p:sp>
        <p:nvSpPr>
          <p:cNvPr id="6" name="Text 4"/>
          <p:cNvSpPr/>
          <p:nvPr/>
        </p:nvSpPr>
        <p:spPr>
          <a:xfrm>
            <a:off x="1096433" y="2589874"/>
            <a:ext cx="2903982" cy="13589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Import du trombinoscope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Noms corrigés dans les fiches</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Ajout, suppression, tri A→Z</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Filles et garçons au pinceau</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Annuler, refaire</a:t>
            </a:r>
            <a:endParaRPr lang="en-US" sz="1400" dirty="0"/>
          </a:p>
        </p:txBody>
      </p:sp>
      <p:sp>
        <p:nvSpPr>
          <p:cNvPr id="7" name="Shape 5"/>
          <p:cNvSpPr/>
          <p:nvPr/>
        </p:nvSpPr>
        <p:spPr>
          <a:xfrm>
            <a:off x="4405842" y="1877616"/>
            <a:ext cx="3380317" cy="2326217"/>
          </a:xfrm>
          <a:prstGeom prst="roundRect">
            <a:avLst>
              <a:gd name="adj" fmla="val 5323"/>
            </a:avLst>
          </a:prstGeom>
          <a:solidFill>
            <a:srgbClr val="FFFFFF"/>
          </a:solidFill>
          <a:ln w="6350">
            <a:solidFill>
              <a:srgbClr val="D8DFEC"/>
            </a:solidFill>
            <a:prstDash val="solid"/>
          </a:ln>
        </p:spPr>
      </p:sp>
      <p:sp>
        <p:nvSpPr>
          <p:cNvPr id="8" name="Text 6"/>
          <p:cNvSpPr/>
          <p:nvPr/>
        </p:nvSpPr>
        <p:spPr>
          <a:xfrm>
            <a:off x="4686300" y="2158074"/>
            <a:ext cx="290398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1D33"/>
                </a:solidFill>
                <a:latin typeface="Domine" pitchFamily="34" charset="0"/>
                <a:ea typeface="Domine" pitchFamily="34" charset="-122"/>
                <a:cs typeface="Domine" pitchFamily="34" charset="-120"/>
              </a:rPr>
              <a:t>Salles</a:t>
            </a:r>
            <a:endParaRPr lang="en-US" sz="2000" dirty="0"/>
          </a:p>
        </p:txBody>
      </p:sp>
      <p:sp>
        <p:nvSpPr>
          <p:cNvPr id="9" name="Text 7"/>
          <p:cNvSpPr/>
          <p:nvPr/>
        </p:nvSpPr>
        <p:spPr>
          <a:xfrm>
            <a:off x="4686300" y="2589874"/>
            <a:ext cx="2903982" cy="13589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Mobilier à l’échelle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Rangées, îlots ou U</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Îlots de 2 à 8 tables</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Orienter vers le tableau</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Export pour un collègue</a:t>
            </a:r>
            <a:endParaRPr lang="en-US" sz="1400" dirty="0"/>
          </a:p>
        </p:txBody>
      </p:sp>
      <p:sp>
        <p:nvSpPr>
          <p:cNvPr id="10" name="Shape 8"/>
          <p:cNvSpPr/>
          <p:nvPr/>
        </p:nvSpPr>
        <p:spPr>
          <a:xfrm>
            <a:off x="7995709" y="1877616"/>
            <a:ext cx="3380317" cy="2326217"/>
          </a:xfrm>
          <a:prstGeom prst="roundRect">
            <a:avLst>
              <a:gd name="adj" fmla="val 5323"/>
            </a:avLst>
          </a:prstGeom>
          <a:solidFill>
            <a:srgbClr val="FFFFFF"/>
          </a:solidFill>
          <a:ln w="6350">
            <a:solidFill>
              <a:srgbClr val="D8DFEC"/>
            </a:solidFill>
            <a:prstDash val="solid"/>
          </a:ln>
        </p:spPr>
      </p:sp>
      <p:sp>
        <p:nvSpPr>
          <p:cNvPr id="11" name="Text 9"/>
          <p:cNvSpPr/>
          <p:nvPr/>
        </p:nvSpPr>
        <p:spPr>
          <a:xfrm>
            <a:off x="8276167" y="2158074"/>
            <a:ext cx="290398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1D33"/>
                </a:solidFill>
                <a:latin typeface="Domine" pitchFamily="34" charset="0"/>
                <a:ea typeface="Domine" pitchFamily="34" charset="-122"/>
                <a:cs typeface="Domine" pitchFamily="34" charset="-120"/>
              </a:rPr>
              <a:t>Plans</a:t>
            </a:r>
            <a:endParaRPr lang="en-US" sz="2000" dirty="0"/>
          </a:p>
        </p:txBody>
      </p:sp>
      <p:sp>
        <p:nvSpPr>
          <p:cNvPr id="12" name="Text 10"/>
          <p:cNvSpPr/>
          <p:nvPr/>
        </p:nvSpPr>
        <p:spPr>
          <a:xfrm>
            <a:off x="8276167" y="2589874"/>
            <a:ext cx="2903982" cy="13589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Une classe dans une salle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Glisser, échanger d’un clic</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Cinq répartitions auto</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Vue depuis le tableau</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Impression A4 ou A3</a:t>
            </a:r>
            <a:endParaRPr lang="en-US" sz="1400" dirty="0"/>
          </a:p>
        </p:txBody>
      </p:sp>
      <p:sp>
        <p:nvSpPr>
          <p:cNvPr id="13" name="Text 11"/>
          <p:cNvSpPr/>
          <p:nvPr/>
        </p:nvSpPr>
        <p:spPr>
          <a:xfrm>
            <a:off x="812800" y="4511808"/>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41D33"/>
                </a:solidFill>
                <a:latin typeface="Nunito Sans" pitchFamily="34" charset="0"/>
                <a:ea typeface="Nunito Sans" pitchFamily="34" charset="-122"/>
                <a:cs typeface="Nunito Sans" pitchFamily="34" charset="-120"/>
              </a:rPr>
              <a:t>Chaque modification est enregistrée aussitôt sur le poste : il n’y a pas de bouton « Enregistrer » à ne pas oublier.</a:t>
            </a:r>
            <a:endParaRPr lang="en-US" sz="15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 FONCTIONNEMENT</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Quatre étapes, du PDF au plan imprimé</a:t>
            </a:r>
            <a:endParaRPr lang="en-US" sz="3200" dirty="0"/>
          </a:p>
        </p:txBody>
      </p:sp>
      <p:sp>
        <p:nvSpPr>
          <p:cNvPr id="4" name="Shape 2"/>
          <p:cNvSpPr/>
          <p:nvPr/>
        </p:nvSpPr>
        <p:spPr>
          <a:xfrm>
            <a:off x="819150" y="1931591"/>
            <a:ext cx="2146300" cy="1216554"/>
          </a:xfrm>
          <a:prstGeom prst="roundRect">
            <a:avLst>
              <a:gd name="adj" fmla="val 9917"/>
            </a:avLst>
          </a:prstGeom>
          <a:solidFill>
            <a:srgbClr val="FFFFFF"/>
          </a:solidFill>
          <a:ln w="12700">
            <a:solidFill>
              <a:srgbClr val="2356D8"/>
            </a:solidFill>
            <a:prstDash val="solid"/>
          </a:ln>
        </p:spPr>
      </p:sp>
      <p:sp>
        <p:nvSpPr>
          <p:cNvPr id="5" name="Text 3"/>
          <p:cNvSpPr/>
          <p:nvPr/>
        </p:nvSpPr>
        <p:spPr>
          <a:xfrm>
            <a:off x="1028700" y="2141141"/>
            <a:ext cx="1779016"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Importer</a:t>
            </a:r>
            <a:endParaRPr lang="en-US" sz="1700" dirty="0"/>
          </a:p>
        </p:txBody>
      </p:sp>
      <p:sp>
        <p:nvSpPr>
          <p:cNvPr id="6" name="Text 4"/>
          <p:cNvSpPr/>
          <p:nvPr/>
        </p:nvSpPr>
        <p:spPr>
          <a:xfrm>
            <a:off x="1028700" y="2476368"/>
            <a:ext cx="1779016"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Le PDF Pronote, lu sur le poste</a:t>
            </a:r>
            <a:endParaRPr lang="en-US" sz="1300" dirty="0"/>
          </a:p>
        </p:txBody>
      </p:sp>
      <p:pic>
        <p:nvPicPr>
          <p:cNvPr id="7" name="Image 0" descr="connector">    </p:cNvPr>
          <p:cNvPicPr>
            <a:picLocks noChangeAspect="1"/>
          </p:cNvPicPr>
          <p:nvPr/>
        </p:nvPicPr>
        <p:blipFill>
          <a:blip r:embed="rId1"/>
          <a:srcRect l="0" r="0" t="0" b="0"/>
          <a:stretch/>
        </p:blipFill>
        <p:spPr>
          <a:xfrm>
            <a:off x="2971800" y="2476368"/>
            <a:ext cx="641350" cy="127000"/>
          </a:xfrm>
          <a:prstGeom prst="rect">
            <a:avLst/>
          </a:prstGeom>
        </p:spPr>
      </p:pic>
      <p:sp>
        <p:nvSpPr>
          <p:cNvPr id="8" name="Shape 5"/>
          <p:cNvSpPr/>
          <p:nvPr/>
        </p:nvSpPr>
        <p:spPr>
          <a:xfrm>
            <a:off x="3619500" y="1931591"/>
            <a:ext cx="2146300" cy="1216554"/>
          </a:xfrm>
          <a:prstGeom prst="roundRect">
            <a:avLst>
              <a:gd name="adj" fmla="val 9917"/>
            </a:avLst>
          </a:prstGeom>
          <a:solidFill>
            <a:srgbClr val="FFFFFF"/>
          </a:solidFill>
          <a:ln w="12700">
            <a:solidFill>
              <a:srgbClr val="2356D8"/>
            </a:solidFill>
            <a:prstDash val="solid"/>
          </a:ln>
        </p:spPr>
      </p:sp>
      <p:sp>
        <p:nvSpPr>
          <p:cNvPr id="9" name="Text 6"/>
          <p:cNvSpPr/>
          <p:nvPr/>
        </p:nvSpPr>
        <p:spPr>
          <a:xfrm>
            <a:off x="3829050" y="2141141"/>
            <a:ext cx="1779016"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Vérifier</a:t>
            </a:r>
            <a:endParaRPr lang="en-US" sz="1700" dirty="0"/>
          </a:p>
        </p:txBody>
      </p:sp>
      <p:sp>
        <p:nvSpPr>
          <p:cNvPr id="10" name="Text 7"/>
          <p:cNvSpPr/>
          <p:nvPr/>
        </p:nvSpPr>
        <p:spPr>
          <a:xfrm>
            <a:off x="3829050" y="2476368"/>
            <a:ext cx="1779016"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Noms à corriger, photos absentes</a:t>
            </a:r>
            <a:endParaRPr lang="en-US" sz="1300" dirty="0"/>
          </a:p>
        </p:txBody>
      </p:sp>
      <p:pic>
        <p:nvPicPr>
          <p:cNvPr id="11" name="Image 1" descr="connector">    </p:cNvPr>
          <p:cNvPicPr>
            <a:picLocks noChangeAspect="1"/>
          </p:cNvPicPr>
          <p:nvPr/>
        </p:nvPicPr>
        <p:blipFill>
          <a:blip r:embed="rId2"/>
          <a:srcRect l="0" r="0" t="0" b="0"/>
          <a:stretch/>
        </p:blipFill>
        <p:spPr>
          <a:xfrm>
            <a:off x="5772150" y="2476368"/>
            <a:ext cx="641350" cy="127000"/>
          </a:xfrm>
          <a:prstGeom prst="rect">
            <a:avLst/>
          </a:prstGeom>
        </p:spPr>
      </p:pic>
      <p:sp>
        <p:nvSpPr>
          <p:cNvPr id="12" name="Shape 8"/>
          <p:cNvSpPr/>
          <p:nvPr/>
        </p:nvSpPr>
        <p:spPr>
          <a:xfrm>
            <a:off x="6419850" y="2047148"/>
            <a:ext cx="2146300" cy="985441"/>
          </a:xfrm>
          <a:prstGeom prst="roundRect">
            <a:avLst>
              <a:gd name="adj" fmla="val 12243"/>
            </a:avLst>
          </a:prstGeom>
          <a:solidFill>
            <a:srgbClr val="FFFFFF"/>
          </a:solidFill>
          <a:ln w="12700">
            <a:solidFill>
              <a:srgbClr val="2356D8"/>
            </a:solidFill>
            <a:prstDash val="solid"/>
          </a:ln>
        </p:spPr>
      </p:sp>
      <p:sp>
        <p:nvSpPr>
          <p:cNvPr id="13" name="Text 9"/>
          <p:cNvSpPr/>
          <p:nvPr/>
        </p:nvSpPr>
        <p:spPr>
          <a:xfrm>
            <a:off x="6629400" y="2256698"/>
            <a:ext cx="1779016"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Agencer</a:t>
            </a:r>
            <a:endParaRPr lang="en-US" sz="1700" dirty="0"/>
          </a:p>
        </p:txBody>
      </p:sp>
      <p:sp>
        <p:nvSpPr>
          <p:cNvPr id="14" name="Text 10"/>
          <p:cNvSpPr/>
          <p:nvPr/>
        </p:nvSpPr>
        <p:spPr>
          <a:xfrm>
            <a:off x="6629400" y="2591926"/>
            <a:ext cx="1779016"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La salle et son mobilier</a:t>
            </a:r>
            <a:endParaRPr lang="en-US" sz="1300" dirty="0"/>
          </a:p>
        </p:txBody>
      </p:sp>
      <p:pic>
        <p:nvPicPr>
          <p:cNvPr id="15" name="Image 2" descr="connector">    </p:cNvPr>
          <p:cNvPicPr>
            <a:picLocks noChangeAspect="1"/>
          </p:cNvPicPr>
          <p:nvPr/>
        </p:nvPicPr>
        <p:blipFill>
          <a:blip r:embed="rId3"/>
          <a:srcRect l="0" r="0" t="0" b="0"/>
          <a:stretch/>
        </p:blipFill>
        <p:spPr>
          <a:xfrm>
            <a:off x="8572500" y="2476368"/>
            <a:ext cx="641350" cy="127000"/>
          </a:xfrm>
          <a:prstGeom prst="rect">
            <a:avLst/>
          </a:prstGeom>
        </p:spPr>
      </p:pic>
      <p:sp>
        <p:nvSpPr>
          <p:cNvPr id="16" name="Shape 11"/>
          <p:cNvSpPr/>
          <p:nvPr/>
        </p:nvSpPr>
        <p:spPr>
          <a:xfrm>
            <a:off x="9220200" y="2047148"/>
            <a:ext cx="2146300" cy="985441"/>
          </a:xfrm>
          <a:prstGeom prst="roundRect">
            <a:avLst>
              <a:gd name="adj" fmla="val 12243"/>
            </a:avLst>
          </a:prstGeom>
          <a:solidFill>
            <a:srgbClr val="E4ECFF"/>
          </a:solidFill>
          <a:ln w="12700">
            <a:solidFill>
              <a:srgbClr val="2356D8"/>
            </a:solidFill>
            <a:prstDash val="solid"/>
          </a:ln>
        </p:spPr>
      </p:sp>
      <p:sp>
        <p:nvSpPr>
          <p:cNvPr id="17" name="Text 12"/>
          <p:cNvSpPr/>
          <p:nvPr/>
        </p:nvSpPr>
        <p:spPr>
          <a:xfrm>
            <a:off x="9429750" y="2256698"/>
            <a:ext cx="1779016"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Placer</a:t>
            </a:r>
            <a:endParaRPr lang="en-US" sz="1700" dirty="0"/>
          </a:p>
        </p:txBody>
      </p:sp>
      <p:sp>
        <p:nvSpPr>
          <p:cNvPr id="18" name="Text 13"/>
          <p:cNvSpPr/>
          <p:nvPr/>
        </p:nvSpPr>
        <p:spPr>
          <a:xfrm>
            <a:off x="9429750" y="2591926"/>
            <a:ext cx="1779016"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Puis imprimer le plan</a:t>
            </a:r>
            <a:endParaRPr lang="en-US" sz="1300" dirty="0"/>
          </a:p>
        </p:txBody>
      </p:sp>
      <p:sp>
        <p:nvSpPr>
          <p:cNvPr id="19" name="Shape 14"/>
          <p:cNvSpPr/>
          <p:nvPr/>
        </p:nvSpPr>
        <p:spPr>
          <a:xfrm>
            <a:off x="812800" y="3519621"/>
            <a:ext cx="2508250" cy="0"/>
          </a:xfrm>
          <a:prstGeom prst="line">
            <a:avLst/>
          </a:prstGeom>
          <a:noFill/>
          <a:ln w="19050">
            <a:solidFill>
              <a:srgbClr val="C3CEE6"/>
            </a:solidFill>
            <a:prstDash val="solid"/>
          </a:ln>
        </p:spPr>
      </p:sp>
      <p:sp>
        <p:nvSpPr>
          <p:cNvPr id="20" name="Text 15"/>
          <p:cNvSpPr/>
          <p:nvPr/>
        </p:nvSpPr>
        <p:spPr>
          <a:xfrm>
            <a:off x="812800" y="3679428"/>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Sans Internet</a:t>
            </a:r>
            <a:endParaRPr lang="en-US" sz="1400" dirty="0"/>
          </a:p>
        </p:txBody>
      </p:sp>
      <p:sp>
        <p:nvSpPr>
          <p:cNvPr id="21" name="Text 16"/>
          <p:cNvSpPr/>
          <p:nvPr/>
        </p:nvSpPr>
        <p:spPr>
          <a:xfrm>
            <a:off x="812800" y="3979135"/>
            <a:ext cx="258349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Tout fonctionne poste débranché</a:t>
            </a:r>
            <a:endParaRPr lang="en-US" sz="1200" dirty="0"/>
          </a:p>
        </p:txBody>
      </p:sp>
      <p:sp>
        <p:nvSpPr>
          <p:cNvPr id="22" name="Shape 17"/>
          <p:cNvSpPr/>
          <p:nvPr/>
        </p:nvSpPr>
        <p:spPr>
          <a:xfrm>
            <a:off x="3498850" y="3519621"/>
            <a:ext cx="2508250" cy="0"/>
          </a:xfrm>
          <a:prstGeom prst="line">
            <a:avLst/>
          </a:prstGeom>
          <a:noFill/>
          <a:ln w="19050">
            <a:solidFill>
              <a:srgbClr val="C3CEE6"/>
            </a:solidFill>
            <a:prstDash val="solid"/>
          </a:ln>
        </p:spPr>
      </p:sp>
      <p:sp>
        <p:nvSpPr>
          <p:cNvPr id="23" name="Text 18"/>
          <p:cNvSpPr/>
          <p:nvPr/>
        </p:nvSpPr>
        <p:spPr>
          <a:xfrm>
            <a:off x="3498850" y="3679428"/>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Photos à venir</a:t>
            </a:r>
            <a:endParaRPr lang="en-US" sz="1400" dirty="0"/>
          </a:p>
        </p:txBody>
      </p:sp>
      <p:sp>
        <p:nvSpPr>
          <p:cNvPr id="24" name="Text 19"/>
          <p:cNvSpPr/>
          <p:nvPr/>
        </p:nvSpPr>
        <p:spPr>
          <a:xfrm>
            <a:off x="3498850" y="3979135"/>
            <a:ext cx="258349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L’élève sans photo garde sa place</a:t>
            </a:r>
            <a:endParaRPr lang="en-US" sz="1200" dirty="0"/>
          </a:p>
        </p:txBody>
      </p:sp>
      <p:sp>
        <p:nvSpPr>
          <p:cNvPr id="25" name="Shape 20"/>
          <p:cNvSpPr/>
          <p:nvPr/>
        </p:nvSpPr>
        <p:spPr>
          <a:xfrm>
            <a:off x="6184900" y="3519621"/>
            <a:ext cx="2508250" cy="0"/>
          </a:xfrm>
          <a:prstGeom prst="line">
            <a:avLst/>
          </a:prstGeom>
          <a:noFill/>
          <a:ln w="19050">
            <a:solidFill>
              <a:srgbClr val="C3CEE6"/>
            </a:solidFill>
            <a:prstDash val="solid"/>
          </a:ln>
        </p:spPr>
      </p:sp>
      <p:sp>
        <p:nvSpPr>
          <p:cNvPr id="26" name="Text 21"/>
          <p:cNvSpPr/>
          <p:nvPr/>
        </p:nvSpPr>
        <p:spPr>
          <a:xfrm>
            <a:off x="6184900" y="3679428"/>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Salle réutilisable</a:t>
            </a:r>
            <a:endParaRPr lang="en-US" sz="1400" dirty="0"/>
          </a:p>
        </p:txBody>
      </p:sp>
      <p:sp>
        <p:nvSpPr>
          <p:cNvPr id="27" name="Text 22"/>
          <p:cNvSpPr/>
          <p:nvPr/>
        </p:nvSpPr>
        <p:spPr>
          <a:xfrm>
            <a:off x="6184900" y="3979135"/>
            <a:ext cx="258349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Dessinée une fois pour toutes les classes</a:t>
            </a:r>
            <a:endParaRPr lang="en-US" sz="1200" dirty="0"/>
          </a:p>
        </p:txBody>
      </p:sp>
      <p:sp>
        <p:nvSpPr>
          <p:cNvPr id="28" name="Shape 23"/>
          <p:cNvSpPr/>
          <p:nvPr/>
        </p:nvSpPr>
        <p:spPr>
          <a:xfrm>
            <a:off x="8870950" y="3519621"/>
            <a:ext cx="2508250" cy="0"/>
          </a:xfrm>
          <a:prstGeom prst="line">
            <a:avLst/>
          </a:prstGeom>
          <a:noFill/>
          <a:ln w="19050">
            <a:solidFill>
              <a:srgbClr val="C3CEE6"/>
            </a:solidFill>
            <a:prstDash val="solid"/>
          </a:ln>
        </p:spPr>
      </p:sp>
      <p:sp>
        <p:nvSpPr>
          <p:cNvPr id="29" name="Text 24"/>
          <p:cNvSpPr/>
          <p:nvPr/>
        </p:nvSpPr>
        <p:spPr>
          <a:xfrm>
            <a:off x="8870950" y="3679428"/>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Plein écran</a:t>
            </a:r>
            <a:endParaRPr lang="en-US" sz="1400" dirty="0"/>
          </a:p>
        </p:txBody>
      </p:sp>
      <p:sp>
        <p:nvSpPr>
          <p:cNvPr id="30" name="Text 25"/>
          <p:cNvSpPr/>
          <p:nvPr/>
        </p:nvSpPr>
        <p:spPr>
          <a:xfrm>
            <a:off x="8870950" y="3979135"/>
            <a:ext cx="258349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Pour agencer ou projeter le plan</a:t>
            </a:r>
            <a:endParaRPr lang="en-US" sz="1200" dirty="0"/>
          </a:p>
        </p:txBody>
      </p:sp>
      <p:sp>
        <p:nvSpPr>
          <p:cNvPr id="31" name="Text 2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EE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 TROMBINOSCOPE</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Le PDF Pronote, lu sur le poste</a:t>
            </a:r>
            <a:endParaRPr lang="en-US" sz="3200" dirty="0"/>
          </a:p>
        </p:txBody>
      </p:sp>
      <p:sp>
        <p:nvSpPr>
          <p:cNvPr id="4" name="Text 2"/>
          <p:cNvSpPr/>
          <p:nvPr/>
        </p:nvSpPr>
        <p:spPr>
          <a:xfrm>
            <a:off x="812800" y="1849041"/>
            <a:ext cx="5284724"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Dans Pronote</a:t>
            </a:r>
            <a:endParaRPr lang="en-US" sz="1700" dirty="0"/>
          </a:p>
        </p:txBody>
      </p:sp>
      <p:sp>
        <p:nvSpPr>
          <p:cNvPr id="5" name="Text 3"/>
          <p:cNvSpPr/>
          <p:nvPr/>
        </p:nvSpPr>
        <p:spPr>
          <a:xfrm>
            <a:off x="812800" y="2209670"/>
            <a:ext cx="5284724" cy="1016000"/>
          </a:xfrm>
          <a:prstGeom prst="rect">
            <a:avLst/>
          </a:prstGeom>
          <a:noFill/>
          <a:ln/>
        </p:spPr>
        <p:txBody>
          <a:bodyPr wrap="square" lIns="0" tIns="0" rIns="0" bIns="0" rtlCol="0" anchor="t">
            <a:normAutofit/>
          </a:bodyPr>
          <a:lstStyle/>
          <a:p>
            <a:pPr algn="l" marL="198120" indent="-198120">
              <a:lnSpc>
                <a:spcPts val="1950"/>
              </a:lnSpc>
              <a:buSzPct val="100000"/>
              <a:buFontTx/>
              <a:buAutoNum type="arabicPeriod" startAt="1"/>
            </a:pPr>
            <a:r>
              <a:rPr lang="en-US" sz="1300" dirty="0">
                <a:solidFill>
                  <a:srgbClr val="4A5470"/>
                </a:solidFill>
                <a:latin typeface="Nunito Sans" pitchFamily="34" charset="0"/>
                <a:ea typeface="Nunito Sans" pitchFamily="34" charset="-122"/>
                <a:cs typeface="Nunito Sans" pitchFamily="34" charset="-120"/>
              </a:rPr>
              <a:t>Ressources, Trombinoscope des élèves</a:t>
            </a:r>
            <a:endParaRPr lang="en-US" sz="1300" dirty="0"/>
          </a:p>
          <a:p>
            <a:pPr algn="l" marL="198120" indent="-198120">
              <a:lnSpc>
                <a:spcPts val="1950"/>
              </a:lnSpc>
              <a:buSzPct val="100000"/>
              <a:buFontTx/>
              <a:buAutoNum type="arabicPeriod" startAt="1"/>
            </a:pPr>
            <a:r>
              <a:rPr lang="en-US" sz="1300" dirty="0">
                <a:solidFill>
                  <a:srgbClr val="4A5470"/>
                </a:solidFill>
                <a:latin typeface="Nunito Sans" pitchFamily="34" charset="0"/>
                <a:ea typeface="Nunito Sans" pitchFamily="34" charset="-122"/>
                <a:cs typeface="Nunito Sans" pitchFamily="34" charset="-120"/>
              </a:rPr>
              <a:t>Choisir la classe, puis Imprimer</a:t>
            </a:r>
            <a:endParaRPr lang="en-US" sz="1300" dirty="0"/>
          </a:p>
          <a:p>
            <a:pPr algn="l" marL="198120" indent="-198120">
              <a:lnSpc>
                <a:spcPts val="1950"/>
              </a:lnSpc>
              <a:buSzPct val="100000"/>
              <a:buFontTx/>
              <a:buAutoNum type="arabicPeriod" startAt="1"/>
            </a:pPr>
            <a:r>
              <a:rPr lang="en-US" sz="1300" dirty="0">
                <a:solidFill>
                  <a:srgbClr val="4A5470"/>
                </a:solidFill>
                <a:latin typeface="Nunito Sans" pitchFamily="34" charset="0"/>
                <a:ea typeface="Nunito Sans" pitchFamily="34" charset="-122"/>
                <a:cs typeface="Nunito Sans" pitchFamily="34" charset="-120"/>
              </a:rPr>
              <a:t>Trombinoscope et Extraction</a:t>
            </a:r>
            <a:endParaRPr lang="en-US" sz="1300" dirty="0"/>
          </a:p>
          <a:p>
            <a:pPr algn="l" marL="198120" indent="-198120">
              <a:lnSpc>
                <a:spcPts val="1950"/>
              </a:lnSpc>
              <a:buSzPct val="100000"/>
              <a:buFontTx/>
              <a:buAutoNum type="arabicPeriod" startAt="1"/>
            </a:pPr>
            <a:r>
              <a:rPr lang="en-US" sz="1300" dirty="0">
                <a:solidFill>
                  <a:srgbClr val="4A5470"/>
                </a:solidFill>
                <a:latin typeface="Nunito Sans" pitchFamily="34" charset="0"/>
                <a:ea typeface="Nunito Sans" pitchFamily="34" charset="-122"/>
                <a:cs typeface="Nunito Sans" pitchFamily="34" charset="-120"/>
              </a:rPr>
              <a:t>Sortie PDF, puis Générer</a:t>
            </a:r>
            <a:endParaRPr lang="en-US" sz="1300" dirty="0"/>
          </a:p>
        </p:txBody>
      </p:sp>
      <p:sp>
        <p:nvSpPr>
          <p:cNvPr id="6" name="Text 4"/>
          <p:cNvSpPr/>
          <p:nvPr/>
        </p:nvSpPr>
        <p:spPr>
          <a:xfrm>
            <a:off x="6248400" y="1849041"/>
            <a:ext cx="5284724"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Dans l’outil</a:t>
            </a:r>
            <a:endParaRPr lang="en-US" sz="1700" dirty="0"/>
          </a:p>
        </p:txBody>
      </p:sp>
      <p:sp>
        <p:nvSpPr>
          <p:cNvPr id="7" name="Text 5"/>
          <p:cNvSpPr/>
          <p:nvPr/>
        </p:nvSpPr>
        <p:spPr>
          <a:xfrm>
            <a:off x="6248400" y="2209670"/>
            <a:ext cx="5284724" cy="1016000"/>
          </a:xfrm>
          <a:prstGeom prst="rect">
            <a:avLst/>
          </a:prstGeom>
          <a:noFill/>
          <a:ln/>
        </p:spPr>
        <p:txBody>
          <a:bodyPr wrap="square" lIns="0" tIns="0" rIns="0" bIns="0" rtlCol="0" anchor="t">
            <a:normAutofit/>
          </a:bodyPr>
          <a:lstStyle/>
          <a:p>
            <a:pPr algn="l" marL="198120" indent="-162306">
              <a:lnSpc>
                <a:spcPts val="1950"/>
              </a:lnSpc>
              <a:buSzPct val="100000"/>
              <a:buChar char="•"/>
            </a:pPr>
            <a:r>
              <a:rPr lang="en-US" sz="1300" dirty="0">
                <a:solidFill>
                  <a:srgbClr val="4A5470"/>
                </a:solidFill>
                <a:latin typeface="Nunito Sans" pitchFamily="34" charset="0"/>
                <a:ea typeface="Nunito Sans" pitchFamily="34" charset="-122"/>
                <a:cs typeface="Nunito Sans" pitchFamily="34" charset="-120"/>
              </a:rPr>
              <a:t>Repère le code classe et le nom dessous</a:t>
            </a:r>
            <a:endParaRPr lang="en-US" sz="1300" dirty="0"/>
          </a:p>
          <a:p>
            <a:pPr algn="l" marL="198120" indent="-162306">
              <a:lnSpc>
                <a:spcPts val="1950"/>
              </a:lnSpc>
              <a:buSzPct val="100000"/>
              <a:buChar char="•"/>
            </a:pPr>
            <a:r>
              <a:rPr lang="en-US" sz="1300" dirty="0">
                <a:solidFill>
                  <a:srgbClr val="4A5470"/>
                </a:solidFill>
                <a:latin typeface="Nunito Sans" pitchFamily="34" charset="0"/>
                <a:ea typeface="Nunito Sans" pitchFamily="34" charset="-122"/>
                <a:cs typeface="Nunito Sans" pitchFamily="34" charset="-120"/>
              </a:rPr>
              <a:t>Associe la photo placée au-dessus</a:t>
            </a:r>
            <a:endParaRPr lang="en-US" sz="1300" dirty="0"/>
          </a:p>
          <a:p>
            <a:pPr algn="l" marL="198120" indent="-162306">
              <a:lnSpc>
                <a:spcPts val="1950"/>
              </a:lnSpc>
              <a:buSzPct val="100000"/>
              <a:buChar char="•"/>
            </a:pPr>
            <a:r>
              <a:rPr lang="en-US" sz="1300" dirty="0">
                <a:solidFill>
                  <a:srgbClr val="4A5470"/>
                </a:solidFill>
                <a:latin typeface="Nunito Sans" pitchFamily="34" charset="0"/>
                <a:ea typeface="Nunito Sans" pitchFamily="34" charset="-122"/>
                <a:cs typeface="Nunito Sans" pitchFamily="34" charset="-120"/>
              </a:rPr>
              <a:t>Déduit la grille : réglages indifférents</a:t>
            </a:r>
            <a:endParaRPr lang="en-US" sz="1300" dirty="0"/>
          </a:p>
          <a:p>
            <a:pPr algn="l" marL="198120" indent="-162306">
              <a:lnSpc>
                <a:spcPts val="1950"/>
              </a:lnSpc>
              <a:buSzPct val="100000"/>
              <a:buChar char="•"/>
            </a:pPr>
            <a:r>
              <a:rPr lang="en-US" sz="1300" dirty="0">
                <a:solidFill>
                  <a:srgbClr val="4A5470"/>
                </a:solidFill>
                <a:latin typeface="Nunito Sans" pitchFamily="34" charset="0"/>
                <a:ea typeface="Nunito Sans" pitchFamily="34" charset="-122"/>
                <a:cs typeface="Nunito Sans" pitchFamily="34" charset="-120"/>
              </a:rPr>
              <a:t>Recadre chaque photo en vignette</a:t>
            </a:r>
            <a:endParaRPr lang="en-US" sz="1300" dirty="0"/>
          </a:p>
        </p:txBody>
      </p:sp>
      <p:sp>
        <p:nvSpPr>
          <p:cNvPr id="8" name="Shape 6"/>
          <p:cNvSpPr/>
          <p:nvPr/>
        </p:nvSpPr>
        <p:spPr>
          <a:xfrm>
            <a:off x="812800" y="3479670"/>
            <a:ext cx="10566400" cy="1168334"/>
          </a:xfrm>
          <a:prstGeom prst="roundRect">
            <a:avLst>
              <a:gd name="adj" fmla="val 9783"/>
            </a:avLst>
          </a:prstGeom>
          <a:solidFill>
            <a:srgbClr val="FFFFFF"/>
          </a:solidFill>
          <a:ln/>
        </p:spPr>
      </p:sp>
      <p:sp>
        <p:nvSpPr>
          <p:cNvPr id="9" name="Text 7"/>
          <p:cNvSpPr/>
          <p:nvPr/>
        </p:nvSpPr>
        <p:spPr>
          <a:xfrm>
            <a:off x="1066800" y="3682870"/>
            <a:ext cx="10360152"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83F9A"/>
                </a:solidFill>
                <a:latin typeface="Nunito Sans" pitchFamily="34" charset="0"/>
                <a:ea typeface="Nunito Sans" pitchFamily="34" charset="-122"/>
                <a:cs typeface="Nunito Sans" pitchFamily="34" charset="-120"/>
              </a:rPr>
              <a:t>Réimporter pour mettre à jour</a:t>
            </a:r>
            <a:endParaRPr lang="en-US" sz="1400" dirty="0"/>
          </a:p>
        </p:txBody>
      </p:sp>
      <p:sp>
        <p:nvSpPr>
          <p:cNvPr id="10" name="Text 8"/>
          <p:cNvSpPr/>
          <p:nvPr/>
        </p:nvSpPr>
        <p:spPr>
          <a:xfrm>
            <a:off x="1066800" y="3982576"/>
            <a:ext cx="10360152"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41D33"/>
                </a:solidFill>
                <a:latin typeface="Nunito Sans" pitchFamily="34" charset="0"/>
                <a:ea typeface="Nunito Sans" pitchFamily="34" charset="-122"/>
                <a:cs typeface="Nunito Sans" pitchFamily="34" charset="-120"/>
              </a:rPr>
              <a:t>L’outil compare avec la classe enregistrée et propose la liste des changements : nouveaux élèves, photos ajoutées ou remplacées, élèves absents. Rien n’est appliqué sans validation, et les plans ne bougent pas.</a:t>
            </a:r>
            <a:endParaRPr lang="en-US" sz="13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SALLES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Dessiner la vraie salle, au centimètre</a:t>
            </a:r>
            <a:endParaRPr lang="en-US" sz="3200" dirty="0"/>
          </a:p>
        </p:txBody>
      </p:sp>
      <p:sp>
        <p:nvSpPr>
          <p:cNvPr id="4" name="Shape 2"/>
          <p:cNvSpPr/>
          <p:nvPr/>
        </p:nvSpPr>
        <p:spPr>
          <a:xfrm>
            <a:off x="815975" y="1877616"/>
            <a:ext cx="5187950" cy="1487884"/>
          </a:xfrm>
          <a:prstGeom prst="roundRect">
            <a:avLst>
              <a:gd name="adj" fmla="val 8322"/>
            </a:avLst>
          </a:prstGeom>
          <a:solidFill>
            <a:srgbClr val="FFFFFF"/>
          </a:solidFill>
          <a:ln w="6350">
            <a:solidFill>
              <a:srgbClr val="D8DFEC"/>
            </a:solidFill>
            <a:prstDash val="solid"/>
          </a:ln>
        </p:spPr>
      </p:sp>
      <p:sp>
        <p:nvSpPr>
          <p:cNvPr id="5" name="Text 3"/>
          <p:cNvSpPr/>
          <p:nvPr/>
        </p:nvSpPr>
        <p:spPr>
          <a:xfrm>
            <a:off x="1071033" y="2107276"/>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Le mobilier courant</a:t>
            </a:r>
            <a:endParaRPr lang="en-US" sz="1700" dirty="0"/>
          </a:p>
        </p:txBody>
      </p:sp>
      <p:sp>
        <p:nvSpPr>
          <p:cNvPr id="6" name="Text 4"/>
          <p:cNvSpPr/>
          <p:nvPr/>
        </p:nvSpPr>
        <p:spPr>
          <a:xfrm>
            <a:off x="1071033" y="2442502"/>
            <a:ext cx="4818168"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Tables simples et doubles, paillasses, postes informatiques, bureau, armoire, tableau, porte, fenêtre. Toutes les dimensions se modifient.</a:t>
            </a:r>
            <a:endParaRPr lang="en-US" sz="1300" dirty="0"/>
          </a:p>
        </p:txBody>
      </p:sp>
      <p:sp>
        <p:nvSpPr>
          <p:cNvPr id="7" name="Shape 5"/>
          <p:cNvSpPr/>
          <p:nvPr/>
        </p:nvSpPr>
        <p:spPr>
          <a:xfrm>
            <a:off x="6188075" y="1877616"/>
            <a:ext cx="5187950" cy="1487884"/>
          </a:xfrm>
          <a:prstGeom prst="roundRect">
            <a:avLst>
              <a:gd name="adj" fmla="val 8322"/>
            </a:avLst>
          </a:prstGeom>
          <a:solidFill>
            <a:srgbClr val="FFFFFF"/>
          </a:solidFill>
          <a:ln w="6350">
            <a:solidFill>
              <a:srgbClr val="D8DFEC"/>
            </a:solidFill>
            <a:prstDash val="solid"/>
          </a:ln>
        </p:spPr>
      </p:sp>
      <p:sp>
        <p:nvSpPr>
          <p:cNvPr id="8" name="Text 6"/>
          <p:cNvSpPr/>
          <p:nvPr/>
        </p:nvSpPr>
        <p:spPr>
          <a:xfrm>
            <a:off x="6443133" y="2107276"/>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Une disposition en un clic</a:t>
            </a:r>
            <a:endParaRPr lang="en-US" sz="1700" dirty="0"/>
          </a:p>
        </p:txBody>
      </p:sp>
      <p:sp>
        <p:nvSpPr>
          <p:cNvPr id="9" name="Text 7"/>
          <p:cNvSpPr/>
          <p:nvPr/>
        </p:nvSpPr>
        <p:spPr>
          <a:xfrm>
            <a:off x="6443133" y="2442502"/>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Rangées, îlots ou U pour un nombre de places donné, avec des circulations de 60 cm entre tables et 90 cm d’allée.</a:t>
            </a:r>
            <a:endParaRPr lang="en-US" sz="1300" dirty="0"/>
          </a:p>
        </p:txBody>
      </p:sp>
      <p:sp>
        <p:nvSpPr>
          <p:cNvPr id="10" name="Shape 8"/>
          <p:cNvSpPr/>
          <p:nvPr/>
        </p:nvSpPr>
        <p:spPr>
          <a:xfrm>
            <a:off x="815975" y="3549650"/>
            <a:ext cx="5187950" cy="1256771"/>
          </a:xfrm>
          <a:prstGeom prst="roundRect">
            <a:avLst>
              <a:gd name="adj" fmla="val 9853"/>
            </a:avLst>
          </a:prstGeom>
          <a:solidFill>
            <a:srgbClr val="FFFFFF"/>
          </a:solidFill>
          <a:ln w="6350">
            <a:solidFill>
              <a:srgbClr val="D8DFEC"/>
            </a:solidFill>
            <a:prstDash val="solid"/>
          </a:ln>
        </p:spPr>
      </p:sp>
      <p:sp>
        <p:nvSpPr>
          <p:cNvPr id="11" name="Text 9"/>
          <p:cNvSpPr/>
          <p:nvPr/>
        </p:nvSpPr>
        <p:spPr>
          <a:xfrm>
            <a:off x="1071033" y="3779310"/>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Des outils d’agencement</a:t>
            </a:r>
            <a:endParaRPr lang="en-US" sz="1700" dirty="0"/>
          </a:p>
        </p:txBody>
      </p:sp>
      <p:sp>
        <p:nvSpPr>
          <p:cNvPr id="12" name="Text 10"/>
          <p:cNvSpPr/>
          <p:nvPr/>
        </p:nvSpPr>
        <p:spPr>
          <a:xfrm>
            <a:off x="1071033" y="4114536"/>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Aimant à 5 cm, sélection multiple, copier-coller, rotation, zoom, orientation automatique des tables vers le tableau.</a:t>
            </a:r>
            <a:endParaRPr lang="en-US" sz="1300" dirty="0"/>
          </a:p>
        </p:txBody>
      </p:sp>
      <p:sp>
        <p:nvSpPr>
          <p:cNvPr id="13" name="Shape 11"/>
          <p:cNvSpPr/>
          <p:nvPr/>
        </p:nvSpPr>
        <p:spPr>
          <a:xfrm>
            <a:off x="6188075" y="3549650"/>
            <a:ext cx="5187950" cy="1256771"/>
          </a:xfrm>
          <a:prstGeom prst="roundRect">
            <a:avLst>
              <a:gd name="adj" fmla="val 9853"/>
            </a:avLst>
          </a:prstGeom>
          <a:solidFill>
            <a:srgbClr val="FFFFFF"/>
          </a:solidFill>
          <a:ln w="6350">
            <a:solidFill>
              <a:srgbClr val="D8DFEC"/>
            </a:solidFill>
            <a:prstDash val="solid"/>
          </a:ln>
        </p:spPr>
      </p:sp>
      <p:sp>
        <p:nvSpPr>
          <p:cNvPr id="14" name="Text 12"/>
          <p:cNvSpPr/>
          <p:nvPr/>
        </p:nvSpPr>
        <p:spPr>
          <a:xfrm>
            <a:off x="6443133" y="3779310"/>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Une salle se partage</a:t>
            </a:r>
            <a:endParaRPr lang="en-US" sz="1700" dirty="0"/>
          </a:p>
        </p:txBody>
      </p:sp>
      <p:sp>
        <p:nvSpPr>
          <p:cNvPr id="15" name="Text 13"/>
          <p:cNvSpPr/>
          <p:nvPr/>
        </p:nvSpPr>
        <p:spPr>
          <a:xfrm>
            <a:off x="6443133" y="4114536"/>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Elle ne contient aucune donnée personnelle : on l’exporte pour un collègue qui enseigne dans la même salle.</a:t>
            </a:r>
            <a:endParaRPr lang="en-US" sz="13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PLANS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Placer à la main ou laisser l’outil répartir</a:t>
            </a:r>
            <a:endParaRPr lang="en-US" sz="3200" dirty="0"/>
          </a:p>
        </p:txBody>
      </p:sp>
      <p:sp>
        <p:nvSpPr>
          <p:cNvPr id="4" name="Shape 2"/>
          <p:cNvSpPr/>
          <p:nvPr/>
        </p:nvSpPr>
        <p:spPr>
          <a:xfrm>
            <a:off x="815975" y="1877616"/>
            <a:ext cx="5408083" cy="2295723"/>
          </a:xfrm>
          <a:prstGeom prst="roundRect">
            <a:avLst>
              <a:gd name="adj" fmla="val 5394"/>
            </a:avLst>
          </a:prstGeom>
          <a:solidFill>
            <a:srgbClr val="FFFFFF"/>
          </a:solidFill>
          <a:ln w="6350">
            <a:solidFill>
              <a:srgbClr val="D8DFEC"/>
            </a:solidFill>
            <a:prstDash val="solid"/>
          </a:ln>
        </p:spPr>
      </p:sp>
      <p:sp>
        <p:nvSpPr>
          <p:cNvPr id="5" name="Text 3"/>
          <p:cNvSpPr/>
          <p:nvPr/>
        </p:nvSpPr>
        <p:spPr>
          <a:xfrm>
            <a:off x="1096433" y="2158076"/>
            <a:ext cx="4992582"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41D33"/>
                </a:solidFill>
                <a:latin typeface="Domine" pitchFamily="34" charset="0"/>
                <a:ea typeface="Domine" pitchFamily="34" charset="-122"/>
                <a:cs typeface="Domine" pitchFamily="34" charset="-120"/>
              </a:rPr>
              <a:t>Cinq répartitions automatiques</a:t>
            </a:r>
            <a:endParaRPr lang="en-US" sz="1800" dirty="0"/>
          </a:p>
        </p:txBody>
      </p:sp>
      <p:sp>
        <p:nvSpPr>
          <p:cNvPr id="6" name="Text 4"/>
          <p:cNvSpPr/>
          <p:nvPr/>
        </p:nvSpPr>
        <p:spPr>
          <a:xfrm>
            <a:off x="1096433" y="2559382"/>
            <a:ext cx="4992582" cy="1358900"/>
          </a:xfrm>
          <a:prstGeom prst="rect">
            <a:avLst/>
          </a:prstGeom>
          <a:noFill/>
          <a:ln/>
        </p:spPr>
        <p:txBody>
          <a:bodyPr wrap="square" lIns="0" tIns="0" rIns="0" bIns="0" rtlCol="0" anchor="t">
            <a:normAutofit/>
          </a:bodyPr>
          <a:lstStyle/>
          <a:p>
            <a:pPr algn="l" marL="213360" indent="-213360">
              <a:lnSpc>
                <a:spcPts val="2100"/>
              </a:lnSpc>
              <a:buSzPct val="100000"/>
              <a:buFontTx/>
              <a:buAutoNum type="arabicPeriod" startAt="1"/>
            </a:pPr>
            <a:r>
              <a:rPr lang="en-US" sz="1400" dirty="0">
                <a:solidFill>
                  <a:srgbClr val="4A5470"/>
                </a:solidFill>
                <a:latin typeface="Nunito Sans" pitchFamily="34" charset="0"/>
                <a:ea typeface="Nunito Sans" pitchFamily="34" charset="-122"/>
                <a:cs typeface="Nunito Sans" pitchFamily="34" charset="-120"/>
              </a:rPr>
              <a:t>Ordre alphabétique depuis le tableau</a:t>
            </a:r>
            <a:endParaRPr lang="en-US" sz="1400" dirty="0"/>
          </a:p>
          <a:p>
            <a:pPr algn="l" marL="213360" indent="-213360">
              <a:lnSpc>
                <a:spcPts val="2100"/>
              </a:lnSpc>
              <a:buSzPct val="100000"/>
              <a:buFontTx/>
              <a:buAutoNum type="arabicPeriod" startAt="1"/>
            </a:pPr>
            <a:r>
              <a:rPr lang="en-US" sz="1400" dirty="0">
                <a:solidFill>
                  <a:srgbClr val="4A5470"/>
                </a:solidFill>
                <a:latin typeface="Nunito Sans" pitchFamily="34" charset="0"/>
                <a:ea typeface="Nunito Sans" pitchFamily="34" charset="-122"/>
                <a:cs typeface="Nunito Sans" pitchFamily="34" charset="-120"/>
              </a:rPr>
              <a:t>Aléatoire</a:t>
            </a:r>
            <a:endParaRPr lang="en-US" sz="1400" dirty="0"/>
          </a:p>
          <a:p>
            <a:pPr algn="l" marL="213360" indent="-213360">
              <a:lnSpc>
                <a:spcPts val="2100"/>
              </a:lnSpc>
              <a:buSzPct val="100000"/>
              <a:buFontTx/>
              <a:buAutoNum type="arabicPeriod" startAt="1"/>
            </a:pPr>
            <a:r>
              <a:rPr lang="en-US" sz="1400" dirty="0">
                <a:solidFill>
                  <a:srgbClr val="4A5470"/>
                </a:solidFill>
                <a:latin typeface="Nunito Sans" pitchFamily="34" charset="0"/>
                <a:ea typeface="Nunito Sans" pitchFamily="34" charset="-122"/>
                <a:cs typeface="Nunito Sans" pitchFamily="34" charset="-120"/>
              </a:rPr>
              <a:t>Mixité filles et garçons par table</a:t>
            </a:r>
            <a:endParaRPr lang="en-US" sz="1400" dirty="0"/>
          </a:p>
          <a:p>
            <a:pPr algn="l" marL="213360" indent="-213360">
              <a:lnSpc>
                <a:spcPts val="2100"/>
              </a:lnSpc>
              <a:buSzPct val="100000"/>
              <a:buFontTx/>
              <a:buAutoNum type="arabicPeriod" startAt="1"/>
            </a:pPr>
            <a:r>
              <a:rPr lang="en-US" sz="1400" dirty="0">
                <a:solidFill>
                  <a:srgbClr val="4A5470"/>
                </a:solidFill>
                <a:latin typeface="Nunito Sans" pitchFamily="34" charset="0"/>
                <a:ea typeface="Nunito Sans" pitchFamily="34" charset="-122"/>
                <a:cs typeface="Nunito Sans" pitchFamily="34" charset="-120"/>
              </a:rPr>
              <a:t>Mixité filles et garçons par îlot</a:t>
            </a:r>
            <a:endParaRPr lang="en-US" sz="1400" dirty="0"/>
          </a:p>
          <a:p>
            <a:pPr algn="l" marL="213360" indent="-213360">
              <a:lnSpc>
                <a:spcPts val="2100"/>
              </a:lnSpc>
              <a:buSzPct val="100000"/>
              <a:buFontTx/>
              <a:buAutoNum type="arabicPeriod" startAt="1"/>
            </a:pPr>
            <a:r>
              <a:rPr lang="en-US" sz="1400" dirty="0">
                <a:solidFill>
                  <a:srgbClr val="4A5470"/>
                </a:solidFill>
                <a:latin typeface="Nunito Sans" pitchFamily="34" charset="0"/>
                <a:ea typeface="Nunito Sans" pitchFamily="34" charset="-122"/>
                <a:cs typeface="Nunito Sans" pitchFamily="34" charset="-120"/>
              </a:rPr>
              <a:t>Séparer les mêmes noms de famille</a:t>
            </a:r>
            <a:endParaRPr lang="en-US" sz="1400" dirty="0"/>
          </a:p>
        </p:txBody>
      </p:sp>
      <p:sp>
        <p:nvSpPr>
          <p:cNvPr id="7" name="Text 5"/>
          <p:cNvSpPr/>
          <p:nvPr/>
        </p:nvSpPr>
        <p:spPr>
          <a:xfrm>
            <a:off x="6532034" y="1874441"/>
            <a:ext cx="4992582"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1D33"/>
                </a:solidFill>
                <a:latin typeface="Nunito Sans" pitchFamily="34" charset="0"/>
                <a:ea typeface="Nunito Sans" pitchFamily="34" charset="-122"/>
                <a:cs typeface="Nunito Sans" pitchFamily="34" charset="-120"/>
              </a:rPr>
              <a:t>À la main :</a:t>
            </a:r>
            <a:r>
              <a:rPr lang="en-US" sz="1500" dirty="0">
                <a:solidFill>
                  <a:srgbClr val="141D33"/>
                </a:solidFill>
                <a:latin typeface="Nunito Sans" pitchFamily="34" charset="0"/>
                <a:ea typeface="Nunito Sans" pitchFamily="34" charset="-122"/>
                <a:cs typeface="Nunito Sans" pitchFamily="34" charset="-120"/>
              </a:rPr>
              <a:t> glisser un élève sur une place, cliquer deux élèves pour les échanger, double-cliquer pour libérer.</a:t>
            </a:r>
            <a:endParaRPr lang="en-US" sz="1500" dirty="0"/>
          </a:p>
        </p:txBody>
      </p:sp>
      <p:sp>
        <p:nvSpPr>
          <p:cNvPr id="8" name="Text 6"/>
          <p:cNvSpPr/>
          <p:nvPr/>
        </p:nvSpPr>
        <p:spPr>
          <a:xfrm>
            <a:off x="6532034" y="2585641"/>
            <a:ext cx="4992582"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1D33"/>
                </a:solidFill>
                <a:latin typeface="Nunito Sans" pitchFamily="34" charset="0"/>
                <a:ea typeface="Nunito Sans" pitchFamily="34" charset="-122"/>
                <a:cs typeface="Nunito Sans" pitchFamily="34" charset="-120"/>
              </a:rPr>
              <a:t>Vue depuis le tableau :</a:t>
            </a:r>
            <a:r>
              <a:rPr lang="en-US" sz="1500" dirty="0">
                <a:solidFill>
                  <a:srgbClr val="141D33"/>
                </a:solidFill>
                <a:latin typeface="Nunito Sans" pitchFamily="34" charset="0"/>
                <a:ea typeface="Nunito Sans" pitchFamily="34" charset="-122"/>
                <a:cs typeface="Nunito Sans" pitchFamily="34" charset="-120"/>
              </a:rPr>
              <a:t> le plan retourné, tel que le professeur voit la classe.</a:t>
            </a:r>
            <a:endParaRPr lang="en-US" sz="1500" dirty="0"/>
          </a:p>
        </p:txBody>
      </p:sp>
      <p:sp>
        <p:nvSpPr>
          <p:cNvPr id="9" name="Text 7"/>
          <p:cNvSpPr/>
          <p:nvPr/>
        </p:nvSpPr>
        <p:spPr>
          <a:xfrm>
            <a:off x="6532034" y="3296841"/>
            <a:ext cx="4992582"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1D33"/>
                </a:solidFill>
                <a:latin typeface="Nunito Sans" pitchFamily="34" charset="0"/>
                <a:ea typeface="Nunito Sans" pitchFamily="34" charset="-122"/>
                <a:cs typeface="Nunito Sans" pitchFamily="34" charset="-120"/>
              </a:rPr>
              <a:t>Impression à l’échelle :</a:t>
            </a:r>
            <a:r>
              <a:rPr lang="en-US" sz="1500" dirty="0">
                <a:solidFill>
                  <a:srgbClr val="141D33"/>
                </a:solidFill>
                <a:latin typeface="Nunito Sans" pitchFamily="34" charset="0"/>
                <a:ea typeface="Nunito Sans" pitchFamily="34" charset="-122"/>
                <a:cs typeface="Nunito Sans" pitchFamily="34" charset="-120"/>
              </a:rPr>
              <a:t> A4 ou A3, avec une alerte si les vignettes font moins de 18 mm.</a:t>
            </a:r>
            <a:endParaRPr lang="en-US" sz="15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356D8"/>
        </a:solidFill>
      </p:bgPr>
    </p:bg>
    <p:spTree>
      <p:nvGrpSpPr>
        <p:cNvPr id="1" name=""/>
        <p:cNvGrpSpPr/>
        <p:nvPr/>
      </p:nvGrpSpPr>
      <p:grpSpPr>
        <a:xfrm>
          <a:off x="0" y="0"/>
          <a:ext cx="0" cy="0"/>
          <a:chOff x="0" y="0"/>
          <a:chExt cx="0" cy="0"/>
        </a:xfrm>
      </p:grpSpPr>
      <p:sp>
        <p:nvSpPr>
          <p:cNvPr id="2" name="Text 0"/>
          <p:cNvSpPr/>
          <p:nvPr/>
        </p:nvSpPr>
        <p:spPr>
          <a:xfrm>
            <a:off x="812800" y="2177455"/>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spc="200" kern="0" dirty="0">
                <a:solidFill>
                  <a:srgbClr val="D6E2FF"/>
                </a:solidFill>
                <a:latin typeface="Nunito Sans" pitchFamily="34" charset="0"/>
                <a:ea typeface="Nunito Sans" pitchFamily="34" charset="-122"/>
                <a:cs typeface="Nunito Sans" pitchFamily="34" charset="-120"/>
              </a:rPr>
              <a:t>LES DONNÉES DES ÉLÈVES</a:t>
            </a:r>
            <a:endParaRPr lang="en-US" sz="1500" dirty="0"/>
          </a:p>
        </p:txBody>
      </p:sp>
      <p:sp>
        <p:nvSpPr>
          <p:cNvPr id="3" name="Text 1"/>
          <p:cNvSpPr/>
          <p:nvPr/>
        </p:nvSpPr>
        <p:spPr>
          <a:xfrm>
            <a:off x="812800" y="2748955"/>
            <a:ext cx="10203180" cy="638770"/>
          </a:xfrm>
          <a:prstGeom prst="rect">
            <a:avLst/>
          </a:prstGeom>
          <a:noFill/>
          <a:ln/>
        </p:spPr>
        <p:txBody>
          <a:bodyPr wrap="square" lIns="0" tIns="0" rIns="0" bIns="0" rtlCol="0" anchor="t">
            <a:normAutofit/>
          </a:bodyPr>
          <a:lstStyle/>
          <a:p>
            <a:pPr algn="l" indent="0" marL="0">
              <a:lnSpc>
                <a:spcPts val="4830"/>
              </a:lnSpc>
              <a:buNone/>
            </a:pPr>
            <a:r>
              <a:rPr lang="en-US" sz="4200" b="1" dirty="0">
                <a:solidFill>
                  <a:srgbClr val="FFFFFF"/>
                </a:solidFill>
                <a:latin typeface="Domine" pitchFamily="34" charset="0"/>
                <a:ea typeface="Domine" pitchFamily="34" charset="-122"/>
                <a:cs typeface="Domine" pitchFamily="34" charset="-120"/>
              </a:rPr>
              <a:t>Tout reste sur le poste</a:t>
            </a:r>
            <a:endParaRPr lang="en-US" sz="4200" dirty="0"/>
          </a:p>
        </p:txBody>
      </p:sp>
      <p:sp>
        <p:nvSpPr>
          <p:cNvPr id="4" name="Text 2"/>
          <p:cNvSpPr/>
          <p:nvPr/>
        </p:nvSpPr>
        <p:spPr>
          <a:xfrm>
            <a:off x="812800" y="3667125"/>
            <a:ext cx="9418320" cy="1038820"/>
          </a:xfrm>
          <a:prstGeom prst="rect">
            <a:avLst/>
          </a:prstGeom>
          <a:noFill/>
          <a:ln/>
        </p:spPr>
        <p:txBody>
          <a:bodyPr wrap="square" lIns="0" tIns="0" rIns="0" bIns="0" rtlCol="0" anchor="t">
            <a:normAutofit/>
          </a:bodyPr>
          <a:lstStyle/>
          <a:p>
            <a:pPr algn="l" indent="0" marL="0">
              <a:lnSpc>
                <a:spcPts val="2660"/>
              </a:lnSpc>
              <a:buNone/>
            </a:pPr>
            <a:r>
              <a:rPr lang="en-US" sz="1900" dirty="0">
                <a:solidFill>
                  <a:srgbClr val="E6EDFF"/>
                </a:solidFill>
                <a:latin typeface="Nunito Sans" pitchFamily="34" charset="0"/>
                <a:ea typeface="Nunito Sans" pitchFamily="34" charset="-122"/>
                <a:cs typeface="Nunito Sans" pitchFamily="34" charset="-120"/>
              </a:rPr>
              <a:t>Noms, photos et placements d’élèves mineurs sont des données personnelles. L’application ne les envoie nulle part, et le navigateur lui-même lui interdit toute connexion.</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DONNÉES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Ce qui est enregistré, et où cela reste</a:t>
            </a:r>
            <a:endParaRPr lang="en-US" sz="3200" dirty="0"/>
          </a:p>
        </p:txBody>
      </p:sp>
      <p:sp>
        <p:nvSpPr>
          <p:cNvPr id="4" name="Text 2"/>
          <p:cNvSpPr/>
          <p:nvPr/>
        </p:nvSpPr>
        <p:spPr>
          <a:xfrm>
            <a:off x="812800" y="1874441"/>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41D33"/>
                </a:solidFill>
                <a:latin typeface="Domine" pitchFamily="34" charset="0"/>
                <a:ea typeface="Domine" pitchFamily="34" charset="-122"/>
                <a:cs typeface="Domine" pitchFamily="34" charset="-120"/>
              </a:rPr>
              <a:t>Données enregistrées</a:t>
            </a:r>
            <a:endParaRPr lang="en-US" sz="1800" dirty="0"/>
          </a:p>
        </p:txBody>
      </p:sp>
      <p:sp>
        <p:nvSpPr>
          <p:cNvPr id="5" name="Text 3"/>
          <p:cNvSpPr/>
          <p:nvPr/>
        </p:nvSpPr>
        <p:spPr>
          <a:xfrm>
            <a:off x="812800" y="2275749"/>
            <a:ext cx="5284724" cy="10922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Élèves : nom, prénom, classe, photo</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Fille ou garçon, facultatif</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Plans : quel élève à quelle place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Salles : mobilier, rien de personnel</a:t>
            </a:r>
            <a:endParaRPr lang="en-US" sz="1400" dirty="0"/>
          </a:p>
        </p:txBody>
      </p:sp>
      <p:sp>
        <p:nvSpPr>
          <p:cNvPr id="6" name="Text 4"/>
          <p:cNvSpPr/>
          <p:nvPr/>
        </p:nvSpPr>
        <p:spPr>
          <a:xfrm>
            <a:off x="6248400" y="1874441"/>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41D33"/>
                </a:solidFill>
                <a:latin typeface="Domine" pitchFamily="34" charset="0"/>
                <a:ea typeface="Domine" pitchFamily="34" charset="-122"/>
                <a:cs typeface="Domine" pitchFamily="34" charset="-120"/>
              </a:rPr>
              <a:t>Où, et combien de temps</a:t>
            </a:r>
            <a:endParaRPr lang="en-US" sz="1800" dirty="0"/>
          </a:p>
        </p:txBody>
      </p:sp>
      <p:sp>
        <p:nvSpPr>
          <p:cNvPr id="7" name="Text 5"/>
          <p:cNvSpPr/>
          <p:nvPr/>
        </p:nvSpPr>
        <p:spPr>
          <a:xfrm>
            <a:off x="6248400" y="2275749"/>
            <a:ext cx="5284724" cy="10922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Dans le navigateur de ce poste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Ni cookie, ni serveur, ni compte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Le fichier HTML ne contient aucune classe</a:t>
            </a:r>
            <a:endParaRPr lang="en-US" sz="1400" dirty="0"/>
          </a:p>
          <a:p>
            <a:pPr algn="l" marL="213360" indent="-169418">
              <a:lnSpc>
                <a:spcPts val="2100"/>
              </a:lnSpc>
              <a:buSzPct val="100000"/>
              <a:buChar char="•"/>
            </a:pPr>
            <a:r>
              <a:rPr lang="en-US" sz="1400" dirty="0">
                <a:solidFill>
                  <a:srgbClr val="4A5470"/>
                </a:solidFill>
                <a:latin typeface="Nunito Sans" pitchFamily="34" charset="0"/>
                <a:ea typeface="Nunito Sans" pitchFamily="34" charset="-122"/>
                <a:cs typeface="Nunito Sans" pitchFamily="34" charset="-120"/>
              </a:rPr>
              <a:t>Jusqu’à suppression par l’enseignant</a:t>
            </a:r>
            <a:endParaRPr lang="en-US" sz="1400" dirty="0"/>
          </a:p>
        </p:txBody>
      </p:sp>
      <p:sp>
        <p:nvSpPr>
          <p:cNvPr id="8" name="Shape 6"/>
          <p:cNvSpPr/>
          <p:nvPr/>
        </p:nvSpPr>
        <p:spPr>
          <a:xfrm>
            <a:off x="812800" y="3647349"/>
            <a:ext cx="10566400" cy="955014"/>
          </a:xfrm>
          <a:prstGeom prst="roundRect">
            <a:avLst>
              <a:gd name="adj" fmla="val 11968"/>
            </a:avLst>
          </a:prstGeom>
          <a:solidFill>
            <a:srgbClr val="E4ECFF"/>
          </a:solidFill>
          <a:ln/>
        </p:spPr>
      </p:sp>
      <p:sp>
        <p:nvSpPr>
          <p:cNvPr id="9" name="Text 7"/>
          <p:cNvSpPr/>
          <p:nvPr/>
        </p:nvSpPr>
        <p:spPr>
          <a:xfrm>
            <a:off x="1066800" y="3850549"/>
            <a:ext cx="10360152"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83F9A"/>
                </a:solidFill>
                <a:latin typeface="Nunito Sans" pitchFamily="34" charset="0"/>
                <a:ea typeface="Nunito Sans" pitchFamily="34" charset="-122"/>
                <a:cs typeface="Nunito Sans" pitchFamily="34" charset="-120"/>
              </a:rPr>
              <a:t>Une base locale, rattachée au profil du navigateur</a:t>
            </a:r>
            <a:endParaRPr lang="en-US" sz="1400" dirty="0"/>
          </a:p>
        </p:txBody>
      </p:sp>
      <p:sp>
        <p:nvSpPr>
          <p:cNvPr id="10" name="Text 8"/>
          <p:cNvSpPr/>
          <p:nvPr/>
        </p:nvSpPr>
        <p:spPr>
          <a:xfrm>
            <a:off x="1066800" y="4150258"/>
            <a:ext cx="10360152"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Elle n’est pas chiffrée par l’application : c’est la session Windows de l’enseignant qui la protège.</a:t>
            </a:r>
            <a:endParaRPr lang="en-US" sz="14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PROTECTIONS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Chaque protection répond à un risque précis</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87141"/>
          <a:ext cx="10553700" cy="2701727"/>
        </p:xfrm>
        <a:graphic>
          <a:graphicData uri="http://schemas.openxmlformats.org/drawingml/2006/table">
            <a:tbl>
              <a:tblPr/>
              <a:tblGrid>
                <a:gridCol w="4854702"/>
                <a:gridCol w="5698998"/>
              </a:tblGrid>
              <a:tr h="385961">
                <a:tc>
                  <a:txBody>
                    <a:bodyPr/>
                    <a:lstStyle/>
                    <a:p>
                      <a:pPr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Mesure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B5B7B9"/>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B5B7B9"/>
                      </a:solidFill>
                      <a:prstDash val="solid"/>
                      <a:round/>
                      <a:headEnd type="none" w="med" len="med"/>
                      <a:tailEnd type="none" w="med" len="med"/>
                    </a:lnB>
                    <a:solidFill>
                      <a:srgbClr val="E3E5E8"/>
                    </a:solidFill>
                  </a:tcPr>
                </a:tc>
                <a:tc>
                  <a:txBody>
                    <a:bodyPr/>
                    <a:lstStyle/>
                    <a:p>
                      <a:pPr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Ce qu’elle empêche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5B7B9"/>
                      </a:solidFill>
                      <a:prstDash val="solid"/>
                      <a:round/>
                      <a:headEnd type="none" w="med" len="med"/>
                      <a:tailEnd type="none" w="med" len="med"/>
                    </a:lnL>
                    <a:lnR w="12700" cap="flat" cmpd="sng" algn="ctr">
                      <a:solidFill>
                        <a:srgbClr val="B5B7B9"/>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B5B7B9"/>
                      </a:solidFill>
                      <a:prstDash val="solid"/>
                      <a:round/>
                      <a:headEnd type="none" w="med" len="med"/>
                      <a:tailEnd type="none" w="med" len="med"/>
                    </a:lnB>
                    <a:solidFill>
                      <a:srgbClr val="E3E5E8"/>
                    </a:solidFill>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Lecteur PDF intégré au fichier</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B5B7B9"/>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Charger du code ou des polices depuis Internet</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B5B7B9"/>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Politique de sécurité (CSP) : aucune connexion</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Envoyer des données, même par un script piégé</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Seul le script d’origine autorisé</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Faire tourner un script ajouté ou modifié</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Noms affichés comme texte brut</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Qu’un nom piégé devienne du code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Traduction et correcteur désactivés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Faire lire les noms par un service en ligne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Lecture PDF bornée en taille et en durée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c>
                  <a:txBody>
                    <a:bodyPr/>
                    <a:lstStyle/>
                    <a:p>
                      <a:pPr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Bloquer le poste avec un fichier malformé</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5C8"/>
                      </a:solidFill>
                      <a:prstDash val="solid"/>
                      <a:round/>
                      <a:headEnd type="none" w="med" len="med"/>
                      <a:tailEnd type="none" w="med" len="med"/>
                    </a:lnL>
                    <a:lnR w="12700" cap="flat" cmpd="sng" algn="ctr">
                      <a:solidFill>
                        <a:srgbClr val="C4C5C8"/>
                      </a:solidFill>
                      <a:prstDash val="solid"/>
                      <a:round/>
                      <a:headEnd type="none" w="med" len="med"/>
                      <a:tailEnd type="none" w="med" len="med"/>
                    </a:lnR>
                    <a:lnT w="12700" cap="flat" cmpd="sng" algn="ctr">
                      <a:solidFill>
                        <a:srgbClr val="C4C5C8"/>
                      </a:solidFill>
                      <a:prstDash val="solid"/>
                      <a:round/>
                      <a:headEnd type="none" w="med" len="med"/>
                      <a:tailEnd type="none" w="med" len="med"/>
                    </a:lnT>
                    <a:lnB w="12700" cap="flat" cmpd="sng" algn="ctr">
                      <a:solidFill>
                        <a:srgbClr val="C4C5C8"/>
                      </a:solidFill>
                      <a:prstDash val="solid"/>
                      <a:round/>
                      <a:headEnd type="none" w="med" len="med"/>
                      <a:tailEnd type="none" w="med" len="med"/>
                    </a:lnB>
                  </a:tcPr>
                </a:tc>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9EE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SAUVEGARDES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Un fichier de secours chiffré par mot de passe</a:t>
            </a:r>
            <a:endParaRPr lang="en-US" sz="3200" dirty="0"/>
          </a:p>
        </p:txBody>
      </p:sp>
      <p:sp>
        <p:nvSpPr>
          <p:cNvPr id="4" name="Shape 2"/>
          <p:cNvSpPr/>
          <p:nvPr/>
        </p:nvSpPr>
        <p:spPr>
          <a:xfrm>
            <a:off x="812800" y="1874441"/>
            <a:ext cx="3386667" cy="1465527"/>
          </a:xfrm>
          <a:prstGeom prst="roundRect">
            <a:avLst>
              <a:gd name="adj" fmla="val 8666"/>
            </a:avLst>
          </a:prstGeom>
          <a:solidFill>
            <a:srgbClr val="FFFFFF"/>
          </a:solidFill>
          <a:ln/>
        </p:spPr>
      </p:sp>
      <p:sp>
        <p:nvSpPr>
          <p:cNvPr id="5" name="Text 3"/>
          <p:cNvSpPr/>
          <p:nvPr/>
        </p:nvSpPr>
        <p:spPr>
          <a:xfrm>
            <a:off x="1066800" y="2128441"/>
            <a:ext cx="2965027"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2356D8"/>
                </a:solidFill>
                <a:latin typeface="Domine" pitchFamily="34" charset="0"/>
                <a:ea typeface="Domine" pitchFamily="34" charset="-122"/>
                <a:cs typeface="Domine" pitchFamily="34" charset="-120"/>
              </a:rPr>
              <a:t>AES-256</a:t>
            </a:r>
            <a:endParaRPr lang="en-US" sz="3000" dirty="0"/>
          </a:p>
        </p:txBody>
      </p:sp>
      <p:sp>
        <p:nvSpPr>
          <p:cNvPr id="6" name="Text 4"/>
          <p:cNvSpPr/>
          <p:nvPr/>
        </p:nvSpPr>
        <p:spPr>
          <a:xfrm>
            <a:off x="1066800" y="2623741"/>
            <a:ext cx="2965027"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Chiffrement GCM : un fichier altéré est détecté et refusé</a:t>
            </a:r>
            <a:endParaRPr lang="en-US" sz="1300" dirty="0"/>
          </a:p>
        </p:txBody>
      </p:sp>
      <p:sp>
        <p:nvSpPr>
          <p:cNvPr id="7" name="Shape 5"/>
          <p:cNvSpPr/>
          <p:nvPr/>
        </p:nvSpPr>
        <p:spPr>
          <a:xfrm>
            <a:off x="4402667" y="1874441"/>
            <a:ext cx="3386667" cy="1465527"/>
          </a:xfrm>
          <a:prstGeom prst="roundRect">
            <a:avLst>
              <a:gd name="adj" fmla="val 8666"/>
            </a:avLst>
          </a:prstGeom>
          <a:solidFill>
            <a:srgbClr val="FFFFFF"/>
          </a:solidFill>
          <a:ln/>
        </p:spPr>
      </p:sp>
      <p:sp>
        <p:nvSpPr>
          <p:cNvPr id="8" name="Text 6"/>
          <p:cNvSpPr/>
          <p:nvPr/>
        </p:nvSpPr>
        <p:spPr>
          <a:xfrm>
            <a:off x="4656667" y="2128441"/>
            <a:ext cx="2965027"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2356D8"/>
                </a:solidFill>
                <a:latin typeface="Domine" pitchFamily="34" charset="0"/>
                <a:ea typeface="Domine" pitchFamily="34" charset="-122"/>
                <a:cs typeface="Domine" pitchFamily="34" charset="-120"/>
              </a:rPr>
              <a:t>600 000</a:t>
            </a:r>
            <a:endParaRPr lang="en-US" sz="3000" dirty="0"/>
          </a:p>
        </p:txBody>
      </p:sp>
      <p:sp>
        <p:nvSpPr>
          <p:cNvPr id="9" name="Text 7"/>
          <p:cNvSpPr/>
          <p:nvPr/>
        </p:nvSpPr>
        <p:spPr>
          <a:xfrm>
            <a:off x="4656667" y="2623741"/>
            <a:ext cx="2965027"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Itérations PBKDF2 pour ralentir chaque essai de mot de passe</a:t>
            </a:r>
            <a:endParaRPr lang="en-US" sz="1300" dirty="0"/>
          </a:p>
        </p:txBody>
      </p:sp>
      <p:sp>
        <p:nvSpPr>
          <p:cNvPr id="10" name="Shape 8"/>
          <p:cNvSpPr/>
          <p:nvPr/>
        </p:nvSpPr>
        <p:spPr>
          <a:xfrm>
            <a:off x="7992534" y="1874441"/>
            <a:ext cx="3386667" cy="1465527"/>
          </a:xfrm>
          <a:prstGeom prst="roundRect">
            <a:avLst>
              <a:gd name="adj" fmla="val 8666"/>
            </a:avLst>
          </a:prstGeom>
          <a:solidFill>
            <a:srgbClr val="FFFFFF"/>
          </a:solidFill>
          <a:ln/>
        </p:spPr>
      </p:sp>
      <p:sp>
        <p:nvSpPr>
          <p:cNvPr id="11" name="Text 9"/>
          <p:cNvSpPr/>
          <p:nvPr/>
        </p:nvSpPr>
        <p:spPr>
          <a:xfrm>
            <a:off x="8246534" y="2128441"/>
            <a:ext cx="2965027"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2356D8"/>
                </a:solidFill>
                <a:latin typeface="Domine" pitchFamily="34" charset="0"/>
                <a:ea typeface="Domine" pitchFamily="34" charset="-122"/>
                <a:cs typeface="Domine" pitchFamily="34" charset="-120"/>
              </a:rPr>
              <a:t>12</a:t>
            </a:r>
            <a:endParaRPr lang="en-US" sz="3000" dirty="0"/>
          </a:p>
        </p:txBody>
      </p:sp>
      <p:sp>
        <p:nvSpPr>
          <p:cNvPr id="12" name="Text 10"/>
          <p:cNvSpPr/>
          <p:nvPr/>
        </p:nvSpPr>
        <p:spPr>
          <a:xfrm>
            <a:off x="8246534" y="2623741"/>
            <a:ext cx="2965027"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Caractères au minimum pour la phrase de passe</a:t>
            </a:r>
            <a:endParaRPr lang="en-US" sz="1300" dirty="0"/>
          </a:p>
        </p:txBody>
      </p:sp>
      <p:sp>
        <p:nvSpPr>
          <p:cNvPr id="13" name="Shape 11"/>
          <p:cNvSpPr/>
          <p:nvPr/>
        </p:nvSpPr>
        <p:spPr>
          <a:xfrm>
            <a:off x="812800" y="3654295"/>
            <a:ext cx="3403600" cy="0"/>
          </a:xfrm>
          <a:prstGeom prst="line">
            <a:avLst/>
          </a:prstGeom>
          <a:noFill/>
          <a:ln w="19050">
            <a:solidFill>
              <a:srgbClr val="B9C6E2"/>
            </a:solidFill>
            <a:prstDash val="solid"/>
          </a:ln>
        </p:spPr>
      </p:sp>
      <p:sp>
        <p:nvSpPr>
          <p:cNvPr id="14" name="Text 12"/>
          <p:cNvSpPr/>
          <p:nvPr/>
        </p:nvSpPr>
        <p:spPr>
          <a:xfrm>
            <a:off x="812800" y="3814105"/>
            <a:ext cx="350570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Proposé par défaut</a:t>
            </a:r>
            <a:endParaRPr lang="en-US" sz="1400" dirty="0"/>
          </a:p>
        </p:txBody>
      </p:sp>
      <p:sp>
        <p:nvSpPr>
          <p:cNvPr id="15" name="Text 13"/>
          <p:cNvSpPr/>
          <p:nvPr/>
        </p:nvSpPr>
        <p:spPr>
          <a:xfrm>
            <a:off x="812800" y="4113808"/>
            <a:ext cx="350570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Case cochée à chaque export</a:t>
            </a:r>
            <a:endParaRPr lang="en-US" sz="1200" dirty="0"/>
          </a:p>
        </p:txBody>
      </p:sp>
      <p:sp>
        <p:nvSpPr>
          <p:cNvPr id="16" name="Shape 14"/>
          <p:cNvSpPr/>
          <p:nvPr/>
        </p:nvSpPr>
        <p:spPr>
          <a:xfrm>
            <a:off x="4394200" y="3654295"/>
            <a:ext cx="3403600" cy="0"/>
          </a:xfrm>
          <a:prstGeom prst="line">
            <a:avLst/>
          </a:prstGeom>
          <a:noFill/>
          <a:ln w="19050">
            <a:solidFill>
              <a:srgbClr val="B9C6E2"/>
            </a:solidFill>
            <a:prstDash val="solid"/>
          </a:ln>
        </p:spPr>
      </p:sp>
      <p:sp>
        <p:nvSpPr>
          <p:cNvPr id="17" name="Text 15"/>
          <p:cNvSpPr/>
          <p:nvPr/>
        </p:nvSpPr>
        <p:spPr>
          <a:xfrm>
            <a:off x="4394200" y="3814105"/>
            <a:ext cx="350570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Jamais conservé</a:t>
            </a:r>
            <a:endParaRPr lang="en-US" sz="1400" dirty="0"/>
          </a:p>
        </p:txBody>
      </p:sp>
      <p:sp>
        <p:nvSpPr>
          <p:cNvPr id="18" name="Text 16"/>
          <p:cNvSpPr/>
          <p:nvPr/>
        </p:nvSpPr>
        <p:spPr>
          <a:xfrm>
            <a:off x="4394200" y="4113808"/>
            <a:ext cx="350570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Un mot de passe oublié ne se récupère pas</a:t>
            </a:r>
            <a:endParaRPr lang="en-US" sz="1200" dirty="0"/>
          </a:p>
        </p:txBody>
      </p:sp>
      <p:sp>
        <p:nvSpPr>
          <p:cNvPr id="19" name="Shape 17"/>
          <p:cNvSpPr/>
          <p:nvPr/>
        </p:nvSpPr>
        <p:spPr>
          <a:xfrm>
            <a:off x="7975600" y="3654295"/>
            <a:ext cx="3403600" cy="0"/>
          </a:xfrm>
          <a:prstGeom prst="line">
            <a:avLst/>
          </a:prstGeom>
          <a:noFill/>
          <a:ln w="19050">
            <a:solidFill>
              <a:srgbClr val="B9C6E2"/>
            </a:solidFill>
            <a:prstDash val="solid"/>
          </a:ln>
        </p:spPr>
      </p:sp>
      <p:sp>
        <p:nvSpPr>
          <p:cNvPr id="20" name="Text 18"/>
          <p:cNvSpPr/>
          <p:nvPr/>
        </p:nvSpPr>
        <p:spPr>
          <a:xfrm>
            <a:off x="7975600" y="3814105"/>
            <a:ext cx="350570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1D33"/>
                </a:solidFill>
                <a:latin typeface="Nunito Sans" pitchFamily="34" charset="0"/>
                <a:ea typeface="Nunito Sans" pitchFamily="34" charset="-122"/>
                <a:cs typeface="Nunito Sans" pitchFamily="34" charset="-120"/>
              </a:rPr>
              <a:t>Tout en un fichier</a:t>
            </a:r>
            <a:endParaRPr lang="en-US" sz="1400" dirty="0"/>
          </a:p>
        </p:txBody>
      </p:sp>
      <p:sp>
        <p:nvSpPr>
          <p:cNvPr id="21" name="Text 19"/>
          <p:cNvSpPr/>
          <p:nvPr/>
        </p:nvSpPr>
        <p:spPr>
          <a:xfrm>
            <a:off x="7975600" y="4113808"/>
            <a:ext cx="350570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470"/>
                </a:solidFill>
                <a:latin typeface="Nunito Sans" pitchFamily="34" charset="0"/>
                <a:ea typeface="Nunito Sans" pitchFamily="34" charset="-122"/>
                <a:cs typeface="Nunito Sans" pitchFamily="34" charset="-120"/>
              </a:rPr>
              <a:t>Classes, salles et plans ensemble</a:t>
            </a:r>
            <a:endParaRPr lang="en-US" sz="12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LA RESTAURATION</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Une sauvegarde est vérifiée avant d’être écrite</a:t>
            </a:r>
            <a:endParaRPr lang="en-US" sz="3200" dirty="0"/>
          </a:p>
        </p:txBody>
      </p:sp>
      <p:sp>
        <p:nvSpPr>
          <p:cNvPr id="4" name="Shape 2"/>
          <p:cNvSpPr/>
          <p:nvPr/>
        </p:nvSpPr>
        <p:spPr>
          <a:xfrm>
            <a:off x="815975" y="1852216"/>
            <a:ext cx="3414183" cy="1061244"/>
          </a:xfrm>
          <a:prstGeom prst="roundRect">
            <a:avLst>
              <a:gd name="adj" fmla="val 10471"/>
            </a:avLst>
          </a:prstGeom>
          <a:solidFill>
            <a:srgbClr val="FFFFFF"/>
          </a:solidFill>
          <a:ln w="6350">
            <a:solidFill>
              <a:srgbClr val="D8DFEC"/>
            </a:solidFill>
            <a:prstDash val="solid"/>
          </a:ln>
        </p:spPr>
      </p:sp>
      <p:sp>
        <p:nvSpPr>
          <p:cNvPr id="5" name="Text 3"/>
          <p:cNvSpPr/>
          <p:nvPr/>
        </p:nvSpPr>
        <p:spPr>
          <a:xfrm>
            <a:off x="1020233" y="2031076"/>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Taille bornée</a:t>
            </a:r>
            <a:endParaRPr lang="en-US" sz="1500" dirty="0"/>
          </a:p>
        </p:txBody>
      </p:sp>
      <p:sp>
        <p:nvSpPr>
          <p:cNvPr id="6" name="Text 4"/>
          <p:cNvSpPr/>
          <p:nvPr/>
        </p:nvSpPr>
        <p:spPr>
          <a:xfrm>
            <a:off x="1020233" y="2323176"/>
            <a:ext cx="309583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160 Mo, 200 classes, 500 élèves par classe au maximum</a:t>
            </a:r>
            <a:endParaRPr lang="en-US" sz="1200" dirty="0"/>
          </a:p>
        </p:txBody>
      </p:sp>
      <p:sp>
        <p:nvSpPr>
          <p:cNvPr id="7" name="Shape 5"/>
          <p:cNvSpPr/>
          <p:nvPr/>
        </p:nvSpPr>
        <p:spPr>
          <a:xfrm>
            <a:off x="4388908" y="1852216"/>
            <a:ext cx="3414183" cy="1061244"/>
          </a:xfrm>
          <a:prstGeom prst="roundRect">
            <a:avLst>
              <a:gd name="adj" fmla="val 10471"/>
            </a:avLst>
          </a:prstGeom>
          <a:solidFill>
            <a:srgbClr val="FFFFFF"/>
          </a:solidFill>
          <a:ln w="6350">
            <a:solidFill>
              <a:srgbClr val="D8DFEC"/>
            </a:solidFill>
            <a:prstDash val="solid"/>
          </a:ln>
        </p:spPr>
      </p:sp>
      <p:sp>
        <p:nvSpPr>
          <p:cNvPr id="8" name="Text 6"/>
          <p:cNvSpPr/>
          <p:nvPr/>
        </p:nvSpPr>
        <p:spPr>
          <a:xfrm>
            <a:off x="4593167" y="2031076"/>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Format reconnu</a:t>
            </a:r>
            <a:endParaRPr lang="en-US" sz="1500" dirty="0"/>
          </a:p>
        </p:txBody>
      </p:sp>
      <p:sp>
        <p:nvSpPr>
          <p:cNvPr id="9" name="Text 7"/>
          <p:cNvSpPr/>
          <p:nvPr/>
        </p:nvSpPr>
        <p:spPr>
          <a:xfrm>
            <a:off x="4593167" y="2323176"/>
            <a:ext cx="309583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Sauvegarde complète, classe, salle ou fichier chiffré</a:t>
            </a:r>
            <a:endParaRPr lang="en-US" sz="1200" dirty="0"/>
          </a:p>
        </p:txBody>
      </p:sp>
      <p:sp>
        <p:nvSpPr>
          <p:cNvPr id="10" name="Shape 8"/>
          <p:cNvSpPr/>
          <p:nvPr/>
        </p:nvSpPr>
        <p:spPr>
          <a:xfrm>
            <a:off x="7961842" y="1852216"/>
            <a:ext cx="3414183" cy="1061244"/>
          </a:xfrm>
          <a:prstGeom prst="roundRect">
            <a:avLst>
              <a:gd name="adj" fmla="val 10471"/>
            </a:avLst>
          </a:prstGeom>
          <a:solidFill>
            <a:srgbClr val="FFFFFF"/>
          </a:solidFill>
          <a:ln w="6350">
            <a:solidFill>
              <a:srgbClr val="D8DFEC"/>
            </a:solidFill>
            <a:prstDash val="solid"/>
          </a:ln>
        </p:spPr>
      </p:sp>
      <p:sp>
        <p:nvSpPr>
          <p:cNvPr id="11" name="Text 9"/>
          <p:cNvSpPr/>
          <p:nvPr/>
        </p:nvSpPr>
        <p:spPr>
          <a:xfrm>
            <a:off x="8166100" y="2031076"/>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Aucun lien Internet</a:t>
            </a:r>
            <a:endParaRPr lang="en-US" sz="1500" dirty="0"/>
          </a:p>
        </p:txBody>
      </p:sp>
      <p:sp>
        <p:nvSpPr>
          <p:cNvPr id="12" name="Text 10"/>
          <p:cNvSpPr/>
          <p:nvPr/>
        </p:nvSpPr>
        <p:spPr>
          <a:xfrm>
            <a:off x="8166100" y="2323176"/>
            <a:ext cx="309583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Photos acceptées seulement si elles sont intégrées au fichier</a:t>
            </a:r>
            <a:endParaRPr lang="en-US" sz="1200" dirty="0"/>
          </a:p>
        </p:txBody>
      </p:sp>
      <p:sp>
        <p:nvSpPr>
          <p:cNvPr id="13" name="Shape 11"/>
          <p:cNvSpPr/>
          <p:nvPr/>
        </p:nvSpPr>
        <p:spPr>
          <a:xfrm>
            <a:off x="815975" y="3072209"/>
            <a:ext cx="3414183" cy="1061244"/>
          </a:xfrm>
          <a:prstGeom prst="roundRect">
            <a:avLst>
              <a:gd name="adj" fmla="val 10471"/>
            </a:avLst>
          </a:prstGeom>
          <a:solidFill>
            <a:srgbClr val="FFFFFF"/>
          </a:solidFill>
          <a:ln w="6350">
            <a:solidFill>
              <a:srgbClr val="D8DFEC"/>
            </a:solidFill>
            <a:prstDash val="solid"/>
          </a:ln>
        </p:spPr>
      </p:sp>
      <p:sp>
        <p:nvSpPr>
          <p:cNvPr id="14" name="Text 12"/>
          <p:cNvSpPr/>
          <p:nvPr/>
        </p:nvSpPr>
        <p:spPr>
          <a:xfrm>
            <a:off x="1020233" y="3251070"/>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Photos contrôlées</a:t>
            </a:r>
            <a:endParaRPr lang="en-US" sz="1500" dirty="0"/>
          </a:p>
        </p:txBody>
      </p:sp>
      <p:sp>
        <p:nvSpPr>
          <p:cNvPr id="15" name="Text 13"/>
          <p:cNvSpPr/>
          <p:nvPr/>
        </p:nvSpPr>
        <p:spPr>
          <a:xfrm>
            <a:off x="1020233" y="3543170"/>
            <a:ext cx="309583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Type vérifié octet par octet, puis image redessinée</a:t>
            </a:r>
            <a:endParaRPr lang="en-US" sz="1200" dirty="0"/>
          </a:p>
        </p:txBody>
      </p:sp>
      <p:sp>
        <p:nvSpPr>
          <p:cNvPr id="16" name="Shape 14"/>
          <p:cNvSpPr/>
          <p:nvPr/>
        </p:nvSpPr>
        <p:spPr>
          <a:xfrm>
            <a:off x="4388908" y="3072209"/>
            <a:ext cx="3414183" cy="1061244"/>
          </a:xfrm>
          <a:prstGeom prst="roundRect">
            <a:avLst>
              <a:gd name="adj" fmla="val 10471"/>
            </a:avLst>
          </a:prstGeom>
          <a:solidFill>
            <a:srgbClr val="FFFFFF"/>
          </a:solidFill>
          <a:ln w="6350">
            <a:solidFill>
              <a:srgbClr val="D8DFEC"/>
            </a:solidFill>
            <a:prstDash val="solid"/>
          </a:ln>
        </p:spPr>
      </p:sp>
      <p:sp>
        <p:nvSpPr>
          <p:cNvPr id="17" name="Text 15"/>
          <p:cNvSpPr/>
          <p:nvPr/>
        </p:nvSpPr>
        <p:spPr>
          <a:xfrm>
            <a:off x="4593167" y="3251070"/>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Contenu cohérent</a:t>
            </a:r>
            <a:endParaRPr lang="en-US" sz="1500" dirty="0"/>
          </a:p>
        </p:txBody>
      </p:sp>
      <p:sp>
        <p:nvSpPr>
          <p:cNvPr id="18" name="Text 16"/>
          <p:cNvSpPr/>
          <p:nvPr/>
        </p:nvSpPr>
        <p:spPr>
          <a:xfrm>
            <a:off x="4593167" y="3543170"/>
            <a:ext cx="309583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Textes limités, identifiants uniques, un élève par place</a:t>
            </a:r>
            <a:endParaRPr lang="en-US" sz="1200" dirty="0"/>
          </a:p>
        </p:txBody>
      </p:sp>
      <p:sp>
        <p:nvSpPr>
          <p:cNvPr id="19" name="Shape 17"/>
          <p:cNvSpPr/>
          <p:nvPr/>
        </p:nvSpPr>
        <p:spPr>
          <a:xfrm>
            <a:off x="7961842" y="3072209"/>
            <a:ext cx="3414183" cy="1061244"/>
          </a:xfrm>
          <a:prstGeom prst="roundRect">
            <a:avLst>
              <a:gd name="adj" fmla="val 10471"/>
            </a:avLst>
          </a:prstGeom>
          <a:solidFill>
            <a:srgbClr val="E4ECFF"/>
          </a:solidFill>
          <a:ln w="6350">
            <a:solidFill>
              <a:srgbClr val="B9C6E2"/>
            </a:solidFill>
            <a:prstDash val="solid"/>
          </a:ln>
        </p:spPr>
      </p:sp>
      <p:sp>
        <p:nvSpPr>
          <p:cNvPr id="20" name="Text 18"/>
          <p:cNvSpPr/>
          <p:nvPr/>
        </p:nvSpPr>
        <p:spPr>
          <a:xfrm>
            <a:off x="8166100" y="3251070"/>
            <a:ext cx="309583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Tout ou rien</a:t>
            </a:r>
            <a:endParaRPr lang="en-US" sz="1500" dirty="0"/>
          </a:p>
        </p:txBody>
      </p:sp>
      <p:sp>
        <p:nvSpPr>
          <p:cNvPr id="21" name="Text 19"/>
          <p:cNvSpPr/>
          <p:nvPr/>
        </p:nvSpPr>
        <p:spPr>
          <a:xfrm>
            <a:off x="8166100" y="3543170"/>
            <a:ext cx="309583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Une seule anomalie et rien n’est enregistré</a:t>
            </a:r>
            <a:endParaRPr lang="en-US" sz="1200" dirty="0"/>
          </a:p>
        </p:txBody>
      </p:sp>
      <p:sp>
        <p:nvSpPr>
          <p:cNvPr id="22" name="Text 20"/>
          <p:cNvSpPr/>
          <p:nvPr/>
        </p:nvSpPr>
        <p:spPr>
          <a:xfrm>
            <a:off x="812800" y="4416028"/>
            <a:ext cx="10883392"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1D33"/>
                </a:solidFill>
                <a:latin typeface="Nunito Sans" pitchFamily="34" charset="0"/>
                <a:ea typeface="Nunito Sans" pitchFamily="34" charset="-122"/>
                <a:cs typeface="Nunito Sans" pitchFamily="34" charset="-120"/>
              </a:rPr>
              <a:t>Avant de remplacer quoi que ce soit, l’outil annonce le nombre de classes, de salles et de plans restaurés.</a:t>
            </a:r>
            <a:endParaRPr lang="en-US" sz="1400" dirty="0"/>
          </a:p>
        </p:txBody>
      </p:sp>
      <p:sp>
        <p:nvSpPr>
          <p:cNvPr id="23" name="Text 2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9EE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LIMITES CONNUES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Ce qu’une page web ne peut pas empêcher</a:t>
            </a:r>
            <a:endParaRPr lang="en-US" sz="3200" dirty="0"/>
          </a:p>
        </p:txBody>
      </p:sp>
      <p:sp>
        <p:nvSpPr>
          <p:cNvPr id="4" name="Shape 2"/>
          <p:cNvSpPr/>
          <p:nvPr/>
        </p:nvSpPr>
        <p:spPr>
          <a:xfrm>
            <a:off x="812800" y="1823641"/>
            <a:ext cx="3420533" cy="1328341"/>
          </a:xfrm>
          <a:prstGeom prst="roundRect">
            <a:avLst>
              <a:gd name="adj" fmla="val 8605"/>
            </a:avLst>
          </a:prstGeom>
          <a:solidFill>
            <a:srgbClr val="FFFFFF"/>
          </a:solidFill>
          <a:ln/>
        </p:spPr>
      </p:sp>
      <p:sp>
        <p:nvSpPr>
          <p:cNvPr id="5" name="Text 3"/>
          <p:cNvSpPr/>
          <p:nvPr/>
        </p:nvSpPr>
        <p:spPr>
          <a:xfrm>
            <a:off x="1016000"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Session ouverte</a:t>
            </a:r>
            <a:endParaRPr lang="en-US" sz="1500" dirty="0"/>
          </a:p>
        </p:txBody>
      </p:sp>
      <p:sp>
        <p:nvSpPr>
          <p:cNvPr id="6" name="Text 4"/>
          <p:cNvSpPr/>
          <p:nvPr/>
        </p:nvSpPr>
        <p:spPr>
          <a:xfrm>
            <a:off x="1016000" y="229354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La base locale n’est pas chiffrée.</a:t>
            </a:r>
            <a:endParaRPr lang="en-US" sz="1200" dirty="0"/>
          </a:p>
        </p:txBody>
      </p:sp>
      <p:sp>
        <p:nvSpPr>
          <p:cNvPr id="7" name="Text 5"/>
          <p:cNvSpPr/>
          <p:nvPr/>
        </p:nvSpPr>
        <p:spPr>
          <a:xfrm>
            <a:off x="1016000" y="2562758"/>
            <a:ext cx="3104557" cy="231114"/>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verrouiller le poste en le quittant.</a:t>
            </a:r>
            <a:endParaRPr lang="en-US" sz="1200" dirty="0"/>
          </a:p>
        </p:txBody>
      </p:sp>
      <p:sp>
        <p:nvSpPr>
          <p:cNvPr id="8" name="Shape 6"/>
          <p:cNvSpPr/>
          <p:nvPr/>
        </p:nvSpPr>
        <p:spPr>
          <a:xfrm>
            <a:off x="4385733" y="1823641"/>
            <a:ext cx="3420533" cy="1328341"/>
          </a:xfrm>
          <a:prstGeom prst="roundRect">
            <a:avLst>
              <a:gd name="adj" fmla="val 8605"/>
            </a:avLst>
          </a:prstGeom>
          <a:solidFill>
            <a:srgbClr val="FFFFFF"/>
          </a:solidFill>
          <a:ln/>
        </p:spPr>
      </p:sp>
      <p:sp>
        <p:nvSpPr>
          <p:cNvPr id="9" name="Text 7"/>
          <p:cNvSpPr/>
          <p:nvPr/>
        </p:nvSpPr>
        <p:spPr>
          <a:xfrm>
            <a:off x="4588933"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Navigateur vidé</a:t>
            </a:r>
            <a:endParaRPr lang="en-US" sz="1500" dirty="0"/>
          </a:p>
        </p:txBody>
      </p:sp>
      <p:sp>
        <p:nvSpPr>
          <p:cNvPr id="10" name="Text 8"/>
          <p:cNvSpPr/>
          <p:nvPr/>
        </p:nvSpPr>
        <p:spPr>
          <a:xfrm>
            <a:off x="4588933" y="229354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Les classes disparaissent avec lui.</a:t>
            </a:r>
            <a:endParaRPr lang="en-US" sz="1200" dirty="0"/>
          </a:p>
        </p:txBody>
      </p:sp>
      <p:sp>
        <p:nvSpPr>
          <p:cNvPr id="11" name="Text 9"/>
          <p:cNvSpPr/>
          <p:nvPr/>
        </p:nvSpPr>
        <p:spPr>
          <a:xfrm>
            <a:off x="4588933" y="2562758"/>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une sauvegarde protégée régulière.</a:t>
            </a:r>
            <a:endParaRPr lang="en-US" sz="1200" dirty="0"/>
          </a:p>
        </p:txBody>
      </p:sp>
      <p:sp>
        <p:nvSpPr>
          <p:cNvPr id="12" name="Shape 10"/>
          <p:cNvSpPr/>
          <p:nvPr/>
        </p:nvSpPr>
        <p:spPr>
          <a:xfrm>
            <a:off x="7958667" y="1823641"/>
            <a:ext cx="3420533" cy="1328341"/>
          </a:xfrm>
          <a:prstGeom prst="roundRect">
            <a:avLst>
              <a:gd name="adj" fmla="val 8605"/>
            </a:avLst>
          </a:prstGeom>
          <a:solidFill>
            <a:srgbClr val="FFFFFF"/>
          </a:solidFill>
          <a:ln/>
        </p:spPr>
      </p:sp>
      <p:sp>
        <p:nvSpPr>
          <p:cNvPr id="13" name="Text 11"/>
          <p:cNvSpPr/>
          <p:nvPr/>
        </p:nvSpPr>
        <p:spPr>
          <a:xfrm>
            <a:off x="8161867"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Copies hors outil</a:t>
            </a:r>
            <a:endParaRPr lang="en-US" sz="1500" dirty="0"/>
          </a:p>
        </p:txBody>
      </p:sp>
      <p:sp>
        <p:nvSpPr>
          <p:cNvPr id="14" name="Text 12"/>
          <p:cNvSpPr/>
          <p:nvPr/>
        </p:nvSpPr>
        <p:spPr>
          <a:xfrm>
            <a:off x="8161867" y="229354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PDF Pronote, exports, plans imprimés.</a:t>
            </a:r>
            <a:endParaRPr lang="en-US" sz="1200" dirty="0"/>
          </a:p>
        </p:txBody>
      </p:sp>
      <p:sp>
        <p:nvSpPr>
          <p:cNvPr id="15" name="Text 13"/>
          <p:cNvSpPr/>
          <p:nvPr/>
        </p:nvSpPr>
        <p:spPr>
          <a:xfrm>
            <a:off x="8161867" y="2562758"/>
            <a:ext cx="3104557" cy="231114"/>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les ranger et les détruire à part.</a:t>
            </a:r>
            <a:endParaRPr lang="en-US" sz="1200" dirty="0"/>
          </a:p>
        </p:txBody>
      </p:sp>
      <p:sp>
        <p:nvSpPr>
          <p:cNvPr id="16" name="Shape 14"/>
          <p:cNvSpPr/>
          <p:nvPr/>
        </p:nvSpPr>
        <p:spPr>
          <a:xfrm>
            <a:off x="812800" y="3304381"/>
            <a:ext cx="3420533" cy="1534054"/>
          </a:xfrm>
          <a:prstGeom prst="roundRect">
            <a:avLst>
              <a:gd name="adj" fmla="val 7451"/>
            </a:avLst>
          </a:prstGeom>
          <a:solidFill>
            <a:srgbClr val="FFFFFF"/>
          </a:solidFill>
          <a:ln/>
        </p:spPr>
      </p:sp>
      <p:sp>
        <p:nvSpPr>
          <p:cNvPr id="17" name="Text 15"/>
          <p:cNvSpPr/>
          <p:nvPr/>
        </p:nvSpPr>
        <p:spPr>
          <a:xfrm>
            <a:off x="1016000" y="348218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Extensions, espions</a:t>
            </a:r>
            <a:endParaRPr lang="en-US" sz="1500" dirty="0"/>
          </a:p>
        </p:txBody>
      </p:sp>
      <p:sp>
        <p:nvSpPr>
          <p:cNvPr id="18" name="Text 16"/>
          <p:cNvSpPr/>
          <p:nvPr/>
        </p:nvSpPr>
        <p:spPr>
          <a:xfrm>
            <a:off x="1016000" y="377428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Ils lisent tout ce qu’une page affiche.</a:t>
            </a:r>
            <a:endParaRPr lang="en-US" sz="1200" dirty="0"/>
          </a:p>
        </p:txBody>
      </p:sp>
      <p:sp>
        <p:nvSpPr>
          <p:cNvPr id="19" name="Text 17"/>
          <p:cNvSpPr/>
          <p:nvPr/>
        </p:nvSpPr>
        <p:spPr>
          <a:xfrm>
            <a:off x="1016000" y="4043499"/>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navigateur à jour, extensions maîtrisées.</a:t>
            </a:r>
            <a:endParaRPr lang="en-US" sz="1200" dirty="0"/>
          </a:p>
        </p:txBody>
      </p:sp>
      <p:sp>
        <p:nvSpPr>
          <p:cNvPr id="20" name="Shape 18"/>
          <p:cNvSpPr/>
          <p:nvPr/>
        </p:nvSpPr>
        <p:spPr>
          <a:xfrm>
            <a:off x="4385733" y="3304381"/>
            <a:ext cx="3420533" cy="1534054"/>
          </a:xfrm>
          <a:prstGeom prst="roundRect">
            <a:avLst>
              <a:gd name="adj" fmla="val 7451"/>
            </a:avLst>
          </a:prstGeom>
          <a:solidFill>
            <a:srgbClr val="FFFFFF"/>
          </a:solidFill>
          <a:ln/>
        </p:spPr>
      </p:sp>
      <p:sp>
        <p:nvSpPr>
          <p:cNvPr id="21" name="Text 19"/>
          <p:cNvSpPr/>
          <p:nvPr/>
        </p:nvSpPr>
        <p:spPr>
          <a:xfrm>
            <a:off x="4588933" y="348218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Copie modifiée</a:t>
            </a:r>
            <a:endParaRPr lang="en-US" sz="1500" dirty="0"/>
          </a:p>
        </p:txBody>
      </p:sp>
      <p:sp>
        <p:nvSpPr>
          <p:cNvPr id="22" name="Text 20"/>
          <p:cNvSpPr/>
          <p:nvPr/>
        </p:nvSpPr>
        <p:spPr>
          <a:xfrm>
            <a:off x="4588933" y="377428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Une version altérée peut tout changer.</a:t>
            </a:r>
            <a:endParaRPr lang="en-US" sz="1200" dirty="0"/>
          </a:p>
        </p:txBody>
      </p:sp>
      <p:sp>
        <p:nvSpPr>
          <p:cNvPr id="23" name="Text 21"/>
          <p:cNvSpPr/>
          <p:nvPr/>
        </p:nvSpPr>
        <p:spPr>
          <a:xfrm>
            <a:off x="4588933" y="4043499"/>
            <a:ext cx="3104557" cy="231114"/>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diffuser depuis une source fiable.</a:t>
            </a:r>
            <a:endParaRPr lang="en-US" sz="1200" dirty="0"/>
          </a:p>
        </p:txBody>
      </p:sp>
      <p:sp>
        <p:nvSpPr>
          <p:cNvPr id="24" name="Shape 22"/>
          <p:cNvSpPr/>
          <p:nvPr/>
        </p:nvSpPr>
        <p:spPr>
          <a:xfrm>
            <a:off x="7958667" y="3304381"/>
            <a:ext cx="3420533" cy="1534054"/>
          </a:xfrm>
          <a:prstGeom prst="roundRect">
            <a:avLst>
              <a:gd name="adj" fmla="val 7451"/>
            </a:avLst>
          </a:prstGeom>
          <a:solidFill>
            <a:srgbClr val="FFFFFF"/>
          </a:solidFill>
          <a:ln/>
        </p:spPr>
      </p:sp>
      <p:sp>
        <p:nvSpPr>
          <p:cNvPr id="25" name="Text 23"/>
          <p:cNvSpPr/>
          <p:nvPr/>
        </p:nvSpPr>
        <p:spPr>
          <a:xfrm>
            <a:off x="8161867" y="348218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1D33"/>
                </a:solidFill>
                <a:latin typeface="Domine" pitchFamily="34" charset="0"/>
                <a:ea typeface="Domine" pitchFamily="34" charset="-122"/>
                <a:cs typeface="Domine" pitchFamily="34" charset="-120"/>
              </a:rPr>
              <a:t>Pas d’audit certifié</a:t>
            </a:r>
            <a:endParaRPr lang="en-US" sz="1500" dirty="0"/>
          </a:p>
        </p:txBody>
      </p:sp>
      <p:sp>
        <p:nvSpPr>
          <p:cNvPr id="26" name="Text 24"/>
          <p:cNvSpPr/>
          <p:nvPr/>
        </p:nvSpPr>
        <p:spPr>
          <a:xfrm>
            <a:off x="8161867" y="3774281"/>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470"/>
                </a:solidFill>
                <a:latin typeface="Nunito Sans" pitchFamily="34" charset="0"/>
                <a:ea typeface="Nunito Sans" pitchFamily="34" charset="-122"/>
                <a:cs typeface="Nunito Sans" pitchFamily="34" charset="-120"/>
              </a:rPr>
              <a:t>Code relu par deux IA et testé, sans expert agréé.</a:t>
            </a:r>
            <a:endParaRPr lang="en-US" sz="1200" dirty="0"/>
          </a:p>
        </p:txBody>
      </p:sp>
      <p:sp>
        <p:nvSpPr>
          <p:cNvPr id="27" name="Text 25"/>
          <p:cNvSpPr/>
          <p:nvPr/>
        </p:nvSpPr>
        <p:spPr>
          <a:xfrm>
            <a:off x="8161867" y="4249210"/>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83F9A"/>
                </a:solidFill>
                <a:latin typeface="Nunito Sans" pitchFamily="34" charset="0"/>
                <a:ea typeface="Nunito Sans" pitchFamily="34" charset="-122"/>
                <a:cs typeface="Nunito Sans" pitchFamily="34" charset="-120"/>
              </a:rPr>
              <a:t>Parade :</a:t>
            </a:r>
            <a:r>
              <a:rPr lang="en-US" sz="1200" dirty="0">
                <a:solidFill>
                  <a:srgbClr val="183F9A"/>
                </a:solidFill>
                <a:latin typeface="Nunito Sans" pitchFamily="34" charset="0"/>
                <a:ea typeface="Nunito Sans" pitchFamily="34" charset="-122"/>
                <a:cs typeface="Nunito Sans" pitchFamily="34" charset="-120"/>
              </a:rPr>
              <a:t> un code lisible, ouvert à toute relecture.</a:t>
            </a:r>
            <a:endParaRPr lang="en-US" sz="1200" dirty="0"/>
          </a:p>
        </p:txBody>
      </p:sp>
      <p:sp>
        <p:nvSpPr>
          <p:cNvPr id="28" name="Text 2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356D8"/>
                </a:solidFill>
                <a:latin typeface="Nunito Sans" pitchFamily="34" charset="0"/>
                <a:ea typeface="Nunito Sans" pitchFamily="34" charset="-122"/>
                <a:cs typeface="Nunito Sans" pitchFamily="34" charset="-120"/>
              </a:rPr>
              <a:t>LES BONNES PRATIQUES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41D33"/>
                </a:solidFill>
                <a:latin typeface="Domine" pitchFamily="34" charset="0"/>
                <a:ea typeface="Domine" pitchFamily="34" charset="-122"/>
                <a:cs typeface="Domine" pitchFamily="34" charset="-120"/>
              </a:rPr>
              <a:t>Quatre habitudes pour s’en servir sereinement</a:t>
            </a:r>
            <a:endParaRPr lang="en-US" sz="3200" dirty="0"/>
          </a:p>
        </p:txBody>
      </p:sp>
      <p:sp>
        <p:nvSpPr>
          <p:cNvPr id="4" name="Shape 2"/>
          <p:cNvSpPr/>
          <p:nvPr/>
        </p:nvSpPr>
        <p:spPr>
          <a:xfrm>
            <a:off x="815975" y="1877616"/>
            <a:ext cx="5187950" cy="1256771"/>
          </a:xfrm>
          <a:prstGeom prst="roundRect">
            <a:avLst>
              <a:gd name="adj" fmla="val 9853"/>
            </a:avLst>
          </a:prstGeom>
          <a:solidFill>
            <a:srgbClr val="FFFFFF"/>
          </a:solidFill>
          <a:ln w="6350">
            <a:solidFill>
              <a:srgbClr val="D8DFEC"/>
            </a:solidFill>
            <a:prstDash val="solid"/>
          </a:ln>
        </p:spPr>
      </p:sp>
      <p:sp>
        <p:nvSpPr>
          <p:cNvPr id="5" name="Text 3"/>
          <p:cNvSpPr/>
          <p:nvPr/>
        </p:nvSpPr>
        <p:spPr>
          <a:xfrm>
            <a:off x="1071033" y="2107276"/>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Ouvrir le fichier sur son poste</a:t>
            </a:r>
            <a:endParaRPr lang="en-US" sz="1700" dirty="0"/>
          </a:p>
        </p:txBody>
      </p:sp>
      <p:sp>
        <p:nvSpPr>
          <p:cNvPr id="6" name="Text 4"/>
          <p:cNvSpPr/>
          <p:nvPr/>
        </p:nvSpPr>
        <p:spPr>
          <a:xfrm>
            <a:off x="1071033" y="2442505"/>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Double-clic depuis le disque, dans Chrome, Edge ou Firefox à jour. Toujours le même fichier, au même endroit.</a:t>
            </a:r>
            <a:endParaRPr lang="en-US" sz="1300" dirty="0"/>
          </a:p>
        </p:txBody>
      </p:sp>
      <p:sp>
        <p:nvSpPr>
          <p:cNvPr id="7" name="Shape 5"/>
          <p:cNvSpPr/>
          <p:nvPr/>
        </p:nvSpPr>
        <p:spPr>
          <a:xfrm>
            <a:off x="6188075" y="1877616"/>
            <a:ext cx="5187950" cy="1256771"/>
          </a:xfrm>
          <a:prstGeom prst="roundRect">
            <a:avLst>
              <a:gd name="adj" fmla="val 9853"/>
            </a:avLst>
          </a:prstGeom>
          <a:solidFill>
            <a:srgbClr val="FFFFFF"/>
          </a:solidFill>
          <a:ln w="6350">
            <a:solidFill>
              <a:srgbClr val="D8DFEC"/>
            </a:solidFill>
            <a:prstDash val="solid"/>
          </a:ln>
        </p:spPr>
      </p:sp>
      <p:sp>
        <p:nvSpPr>
          <p:cNvPr id="8" name="Text 6"/>
          <p:cNvSpPr/>
          <p:nvPr/>
        </p:nvSpPr>
        <p:spPr>
          <a:xfrm>
            <a:off x="6443133" y="2107276"/>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Sauvegarder, protégé</a:t>
            </a:r>
            <a:endParaRPr lang="en-US" sz="1700" dirty="0"/>
          </a:p>
        </p:txBody>
      </p:sp>
      <p:sp>
        <p:nvSpPr>
          <p:cNvPr id="9" name="Text 7"/>
          <p:cNvSpPr/>
          <p:nvPr/>
        </p:nvSpPr>
        <p:spPr>
          <a:xfrm>
            <a:off x="6443133" y="2442505"/>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Régulièrement, et toujours avant de changer de version ou de navigateur. Ranger le fichier comme un document confidentiel.</a:t>
            </a:r>
            <a:endParaRPr lang="en-US" sz="1300" dirty="0"/>
          </a:p>
        </p:txBody>
      </p:sp>
      <p:sp>
        <p:nvSpPr>
          <p:cNvPr id="10" name="Shape 8"/>
          <p:cNvSpPr/>
          <p:nvPr/>
        </p:nvSpPr>
        <p:spPr>
          <a:xfrm>
            <a:off x="815975" y="3318539"/>
            <a:ext cx="5187950" cy="1256771"/>
          </a:xfrm>
          <a:prstGeom prst="roundRect">
            <a:avLst>
              <a:gd name="adj" fmla="val 9853"/>
            </a:avLst>
          </a:prstGeom>
          <a:solidFill>
            <a:srgbClr val="FFFFFF"/>
          </a:solidFill>
          <a:ln w="6350">
            <a:solidFill>
              <a:srgbClr val="D8DFEC"/>
            </a:solidFill>
            <a:prstDash val="solid"/>
          </a:ln>
        </p:spPr>
      </p:sp>
      <p:sp>
        <p:nvSpPr>
          <p:cNvPr id="11" name="Text 9"/>
          <p:cNvSpPr/>
          <p:nvPr/>
        </p:nvSpPr>
        <p:spPr>
          <a:xfrm>
            <a:off x="1071033" y="3548199"/>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Faire le ménage</a:t>
            </a:r>
            <a:endParaRPr lang="en-US" sz="1700" dirty="0"/>
          </a:p>
        </p:txBody>
      </p:sp>
      <p:sp>
        <p:nvSpPr>
          <p:cNvPr id="12" name="Text 10"/>
          <p:cNvSpPr/>
          <p:nvPr/>
        </p:nvSpPr>
        <p:spPr>
          <a:xfrm>
            <a:off x="1071033" y="3883422"/>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Supprimer classes et plans en fin d’année, avec les PDF Pronote et les anciennes sauvegardes.</a:t>
            </a:r>
            <a:endParaRPr lang="en-US" sz="1300" dirty="0"/>
          </a:p>
        </p:txBody>
      </p:sp>
      <p:sp>
        <p:nvSpPr>
          <p:cNvPr id="13" name="Shape 11"/>
          <p:cNvSpPr/>
          <p:nvPr/>
        </p:nvSpPr>
        <p:spPr>
          <a:xfrm>
            <a:off x="6188075" y="3318539"/>
            <a:ext cx="5187950" cy="1256771"/>
          </a:xfrm>
          <a:prstGeom prst="roundRect">
            <a:avLst>
              <a:gd name="adj" fmla="val 9853"/>
            </a:avLst>
          </a:prstGeom>
          <a:solidFill>
            <a:srgbClr val="FFFFFF"/>
          </a:solidFill>
          <a:ln w="6350">
            <a:solidFill>
              <a:srgbClr val="D8DFEC"/>
            </a:solidFill>
            <a:prstDash val="solid"/>
          </a:ln>
        </p:spPr>
      </p:sp>
      <p:sp>
        <p:nvSpPr>
          <p:cNvPr id="14" name="Text 12"/>
          <p:cNvSpPr/>
          <p:nvPr/>
        </p:nvSpPr>
        <p:spPr>
          <a:xfrm>
            <a:off x="6443133" y="3548199"/>
            <a:ext cx="481816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41D33"/>
                </a:solidFill>
                <a:latin typeface="Domine" pitchFamily="34" charset="0"/>
                <a:ea typeface="Domine" pitchFamily="34" charset="-122"/>
                <a:cs typeface="Domine" pitchFamily="34" charset="-120"/>
              </a:rPr>
              <a:t>Informer la direction</a:t>
            </a:r>
            <a:endParaRPr lang="en-US" sz="1700" dirty="0"/>
          </a:p>
        </p:txBody>
      </p:sp>
      <p:sp>
        <p:nvSpPr>
          <p:cNvPr id="15" name="Text 13"/>
          <p:cNvSpPr/>
          <p:nvPr/>
        </p:nvSpPr>
        <p:spPr>
          <a:xfrm>
            <a:off x="6443133" y="3883422"/>
            <a:ext cx="4818168"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470"/>
                </a:solidFill>
                <a:latin typeface="Nunito Sans" pitchFamily="34" charset="0"/>
                <a:ea typeface="Nunito Sans" pitchFamily="34" charset="-122"/>
                <a:cs typeface="Nunito Sans" pitchFamily="34" charset="-120"/>
              </a:rPr>
              <a:t>Le chef d’établissement décide, avec le délégué à la protection des données, de l’inscription au registre.</a:t>
            </a:r>
            <a:endParaRPr lang="en-US" sz="13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89"/>
                </a:solidFill>
                <a:latin typeface="Nunito Sans" pitchFamily="34" charset="0"/>
                <a:ea typeface="Nunito Sans" pitchFamily="34" charset="-122"/>
                <a:cs typeface="Nunito Sans" pitchFamily="34" charset="-120"/>
              </a:rPr>
              <a:t>Plan de classe · Outil hors connexion</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41D33"/>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9DB8FF"/>
                </a:solidFill>
                <a:latin typeface="Nunito Sans" pitchFamily="34" charset="0"/>
                <a:ea typeface="Nunito Sans" pitchFamily="34" charset="-122"/>
                <a:cs typeface="Nunito Sans" pitchFamily="34" charset="-120"/>
              </a:rPr>
              <a:t>À RETENIR</a:t>
            </a:r>
            <a:endParaRPr lang="en-US" sz="1200" dirty="0"/>
          </a:p>
        </p:txBody>
      </p:sp>
      <p:sp>
        <p:nvSpPr>
          <p:cNvPr id="3" name="Text 1"/>
          <p:cNvSpPr/>
          <p:nvPr/>
        </p:nvSpPr>
        <p:spPr>
          <a:xfrm>
            <a:off x="812800" y="1102320"/>
            <a:ext cx="10883392" cy="551127"/>
          </a:xfrm>
          <a:prstGeom prst="rect">
            <a:avLst/>
          </a:prstGeom>
          <a:noFill/>
          <a:ln/>
        </p:spPr>
        <p:txBody>
          <a:bodyPr wrap="square" lIns="0" tIns="0" rIns="0" bIns="0" rtlCol="0" anchor="t">
            <a:normAutofit/>
          </a:bodyPr>
          <a:lstStyle/>
          <a:p>
            <a:pPr algn="l" indent="0" marL="0">
              <a:lnSpc>
                <a:spcPts val="4140"/>
              </a:lnSpc>
              <a:buNone/>
            </a:pPr>
            <a:r>
              <a:rPr lang="en-US" sz="3600" b="1" dirty="0">
                <a:solidFill>
                  <a:srgbClr val="F3F6FF"/>
                </a:solidFill>
                <a:latin typeface="Domine" pitchFamily="34" charset="0"/>
                <a:ea typeface="Domine" pitchFamily="34" charset="-122"/>
                <a:cs typeface="Domine" pitchFamily="34" charset="-120"/>
              </a:rPr>
              <a:t>Pratique, précis, discret</a:t>
            </a:r>
            <a:endParaRPr lang="en-US" sz="3600" dirty="0"/>
          </a:p>
        </p:txBody>
      </p:sp>
      <p:sp>
        <p:nvSpPr>
          <p:cNvPr id="4" name="Shape 2"/>
          <p:cNvSpPr/>
          <p:nvPr/>
        </p:nvSpPr>
        <p:spPr>
          <a:xfrm>
            <a:off x="812800" y="3277859"/>
            <a:ext cx="3318933" cy="0"/>
          </a:xfrm>
          <a:prstGeom prst="line">
            <a:avLst/>
          </a:prstGeom>
          <a:noFill/>
          <a:ln w="25400">
            <a:solidFill>
              <a:srgbClr val="2E6BEA"/>
            </a:solidFill>
            <a:prstDash val="solid"/>
          </a:ln>
        </p:spPr>
      </p:sp>
      <p:sp>
        <p:nvSpPr>
          <p:cNvPr id="5" name="Text 3"/>
          <p:cNvSpPr/>
          <p:nvPr/>
        </p:nvSpPr>
        <p:spPr>
          <a:xfrm>
            <a:off x="812800"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3F6FF"/>
                </a:solidFill>
                <a:latin typeface="Domine" pitchFamily="34" charset="0"/>
                <a:ea typeface="Domine" pitchFamily="34" charset="-122"/>
                <a:cs typeface="Domine" pitchFamily="34" charset="-120"/>
              </a:rPr>
              <a:t>Pratique</a:t>
            </a:r>
            <a:endParaRPr lang="en-US" sz="2000" dirty="0"/>
          </a:p>
        </p:txBody>
      </p:sp>
      <p:sp>
        <p:nvSpPr>
          <p:cNvPr id="6" name="Text 4"/>
          <p:cNvSpPr/>
          <p:nvPr/>
        </p:nvSpPr>
        <p:spPr>
          <a:xfrm>
            <a:off x="812800"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C"/>
                </a:solidFill>
                <a:latin typeface="Nunito Sans" pitchFamily="34" charset="0"/>
                <a:ea typeface="Nunito Sans" pitchFamily="34" charset="-122"/>
                <a:cs typeface="Nunito Sans" pitchFamily="34" charset="-120"/>
              </a:rPr>
              <a:t>Un fichier, les photos sur le plan, plusieurs plans par classe.</a:t>
            </a:r>
            <a:endParaRPr lang="en-US" sz="1500" dirty="0"/>
          </a:p>
        </p:txBody>
      </p:sp>
      <p:sp>
        <p:nvSpPr>
          <p:cNvPr id="7" name="Shape 5"/>
          <p:cNvSpPr/>
          <p:nvPr/>
        </p:nvSpPr>
        <p:spPr>
          <a:xfrm>
            <a:off x="4436533" y="3277859"/>
            <a:ext cx="3318933" cy="0"/>
          </a:xfrm>
          <a:prstGeom prst="line">
            <a:avLst/>
          </a:prstGeom>
          <a:noFill/>
          <a:ln w="25400">
            <a:solidFill>
              <a:srgbClr val="2E9B57"/>
            </a:solidFill>
            <a:prstDash val="solid"/>
          </a:ln>
        </p:spPr>
      </p:sp>
      <p:sp>
        <p:nvSpPr>
          <p:cNvPr id="8" name="Text 6"/>
          <p:cNvSpPr/>
          <p:nvPr/>
        </p:nvSpPr>
        <p:spPr>
          <a:xfrm>
            <a:off x="4436533"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3F6FF"/>
                </a:solidFill>
                <a:latin typeface="Domine" pitchFamily="34" charset="0"/>
                <a:ea typeface="Domine" pitchFamily="34" charset="-122"/>
                <a:cs typeface="Domine" pitchFamily="34" charset="-120"/>
              </a:rPr>
              <a:t>Précis</a:t>
            </a:r>
            <a:endParaRPr lang="en-US" sz="2000" dirty="0"/>
          </a:p>
        </p:txBody>
      </p:sp>
      <p:sp>
        <p:nvSpPr>
          <p:cNvPr id="9" name="Text 7"/>
          <p:cNvSpPr/>
          <p:nvPr/>
        </p:nvSpPr>
        <p:spPr>
          <a:xfrm>
            <a:off x="4436533"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C"/>
                </a:solidFill>
                <a:latin typeface="Nunito Sans" pitchFamily="34" charset="0"/>
                <a:ea typeface="Nunito Sans" pitchFamily="34" charset="-122"/>
                <a:cs typeface="Nunito Sans" pitchFamily="34" charset="-120"/>
              </a:rPr>
              <a:t>La vraie salle à l’échelle, cinq répartitions, une impression lisible.</a:t>
            </a:r>
            <a:endParaRPr lang="en-US" sz="1500" dirty="0"/>
          </a:p>
        </p:txBody>
      </p:sp>
      <p:sp>
        <p:nvSpPr>
          <p:cNvPr id="10" name="Shape 8"/>
          <p:cNvSpPr/>
          <p:nvPr/>
        </p:nvSpPr>
        <p:spPr>
          <a:xfrm>
            <a:off x="8060267" y="3277859"/>
            <a:ext cx="3318933" cy="0"/>
          </a:xfrm>
          <a:prstGeom prst="line">
            <a:avLst/>
          </a:prstGeom>
          <a:noFill/>
          <a:ln w="25400">
            <a:solidFill>
              <a:srgbClr val="E0AE1C"/>
            </a:solidFill>
            <a:prstDash val="solid"/>
          </a:ln>
        </p:spPr>
      </p:sp>
      <p:sp>
        <p:nvSpPr>
          <p:cNvPr id="11" name="Text 9"/>
          <p:cNvSpPr/>
          <p:nvPr/>
        </p:nvSpPr>
        <p:spPr>
          <a:xfrm>
            <a:off x="8060267"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3F6FF"/>
                </a:solidFill>
                <a:latin typeface="Domine" pitchFamily="34" charset="0"/>
                <a:ea typeface="Domine" pitchFamily="34" charset="-122"/>
                <a:cs typeface="Domine" pitchFamily="34" charset="-120"/>
              </a:rPr>
              <a:t>Discret</a:t>
            </a:r>
            <a:endParaRPr lang="en-US" sz="2000" dirty="0"/>
          </a:p>
        </p:txBody>
      </p:sp>
      <p:sp>
        <p:nvSpPr>
          <p:cNvPr id="12" name="Text 10"/>
          <p:cNvSpPr/>
          <p:nvPr/>
        </p:nvSpPr>
        <p:spPr>
          <a:xfrm>
            <a:off x="8060267"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C"/>
                </a:solidFill>
                <a:latin typeface="Nunito Sans" pitchFamily="34" charset="0"/>
                <a:ea typeface="Nunito Sans" pitchFamily="34" charset="-122"/>
                <a:cs typeface="Nunito Sans" pitchFamily="34" charset="-120"/>
              </a:rPr>
              <a:t>Aucune connexion, des sauvegardes chiffrées, des limites expliquées.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classe — Présentation de l’outil</dc:title>
  <dc:subject>PptxGenJS Presentation</dc:subject>
  <dc:creator>PptxGenJS</dc:creator>
  <cp:lastModifiedBy>PptxGenJS</cp:lastModifiedBy>
  <cp:revision>1</cp:revision>
  <dcterms:created xsi:type="dcterms:W3CDTF">2026-09-27T14:08:43Z</dcterms:created>
  <dcterms:modified xsi:type="dcterms:W3CDTF">2026-09-27T14:08:43Z</dcterms:modified>
</cp:coreProperties>
</file>