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Présenter l'objet : un guide en ligne pour les élèves de 3e, conçu pour l'oral du DNB session 2027, aligné sur le BO spécial n°4 du 17 septembre 2026 et sur la grille du collège.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guide répond à un besoin de méthode partagé par l'équipe : les élèves préparent des sujets très différents (arts, histoire, anglais, musique, sciences, Parcours Avenir) avec les mêmes attendus d'évaluation.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BO abroge la note de service de septembre 2025. Le guide a été mis à jour en conséquence : références, absence de bonus chiffré en langue vivante, distinction entre la grille indicative nationale et la grille du collège.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Montrer le guide en direct si possible : barre latérale, navigation section par section, cartes des sujets du collège en section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guide donne une méthode, pas des contenus prêts à l'emploi. Il renvoie systématiquement l'élève à ses propres recherches.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important : B1 et B2 pèsent 8 points sur 20. La démarche de l'élève (pourquoi ce sujet, comment il a travaillé, ce qu'il a appris) est donc explicitement travaillée dans l'introduction, la conclusion et la fiche de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répartition 8 / 12 est fixée par le BO. Le choix des critères et le barème par niveau sont ceux du collège, construits à partir de la grille indicative nationale. Une même grille pour tous les jurys garantit l'équité entre élèves.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simulateur sert à la préparation uniquement. Le guide rappelle que la note réelle n'est pas communiquée avant les résultats.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Parcours Avenir est aussi ouvert aux élèves qui n'ont pas encore arrêté de projet de métier : c'est la démarche qui est évaluée.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sont des propositions à discuter en équipe. Préciser la date de l'oral blanc avant la présentation.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Terminer par une démonstration en ligne si le temps le permet, puis ouvrir les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C3E6D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ORAL DU DNB · SESSION 2027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2336866"/>
            <a:ext cx="10883392" cy="1366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F8F7F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Un guide interactif pour préparer l'oral du brevet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800" y="3881107"/>
            <a:ext cx="10883392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C3E6D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Présentation aux collègues et à l'inspection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800" y="5511800"/>
            <a:ext cx="3252877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8F7F4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 Sabatier · Professeur de technologie</a:t>
            </a:r>
            <a:endParaRPr lang="en-US" sz="1400" dirty="0"/>
          </a:p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8F7F4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Collège La Garosse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CONTEXTE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Pourquoi un guide commun 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953816"/>
            <a:ext cx="3380317" cy="2110251"/>
          </a:xfrm>
          <a:prstGeom prst="roundRect">
            <a:avLst>
              <a:gd name="adj" fmla="val 4664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1033" y="2208874"/>
            <a:ext cx="2956306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5734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Coeff. 2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71033" y="2813381"/>
            <a:ext cx="2956306" cy="77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L'oral fait partie des épreuves terminales, qui pèsent 60 % de la note du DNB.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05842" y="1953816"/>
            <a:ext cx="3380317" cy="2110251"/>
          </a:xfrm>
          <a:prstGeom prst="roundRect">
            <a:avLst>
              <a:gd name="adj" fmla="val 4664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60900" y="2208874"/>
            <a:ext cx="2956306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5734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5 min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660900" y="2813381"/>
            <a:ext cx="2956306" cy="77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d'exposé : un format très court, qui demande de la méthode et de l'entraînement.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5709" y="1953816"/>
            <a:ext cx="3380317" cy="2110251"/>
          </a:xfrm>
          <a:prstGeom prst="roundRect">
            <a:avLst>
              <a:gd name="adj" fmla="val 4664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50767" y="2208874"/>
            <a:ext cx="2956306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5734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Écueils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250767" y="2813381"/>
            <a:ext cx="2956306" cy="1021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Diaporama lu, stage raconté au lieu du projet d'orientation, description sans analyse, démarche passée sous silence.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2800" y="4422842"/>
            <a:ext cx="10883392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Objectif :</a:t>
            </a:r>
            <a:r>
              <a:rPr lang="en-US" sz="1600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donner à chaque élève de 3e une méthode commune, alignée sur le texte officiel et sur la grille du collège.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BO SPÉCIAL N°4 DU 17 SEPTEMBRE 2026 · DNB À PARTIR DE 2027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Le cadre réglementaire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1376025" y="1899841"/>
            <a:ext cx="0" cy="3104621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2800" y="5001287"/>
            <a:ext cx="10566400" cy="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912541"/>
          <a:ext cx="10549467" cy="3087688"/>
        </p:xfrm>
        <a:graphic>
          <a:graphicData uri="http://schemas.openxmlformats.org/drawingml/2006/table">
            <a:tbl>
              <a:tblPr/>
              <a:tblGrid>
                <a:gridCol w="2320883"/>
                <a:gridCol w="8228584"/>
              </a:tblGrid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Point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Ce que dit le texte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Durée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Exposé d'environ 5 min + entretien d'environ 10 min · en groupe (3 max) : 10 min + 15 min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Notation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Sur 20, coefficient 2 : expression orale 8 pts, maîtrise du sujet 12 pts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Critères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Grille indicative : chaque établissement construit sa propre grille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Sujets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Histoire des arts, EPI, parcours Avenir, citoyen, de santé, d'éducation artistique et culturelle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Langue vivante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Une partie, 5 min max au total, valorisée dans la note (pas de bonus)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Support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Uniquement en appui de l'exposé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Résultat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Note non communiquée avant la publication officielle des résultats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L'OUTIL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Une page web, 14 sections, 4 étapes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903016"/>
            <a:ext cx="2520950" cy="2487480"/>
          </a:xfrm>
          <a:prstGeom prst="roundRect">
            <a:avLst>
              <a:gd name="adj" fmla="val 2936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0233" y="2107274"/>
            <a:ext cx="2175806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Avant de commencer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0233" y="2696502"/>
            <a:ext cx="2175806" cy="768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L'épreuve en bref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Mon type de sujet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Parcours Avenir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495675" y="1903016"/>
            <a:ext cx="2520950" cy="2487480"/>
          </a:xfrm>
          <a:prstGeom prst="roundRect">
            <a:avLst>
              <a:gd name="adj" fmla="val 2936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99933" y="2107274"/>
            <a:ext cx="2175806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Construire l'exposé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99933" y="2452688"/>
            <a:ext cx="2175806" cy="1758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Problématique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Plan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Diaporama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Introduction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Développement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Conclusion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Question ouverte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75375" y="1903016"/>
            <a:ext cx="2520950" cy="2487480"/>
          </a:xfrm>
          <a:prstGeom prst="roundRect">
            <a:avLst>
              <a:gd name="adj" fmla="val 2936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9633" y="2107274"/>
            <a:ext cx="2175806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Préparer l'oral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79633" y="2452688"/>
            <a:ext cx="2175806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Fiche de notes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 jour J et l'entretien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855075" y="1903016"/>
            <a:ext cx="2520950" cy="2487480"/>
          </a:xfrm>
          <a:prstGeom prst="roundRect">
            <a:avLst>
              <a:gd name="adj" fmla="val 2936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9334" y="2107274"/>
            <a:ext cx="2175806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S'entraîner, s'évaluer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059334" y="2452688"/>
            <a:ext cx="2175806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Oral blanc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Grille brevet /20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800" y="4698471"/>
            <a:ext cx="10883392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C585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Accessible en ligne sur ordinateur et téléphone · imprimable en entier · sans compte élève, aucune donnée saisie n'est enregistrée.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C3E6D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PRINCIPE PÉDAGOGIQUE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F8F7F4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Guider sans faire à la place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12800" y="4438718"/>
            <a:ext cx="3318933" cy="0"/>
          </a:xfrm>
          <a:prstGeom prst="line">
            <a:avLst/>
          </a:prstGeom>
          <a:noFill/>
          <a:ln w="12700">
            <a:solidFill>
              <a:srgbClr val="1A8C5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2800" y="4648268"/>
            <a:ext cx="3418501" cy="574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8F7F4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 questions plutôt que des modèles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12800" y="5298480"/>
            <a:ext cx="3418501" cy="77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3E6D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À chaque étape, des encadrés de questions : l'élève construit sa propre réponse.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36533" y="4438718"/>
            <a:ext cx="3318933" cy="0"/>
          </a:xfrm>
          <a:prstGeom prst="line">
            <a:avLst/>
          </a:prstGeom>
          <a:noFill/>
          <a:ln w="12700">
            <a:solidFill>
              <a:srgbClr val="1A8C5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36533" y="4648268"/>
            <a:ext cx="3418501" cy="574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8F7F4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 exemples présentés comme des pistes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436533" y="5298480"/>
            <a:ext cx="3418501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3E6D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Problématiques et ouvertures sont à reformuler, jamais à recopier.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60267" y="4438718"/>
            <a:ext cx="3318933" cy="0"/>
          </a:xfrm>
          <a:prstGeom prst="line">
            <a:avLst/>
          </a:prstGeom>
          <a:noFill/>
          <a:ln w="12700">
            <a:solidFill>
              <a:srgbClr val="1A8C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60267" y="4648268"/>
            <a:ext cx="3418501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8F7F4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Ancré dans nos sujets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060267" y="5024174"/>
            <a:ext cx="3418501" cy="77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3E6D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Les exemples portent sur les œuvres et les thèmes réellement étudiés au collège.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COHÉRENCE AVEC L'ÉVALUATION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Chaque critère a sa place dans le guide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1376025" y="1899841"/>
            <a:ext cx="0" cy="271866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2800" y="4615326"/>
            <a:ext cx="10566400" cy="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912541"/>
          <a:ext cx="10549467" cy="2701727"/>
        </p:xfrm>
        <a:graphic>
          <a:graphicData uri="http://schemas.openxmlformats.org/drawingml/2006/table">
            <a:tbl>
              <a:tblPr/>
              <a:tblGrid>
                <a:gridCol w="4219787"/>
                <a:gridCol w="843957"/>
                <a:gridCol w="5485723"/>
              </a:tblGrid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Critère de la grille du collège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Pts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Où le guide le travaille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A1 · S'exprimer devant un auditoire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3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Le jour J : voix, posture, temps ; fiche de notes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A2 · Participer aux échanges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3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L'entretien : types de questions, 10 questions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A3 · Lexique adapté au contexte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2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Vocabulaire par domaine, niveau de langue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B1 · Connaissances et compétences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4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Introduction, conclusion « ce que j'ai appris »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B2 · Étapes du travail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4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« Pourquoi ce sujet, comment je l'ai préparé »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B3 · Raisonner, regard critique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4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Problématique, analyse, avis personnel</a:t>
                      </a:r>
                      <a:endParaRPr lang="en-US" sz="14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812800" y="4923303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C585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Grille du collège : 3 critères par section, choisis dans la grille indicative du BO.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GRILLE DE L'ÉTABLISSEMENT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Un barème direct sur 20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1376025" y="1899841"/>
            <a:ext cx="0" cy="1667933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2800" y="3564599"/>
            <a:ext cx="10566400" cy="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912541"/>
          <a:ext cx="10549467" cy="1651000"/>
        </p:xfrm>
        <a:graphic>
          <a:graphicData uri="http://schemas.openxmlformats.org/drawingml/2006/table">
            <a:tbl>
              <a:tblPr/>
              <a:tblGrid>
                <a:gridCol w="3375829"/>
                <a:gridCol w="1793409"/>
                <a:gridCol w="1793409"/>
                <a:gridCol w="1793409"/>
                <a:gridCol w="1793409"/>
              </a:tblGrid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Critère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Insuffisant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Fragile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Satisfaisant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8F7F4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Très bon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3D26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A1 et A2 (chacun)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0,5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1,5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2,5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3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C34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A3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0,5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1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1,5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2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B1, B2, B3 (chacun)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6C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1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2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3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3F3C36"/>
                          </a:solidFill>
                          <a:latin typeface="DM Sans" pitchFamily="34" charset="0"/>
                          <a:ea typeface="DM Sans" pitchFamily="34" charset="-122"/>
                          <a:cs typeface="DM Sans" pitchFamily="34" charset="-120"/>
                        </a:rPr>
                        <a:t>4</a:t>
                      </a:r>
                      <a:endParaRPr lang="en-US" sz="1500" dirty="0">
                        <a:latin typeface="DM Sans" charset="0"/>
                        <a:ea typeface="DM Sans" charset="0"/>
                        <a:cs typeface="DM Sans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C9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A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12800" y="3872576"/>
            <a:ext cx="3033514" cy="1203920"/>
          </a:xfrm>
          <a:prstGeom prst="roundRect">
            <a:avLst>
              <a:gd name="adj" fmla="val 6329"/>
            </a:avLst>
          </a:prstGeom>
          <a:solidFill>
            <a:srgbClr val="E8F5EE"/>
          </a:solidFill>
          <a:ln/>
        </p:spPr>
      </p:sp>
      <p:sp>
        <p:nvSpPr>
          <p:cNvPr id="8" name="Text 5"/>
          <p:cNvSpPr/>
          <p:nvPr/>
        </p:nvSpPr>
        <p:spPr>
          <a:xfrm>
            <a:off x="1016000" y="4075776"/>
            <a:ext cx="2705927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8 pts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016000" y="4624388"/>
            <a:ext cx="2705927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Maîtrise de l'expression orale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049514" y="3872576"/>
            <a:ext cx="3033580" cy="1203920"/>
          </a:xfrm>
          <a:prstGeom prst="roundRect">
            <a:avLst>
              <a:gd name="adj" fmla="val 6329"/>
            </a:avLst>
          </a:prstGeom>
          <a:solidFill>
            <a:srgbClr val="E8F5EE"/>
          </a:solidFill>
          <a:ln/>
        </p:spPr>
      </p:sp>
      <p:sp>
        <p:nvSpPr>
          <p:cNvPr id="11" name="Text 8"/>
          <p:cNvSpPr/>
          <p:nvPr/>
        </p:nvSpPr>
        <p:spPr>
          <a:xfrm>
            <a:off x="4252714" y="4075776"/>
            <a:ext cx="2705996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12 pts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4252714" y="4624388"/>
            <a:ext cx="2705996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Maîtrise du sujet présenté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289470" y="3875751"/>
            <a:ext cx="4086556" cy="1197570"/>
          </a:xfrm>
          <a:prstGeom prst="roundRect">
            <a:avLst>
              <a:gd name="adj" fmla="val 6098"/>
            </a:avLst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93728" y="4243388"/>
            <a:ext cx="3788380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Les descripteurs de chaque niveau sont affichés dans le simulateur en ligne (section 14).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S'ENTRAÎNER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Des outils pour se préparer et s'auto-évaluer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903016"/>
            <a:ext cx="5175250" cy="1358437"/>
          </a:xfrm>
          <a:prstGeom prst="roundRect">
            <a:avLst>
              <a:gd name="adj" fmla="val 7245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1033" y="2158076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Oral blanc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1033" y="2508582"/>
            <a:ext cx="4805087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Grille de retour en 4 niveaux, de « très satisfaisant » à « prioritaire », sans note chiffrée.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00775" y="1903016"/>
            <a:ext cx="5175250" cy="1358437"/>
          </a:xfrm>
          <a:prstGeom prst="roundRect">
            <a:avLst>
              <a:gd name="adj" fmla="val 7245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55833" y="2158076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Simulateur /20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55833" y="2508582"/>
            <a:ext cx="4805087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L'élève se positionne sur la grille du collège ; la note n'apparaît que si les 6 critères sont renseignés.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75" y="3471004"/>
            <a:ext cx="5175250" cy="1358437"/>
          </a:xfrm>
          <a:prstGeom prst="roundRect">
            <a:avLst>
              <a:gd name="adj" fmla="val 7245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71033" y="3726061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Fiche de notes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71033" y="4076570"/>
            <a:ext cx="4805087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Modèle vierge à remplir, et méthode progressive du texte rédigé vers les mots-clés.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00775" y="3471004"/>
            <a:ext cx="5175250" cy="1358437"/>
          </a:xfrm>
          <a:prstGeom prst="roundRect">
            <a:avLst>
              <a:gd name="adj" fmla="val 7245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55833" y="3726061"/>
            <a:ext cx="4805087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Entretien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55833" y="4076570"/>
            <a:ext cx="4805087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Types de questions du jury, formules utiles et 10 questions à répéter à voix haute.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DIFFÉRENCIATION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Pensé aussi pour les élèves fragiles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903016"/>
            <a:ext cx="10566400" cy="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2800" y="2056476"/>
            <a:ext cx="36626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L'essentiel en 5 étapes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673600" y="2056476"/>
            <a:ext cx="690676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 tête du guide, avec un lien vers chaque section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12800" y="2478751"/>
            <a:ext cx="10566400" cy="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2800" y="2632211"/>
            <a:ext cx="36626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 repères, pas des recettes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673600" y="2632211"/>
            <a:ext cx="690676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 ou 3 parties ; accroche et ouverture facultatives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12800" y="3054486"/>
            <a:ext cx="10566400" cy="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2800" y="3207941"/>
            <a:ext cx="36626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Un repère de temps unique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73600" y="3207941"/>
            <a:ext cx="690676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≈ 45 s d'introduction · 3 min 30 de développement · ≈ 45 s de conclusion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2800" y="3630216"/>
            <a:ext cx="10566400" cy="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2800" y="3783676"/>
            <a:ext cx="36626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Une fiche qui évolue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673600" y="3783676"/>
            <a:ext cx="690676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Du texte rédigé vers les mots-clés, sans culpabiliser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12800" y="4205951"/>
            <a:ext cx="10566400" cy="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2800" y="4779568"/>
            <a:ext cx="10566400" cy="0"/>
          </a:xfrm>
          <a:prstGeom prst="line">
            <a:avLst/>
          </a:prstGeom>
          <a:noFill/>
          <a:ln w="6350">
            <a:solidFill>
              <a:srgbClr val="D6D3C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2800" y="4359411"/>
            <a:ext cx="36626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Accessibilité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673600" y="4359411"/>
            <a:ext cx="690676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Titres structurés, navigation au clavier, lecture sur téléphone, impression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MISE EN ŒUVRE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Propositions pour l'équipe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953816"/>
            <a:ext cx="2520950" cy="2249884"/>
          </a:xfrm>
          <a:prstGeom prst="roundRect">
            <a:avLst>
              <a:gd name="adj" fmla="val 3246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0233" y="2158076"/>
            <a:ext cx="217580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5734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20233" y="2716876"/>
            <a:ext cx="2175806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Présenter le guide aux élèves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20233" y="3306105"/>
            <a:ext cx="2175806" cy="718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 heure de vie de classe, par les professeurs principaux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95675" y="1953816"/>
            <a:ext cx="2520950" cy="2249884"/>
          </a:xfrm>
          <a:prstGeom prst="roundRect">
            <a:avLst>
              <a:gd name="adj" fmla="val 3246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99933" y="2158076"/>
            <a:ext cx="217580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5734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2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3699933" y="2716876"/>
            <a:ext cx="2175806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Accompagner le choix du sujet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699933" y="3306105"/>
            <a:ext cx="2175806" cy="718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Chaque élève repère son type de sujet et le plan qui lui correspond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75375" y="1953816"/>
            <a:ext cx="2520950" cy="2249884"/>
          </a:xfrm>
          <a:prstGeom prst="roundRect">
            <a:avLst>
              <a:gd name="adj" fmla="val 3246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9633" y="2158076"/>
            <a:ext cx="217580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5734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379633" y="2716876"/>
            <a:ext cx="2175806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Organiser l'oral blanc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79633" y="3062288"/>
            <a:ext cx="2175806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[date] · retour en 4 niveaux, sans note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855075" y="1953816"/>
            <a:ext cx="2520950" cy="2249884"/>
          </a:xfrm>
          <a:prstGeom prst="roundRect">
            <a:avLst>
              <a:gd name="adj" fmla="val 3246"/>
            </a:avLst>
          </a:prstGeom>
          <a:solidFill>
            <a:srgbClr val="FDFCFA"/>
          </a:solidFill>
          <a:ln w="6350">
            <a:solidFill>
              <a:srgbClr val="D6D3C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59334" y="2158076"/>
            <a:ext cx="217580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5734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4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9059334" y="2716876"/>
            <a:ext cx="2175806" cy="51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Évaluer avec une grille commune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059334" y="3306105"/>
            <a:ext cx="2175806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F3C3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 grille du collège, partagée par tous les jurys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SUITES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Un guide qui évolue avec vos retours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3065797"/>
            <a:ext cx="10883392" cy="1000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189992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Mis à jour à chaque nouveau texte officiel (dernier : BO du 17 septembre 2026)</a:t>
            </a:r>
            <a:endParaRPr lang="en-US" sz="1600" dirty="0"/>
          </a:p>
          <a:p>
            <a:pPr algn="l" marL="243840" indent="-189992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Enrichi des sujets proposés par les collègues</a:t>
            </a:r>
            <a:endParaRPr lang="en-US" sz="1600" dirty="0"/>
          </a:p>
          <a:p>
            <a:pPr algn="l" marL="243840" indent="-189992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0A3D2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Remarques et suggestions bienvenues par Pronote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800" y="5618497"/>
            <a:ext cx="3638766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0A3D26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Merci de votre attention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755188" y="5511800"/>
            <a:ext cx="1624013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 Sabatier</a:t>
            </a:r>
            <a:endParaRPr lang="en-US" sz="1400" dirty="0"/>
          </a:p>
          <a:p>
            <a:pPr algn="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573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Collège La Garosse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 oral DNB — présentation équipe</dc:title>
  <dc:subject>PptxGenJS Presentation</dc:subject>
  <dc:creator>PptxGenJS</dc:creator>
  <cp:lastModifiedBy>PptxGenJS</cp:lastModifiedBy>
  <cp:revision>1</cp:revision>
  <dcterms:created xsi:type="dcterms:W3CDTF">2026-09-28T20:31:32Z</dcterms:created>
  <dcterms:modified xsi:type="dcterms:W3CDTF">2026-09-28T20:31:32Z</dcterms:modified>
</cp:coreProperties>
</file>