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Présenter l’outil en une phrase : une application pour évaluer, séance après séance, les compétences transversales travaillées en îlots, avec des rôles qui tournent. La deuxième partie explique comment les données des élèves sont protégées, et ce que l’outil ne protège pas.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point de départ : la fiche « Rôles et responsabilités » et la grille d’auto-évaluation existaient déjà sur papier. Le calcul de 180 appréciations montre pourquoi le papier ne tient pas dans la durée : 30 élèves fois 6 critères, à chaque séance.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 rôles reprennent la fiche « Rôles et responsabilités ». Les critères clés sont une proposition : ce sont les critères de la grille que chaque rôle travaille le plus directement. Dans la grille d’évaluation, ils sont signalés par un petit coin violet.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C’est exactement la grille d’auto-évaluation déjà utilisée en classe, avec les mêmes intitulés et les mêmes quatre niveaux. Les codes MA, MS, MF et MI reprennent la logique du livret scolaire.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Montrer ici la démonstration si possible. La répartition « niveaux mélangés » s’appuie sur les évaluations déjà saisies. Lors d’une nouvelle répartition, les rôles sont donnés en priorité aux élèves qui les ont le moins tenus. Vérifier en démonstration le temps annoncé pour évaluer un îlot, et l’ajuster si besoin.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bilan calcule la moyenne des niveaux (MA 4, MS 3, MF 2, MI 1) par critère. Cliquer sur un élève affiche le détail séance par séance, avec son rôle et les observations. L’export anonymisé remplace les noms par des numéros et retire les observations.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Transition vers la partie sécurité. L’idée à faire passer : il n’y a pas de serveur, pas de compte, pas de cloud. Tout se passe dans le navigateur de l’enseignant, et ce qui y est enregistré est chiffré.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Détails techniques pour les questions : chiffrement AES-GCM 256 bits via l’API Web Crypto du navigateur ; clé dérivée du mot de passe par PBKDF2-SHA-256 en 600 000 itérations, avec un sel aléatoire ; politique de sécurité de contenu (CSP) qui interdit connexions, scripts externes et envois de formulaires. Sans le mot de passe, ce qui est enregistré est une suite de caractères illisible.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correcteur orthographique « amélioré » de Chrome ou d’Edge, la traduction automatique et des extensions comme Grammarly envoient le texte saisi sur leurs serveurs : c’est pour cela qu’ils sont désactivés dans les champs de l’application. Le verrouillage se déclenche aussi quand on ferme l’onglet, et ouvrir l’application dans un second onglet verrouille le premier.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Être transparent sur ces limites renforce la confiance. Le point le plus important en pratique est l’écran : ne pas laisser l’application ouverte sur un poste relié au vidéoprojecteur. Pour les postes de salle informatique réinitialisés régulièrement, l’application n’est pas adaptée sans sauvegarde chiffrée sur clé.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Principe de minimisation : l’application ne demande ni date de naissance, ni adresse, ni photo. Les observations sont libres : elles ne doivent jamais contenir d’information de santé, familiale ou disciplinaire sensible. Je ne présente pas l’outil comme « conforme au RGPD » : c’est au responsable de traitement et au DPO d’en juger.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Enchaîner sur la démonstration avec la classe d’exemple (élèves fictifs) : créer une séance, composer les îlots en mixité, évaluer un îlot, verrouiller puis déverrouiller, montrer le bilan et l’export anonymisé.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E1A2E"/>
        </a:solidFill>
      </p:bgPr>
    </p:bg>
    <p:spTree>
      <p:nvGrpSpPr>
        <p:cNvPr id="1" name=""/>
        <p:cNvGrpSpPr/>
        <p:nvPr/>
      </p:nvGrpSpPr>
      <p:grpSpPr>
        <a:xfrm>
          <a:off x="0" y="0"/>
          <a:ext cx="0" cy="0"/>
          <a:chOff x="0" y="0"/>
          <a:chExt cx="0" cy="0"/>
        </a:xfrm>
      </p:grpSpPr>
      <p:sp>
        <p:nvSpPr>
          <p:cNvPr id="2" name="Shape 0"/>
          <p:cNvSpPr/>
          <p:nvPr/>
        </p:nvSpPr>
        <p:spPr>
          <a:xfrm>
            <a:off x="812800" y="812800"/>
            <a:ext cx="355600" cy="355600"/>
          </a:xfrm>
          <a:prstGeom prst="roundRect">
            <a:avLst>
              <a:gd name="adj" fmla="val 25000"/>
            </a:avLst>
          </a:prstGeom>
          <a:solidFill>
            <a:srgbClr val="2E9B57"/>
          </a:solidFill>
          <a:ln/>
        </p:spPr>
      </p:sp>
      <p:sp>
        <p:nvSpPr>
          <p:cNvPr id="3" name="Shape 1"/>
          <p:cNvSpPr/>
          <p:nvPr/>
        </p:nvSpPr>
        <p:spPr>
          <a:xfrm>
            <a:off x="1270000" y="812800"/>
            <a:ext cx="355600" cy="355600"/>
          </a:xfrm>
          <a:prstGeom prst="roundRect">
            <a:avLst>
              <a:gd name="adj" fmla="val 25000"/>
            </a:avLst>
          </a:prstGeom>
          <a:solidFill>
            <a:srgbClr val="3574DB"/>
          </a:solidFill>
          <a:ln/>
        </p:spPr>
      </p:sp>
      <p:sp>
        <p:nvSpPr>
          <p:cNvPr id="4" name="Shape 2"/>
          <p:cNvSpPr/>
          <p:nvPr/>
        </p:nvSpPr>
        <p:spPr>
          <a:xfrm>
            <a:off x="1727200" y="812800"/>
            <a:ext cx="355600" cy="355600"/>
          </a:xfrm>
          <a:prstGeom prst="roundRect">
            <a:avLst>
              <a:gd name="adj" fmla="val 25000"/>
            </a:avLst>
          </a:prstGeom>
          <a:solidFill>
            <a:srgbClr val="E0AE1C"/>
          </a:solidFill>
          <a:ln/>
        </p:spPr>
      </p:sp>
      <p:sp>
        <p:nvSpPr>
          <p:cNvPr id="5" name="Shape 3"/>
          <p:cNvSpPr/>
          <p:nvPr/>
        </p:nvSpPr>
        <p:spPr>
          <a:xfrm>
            <a:off x="2184400" y="812800"/>
            <a:ext cx="355600" cy="355600"/>
          </a:xfrm>
          <a:prstGeom prst="roundRect">
            <a:avLst>
              <a:gd name="adj" fmla="val 25000"/>
            </a:avLst>
          </a:prstGeom>
          <a:solidFill>
            <a:srgbClr val="DC4B4B"/>
          </a:solidFill>
          <a:ln/>
        </p:spPr>
      </p:sp>
      <p:sp>
        <p:nvSpPr>
          <p:cNvPr id="6" name="Text 4"/>
          <p:cNvSpPr/>
          <p:nvPr/>
        </p:nvSpPr>
        <p:spPr>
          <a:xfrm>
            <a:off x="812800" y="2305116"/>
            <a:ext cx="10883392" cy="309827"/>
          </a:xfrm>
          <a:prstGeom prst="rect">
            <a:avLst/>
          </a:prstGeom>
          <a:noFill/>
          <a:ln/>
        </p:spPr>
        <p:txBody>
          <a:bodyPr wrap="square" lIns="0" tIns="0" rIns="0" bIns="0" rtlCol="0" anchor="t">
            <a:normAutofit/>
          </a:bodyPr>
          <a:lstStyle/>
          <a:p>
            <a:pPr algn="l" indent="0" marL="0">
              <a:lnSpc>
                <a:spcPts val="2240"/>
              </a:lnSpc>
              <a:buNone/>
            </a:pPr>
            <a:r>
              <a:rPr lang="en-US" sz="1600" b="1" spc="200" kern="0" dirty="0">
                <a:solidFill>
                  <a:srgbClr val="B9A6FF"/>
                </a:solidFill>
                <a:latin typeface="Nunito Sans" pitchFamily="34" charset="0"/>
                <a:ea typeface="Nunito Sans" pitchFamily="34" charset="-122"/>
                <a:cs typeface="Nunito Sans" pitchFamily="34" charset="-120"/>
              </a:rPr>
              <a:t>TECHNOLOGIE · CYCLE 4</a:t>
            </a:r>
            <a:endParaRPr lang="en-US" sz="1600" dirty="0"/>
          </a:p>
        </p:txBody>
      </p:sp>
      <p:sp>
        <p:nvSpPr>
          <p:cNvPr id="7" name="Text 5"/>
          <p:cNvSpPr/>
          <p:nvPr/>
        </p:nvSpPr>
        <p:spPr>
          <a:xfrm>
            <a:off x="812800" y="2792743"/>
            <a:ext cx="10883392" cy="878814"/>
          </a:xfrm>
          <a:prstGeom prst="rect">
            <a:avLst/>
          </a:prstGeom>
          <a:noFill/>
          <a:ln/>
        </p:spPr>
        <p:txBody>
          <a:bodyPr wrap="square" lIns="0" tIns="0" rIns="0" bIns="0" rtlCol="0" anchor="t">
            <a:normAutofit/>
          </a:bodyPr>
          <a:lstStyle/>
          <a:p>
            <a:pPr algn="l" indent="0" marL="0">
              <a:lnSpc>
                <a:spcPts val="6720"/>
              </a:lnSpc>
              <a:buNone/>
            </a:pPr>
            <a:r>
              <a:rPr lang="en-US" sz="6400" b="1" dirty="0">
                <a:solidFill>
                  <a:srgbClr val="F6F3FF"/>
                </a:solidFill>
                <a:latin typeface="Domine" pitchFamily="34" charset="0"/>
                <a:ea typeface="Domine" pitchFamily="34" charset="-122"/>
                <a:cs typeface="Domine" pitchFamily="34" charset="-120"/>
              </a:rPr>
              <a:t>Évaluation en îlots</a:t>
            </a:r>
            <a:endParaRPr lang="en-US" sz="6400" dirty="0"/>
          </a:p>
        </p:txBody>
      </p:sp>
      <p:sp>
        <p:nvSpPr>
          <p:cNvPr id="8" name="Text 6"/>
          <p:cNvSpPr/>
          <p:nvPr/>
        </p:nvSpPr>
        <p:spPr>
          <a:xfrm>
            <a:off x="812800" y="3849357"/>
            <a:ext cx="9156700" cy="817827"/>
          </a:xfrm>
          <a:prstGeom prst="rect">
            <a:avLst/>
          </a:prstGeom>
          <a:noFill/>
          <a:ln/>
        </p:spPr>
        <p:txBody>
          <a:bodyPr wrap="square" lIns="0" tIns="0" rIns="0" bIns="0" rtlCol="0" anchor="t">
            <a:normAutofit/>
          </a:bodyPr>
          <a:lstStyle/>
          <a:p>
            <a:pPr algn="l" indent="0" marL="0">
              <a:lnSpc>
                <a:spcPts val="3120"/>
              </a:lnSpc>
              <a:buNone/>
            </a:pPr>
            <a:r>
              <a:rPr lang="en-US" sz="2400" dirty="0">
                <a:solidFill>
                  <a:srgbClr val="CFC8E6"/>
                </a:solidFill>
                <a:latin typeface="Nunito Sans" pitchFamily="34" charset="0"/>
                <a:ea typeface="Nunito Sans" pitchFamily="34" charset="-122"/>
                <a:cs typeface="Nunito Sans" pitchFamily="34" charset="-120"/>
              </a:rPr>
              <a:t>Évaluer les compétences transversales de chaque élève selon son rôle dans le groupe</a:t>
            </a:r>
            <a:endParaRPr lang="en-US" sz="2400" dirty="0"/>
          </a:p>
        </p:txBody>
      </p:sp>
      <p:sp>
        <p:nvSpPr>
          <p:cNvPr id="9" name="Text 7"/>
          <p:cNvSpPr/>
          <p:nvPr/>
        </p:nvSpPr>
        <p:spPr>
          <a:xfrm>
            <a:off x="812800" y="5778500"/>
            <a:ext cx="10883392" cy="2921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CFC8E6"/>
                </a:solidFill>
                <a:latin typeface="Nunito Sans" pitchFamily="34" charset="0"/>
                <a:ea typeface="Nunito Sans" pitchFamily="34" charset="-122"/>
                <a:cs typeface="Nunito Sans" pitchFamily="34" charset="-120"/>
              </a:rPr>
              <a:t>Marc SABATIER · Professeur de technologie · Collège La Garosse</a:t>
            </a:r>
            <a:endParaRPr lang="en-US" sz="1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6F5FA"/>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5A3DB0"/>
                </a:solidFill>
                <a:latin typeface="Nunito Sans" pitchFamily="34" charset="0"/>
                <a:ea typeface="Nunito Sans" pitchFamily="34" charset="-122"/>
                <a:cs typeface="Nunito Sans" pitchFamily="34" charset="-120"/>
              </a:rPr>
              <a:t>LE BESOIN</a:t>
            </a:r>
            <a:endParaRPr lang="en-US" sz="1200" dirty="0"/>
          </a:p>
        </p:txBody>
      </p:sp>
      <p:sp>
        <p:nvSpPr>
          <p:cNvPr id="3" name="Text 1"/>
          <p:cNvSpPr/>
          <p:nvPr/>
        </p:nvSpPr>
        <p:spPr>
          <a:xfrm>
            <a:off x="812800" y="11023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dirty="0">
                <a:solidFill>
                  <a:srgbClr val="1C1929"/>
                </a:solidFill>
                <a:latin typeface="Domine" pitchFamily="34" charset="0"/>
                <a:ea typeface="Domine" pitchFamily="34" charset="-122"/>
                <a:cs typeface="Domine" pitchFamily="34" charset="-120"/>
              </a:rPr>
              <a:t>Évaluer le travail de groupe, élève par élève</a:t>
            </a:r>
            <a:endParaRPr lang="en-US" sz="3200" dirty="0"/>
          </a:p>
        </p:txBody>
      </p:sp>
      <p:sp>
        <p:nvSpPr>
          <p:cNvPr id="4" name="Shape 2"/>
          <p:cNvSpPr/>
          <p:nvPr/>
        </p:nvSpPr>
        <p:spPr>
          <a:xfrm>
            <a:off x="815975" y="1928416"/>
            <a:ext cx="3930650" cy="2780837"/>
          </a:xfrm>
          <a:prstGeom prst="roundRect">
            <a:avLst>
              <a:gd name="adj" fmla="val 5366"/>
            </a:avLst>
          </a:prstGeom>
          <a:solidFill>
            <a:srgbClr val="FFFFFF"/>
          </a:solidFill>
          <a:ln w="6350">
            <a:solidFill>
              <a:srgbClr val="DAD6E6"/>
            </a:solidFill>
            <a:prstDash val="solid"/>
          </a:ln>
        </p:spPr>
      </p:sp>
      <p:sp>
        <p:nvSpPr>
          <p:cNvPr id="5" name="Text 3"/>
          <p:cNvSpPr/>
          <p:nvPr/>
        </p:nvSpPr>
        <p:spPr>
          <a:xfrm>
            <a:off x="1172633" y="2285074"/>
            <a:ext cx="3313853" cy="1168400"/>
          </a:xfrm>
          <a:prstGeom prst="rect">
            <a:avLst/>
          </a:prstGeom>
          <a:noFill/>
          <a:ln/>
        </p:spPr>
        <p:txBody>
          <a:bodyPr wrap="square" lIns="0" tIns="0" rIns="0" bIns="0" rtlCol="0" anchor="t">
            <a:normAutofit/>
          </a:bodyPr>
          <a:lstStyle/>
          <a:p>
            <a:pPr algn="l" indent="0" marL="0">
              <a:lnSpc>
                <a:spcPts val="9000"/>
              </a:lnSpc>
              <a:buNone/>
            </a:pPr>
            <a:r>
              <a:rPr lang="en-US" sz="9000" b="1" dirty="0">
                <a:solidFill>
                  <a:srgbClr val="5A3DB0"/>
                </a:solidFill>
                <a:latin typeface="Domine" pitchFamily="34" charset="0"/>
                <a:ea typeface="Domine" pitchFamily="34" charset="-122"/>
                <a:cs typeface="Domine" pitchFamily="34" charset="-120"/>
              </a:rPr>
              <a:t>180</a:t>
            </a:r>
            <a:endParaRPr lang="en-US" sz="9000" dirty="0"/>
          </a:p>
        </p:txBody>
      </p:sp>
      <p:sp>
        <p:nvSpPr>
          <p:cNvPr id="6" name="Text 4"/>
          <p:cNvSpPr/>
          <p:nvPr/>
        </p:nvSpPr>
        <p:spPr>
          <a:xfrm>
            <a:off x="1172633" y="3529674"/>
            <a:ext cx="3313853" cy="848320"/>
          </a:xfrm>
          <a:prstGeom prst="rect">
            <a:avLst/>
          </a:prstGeom>
          <a:noFill/>
          <a:ln/>
        </p:spPr>
        <p:txBody>
          <a:bodyPr wrap="square" lIns="0" tIns="0" rIns="0" bIns="0" rtlCol="0" anchor="t">
            <a:normAutofit/>
          </a:bodyPr>
          <a:lstStyle/>
          <a:p>
            <a:pPr algn="l" indent="0" marL="0">
              <a:lnSpc>
                <a:spcPts val="2160"/>
              </a:lnSpc>
              <a:buNone/>
            </a:pPr>
            <a:r>
              <a:rPr lang="en-US" sz="1600" dirty="0">
                <a:solidFill>
                  <a:srgbClr val="4A4560"/>
                </a:solidFill>
                <a:latin typeface="Nunito Sans" pitchFamily="34" charset="0"/>
                <a:ea typeface="Nunito Sans" pitchFamily="34" charset="-122"/>
                <a:cs typeface="Nunito Sans" pitchFamily="34" charset="-120"/>
              </a:rPr>
              <a:t>appréciations à poser à chaque séance pour une classe de 30 élèves, sur 6 critères</a:t>
            </a:r>
            <a:endParaRPr lang="en-US" sz="1600" dirty="0"/>
          </a:p>
        </p:txBody>
      </p:sp>
      <p:sp>
        <p:nvSpPr>
          <p:cNvPr id="7" name="Text 5"/>
          <p:cNvSpPr/>
          <p:nvPr/>
        </p:nvSpPr>
        <p:spPr>
          <a:xfrm>
            <a:off x="5156200" y="2208940"/>
            <a:ext cx="6409690" cy="629841"/>
          </a:xfrm>
          <a:prstGeom prst="rect">
            <a:avLst/>
          </a:prstGeom>
          <a:noFill/>
          <a:ln/>
        </p:spPr>
        <p:txBody>
          <a:bodyPr wrap="square" lIns="0" tIns="0" rIns="0" bIns="0" rtlCol="0" anchor="t">
            <a:normAutofit/>
          </a:bodyPr>
          <a:lstStyle/>
          <a:p>
            <a:pPr algn="l" indent="0" marL="0">
              <a:lnSpc>
                <a:spcPts val="2380"/>
              </a:lnSpc>
              <a:buNone/>
            </a:pPr>
            <a:r>
              <a:rPr lang="en-US" sz="1700" b="1" dirty="0">
                <a:solidFill>
                  <a:srgbClr val="1C1929"/>
                </a:solidFill>
                <a:latin typeface="Nunito Sans" pitchFamily="34" charset="0"/>
                <a:ea typeface="Nunito Sans" pitchFamily="34" charset="-122"/>
                <a:cs typeface="Nunito Sans" pitchFamily="34" charset="-120"/>
              </a:rPr>
              <a:t>En classe :</a:t>
            </a:r>
            <a:r>
              <a:rPr lang="en-US" sz="1700" dirty="0">
                <a:solidFill>
                  <a:srgbClr val="1C1929"/>
                </a:solidFill>
                <a:latin typeface="Nunito Sans" pitchFamily="34" charset="0"/>
                <a:ea typeface="Nunito Sans" pitchFamily="34" charset="-122"/>
                <a:cs typeface="Nunito Sans" pitchFamily="34" charset="-120"/>
              </a:rPr>
              <a:t> travail en îlots, avec quatre rôles qui tournent à chaque séance.</a:t>
            </a:r>
            <a:endParaRPr lang="en-US" sz="1700" dirty="0"/>
          </a:p>
        </p:txBody>
      </p:sp>
      <p:sp>
        <p:nvSpPr>
          <p:cNvPr id="8" name="Text 6"/>
          <p:cNvSpPr/>
          <p:nvPr/>
        </p:nvSpPr>
        <p:spPr>
          <a:xfrm>
            <a:off x="5156200" y="3016581"/>
            <a:ext cx="6409690" cy="629841"/>
          </a:xfrm>
          <a:prstGeom prst="rect">
            <a:avLst/>
          </a:prstGeom>
          <a:noFill/>
          <a:ln/>
        </p:spPr>
        <p:txBody>
          <a:bodyPr wrap="square" lIns="0" tIns="0" rIns="0" bIns="0" rtlCol="0" anchor="t">
            <a:normAutofit/>
          </a:bodyPr>
          <a:lstStyle/>
          <a:p>
            <a:pPr algn="l" indent="0" marL="0">
              <a:lnSpc>
                <a:spcPts val="2380"/>
              </a:lnSpc>
              <a:buNone/>
            </a:pPr>
            <a:r>
              <a:rPr lang="en-US" sz="1700" b="1" dirty="0">
                <a:solidFill>
                  <a:srgbClr val="1C1929"/>
                </a:solidFill>
                <a:latin typeface="Nunito Sans" pitchFamily="34" charset="0"/>
                <a:ea typeface="Nunito Sans" pitchFamily="34" charset="-122"/>
                <a:cs typeface="Nunito Sans" pitchFamily="34" charset="-120"/>
              </a:rPr>
              <a:t>Pour évaluer :</a:t>
            </a:r>
            <a:r>
              <a:rPr lang="en-US" sz="1700" dirty="0">
                <a:solidFill>
                  <a:srgbClr val="1C1929"/>
                </a:solidFill>
                <a:latin typeface="Nunito Sans" pitchFamily="34" charset="0"/>
                <a:ea typeface="Nunito Sans" pitchFamily="34" charset="-122"/>
                <a:cs typeface="Nunito Sans" pitchFamily="34" charset="-120"/>
              </a:rPr>
              <a:t> une grille commune de six compétences transversales, sur quatre niveaux de maîtrise.</a:t>
            </a:r>
            <a:endParaRPr lang="en-US" sz="1700" dirty="0"/>
          </a:p>
        </p:txBody>
      </p:sp>
      <p:sp>
        <p:nvSpPr>
          <p:cNvPr id="9" name="Text 7"/>
          <p:cNvSpPr/>
          <p:nvPr/>
        </p:nvSpPr>
        <p:spPr>
          <a:xfrm>
            <a:off x="5156200" y="3824222"/>
            <a:ext cx="6409690" cy="629841"/>
          </a:xfrm>
          <a:prstGeom prst="rect">
            <a:avLst/>
          </a:prstGeom>
          <a:noFill/>
          <a:ln/>
        </p:spPr>
        <p:txBody>
          <a:bodyPr wrap="square" lIns="0" tIns="0" rIns="0" bIns="0" rtlCol="0" anchor="t">
            <a:normAutofit/>
          </a:bodyPr>
          <a:lstStyle/>
          <a:p>
            <a:pPr algn="l" indent="0" marL="0">
              <a:lnSpc>
                <a:spcPts val="2380"/>
              </a:lnSpc>
              <a:buNone/>
            </a:pPr>
            <a:r>
              <a:rPr lang="en-US" sz="1700" b="1" dirty="0">
                <a:solidFill>
                  <a:srgbClr val="1C1929"/>
                </a:solidFill>
                <a:latin typeface="Nunito Sans" pitchFamily="34" charset="0"/>
                <a:ea typeface="Nunito Sans" pitchFamily="34" charset="-122"/>
                <a:cs typeface="Nunito Sans" pitchFamily="34" charset="-120"/>
              </a:rPr>
              <a:t>Sur papier :</a:t>
            </a:r>
            <a:r>
              <a:rPr lang="en-US" sz="1700" dirty="0">
                <a:solidFill>
                  <a:srgbClr val="1C1929"/>
                </a:solidFill>
                <a:latin typeface="Nunito Sans" pitchFamily="34" charset="0"/>
                <a:ea typeface="Nunito Sans" pitchFamily="34" charset="-122"/>
                <a:cs typeface="Nunito Sans" pitchFamily="34" charset="-120"/>
              </a:rPr>
              <a:t> saisie lente, suivi difficile d’une séance à l’autre, rôles tenus non tracés.</a:t>
            </a:r>
            <a:endParaRPr lang="en-US" sz="1700" dirty="0"/>
          </a:p>
        </p:txBody>
      </p:sp>
      <p:sp>
        <p:nvSpPr>
          <p:cNvPr id="10" name="Text 8"/>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A85A0"/>
                </a:solidFill>
                <a:latin typeface="Nunito Sans" pitchFamily="34" charset="0"/>
                <a:ea typeface="Nunito Sans" pitchFamily="34" charset="-122"/>
                <a:cs typeface="Nunito Sans" pitchFamily="34" charset="-120"/>
              </a:rPr>
              <a:t>Évaluation en îlots · Technologie, cycle 4</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6F5FA"/>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5A3DB0"/>
                </a:solidFill>
                <a:latin typeface="Nunito Sans" pitchFamily="34" charset="0"/>
                <a:ea typeface="Nunito Sans" pitchFamily="34" charset="-122"/>
                <a:cs typeface="Nunito Sans" pitchFamily="34" charset="-120"/>
              </a:rPr>
              <a:t>L’ORGANISATION</a:t>
            </a:r>
            <a:endParaRPr lang="en-US" sz="1200" dirty="0"/>
          </a:p>
        </p:txBody>
      </p:sp>
      <p:sp>
        <p:nvSpPr>
          <p:cNvPr id="3" name="Text 1"/>
          <p:cNvSpPr/>
          <p:nvPr/>
        </p:nvSpPr>
        <p:spPr>
          <a:xfrm>
            <a:off x="812800" y="11023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dirty="0">
                <a:solidFill>
                  <a:srgbClr val="1C1929"/>
                </a:solidFill>
                <a:latin typeface="Domine" pitchFamily="34" charset="0"/>
                <a:ea typeface="Domine" pitchFamily="34" charset="-122"/>
                <a:cs typeface="Domine" pitchFamily="34" charset="-120"/>
              </a:rPr>
              <a:t>Quatre rôles, qui tournent à chaque séance</a:t>
            </a:r>
            <a:endParaRPr lang="en-US" sz="3200" dirty="0"/>
          </a:p>
        </p:txBody>
      </p:sp>
      <p:sp>
        <p:nvSpPr>
          <p:cNvPr id="4" name="Shape 2"/>
          <p:cNvSpPr/>
          <p:nvPr/>
        </p:nvSpPr>
        <p:spPr>
          <a:xfrm>
            <a:off x="815975" y="1928416"/>
            <a:ext cx="2482850" cy="2740025"/>
          </a:xfrm>
          <a:prstGeom prst="roundRect">
            <a:avLst>
              <a:gd name="adj" fmla="val 4987"/>
            </a:avLst>
          </a:prstGeom>
          <a:solidFill>
            <a:srgbClr val="FFFFFF"/>
          </a:solidFill>
          <a:ln w="6350">
            <a:solidFill>
              <a:srgbClr val="DAD6E6"/>
            </a:solidFill>
            <a:prstDash val="solid"/>
          </a:ln>
        </p:spPr>
      </p:sp>
      <p:sp>
        <p:nvSpPr>
          <p:cNvPr id="5" name="Text 3"/>
          <p:cNvSpPr/>
          <p:nvPr/>
        </p:nvSpPr>
        <p:spPr>
          <a:xfrm>
            <a:off x="1071033" y="2183474"/>
            <a:ext cx="2031915" cy="314920"/>
          </a:xfrm>
          <a:prstGeom prst="rect">
            <a:avLst/>
          </a:prstGeom>
          <a:noFill/>
          <a:ln/>
        </p:spPr>
        <p:txBody>
          <a:bodyPr wrap="square" lIns="0" tIns="0" rIns="0" bIns="0" rtlCol="0" anchor="t">
            <a:normAutofit/>
          </a:bodyPr>
          <a:lstStyle/>
          <a:p>
            <a:pPr algn="l" indent="0" marL="0">
              <a:lnSpc>
                <a:spcPts val="2280"/>
              </a:lnSpc>
              <a:buNone/>
            </a:pPr>
            <a:r>
              <a:rPr lang="en-US" sz="1900" b="1" dirty="0">
                <a:solidFill>
                  <a:srgbClr val="1C1929"/>
                </a:solidFill>
                <a:latin typeface="Domine" pitchFamily="34" charset="0"/>
                <a:ea typeface="Domine" pitchFamily="34" charset="-122"/>
                <a:cs typeface="Domine" pitchFamily="34" charset="-120"/>
              </a:rPr>
              <a:t>Animateur</a:t>
            </a:r>
            <a:endParaRPr lang="en-US" sz="1900" dirty="0"/>
          </a:p>
        </p:txBody>
      </p:sp>
      <p:sp>
        <p:nvSpPr>
          <p:cNvPr id="6" name="Text 4"/>
          <p:cNvSpPr/>
          <p:nvPr/>
        </p:nvSpPr>
        <p:spPr>
          <a:xfrm>
            <a:off x="1071033" y="2574595"/>
            <a:ext cx="2031915" cy="523214"/>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1E7A40"/>
                </a:solidFill>
                <a:latin typeface="Nunito Sans" pitchFamily="34" charset="0"/>
                <a:ea typeface="Nunito Sans" pitchFamily="34" charset="-122"/>
                <a:cs typeface="Nunito Sans" pitchFamily="34" charset="-120"/>
              </a:rPr>
              <a:t>Favoriser la participation</a:t>
            </a:r>
            <a:endParaRPr lang="en-US" sz="1400" dirty="0"/>
          </a:p>
        </p:txBody>
      </p:sp>
      <p:sp>
        <p:nvSpPr>
          <p:cNvPr id="7" name="Text 5"/>
          <p:cNvSpPr/>
          <p:nvPr/>
        </p:nvSpPr>
        <p:spPr>
          <a:xfrm>
            <a:off x="1071033" y="3174008"/>
            <a:ext cx="2031915" cy="949854"/>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4560"/>
                </a:solidFill>
                <a:latin typeface="Nunito Sans" pitchFamily="34" charset="0"/>
                <a:ea typeface="Nunito Sans" pitchFamily="34" charset="-122"/>
                <a:cs typeface="Nunito Sans" pitchFamily="34" charset="-120"/>
              </a:rPr>
              <a:t>Distribue la parole, encourage l’argumentation, recentre le débat.</a:t>
            </a:r>
            <a:endParaRPr lang="en-US" sz="1300" dirty="0"/>
          </a:p>
        </p:txBody>
      </p:sp>
      <p:sp>
        <p:nvSpPr>
          <p:cNvPr id="8" name="Text 6"/>
          <p:cNvSpPr/>
          <p:nvPr/>
        </p:nvSpPr>
        <p:spPr>
          <a:xfrm>
            <a:off x="1071033" y="4200063"/>
            <a:ext cx="2031915"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A6580"/>
                </a:solidFill>
                <a:latin typeface="Nunito Sans" pitchFamily="34" charset="0"/>
                <a:ea typeface="Nunito Sans" pitchFamily="34" charset="-122"/>
                <a:cs typeface="Nunito Sans" pitchFamily="34" charset="-120"/>
              </a:rPr>
              <a:t>Critères clés : C2, C3</a:t>
            </a:r>
            <a:endParaRPr lang="en-US" sz="1200" dirty="0"/>
          </a:p>
        </p:txBody>
      </p:sp>
      <p:sp>
        <p:nvSpPr>
          <p:cNvPr id="9" name="Shape 7"/>
          <p:cNvSpPr/>
          <p:nvPr/>
        </p:nvSpPr>
        <p:spPr>
          <a:xfrm>
            <a:off x="3508375" y="1928416"/>
            <a:ext cx="2482850" cy="2740025"/>
          </a:xfrm>
          <a:prstGeom prst="roundRect">
            <a:avLst>
              <a:gd name="adj" fmla="val 4987"/>
            </a:avLst>
          </a:prstGeom>
          <a:solidFill>
            <a:srgbClr val="FFFFFF"/>
          </a:solidFill>
          <a:ln w="6350">
            <a:solidFill>
              <a:srgbClr val="DAD6E6"/>
            </a:solidFill>
            <a:prstDash val="solid"/>
          </a:ln>
        </p:spPr>
      </p:sp>
      <p:sp>
        <p:nvSpPr>
          <p:cNvPr id="10" name="Text 8"/>
          <p:cNvSpPr/>
          <p:nvPr/>
        </p:nvSpPr>
        <p:spPr>
          <a:xfrm>
            <a:off x="3763433" y="2183474"/>
            <a:ext cx="2031915" cy="314920"/>
          </a:xfrm>
          <a:prstGeom prst="rect">
            <a:avLst/>
          </a:prstGeom>
          <a:noFill/>
          <a:ln/>
        </p:spPr>
        <p:txBody>
          <a:bodyPr wrap="square" lIns="0" tIns="0" rIns="0" bIns="0" rtlCol="0" anchor="t">
            <a:normAutofit/>
          </a:bodyPr>
          <a:lstStyle/>
          <a:p>
            <a:pPr algn="l" indent="0" marL="0">
              <a:lnSpc>
                <a:spcPts val="2280"/>
              </a:lnSpc>
              <a:buNone/>
            </a:pPr>
            <a:r>
              <a:rPr lang="en-US" sz="1900" b="1" dirty="0">
                <a:solidFill>
                  <a:srgbClr val="1C1929"/>
                </a:solidFill>
                <a:latin typeface="Domine" pitchFamily="34" charset="0"/>
                <a:ea typeface="Domine" pitchFamily="34" charset="-122"/>
                <a:cs typeface="Domine" pitchFamily="34" charset="-120"/>
              </a:rPr>
              <a:t>Secrétaire</a:t>
            </a:r>
            <a:endParaRPr lang="en-US" sz="1900" dirty="0"/>
          </a:p>
        </p:txBody>
      </p:sp>
      <p:sp>
        <p:nvSpPr>
          <p:cNvPr id="11" name="Text 9"/>
          <p:cNvSpPr/>
          <p:nvPr/>
        </p:nvSpPr>
        <p:spPr>
          <a:xfrm>
            <a:off x="3763433" y="2574595"/>
            <a:ext cx="2031915" cy="523214"/>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1F57B0"/>
                </a:solidFill>
                <a:latin typeface="Nunito Sans" pitchFamily="34" charset="0"/>
                <a:ea typeface="Nunito Sans" pitchFamily="34" charset="-122"/>
                <a:cs typeface="Nunito Sans" pitchFamily="34" charset="-120"/>
              </a:rPr>
              <a:t>Organiser la trace écrite</a:t>
            </a:r>
            <a:endParaRPr lang="en-US" sz="1400" dirty="0"/>
          </a:p>
        </p:txBody>
      </p:sp>
      <p:sp>
        <p:nvSpPr>
          <p:cNvPr id="12" name="Text 10"/>
          <p:cNvSpPr/>
          <p:nvPr/>
        </p:nvSpPr>
        <p:spPr>
          <a:xfrm>
            <a:off x="3763433" y="3174008"/>
            <a:ext cx="2031915" cy="71874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4560"/>
                </a:solidFill>
                <a:latin typeface="Nunito Sans" pitchFamily="34" charset="0"/>
                <a:ea typeface="Nunito Sans" pitchFamily="34" charset="-122"/>
                <a:cs typeface="Nunito Sans" pitchFamily="34" charset="-120"/>
              </a:rPr>
              <a:t>Note les idées principales, rédige un compte-rendu lisible.</a:t>
            </a:r>
            <a:endParaRPr lang="en-US" sz="1300" dirty="0"/>
          </a:p>
        </p:txBody>
      </p:sp>
      <p:sp>
        <p:nvSpPr>
          <p:cNvPr id="13" name="Text 11"/>
          <p:cNvSpPr/>
          <p:nvPr/>
        </p:nvSpPr>
        <p:spPr>
          <a:xfrm>
            <a:off x="3763433" y="3968948"/>
            <a:ext cx="2031915"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A6580"/>
                </a:solidFill>
                <a:latin typeface="Nunito Sans" pitchFamily="34" charset="0"/>
                <a:ea typeface="Nunito Sans" pitchFamily="34" charset="-122"/>
                <a:cs typeface="Nunito Sans" pitchFamily="34" charset="-120"/>
              </a:rPr>
              <a:t>Critères clés : C3, C4</a:t>
            </a:r>
            <a:endParaRPr lang="en-US" sz="1200" dirty="0"/>
          </a:p>
        </p:txBody>
      </p:sp>
      <p:sp>
        <p:nvSpPr>
          <p:cNvPr id="14" name="Shape 12"/>
          <p:cNvSpPr/>
          <p:nvPr/>
        </p:nvSpPr>
        <p:spPr>
          <a:xfrm>
            <a:off x="6200775" y="1928416"/>
            <a:ext cx="2482850" cy="2740025"/>
          </a:xfrm>
          <a:prstGeom prst="roundRect">
            <a:avLst>
              <a:gd name="adj" fmla="val 4987"/>
            </a:avLst>
          </a:prstGeom>
          <a:solidFill>
            <a:srgbClr val="FFFFFF"/>
          </a:solidFill>
          <a:ln w="6350">
            <a:solidFill>
              <a:srgbClr val="DAD6E6"/>
            </a:solidFill>
            <a:prstDash val="solid"/>
          </a:ln>
        </p:spPr>
      </p:sp>
      <p:sp>
        <p:nvSpPr>
          <p:cNvPr id="15" name="Text 13"/>
          <p:cNvSpPr/>
          <p:nvPr/>
        </p:nvSpPr>
        <p:spPr>
          <a:xfrm>
            <a:off x="6455833" y="2183474"/>
            <a:ext cx="2031915" cy="314920"/>
          </a:xfrm>
          <a:prstGeom prst="rect">
            <a:avLst/>
          </a:prstGeom>
          <a:noFill/>
          <a:ln/>
        </p:spPr>
        <p:txBody>
          <a:bodyPr wrap="square" lIns="0" tIns="0" rIns="0" bIns="0" rtlCol="0" anchor="t">
            <a:normAutofit/>
          </a:bodyPr>
          <a:lstStyle/>
          <a:p>
            <a:pPr algn="l" indent="0" marL="0">
              <a:lnSpc>
                <a:spcPts val="2280"/>
              </a:lnSpc>
              <a:buNone/>
            </a:pPr>
            <a:r>
              <a:rPr lang="en-US" sz="1900" b="1" dirty="0">
                <a:solidFill>
                  <a:srgbClr val="1C1929"/>
                </a:solidFill>
                <a:latin typeface="Domine" pitchFamily="34" charset="0"/>
                <a:ea typeface="Domine" pitchFamily="34" charset="-122"/>
                <a:cs typeface="Domine" pitchFamily="34" charset="-120"/>
              </a:rPr>
              <a:t>Rapporteur</a:t>
            </a:r>
            <a:endParaRPr lang="en-US" sz="1900" dirty="0"/>
          </a:p>
        </p:txBody>
      </p:sp>
      <p:sp>
        <p:nvSpPr>
          <p:cNvPr id="16" name="Text 14"/>
          <p:cNvSpPr/>
          <p:nvPr/>
        </p:nvSpPr>
        <p:spPr>
          <a:xfrm>
            <a:off x="6455833" y="2574595"/>
            <a:ext cx="2031915" cy="523214"/>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8A6700"/>
                </a:solidFill>
                <a:latin typeface="Nunito Sans" pitchFamily="34" charset="0"/>
                <a:ea typeface="Nunito Sans" pitchFamily="34" charset="-122"/>
                <a:cs typeface="Nunito Sans" pitchFamily="34" charset="-120"/>
              </a:rPr>
              <a:t>Présenter le travail du groupe</a:t>
            </a:r>
            <a:endParaRPr lang="en-US" sz="1400" dirty="0"/>
          </a:p>
        </p:txBody>
      </p:sp>
      <p:sp>
        <p:nvSpPr>
          <p:cNvPr id="17" name="Text 15"/>
          <p:cNvSpPr/>
          <p:nvPr/>
        </p:nvSpPr>
        <p:spPr>
          <a:xfrm>
            <a:off x="6455833" y="3174008"/>
            <a:ext cx="2031915" cy="71874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4560"/>
                </a:solidFill>
                <a:latin typeface="Nunito Sans" pitchFamily="34" charset="0"/>
                <a:ea typeface="Nunito Sans" pitchFamily="34" charset="-122"/>
                <a:cs typeface="Nunito Sans" pitchFamily="34" charset="-120"/>
              </a:rPr>
              <a:t>Synthétise les idées, les présente à la classe, répond aux questions.</a:t>
            </a:r>
            <a:endParaRPr lang="en-US" sz="1300" dirty="0"/>
          </a:p>
        </p:txBody>
      </p:sp>
      <p:sp>
        <p:nvSpPr>
          <p:cNvPr id="18" name="Text 16"/>
          <p:cNvSpPr/>
          <p:nvPr/>
        </p:nvSpPr>
        <p:spPr>
          <a:xfrm>
            <a:off x="6455833" y="3968948"/>
            <a:ext cx="2031915"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A6580"/>
                </a:solidFill>
                <a:latin typeface="Nunito Sans" pitchFamily="34" charset="0"/>
                <a:ea typeface="Nunito Sans" pitchFamily="34" charset="-122"/>
                <a:cs typeface="Nunito Sans" pitchFamily="34" charset="-120"/>
              </a:rPr>
              <a:t>Critère clé : C3</a:t>
            </a:r>
            <a:endParaRPr lang="en-US" sz="1200" dirty="0"/>
          </a:p>
        </p:txBody>
      </p:sp>
      <p:sp>
        <p:nvSpPr>
          <p:cNvPr id="19" name="Shape 17"/>
          <p:cNvSpPr/>
          <p:nvPr/>
        </p:nvSpPr>
        <p:spPr>
          <a:xfrm>
            <a:off x="8893175" y="1928416"/>
            <a:ext cx="2482850" cy="2740025"/>
          </a:xfrm>
          <a:prstGeom prst="roundRect">
            <a:avLst>
              <a:gd name="adj" fmla="val 4987"/>
            </a:avLst>
          </a:prstGeom>
          <a:solidFill>
            <a:srgbClr val="FFFFFF"/>
          </a:solidFill>
          <a:ln w="6350">
            <a:solidFill>
              <a:srgbClr val="DAD6E6"/>
            </a:solidFill>
            <a:prstDash val="solid"/>
          </a:ln>
        </p:spPr>
      </p:sp>
      <p:sp>
        <p:nvSpPr>
          <p:cNvPr id="20" name="Text 18"/>
          <p:cNvSpPr/>
          <p:nvPr/>
        </p:nvSpPr>
        <p:spPr>
          <a:xfrm>
            <a:off x="9148234" y="2183474"/>
            <a:ext cx="2031915" cy="314920"/>
          </a:xfrm>
          <a:prstGeom prst="rect">
            <a:avLst/>
          </a:prstGeom>
          <a:noFill/>
          <a:ln/>
        </p:spPr>
        <p:txBody>
          <a:bodyPr wrap="square" lIns="0" tIns="0" rIns="0" bIns="0" rtlCol="0" anchor="t">
            <a:normAutofit/>
          </a:bodyPr>
          <a:lstStyle/>
          <a:p>
            <a:pPr algn="l" indent="0" marL="0">
              <a:lnSpc>
                <a:spcPts val="2280"/>
              </a:lnSpc>
              <a:buNone/>
            </a:pPr>
            <a:r>
              <a:rPr lang="en-US" sz="1900" b="1" dirty="0">
                <a:solidFill>
                  <a:srgbClr val="1C1929"/>
                </a:solidFill>
                <a:latin typeface="Domine" pitchFamily="34" charset="0"/>
                <a:ea typeface="Domine" pitchFamily="34" charset="-122"/>
                <a:cs typeface="Domine" pitchFamily="34" charset="-120"/>
              </a:rPr>
              <a:t>Gestionnaire</a:t>
            </a:r>
            <a:endParaRPr lang="en-US" sz="1900" dirty="0"/>
          </a:p>
        </p:txBody>
      </p:sp>
      <p:sp>
        <p:nvSpPr>
          <p:cNvPr id="21" name="Text 19"/>
          <p:cNvSpPr/>
          <p:nvPr/>
        </p:nvSpPr>
        <p:spPr>
          <a:xfrm>
            <a:off x="9148234" y="2574595"/>
            <a:ext cx="2031915" cy="523214"/>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B02F2F"/>
                </a:solidFill>
                <a:latin typeface="Nunito Sans" pitchFamily="34" charset="0"/>
                <a:ea typeface="Nunito Sans" pitchFamily="34" charset="-122"/>
                <a:cs typeface="Nunito Sans" pitchFamily="34" charset="-120"/>
              </a:rPr>
              <a:t>Gérer le matériel et le temps</a:t>
            </a:r>
            <a:endParaRPr lang="en-US" sz="1400" dirty="0"/>
          </a:p>
        </p:txBody>
      </p:sp>
      <p:sp>
        <p:nvSpPr>
          <p:cNvPr id="22" name="Text 20"/>
          <p:cNvSpPr/>
          <p:nvPr/>
        </p:nvSpPr>
        <p:spPr>
          <a:xfrm>
            <a:off x="9148234" y="3174008"/>
            <a:ext cx="2031915" cy="71874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4560"/>
                </a:solidFill>
                <a:latin typeface="Nunito Sans" pitchFamily="34" charset="0"/>
                <a:ea typeface="Nunito Sans" pitchFamily="34" charset="-122"/>
                <a:cs typeface="Nunito Sans" pitchFamily="34" charset="-120"/>
              </a:rPr>
              <a:t>Surveille le temps, veille au bon usage du matériel et le range.</a:t>
            </a:r>
            <a:endParaRPr lang="en-US" sz="1300" dirty="0"/>
          </a:p>
        </p:txBody>
      </p:sp>
      <p:sp>
        <p:nvSpPr>
          <p:cNvPr id="23" name="Text 21"/>
          <p:cNvSpPr/>
          <p:nvPr/>
        </p:nvSpPr>
        <p:spPr>
          <a:xfrm>
            <a:off x="9148234" y="3968948"/>
            <a:ext cx="2031915"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A6580"/>
                </a:solidFill>
                <a:latin typeface="Nunito Sans" pitchFamily="34" charset="0"/>
                <a:ea typeface="Nunito Sans" pitchFamily="34" charset="-122"/>
                <a:cs typeface="Nunito Sans" pitchFamily="34" charset="-120"/>
              </a:rPr>
              <a:t>Critères clés : C4, C5</a:t>
            </a:r>
            <a:endParaRPr lang="en-US" sz="1200" dirty="0"/>
          </a:p>
        </p:txBody>
      </p:sp>
      <p:sp>
        <p:nvSpPr>
          <p:cNvPr id="24" name="Text 22"/>
          <p:cNvSpPr/>
          <p:nvPr/>
        </p:nvSpPr>
        <p:spPr>
          <a:xfrm>
            <a:off x="812800" y="5027216"/>
            <a:ext cx="10883392" cy="2921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1C1929"/>
                </a:solidFill>
                <a:latin typeface="Nunito Sans" pitchFamily="34" charset="0"/>
                <a:ea typeface="Nunito Sans" pitchFamily="34" charset="-122"/>
                <a:cs typeface="Nunito Sans" pitchFamily="34" charset="-120"/>
              </a:rPr>
              <a:t>L’application fait tourner les rôles automatiquement et compte, pour chaque élève, combien de fois il a tenu chacun d’eux.</a:t>
            </a:r>
            <a:endParaRPr lang="en-US" sz="1500" dirty="0"/>
          </a:p>
        </p:txBody>
      </p:sp>
      <p:sp>
        <p:nvSpPr>
          <p:cNvPr id="25" name="Text 23"/>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A85A0"/>
                </a:solidFill>
                <a:latin typeface="Nunito Sans" pitchFamily="34" charset="0"/>
                <a:ea typeface="Nunito Sans" pitchFamily="34" charset="-122"/>
                <a:cs typeface="Nunito Sans" pitchFamily="34" charset="-120"/>
              </a:rPr>
              <a:t>Évaluation en îlots · Technologie, cycle 4</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6F5FA"/>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5A3DB0"/>
                </a:solidFill>
                <a:latin typeface="Nunito Sans" pitchFamily="34" charset="0"/>
                <a:ea typeface="Nunito Sans" pitchFamily="34" charset="-122"/>
                <a:cs typeface="Nunito Sans" pitchFamily="34" charset="-120"/>
              </a:rPr>
              <a:t>LA GRILLE</a:t>
            </a:r>
            <a:endParaRPr lang="en-US" sz="1200" dirty="0"/>
          </a:p>
        </p:txBody>
      </p:sp>
      <p:sp>
        <p:nvSpPr>
          <p:cNvPr id="3" name="Text 1"/>
          <p:cNvSpPr/>
          <p:nvPr/>
        </p:nvSpPr>
        <p:spPr>
          <a:xfrm>
            <a:off x="812800" y="11023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dirty="0">
                <a:solidFill>
                  <a:srgbClr val="1C1929"/>
                </a:solidFill>
                <a:latin typeface="Domine" pitchFamily="34" charset="0"/>
                <a:ea typeface="Domine" pitchFamily="34" charset="-122"/>
                <a:cs typeface="Domine" pitchFamily="34" charset="-120"/>
              </a:rPr>
              <a:t>Six compétences, quatre niveaux de maîtrise</a:t>
            </a:r>
            <a:endParaRPr lang="en-US" sz="32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825500" y="1887141"/>
          <a:ext cx="6337300" cy="2701727"/>
        </p:xfrm>
        <a:graphic>
          <a:graphicData uri="http://schemas.openxmlformats.org/drawingml/2006/table">
            <a:tbl>
              <a:tblPr/>
              <a:tblGrid>
                <a:gridCol w="887222"/>
                <a:gridCol w="5450078"/>
              </a:tblGrid>
              <a:tr h="385961">
                <a:tc>
                  <a:txBody>
                    <a:bodyPr/>
                    <a:lstStyle/>
                    <a:p>
                      <a:pPr indent="0" marL="0">
                        <a:lnSpc>
                          <a:spcPts val="1960"/>
                        </a:lnSpc>
                        <a:buNone/>
                      </a:pPr>
                      <a:r>
                        <a:rPr lang="en-US" sz="1400" b="1" dirty="0">
                          <a:solidFill>
                            <a:srgbClr val="1C1929"/>
                          </a:solidFill>
                          <a:latin typeface="Nunito Sans" pitchFamily="34" charset="0"/>
                          <a:ea typeface="Nunito Sans" pitchFamily="34" charset="-122"/>
                          <a:cs typeface="Nunito Sans" pitchFamily="34" charset="-120"/>
                        </a:rPr>
                        <a:t>Critère</a:t>
                      </a:r>
                      <a:endParaRPr lang="en-US" sz="1400" dirty="0">
                        <a:latin typeface="Nunito Sans" charset="0"/>
                        <a:ea typeface="Nunito Sans" charset="0"/>
                        <a:cs typeface="Nunito Sans" charset="0"/>
                      </a:endParaRPr>
                    </a:p>
                  </a:txBody>
                  <a:tcPr marL="62230" marR="62230" marT="62230" marB="62230" anchor="t">
                    <a:lnL w="12700" cap="flat" cmpd="sng" algn="ctr">
                      <a:solidFill>
                        <a:srgbClr val="C4C4C7"/>
                      </a:solidFill>
                      <a:prstDash val="solid"/>
                      <a:round/>
                      <a:headEnd type="none" w="med" len="med"/>
                      <a:tailEnd type="none" w="med" len="med"/>
                    </a:lnL>
                    <a:lnR w="12700" cap="flat" cmpd="sng" algn="ctr">
                      <a:solidFill>
                        <a:srgbClr val="B6B5B9"/>
                      </a:solidFill>
                      <a:prstDash val="solid"/>
                      <a:round/>
                      <a:headEnd type="none" w="med" len="med"/>
                      <a:tailEnd type="none" w="med" len="med"/>
                    </a:lnR>
                    <a:lnT w="12700" cap="flat" cmpd="sng" algn="ctr">
                      <a:solidFill>
                        <a:srgbClr val="C4C4C7"/>
                      </a:solidFill>
                      <a:prstDash val="solid"/>
                      <a:round/>
                      <a:headEnd type="none" w="med" len="med"/>
                      <a:tailEnd type="none" w="med" len="med"/>
                    </a:lnT>
                    <a:lnB w="12700" cap="flat" cmpd="sng" algn="ctr">
                      <a:solidFill>
                        <a:srgbClr val="B6B5B9"/>
                      </a:solidFill>
                      <a:prstDash val="solid"/>
                      <a:round/>
                      <a:headEnd type="none" w="med" len="med"/>
                      <a:tailEnd type="none" w="med" len="med"/>
                    </a:lnB>
                    <a:solidFill>
                      <a:srgbClr val="E4E3E8"/>
                    </a:solidFill>
                  </a:tcPr>
                </a:tc>
                <a:tc>
                  <a:txBody>
                    <a:bodyPr/>
                    <a:lstStyle/>
                    <a:p>
                      <a:pPr indent="0" marL="0">
                        <a:lnSpc>
                          <a:spcPts val="1960"/>
                        </a:lnSpc>
                        <a:buNone/>
                      </a:pPr>
                      <a:r>
                        <a:rPr lang="en-US" sz="1400" b="1" dirty="0">
                          <a:solidFill>
                            <a:srgbClr val="1C1929"/>
                          </a:solidFill>
                          <a:latin typeface="Nunito Sans" pitchFamily="34" charset="0"/>
                          <a:ea typeface="Nunito Sans" pitchFamily="34" charset="-122"/>
                          <a:cs typeface="Nunito Sans" pitchFamily="34" charset="-120"/>
                        </a:rPr>
                        <a:t>Compétence observée</a:t>
                      </a:r>
                      <a:endParaRPr lang="en-US" sz="1400" dirty="0">
                        <a:latin typeface="Nunito Sans" charset="0"/>
                        <a:ea typeface="Nunito Sans" charset="0"/>
                        <a:cs typeface="Nunito Sans" charset="0"/>
                      </a:endParaRPr>
                    </a:p>
                  </a:txBody>
                  <a:tcPr marL="62230" marR="62230" marT="62230" marB="62230" anchor="t">
                    <a:lnL w="12700" cap="flat" cmpd="sng" algn="ctr">
                      <a:solidFill>
                        <a:srgbClr val="B6B5B9"/>
                      </a:solidFill>
                      <a:prstDash val="solid"/>
                      <a:round/>
                      <a:headEnd type="none" w="med" len="med"/>
                      <a:tailEnd type="none" w="med" len="med"/>
                    </a:lnL>
                    <a:lnR w="12700" cap="flat" cmpd="sng" algn="ctr">
                      <a:solidFill>
                        <a:srgbClr val="B6B5B9"/>
                      </a:solidFill>
                      <a:prstDash val="solid"/>
                      <a:round/>
                      <a:headEnd type="none" w="med" len="med"/>
                      <a:tailEnd type="none" w="med" len="med"/>
                    </a:lnR>
                    <a:lnT w="12700" cap="flat" cmpd="sng" algn="ctr">
                      <a:solidFill>
                        <a:srgbClr val="C4C4C7"/>
                      </a:solidFill>
                      <a:prstDash val="solid"/>
                      <a:round/>
                      <a:headEnd type="none" w="med" len="med"/>
                      <a:tailEnd type="none" w="med" len="med"/>
                    </a:lnT>
                    <a:lnB w="12700" cap="flat" cmpd="sng" algn="ctr">
                      <a:solidFill>
                        <a:srgbClr val="B6B5B9"/>
                      </a:solidFill>
                      <a:prstDash val="solid"/>
                      <a:round/>
                      <a:headEnd type="none" w="med" len="med"/>
                      <a:tailEnd type="none" w="med" len="med"/>
                    </a:lnB>
                    <a:solidFill>
                      <a:srgbClr val="E4E3E8"/>
                    </a:solidFill>
                  </a:tcPr>
                </a:tc>
              </a:tr>
              <a:tr h="385961">
                <a:tc>
                  <a:txBody>
                    <a:bodyPr/>
                    <a:lstStyle/>
                    <a:p>
                      <a:pPr indent="0" marL="0">
                        <a:lnSpc>
                          <a:spcPts val="1960"/>
                        </a:lnSpc>
                        <a:buNone/>
                      </a:pPr>
                      <a:r>
                        <a:rPr lang="en-US" sz="1400" dirty="0">
                          <a:solidFill>
                            <a:srgbClr val="1C1929"/>
                          </a:solidFill>
                          <a:latin typeface="Nunito Sans" pitchFamily="34" charset="0"/>
                          <a:ea typeface="Nunito Sans" pitchFamily="34" charset="-122"/>
                          <a:cs typeface="Nunito Sans" pitchFamily="34" charset="-120"/>
                        </a:rPr>
                        <a:t>C1</a:t>
                      </a:r>
                      <a:endParaRPr lang="en-US" sz="1400" dirty="0">
                        <a:latin typeface="Nunito Sans" charset="0"/>
                        <a:ea typeface="Nunito Sans" charset="0"/>
                        <a:cs typeface="Nunito Sans" charset="0"/>
                      </a:endParaRPr>
                    </a:p>
                  </a:txBody>
                  <a:tcPr marL="62230" marR="62230" marT="62230" marB="62230" anchor="t">
                    <a:lnL w="12700" cap="flat" cmpd="sng" algn="ctr">
                      <a:solidFill>
                        <a:srgbClr val="C4C4C7"/>
                      </a:solidFill>
                      <a:prstDash val="solid"/>
                      <a:round/>
                      <a:headEnd type="none" w="med" len="med"/>
                      <a:tailEnd type="none" w="med" len="med"/>
                    </a:lnL>
                    <a:lnR w="12700" cap="flat" cmpd="sng" algn="ctr">
                      <a:solidFill>
                        <a:srgbClr val="C4C4C7"/>
                      </a:solidFill>
                      <a:prstDash val="solid"/>
                      <a:round/>
                      <a:headEnd type="none" w="med" len="med"/>
                      <a:tailEnd type="none" w="med" len="med"/>
                    </a:lnR>
                    <a:lnT w="12700" cap="flat" cmpd="sng" algn="ctr">
                      <a:solidFill>
                        <a:srgbClr val="B6B5B9"/>
                      </a:solidFill>
                      <a:prstDash val="solid"/>
                      <a:round/>
                      <a:headEnd type="none" w="med" len="med"/>
                      <a:tailEnd type="none" w="med" len="med"/>
                    </a:lnT>
                    <a:lnB w="12700" cap="flat" cmpd="sng" algn="ctr">
                      <a:solidFill>
                        <a:srgbClr val="C4C4C7"/>
                      </a:solidFill>
                      <a:prstDash val="solid"/>
                      <a:round/>
                      <a:headEnd type="none" w="med" len="med"/>
                      <a:tailEnd type="none" w="med" len="med"/>
                    </a:lnB>
                  </a:tcPr>
                </a:tc>
                <a:tc>
                  <a:txBody>
                    <a:bodyPr/>
                    <a:lstStyle/>
                    <a:p>
                      <a:pPr indent="0" marL="0">
                        <a:lnSpc>
                          <a:spcPts val="1960"/>
                        </a:lnSpc>
                        <a:buNone/>
                      </a:pPr>
                      <a:r>
                        <a:rPr lang="en-US" sz="1400" dirty="0">
                          <a:solidFill>
                            <a:srgbClr val="1C1929"/>
                          </a:solidFill>
                          <a:latin typeface="Nunito Sans" pitchFamily="34" charset="0"/>
                          <a:ea typeface="Nunito Sans" pitchFamily="34" charset="-122"/>
                          <a:cs typeface="Nunito Sans" pitchFamily="34" charset="-120"/>
                        </a:rPr>
                        <a:t>S’engager et prendre des responsabilités</a:t>
                      </a:r>
                      <a:endParaRPr lang="en-US" sz="1400" dirty="0">
                        <a:latin typeface="Nunito Sans" charset="0"/>
                        <a:ea typeface="Nunito Sans" charset="0"/>
                        <a:cs typeface="Nunito Sans" charset="0"/>
                      </a:endParaRPr>
                    </a:p>
                  </a:txBody>
                  <a:tcPr marL="62230" marR="62230" marT="62230" marB="62230" anchor="t">
                    <a:lnL w="12700" cap="flat" cmpd="sng" algn="ctr">
                      <a:solidFill>
                        <a:srgbClr val="C4C4C7"/>
                      </a:solidFill>
                      <a:prstDash val="solid"/>
                      <a:round/>
                      <a:headEnd type="none" w="med" len="med"/>
                      <a:tailEnd type="none" w="med" len="med"/>
                    </a:lnL>
                    <a:lnR w="12700" cap="flat" cmpd="sng" algn="ctr">
                      <a:solidFill>
                        <a:srgbClr val="C4C4C7"/>
                      </a:solidFill>
                      <a:prstDash val="solid"/>
                      <a:round/>
                      <a:headEnd type="none" w="med" len="med"/>
                      <a:tailEnd type="none" w="med" len="med"/>
                    </a:lnR>
                    <a:lnT w="12700" cap="flat" cmpd="sng" algn="ctr">
                      <a:solidFill>
                        <a:srgbClr val="B6B5B9"/>
                      </a:solidFill>
                      <a:prstDash val="solid"/>
                      <a:round/>
                      <a:headEnd type="none" w="med" len="med"/>
                      <a:tailEnd type="none" w="med" len="med"/>
                    </a:lnT>
                    <a:lnB w="12700" cap="flat" cmpd="sng" algn="ctr">
                      <a:solidFill>
                        <a:srgbClr val="C4C4C7"/>
                      </a:solidFill>
                      <a:prstDash val="solid"/>
                      <a:round/>
                      <a:headEnd type="none" w="med" len="med"/>
                      <a:tailEnd type="none" w="med" len="med"/>
                    </a:lnB>
                  </a:tcPr>
                </a:tc>
              </a:tr>
              <a:tr h="385961">
                <a:tc>
                  <a:txBody>
                    <a:bodyPr/>
                    <a:lstStyle/>
                    <a:p>
                      <a:pPr indent="0" marL="0">
                        <a:lnSpc>
                          <a:spcPts val="1960"/>
                        </a:lnSpc>
                        <a:buNone/>
                      </a:pPr>
                      <a:r>
                        <a:rPr lang="en-US" sz="1400" dirty="0">
                          <a:solidFill>
                            <a:srgbClr val="1C1929"/>
                          </a:solidFill>
                          <a:latin typeface="Nunito Sans" pitchFamily="34" charset="0"/>
                          <a:ea typeface="Nunito Sans" pitchFamily="34" charset="-122"/>
                          <a:cs typeface="Nunito Sans" pitchFamily="34" charset="-120"/>
                        </a:rPr>
                        <a:t>C2</a:t>
                      </a:r>
                      <a:endParaRPr lang="en-US" sz="1400" dirty="0">
                        <a:latin typeface="Nunito Sans" charset="0"/>
                        <a:ea typeface="Nunito Sans" charset="0"/>
                        <a:cs typeface="Nunito Sans" charset="0"/>
                      </a:endParaRPr>
                    </a:p>
                  </a:txBody>
                  <a:tcPr marL="62230" marR="62230" marT="62230" marB="62230" anchor="t">
                    <a:lnL w="12700" cap="flat" cmpd="sng" algn="ctr">
                      <a:solidFill>
                        <a:srgbClr val="C4C4C7"/>
                      </a:solidFill>
                      <a:prstDash val="solid"/>
                      <a:round/>
                      <a:headEnd type="none" w="med" len="med"/>
                      <a:tailEnd type="none" w="med" len="med"/>
                    </a:lnL>
                    <a:lnR w="12700" cap="flat" cmpd="sng" algn="ctr">
                      <a:solidFill>
                        <a:srgbClr val="C4C4C7"/>
                      </a:solidFill>
                      <a:prstDash val="solid"/>
                      <a:round/>
                      <a:headEnd type="none" w="med" len="med"/>
                      <a:tailEnd type="none" w="med" len="med"/>
                    </a:lnR>
                    <a:lnT w="12700" cap="flat" cmpd="sng" algn="ctr">
                      <a:solidFill>
                        <a:srgbClr val="C4C4C7"/>
                      </a:solidFill>
                      <a:prstDash val="solid"/>
                      <a:round/>
                      <a:headEnd type="none" w="med" len="med"/>
                      <a:tailEnd type="none" w="med" len="med"/>
                    </a:lnT>
                    <a:lnB w="12700" cap="flat" cmpd="sng" algn="ctr">
                      <a:solidFill>
                        <a:srgbClr val="C4C4C7"/>
                      </a:solidFill>
                      <a:prstDash val="solid"/>
                      <a:round/>
                      <a:headEnd type="none" w="med" len="med"/>
                      <a:tailEnd type="none" w="med" len="med"/>
                    </a:lnB>
                  </a:tcPr>
                </a:tc>
                <a:tc>
                  <a:txBody>
                    <a:bodyPr/>
                    <a:lstStyle/>
                    <a:p>
                      <a:pPr indent="0" marL="0">
                        <a:lnSpc>
                          <a:spcPts val="1960"/>
                        </a:lnSpc>
                        <a:buNone/>
                      </a:pPr>
                      <a:r>
                        <a:rPr lang="en-US" sz="1400" dirty="0">
                          <a:solidFill>
                            <a:srgbClr val="1C1929"/>
                          </a:solidFill>
                          <a:latin typeface="Nunito Sans" pitchFamily="34" charset="0"/>
                          <a:ea typeface="Nunito Sans" pitchFamily="34" charset="-122"/>
                          <a:cs typeface="Nunito Sans" pitchFamily="34" charset="-120"/>
                        </a:rPr>
                        <a:t>Coopérer et aider ses camarades</a:t>
                      </a:r>
                      <a:endParaRPr lang="en-US" sz="1400" dirty="0">
                        <a:latin typeface="Nunito Sans" charset="0"/>
                        <a:ea typeface="Nunito Sans" charset="0"/>
                        <a:cs typeface="Nunito Sans" charset="0"/>
                      </a:endParaRPr>
                    </a:p>
                  </a:txBody>
                  <a:tcPr marL="62230" marR="62230" marT="62230" marB="62230" anchor="t">
                    <a:lnL w="12700" cap="flat" cmpd="sng" algn="ctr">
                      <a:solidFill>
                        <a:srgbClr val="C4C4C7"/>
                      </a:solidFill>
                      <a:prstDash val="solid"/>
                      <a:round/>
                      <a:headEnd type="none" w="med" len="med"/>
                      <a:tailEnd type="none" w="med" len="med"/>
                    </a:lnL>
                    <a:lnR w="12700" cap="flat" cmpd="sng" algn="ctr">
                      <a:solidFill>
                        <a:srgbClr val="C4C4C7"/>
                      </a:solidFill>
                      <a:prstDash val="solid"/>
                      <a:round/>
                      <a:headEnd type="none" w="med" len="med"/>
                      <a:tailEnd type="none" w="med" len="med"/>
                    </a:lnR>
                    <a:lnT w="12700" cap="flat" cmpd="sng" algn="ctr">
                      <a:solidFill>
                        <a:srgbClr val="C4C4C7"/>
                      </a:solidFill>
                      <a:prstDash val="solid"/>
                      <a:round/>
                      <a:headEnd type="none" w="med" len="med"/>
                      <a:tailEnd type="none" w="med" len="med"/>
                    </a:lnT>
                    <a:lnB w="12700" cap="flat" cmpd="sng" algn="ctr">
                      <a:solidFill>
                        <a:srgbClr val="C4C4C7"/>
                      </a:solidFill>
                      <a:prstDash val="solid"/>
                      <a:round/>
                      <a:headEnd type="none" w="med" len="med"/>
                      <a:tailEnd type="none" w="med" len="med"/>
                    </a:lnB>
                  </a:tcPr>
                </a:tc>
              </a:tr>
              <a:tr h="385961">
                <a:tc>
                  <a:txBody>
                    <a:bodyPr/>
                    <a:lstStyle/>
                    <a:p>
                      <a:pPr indent="0" marL="0">
                        <a:lnSpc>
                          <a:spcPts val="1960"/>
                        </a:lnSpc>
                        <a:buNone/>
                      </a:pPr>
                      <a:r>
                        <a:rPr lang="en-US" sz="1400" dirty="0">
                          <a:solidFill>
                            <a:srgbClr val="1C1929"/>
                          </a:solidFill>
                          <a:latin typeface="Nunito Sans" pitchFamily="34" charset="0"/>
                          <a:ea typeface="Nunito Sans" pitchFamily="34" charset="-122"/>
                          <a:cs typeface="Nunito Sans" pitchFamily="34" charset="-120"/>
                        </a:rPr>
                        <a:t>C3</a:t>
                      </a:r>
                      <a:endParaRPr lang="en-US" sz="1400" dirty="0">
                        <a:latin typeface="Nunito Sans" charset="0"/>
                        <a:ea typeface="Nunito Sans" charset="0"/>
                        <a:cs typeface="Nunito Sans" charset="0"/>
                      </a:endParaRPr>
                    </a:p>
                  </a:txBody>
                  <a:tcPr marL="62230" marR="62230" marT="62230" marB="62230" anchor="t">
                    <a:lnL w="12700" cap="flat" cmpd="sng" algn="ctr">
                      <a:solidFill>
                        <a:srgbClr val="C4C4C7"/>
                      </a:solidFill>
                      <a:prstDash val="solid"/>
                      <a:round/>
                      <a:headEnd type="none" w="med" len="med"/>
                      <a:tailEnd type="none" w="med" len="med"/>
                    </a:lnL>
                    <a:lnR w="12700" cap="flat" cmpd="sng" algn="ctr">
                      <a:solidFill>
                        <a:srgbClr val="C4C4C7"/>
                      </a:solidFill>
                      <a:prstDash val="solid"/>
                      <a:round/>
                      <a:headEnd type="none" w="med" len="med"/>
                      <a:tailEnd type="none" w="med" len="med"/>
                    </a:lnR>
                    <a:lnT w="12700" cap="flat" cmpd="sng" algn="ctr">
                      <a:solidFill>
                        <a:srgbClr val="C4C4C7"/>
                      </a:solidFill>
                      <a:prstDash val="solid"/>
                      <a:round/>
                      <a:headEnd type="none" w="med" len="med"/>
                      <a:tailEnd type="none" w="med" len="med"/>
                    </a:lnT>
                    <a:lnB w="12700" cap="flat" cmpd="sng" algn="ctr">
                      <a:solidFill>
                        <a:srgbClr val="C4C4C7"/>
                      </a:solidFill>
                      <a:prstDash val="solid"/>
                      <a:round/>
                      <a:headEnd type="none" w="med" len="med"/>
                      <a:tailEnd type="none" w="med" len="med"/>
                    </a:lnB>
                  </a:tcPr>
                </a:tc>
                <a:tc>
                  <a:txBody>
                    <a:bodyPr/>
                    <a:lstStyle/>
                    <a:p>
                      <a:pPr indent="0" marL="0">
                        <a:lnSpc>
                          <a:spcPts val="1960"/>
                        </a:lnSpc>
                        <a:buNone/>
                      </a:pPr>
                      <a:r>
                        <a:rPr lang="en-US" sz="1400" dirty="0">
                          <a:solidFill>
                            <a:srgbClr val="1C1929"/>
                          </a:solidFill>
                          <a:latin typeface="Nunito Sans" pitchFamily="34" charset="0"/>
                          <a:ea typeface="Nunito Sans" pitchFamily="34" charset="-122"/>
                          <a:cs typeface="Nunito Sans" pitchFamily="34" charset="-120"/>
                        </a:rPr>
                        <a:t>Communiquer efficacement</a:t>
                      </a:r>
                      <a:endParaRPr lang="en-US" sz="1400" dirty="0">
                        <a:latin typeface="Nunito Sans" charset="0"/>
                        <a:ea typeface="Nunito Sans" charset="0"/>
                        <a:cs typeface="Nunito Sans" charset="0"/>
                      </a:endParaRPr>
                    </a:p>
                  </a:txBody>
                  <a:tcPr marL="62230" marR="62230" marT="62230" marB="62230" anchor="t">
                    <a:lnL w="12700" cap="flat" cmpd="sng" algn="ctr">
                      <a:solidFill>
                        <a:srgbClr val="C4C4C7"/>
                      </a:solidFill>
                      <a:prstDash val="solid"/>
                      <a:round/>
                      <a:headEnd type="none" w="med" len="med"/>
                      <a:tailEnd type="none" w="med" len="med"/>
                    </a:lnL>
                    <a:lnR w="12700" cap="flat" cmpd="sng" algn="ctr">
                      <a:solidFill>
                        <a:srgbClr val="C4C4C7"/>
                      </a:solidFill>
                      <a:prstDash val="solid"/>
                      <a:round/>
                      <a:headEnd type="none" w="med" len="med"/>
                      <a:tailEnd type="none" w="med" len="med"/>
                    </a:lnR>
                    <a:lnT w="12700" cap="flat" cmpd="sng" algn="ctr">
                      <a:solidFill>
                        <a:srgbClr val="C4C4C7"/>
                      </a:solidFill>
                      <a:prstDash val="solid"/>
                      <a:round/>
                      <a:headEnd type="none" w="med" len="med"/>
                      <a:tailEnd type="none" w="med" len="med"/>
                    </a:lnT>
                    <a:lnB w="12700" cap="flat" cmpd="sng" algn="ctr">
                      <a:solidFill>
                        <a:srgbClr val="C4C4C7"/>
                      </a:solidFill>
                      <a:prstDash val="solid"/>
                      <a:round/>
                      <a:headEnd type="none" w="med" len="med"/>
                      <a:tailEnd type="none" w="med" len="med"/>
                    </a:lnB>
                  </a:tcPr>
                </a:tc>
              </a:tr>
              <a:tr h="385961">
                <a:tc>
                  <a:txBody>
                    <a:bodyPr/>
                    <a:lstStyle/>
                    <a:p>
                      <a:pPr indent="0" marL="0">
                        <a:lnSpc>
                          <a:spcPts val="1960"/>
                        </a:lnSpc>
                        <a:buNone/>
                      </a:pPr>
                      <a:r>
                        <a:rPr lang="en-US" sz="1400" dirty="0">
                          <a:solidFill>
                            <a:srgbClr val="1C1929"/>
                          </a:solidFill>
                          <a:latin typeface="Nunito Sans" pitchFamily="34" charset="0"/>
                          <a:ea typeface="Nunito Sans" pitchFamily="34" charset="-122"/>
                          <a:cs typeface="Nunito Sans" pitchFamily="34" charset="-120"/>
                        </a:rPr>
                        <a:t>C4</a:t>
                      </a:r>
                      <a:endParaRPr lang="en-US" sz="1400" dirty="0">
                        <a:latin typeface="Nunito Sans" charset="0"/>
                        <a:ea typeface="Nunito Sans" charset="0"/>
                        <a:cs typeface="Nunito Sans" charset="0"/>
                      </a:endParaRPr>
                    </a:p>
                  </a:txBody>
                  <a:tcPr marL="62230" marR="62230" marT="62230" marB="62230" anchor="t">
                    <a:lnL w="12700" cap="flat" cmpd="sng" algn="ctr">
                      <a:solidFill>
                        <a:srgbClr val="C4C4C7"/>
                      </a:solidFill>
                      <a:prstDash val="solid"/>
                      <a:round/>
                      <a:headEnd type="none" w="med" len="med"/>
                      <a:tailEnd type="none" w="med" len="med"/>
                    </a:lnL>
                    <a:lnR w="12700" cap="flat" cmpd="sng" algn="ctr">
                      <a:solidFill>
                        <a:srgbClr val="C4C4C7"/>
                      </a:solidFill>
                      <a:prstDash val="solid"/>
                      <a:round/>
                      <a:headEnd type="none" w="med" len="med"/>
                      <a:tailEnd type="none" w="med" len="med"/>
                    </a:lnR>
                    <a:lnT w="12700" cap="flat" cmpd="sng" algn="ctr">
                      <a:solidFill>
                        <a:srgbClr val="C4C4C7"/>
                      </a:solidFill>
                      <a:prstDash val="solid"/>
                      <a:round/>
                      <a:headEnd type="none" w="med" len="med"/>
                      <a:tailEnd type="none" w="med" len="med"/>
                    </a:lnT>
                    <a:lnB w="12700" cap="flat" cmpd="sng" algn="ctr">
                      <a:solidFill>
                        <a:srgbClr val="C4C4C7"/>
                      </a:solidFill>
                      <a:prstDash val="solid"/>
                      <a:round/>
                      <a:headEnd type="none" w="med" len="med"/>
                      <a:tailEnd type="none" w="med" len="med"/>
                    </a:lnB>
                  </a:tcPr>
                </a:tc>
                <a:tc>
                  <a:txBody>
                    <a:bodyPr/>
                    <a:lstStyle/>
                    <a:p>
                      <a:pPr indent="0" marL="0">
                        <a:lnSpc>
                          <a:spcPts val="1960"/>
                        </a:lnSpc>
                        <a:buNone/>
                      </a:pPr>
                      <a:r>
                        <a:rPr lang="en-US" sz="1400" dirty="0">
                          <a:solidFill>
                            <a:srgbClr val="1C1929"/>
                          </a:solidFill>
                          <a:latin typeface="Nunito Sans" pitchFamily="34" charset="0"/>
                          <a:ea typeface="Nunito Sans" pitchFamily="34" charset="-122"/>
                          <a:cs typeface="Nunito Sans" pitchFamily="34" charset="-120"/>
                        </a:rPr>
                        <a:t>S’organiser en groupe</a:t>
                      </a:r>
                      <a:endParaRPr lang="en-US" sz="1400" dirty="0">
                        <a:latin typeface="Nunito Sans" charset="0"/>
                        <a:ea typeface="Nunito Sans" charset="0"/>
                        <a:cs typeface="Nunito Sans" charset="0"/>
                      </a:endParaRPr>
                    </a:p>
                  </a:txBody>
                  <a:tcPr marL="62230" marR="62230" marT="62230" marB="62230" anchor="t">
                    <a:lnL w="12700" cap="flat" cmpd="sng" algn="ctr">
                      <a:solidFill>
                        <a:srgbClr val="C4C4C7"/>
                      </a:solidFill>
                      <a:prstDash val="solid"/>
                      <a:round/>
                      <a:headEnd type="none" w="med" len="med"/>
                      <a:tailEnd type="none" w="med" len="med"/>
                    </a:lnL>
                    <a:lnR w="12700" cap="flat" cmpd="sng" algn="ctr">
                      <a:solidFill>
                        <a:srgbClr val="C4C4C7"/>
                      </a:solidFill>
                      <a:prstDash val="solid"/>
                      <a:round/>
                      <a:headEnd type="none" w="med" len="med"/>
                      <a:tailEnd type="none" w="med" len="med"/>
                    </a:lnR>
                    <a:lnT w="12700" cap="flat" cmpd="sng" algn="ctr">
                      <a:solidFill>
                        <a:srgbClr val="C4C4C7"/>
                      </a:solidFill>
                      <a:prstDash val="solid"/>
                      <a:round/>
                      <a:headEnd type="none" w="med" len="med"/>
                      <a:tailEnd type="none" w="med" len="med"/>
                    </a:lnT>
                    <a:lnB w="12700" cap="flat" cmpd="sng" algn="ctr">
                      <a:solidFill>
                        <a:srgbClr val="C4C4C7"/>
                      </a:solidFill>
                      <a:prstDash val="solid"/>
                      <a:round/>
                      <a:headEnd type="none" w="med" len="med"/>
                      <a:tailEnd type="none" w="med" len="med"/>
                    </a:lnB>
                  </a:tcPr>
                </a:tc>
              </a:tr>
              <a:tr h="385961">
                <a:tc>
                  <a:txBody>
                    <a:bodyPr/>
                    <a:lstStyle/>
                    <a:p>
                      <a:pPr indent="0" marL="0">
                        <a:lnSpc>
                          <a:spcPts val="1960"/>
                        </a:lnSpc>
                        <a:buNone/>
                      </a:pPr>
                      <a:r>
                        <a:rPr lang="en-US" sz="1400" dirty="0">
                          <a:solidFill>
                            <a:srgbClr val="1C1929"/>
                          </a:solidFill>
                          <a:latin typeface="Nunito Sans" pitchFamily="34" charset="0"/>
                          <a:ea typeface="Nunito Sans" pitchFamily="34" charset="-122"/>
                          <a:cs typeface="Nunito Sans" pitchFamily="34" charset="-120"/>
                        </a:rPr>
                        <a:t>C5</a:t>
                      </a:r>
                      <a:endParaRPr lang="en-US" sz="1400" dirty="0">
                        <a:latin typeface="Nunito Sans" charset="0"/>
                        <a:ea typeface="Nunito Sans" charset="0"/>
                        <a:cs typeface="Nunito Sans" charset="0"/>
                      </a:endParaRPr>
                    </a:p>
                  </a:txBody>
                  <a:tcPr marL="62230" marR="62230" marT="62230" marB="62230" anchor="t">
                    <a:lnL w="12700" cap="flat" cmpd="sng" algn="ctr">
                      <a:solidFill>
                        <a:srgbClr val="C4C4C7"/>
                      </a:solidFill>
                      <a:prstDash val="solid"/>
                      <a:round/>
                      <a:headEnd type="none" w="med" len="med"/>
                      <a:tailEnd type="none" w="med" len="med"/>
                    </a:lnL>
                    <a:lnR w="12700" cap="flat" cmpd="sng" algn="ctr">
                      <a:solidFill>
                        <a:srgbClr val="C4C4C7"/>
                      </a:solidFill>
                      <a:prstDash val="solid"/>
                      <a:round/>
                      <a:headEnd type="none" w="med" len="med"/>
                      <a:tailEnd type="none" w="med" len="med"/>
                    </a:lnR>
                    <a:lnT w="12700" cap="flat" cmpd="sng" algn="ctr">
                      <a:solidFill>
                        <a:srgbClr val="C4C4C7"/>
                      </a:solidFill>
                      <a:prstDash val="solid"/>
                      <a:round/>
                      <a:headEnd type="none" w="med" len="med"/>
                      <a:tailEnd type="none" w="med" len="med"/>
                    </a:lnT>
                    <a:lnB w="12700" cap="flat" cmpd="sng" algn="ctr">
                      <a:solidFill>
                        <a:srgbClr val="C4C4C7"/>
                      </a:solidFill>
                      <a:prstDash val="solid"/>
                      <a:round/>
                      <a:headEnd type="none" w="med" len="med"/>
                      <a:tailEnd type="none" w="med" len="med"/>
                    </a:lnB>
                  </a:tcPr>
                </a:tc>
                <a:tc>
                  <a:txBody>
                    <a:bodyPr/>
                    <a:lstStyle/>
                    <a:p>
                      <a:pPr indent="0" marL="0">
                        <a:lnSpc>
                          <a:spcPts val="1960"/>
                        </a:lnSpc>
                        <a:buNone/>
                      </a:pPr>
                      <a:r>
                        <a:rPr lang="en-US" sz="1400" dirty="0">
                          <a:solidFill>
                            <a:srgbClr val="1C1929"/>
                          </a:solidFill>
                          <a:latin typeface="Nunito Sans" pitchFamily="34" charset="0"/>
                          <a:ea typeface="Nunito Sans" pitchFamily="34" charset="-122"/>
                          <a:cs typeface="Nunito Sans" pitchFamily="34" charset="-120"/>
                        </a:rPr>
                        <a:t>Gérer son temps</a:t>
                      </a:r>
                      <a:endParaRPr lang="en-US" sz="1400" dirty="0">
                        <a:latin typeface="Nunito Sans" charset="0"/>
                        <a:ea typeface="Nunito Sans" charset="0"/>
                        <a:cs typeface="Nunito Sans" charset="0"/>
                      </a:endParaRPr>
                    </a:p>
                  </a:txBody>
                  <a:tcPr marL="62230" marR="62230" marT="62230" marB="62230" anchor="t">
                    <a:lnL w="12700" cap="flat" cmpd="sng" algn="ctr">
                      <a:solidFill>
                        <a:srgbClr val="C4C4C7"/>
                      </a:solidFill>
                      <a:prstDash val="solid"/>
                      <a:round/>
                      <a:headEnd type="none" w="med" len="med"/>
                      <a:tailEnd type="none" w="med" len="med"/>
                    </a:lnL>
                    <a:lnR w="12700" cap="flat" cmpd="sng" algn="ctr">
                      <a:solidFill>
                        <a:srgbClr val="C4C4C7"/>
                      </a:solidFill>
                      <a:prstDash val="solid"/>
                      <a:round/>
                      <a:headEnd type="none" w="med" len="med"/>
                      <a:tailEnd type="none" w="med" len="med"/>
                    </a:lnR>
                    <a:lnT w="12700" cap="flat" cmpd="sng" algn="ctr">
                      <a:solidFill>
                        <a:srgbClr val="C4C4C7"/>
                      </a:solidFill>
                      <a:prstDash val="solid"/>
                      <a:round/>
                      <a:headEnd type="none" w="med" len="med"/>
                      <a:tailEnd type="none" w="med" len="med"/>
                    </a:lnT>
                    <a:lnB w="12700" cap="flat" cmpd="sng" algn="ctr">
                      <a:solidFill>
                        <a:srgbClr val="C4C4C7"/>
                      </a:solidFill>
                      <a:prstDash val="solid"/>
                      <a:round/>
                      <a:headEnd type="none" w="med" len="med"/>
                      <a:tailEnd type="none" w="med" len="med"/>
                    </a:lnB>
                  </a:tcPr>
                </a:tc>
              </a:tr>
              <a:tr h="385961">
                <a:tc>
                  <a:txBody>
                    <a:bodyPr/>
                    <a:lstStyle/>
                    <a:p>
                      <a:pPr indent="0" marL="0">
                        <a:lnSpc>
                          <a:spcPts val="1960"/>
                        </a:lnSpc>
                        <a:buNone/>
                      </a:pPr>
                      <a:r>
                        <a:rPr lang="en-US" sz="1400" dirty="0">
                          <a:solidFill>
                            <a:srgbClr val="1C1929"/>
                          </a:solidFill>
                          <a:latin typeface="Nunito Sans" pitchFamily="34" charset="0"/>
                          <a:ea typeface="Nunito Sans" pitchFamily="34" charset="-122"/>
                          <a:cs typeface="Nunito Sans" pitchFamily="34" charset="-120"/>
                        </a:rPr>
                        <a:t>C6</a:t>
                      </a:r>
                      <a:endParaRPr lang="en-US" sz="1400" dirty="0">
                        <a:latin typeface="Nunito Sans" charset="0"/>
                        <a:ea typeface="Nunito Sans" charset="0"/>
                        <a:cs typeface="Nunito Sans" charset="0"/>
                      </a:endParaRPr>
                    </a:p>
                  </a:txBody>
                  <a:tcPr marL="62230" marR="62230" marT="62230" marB="62230" anchor="t">
                    <a:lnL w="12700" cap="flat" cmpd="sng" algn="ctr">
                      <a:solidFill>
                        <a:srgbClr val="C4C4C7"/>
                      </a:solidFill>
                      <a:prstDash val="solid"/>
                      <a:round/>
                      <a:headEnd type="none" w="med" len="med"/>
                      <a:tailEnd type="none" w="med" len="med"/>
                    </a:lnL>
                    <a:lnR w="12700" cap="flat" cmpd="sng" algn="ctr">
                      <a:solidFill>
                        <a:srgbClr val="C4C4C7"/>
                      </a:solidFill>
                      <a:prstDash val="solid"/>
                      <a:round/>
                      <a:headEnd type="none" w="med" len="med"/>
                      <a:tailEnd type="none" w="med" len="med"/>
                    </a:lnR>
                    <a:lnT w="12700" cap="flat" cmpd="sng" algn="ctr">
                      <a:solidFill>
                        <a:srgbClr val="C4C4C7"/>
                      </a:solidFill>
                      <a:prstDash val="solid"/>
                      <a:round/>
                      <a:headEnd type="none" w="med" len="med"/>
                      <a:tailEnd type="none" w="med" len="med"/>
                    </a:lnT>
                    <a:lnB w="12700" cap="flat" cmpd="sng" algn="ctr">
                      <a:solidFill>
                        <a:srgbClr val="C4C4C7"/>
                      </a:solidFill>
                      <a:prstDash val="solid"/>
                      <a:round/>
                      <a:headEnd type="none" w="med" len="med"/>
                      <a:tailEnd type="none" w="med" len="med"/>
                    </a:lnB>
                  </a:tcPr>
                </a:tc>
                <a:tc>
                  <a:txBody>
                    <a:bodyPr/>
                    <a:lstStyle/>
                    <a:p>
                      <a:pPr indent="0" marL="0">
                        <a:lnSpc>
                          <a:spcPts val="1960"/>
                        </a:lnSpc>
                        <a:buNone/>
                      </a:pPr>
                      <a:r>
                        <a:rPr lang="en-US" sz="1400" dirty="0">
                          <a:solidFill>
                            <a:srgbClr val="1C1929"/>
                          </a:solidFill>
                          <a:latin typeface="Nunito Sans" pitchFamily="34" charset="0"/>
                          <a:ea typeface="Nunito Sans" pitchFamily="34" charset="-122"/>
                          <a:cs typeface="Nunito Sans" pitchFamily="34" charset="-120"/>
                        </a:rPr>
                        <a:t>Être autonome dans son travail</a:t>
                      </a:r>
                      <a:endParaRPr lang="en-US" sz="1400" dirty="0">
                        <a:latin typeface="Nunito Sans" charset="0"/>
                        <a:ea typeface="Nunito Sans" charset="0"/>
                        <a:cs typeface="Nunito Sans" charset="0"/>
                      </a:endParaRPr>
                    </a:p>
                  </a:txBody>
                  <a:tcPr marL="62230" marR="62230" marT="62230" marB="62230" anchor="t">
                    <a:lnL w="12700" cap="flat" cmpd="sng" algn="ctr">
                      <a:solidFill>
                        <a:srgbClr val="C4C4C7"/>
                      </a:solidFill>
                      <a:prstDash val="solid"/>
                      <a:round/>
                      <a:headEnd type="none" w="med" len="med"/>
                      <a:tailEnd type="none" w="med" len="med"/>
                    </a:lnL>
                    <a:lnR w="12700" cap="flat" cmpd="sng" algn="ctr">
                      <a:solidFill>
                        <a:srgbClr val="C4C4C7"/>
                      </a:solidFill>
                      <a:prstDash val="solid"/>
                      <a:round/>
                      <a:headEnd type="none" w="med" len="med"/>
                      <a:tailEnd type="none" w="med" len="med"/>
                    </a:lnR>
                    <a:lnT w="12700" cap="flat" cmpd="sng" algn="ctr">
                      <a:solidFill>
                        <a:srgbClr val="C4C4C7"/>
                      </a:solidFill>
                      <a:prstDash val="solid"/>
                      <a:round/>
                      <a:headEnd type="none" w="med" len="med"/>
                      <a:tailEnd type="none" w="med" len="med"/>
                    </a:lnT>
                    <a:lnB w="12700" cap="flat" cmpd="sng" algn="ctr">
                      <a:solidFill>
                        <a:srgbClr val="C4C4C7"/>
                      </a:solidFill>
                      <a:prstDash val="solid"/>
                      <a:round/>
                      <a:headEnd type="none" w="med" len="med"/>
                      <a:tailEnd type="none" w="med" len="med"/>
                    </a:lnB>
                  </a:tcPr>
                </a:tc>
              </a:tr>
            </a:tbl>
          </a:graphicData>
        </a:graphic>
      </p:graphicFrame>
      <p:sp>
        <p:nvSpPr>
          <p:cNvPr id="5" name="Shape 2"/>
          <p:cNvSpPr/>
          <p:nvPr/>
        </p:nvSpPr>
        <p:spPr>
          <a:xfrm>
            <a:off x="7569200" y="1874441"/>
            <a:ext cx="609600" cy="332714"/>
          </a:xfrm>
          <a:prstGeom prst="roundRect">
            <a:avLst>
              <a:gd name="adj" fmla="val 19085"/>
            </a:avLst>
          </a:prstGeom>
          <a:solidFill>
            <a:srgbClr val="2463C8"/>
          </a:solidFill>
          <a:ln/>
        </p:spPr>
      </p:sp>
      <p:sp>
        <p:nvSpPr>
          <p:cNvPr id="6" name="Text 3"/>
          <p:cNvSpPr/>
          <p:nvPr/>
        </p:nvSpPr>
        <p:spPr>
          <a:xfrm>
            <a:off x="7543800" y="1925241"/>
            <a:ext cx="660400" cy="256514"/>
          </a:xfrm>
          <a:prstGeom prst="rect">
            <a:avLst/>
          </a:prstGeom>
          <a:noFill/>
          <a:ln/>
        </p:spPr>
        <p:txBody>
          <a:bodyPr wrap="square" lIns="0" tIns="0" rIns="0" bIns="0" rtlCol="0" anchor="t">
            <a:normAutofit/>
          </a:bodyPr>
          <a:lstStyle/>
          <a:p>
            <a:pPr algn="ctr" indent="0" marL="0">
              <a:lnSpc>
                <a:spcPts val="1820"/>
              </a:lnSpc>
              <a:buNone/>
            </a:pPr>
            <a:r>
              <a:rPr lang="en-US" sz="1300" b="1" dirty="0">
                <a:solidFill>
                  <a:srgbClr val="FFFFFF"/>
                </a:solidFill>
                <a:latin typeface="Nunito Sans" pitchFamily="34" charset="0"/>
                <a:ea typeface="Nunito Sans" pitchFamily="34" charset="-122"/>
                <a:cs typeface="Nunito Sans" pitchFamily="34" charset="-120"/>
              </a:rPr>
              <a:t>MA</a:t>
            </a:r>
            <a:endParaRPr lang="en-US" sz="1300" dirty="0"/>
          </a:p>
        </p:txBody>
      </p:sp>
      <p:sp>
        <p:nvSpPr>
          <p:cNvPr id="7" name="Text 4"/>
          <p:cNvSpPr/>
          <p:nvPr/>
        </p:nvSpPr>
        <p:spPr>
          <a:xfrm>
            <a:off x="8305800" y="1907448"/>
            <a:ext cx="1474258" cy="2921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1C1929"/>
                </a:solidFill>
                <a:latin typeface="Nunito Sans" pitchFamily="34" charset="0"/>
                <a:ea typeface="Nunito Sans" pitchFamily="34" charset="-122"/>
                <a:cs typeface="Nunito Sans" pitchFamily="34" charset="-120"/>
              </a:rPr>
              <a:t>Maîtrise avancée</a:t>
            </a:r>
            <a:endParaRPr lang="en-US" sz="1500" dirty="0"/>
          </a:p>
        </p:txBody>
      </p:sp>
      <p:sp>
        <p:nvSpPr>
          <p:cNvPr id="8" name="Shape 5"/>
          <p:cNvSpPr/>
          <p:nvPr/>
        </p:nvSpPr>
        <p:spPr>
          <a:xfrm>
            <a:off x="7569200" y="2359555"/>
            <a:ext cx="609600" cy="332714"/>
          </a:xfrm>
          <a:prstGeom prst="roundRect">
            <a:avLst>
              <a:gd name="adj" fmla="val 19085"/>
            </a:avLst>
          </a:prstGeom>
          <a:solidFill>
            <a:srgbClr val="1E8747"/>
          </a:solidFill>
          <a:ln/>
        </p:spPr>
      </p:sp>
      <p:sp>
        <p:nvSpPr>
          <p:cNvPr id="9" name="Text 6"/>
          <p:cNvSpPr/>
          <p:nvPr/>
        </p:nvSpPr>
        <p:spPr>
          <a:xfrm>
            <a:off x="7543800" y="2410355"/>
            <a:ext cx="660400" cy="256514"/>
          </a:xfrm>
          <a:prstGeom prst="rect">
            <a:avLst/>
          </a:prstGeom>
          <a:noFill/>
          <a:ln/>
        </p:spPr>
        <p:txBody>
          <a:bodyPr wrap="square" lIns="0" tIns="0" rIns="0" bIns="0" rtlCol="0" anchor="t">
            <a:normAutofit/>
          </a:bodyPr>
          <a:lstStyle/>
          <a:p>
            <a:pPr algn="ctr" indent="0" marL="0">
              <a:lnSpc>
                <a:spcPts val="1820"/>
              </a:lnSpc>
              <a:buNone/>
            </a:pPr>
            <a:r>
              <a:rPr lang="en-US" sz="1300" b="1" dirty="0">
                <a:solidFill>
                  <a:srgbClr val="FFFFFF"/>
                </a:solidFill>
                <a:latin typeface="Nunito Sans" pitchFamily="34" charset="0"/>
                <a:ea typeface="Nunito Sans" pitchFamily="34" charset="-122"/>
                <a:cs typeface="Nunito Sans" pitchFamily="34" charset="-120"/>
              </a:rPr>
              <a:t>MS</a:t>
            </a:r>
            <a:endParaRPr lang="en-US" sz="1300" dirty="0"/>
          </a:p>
        </p:txBody>
      </p:sp>
      <p:sp>
        <p:nvSpPr>
          <p:cNvPr id="10" name="Text 7"/>
          <p:cNvSpPr/>
          <p:nvPr/>
        </p:nvSpPr>
        <p:spPr>
          <a:xfrm>
            <a:off x="8305800" y="2392561"/>
            <a:ext cx="1853687" cy="2921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1C1929"/>
                </a:solidFill>
                <a:latin typeface="Nunito Sans" pitchFamily="34" charset="0"/>
                <a:ea typeface="Nunito Sans" pitchFamily="34" charset="-122"/>
                <a:cs typeface="Nunito Sans" pitchFamily="34" charset="-120"/>
              </a:rPr>
              <a:t>Maîtrise satisfaisante</a:t>
            </a:r>
            <a:endParaRPr lang="en-US" sz="1500" dirty="0"/>
          </a:p>
        </p:txBody>
      </p:sp>
      <p:sp>
        <p:nvSpPr>
          <p:cNvPr id="11" name="Shape 8"/>
          <p:cNvSpPr/>
          <p:nvPr/>
        </p:nvSpPr>
        <p:spPr>
          <a:xfrm>
            <a:off x="7569200" y="2844668"/>
            <a:ext cx="609600" cy="332714"/>
          </a:xfrm>
          <a:prstGeom prst="roundRect">
            <a:avLst>
              <a:gd name="adj" fmla="val 19085"/>
            </a:avLst>
          </a:prstGeom>
          <a:solidFill>
            <a:srgbClr val="F0BF2A"/>
          </a:solidFill>
          <a:ln/>
        </p:spPr>
      </p:sp>
      <p:sp>
        <p:nvSpPr>
          <p:cNvPr id="12" name="Text 9"/>
          <p:cNvSpPr/>
          <p:nvPr/>
        </p:nvSpPr>
        <p:spPr>
          <a:xfrm>
            <a:off x="7543800" y="2895468"/>
            <a:ext cx="660400" cy="256514"/>
          </a:xfrm>
          <a:prstGeom prst="rect">
            <a:avLst/>
          </a:prstGeom>
          <a:noFill/>
          <a:ln/>
        </p:spPr>
        <p:txBody>
          <a:bodyPr wrap="square" lIns="0" tIns="0" rIns="0" bIns="0" rtlCol="0" anchor="t">
            <a:normAutofit/>
          </a:bodyPr>
          <a:lstStyle/>
          <a:p>
            <a:pPr algn="ctr" indent="0" marL="0">
              <a:lnSpc>
                <a:spcPts val="1820"/>
              </a:lnSpc>
              <a:buNone/>
            </a:pPr>
            <a:r>
              <a:rPr lang="en-US" sz="1300" b="1" dirty="0">
                <a:solidFill>
                  <a:srgbClr val="3B2F00"/>
                </a:solidFill>
                <a:latin typeface="Nunito Sans" pitchFamily="34" charset="0"/>
                <a:ea typeface="Nunito Sans" pitchFamily="34" charset="-122"/>
                <a:cs typeface="Nunito Sans" pitchFamily="34" charset="-120"/>
              </a:rPr>
              <a:t>MF</a:t>
            </a:r>
            <a:endParaRPr lang="en-US" sz="1300" dirty="0"/>
          </a:p>
        </p:txBody>
      </p:sp>
      <p:sp>
        <p:nvSpPr>
          <p:cNvPr id="13" name="Text 10"/>
          <p:cNvSpPr/>
          <p:nvPr/>
        </p:nvSpPr>
        <p:spPr>
          <a:xfrm>
            <a:off x="8305800" y="2877676"/>
            <a:ext cx="1324107" cy="2921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1C1929"/>
                </a:solidFill>
                <a:latin typeface="Nunito Sans" pitchFamily="34" charset="0"/>
                <a:ea typeface="Nunito Sans" pitchFamily="34" charset="-122"/>
                <a:cs typeface="Nunito Sans" pitchFamily="34" charset="-120"/>
              </a:rPr>
              <a:t>Maîtrise fragile</a:t>
            </a:r>
            <a:endParaRPr lang="en-US" sz="1500" dirty="0"/>
          </a:p>
        </p:txBody>
      </p:sp>
      <p:sp>
        <p:nvSpPr>
          <p:cNvPr id="14" name="Shape 11"/>
          <p:cNvSpPr/>
          <p:nvPr/>
        </p:nvSpPr>
        <p:spPr>
          <a:xfrm>
            <a:off x="7569200" y="3329781"/>
            <a:ext cx="609600" cy="332714"/>
          </a:xfrm>
          <a:prstGeom prst="roundRect">
            <a:avLst>
              <a:gd name="adj" fmla="val 19085"/>
            </a:avLst>
          </a:prstGeom>
          <a:solidFill>
            <a:srgbClr val="CF3B3B"/>
          </a:solidFill>
          <a:ln/>
        </p:spPr>
      </p:sp>
      <p:sp>
        <p:nvSpPr>
          <p:cNvPr id="15" name="Text 12"/>
          <p:cNvSpPr/>
          <p:nvPr/>
        </p:nvSpPr>
        <p:spPr>
          <a:xfrm>
            <a:off x="7543800" y="3380581"/>
            <a:ext cx="660400" cy="256514"/>
          </a:xfrm>
          <a:prstGeom prst="rect">
            <a:avLst/>
          </a:prstGeom>
          <a:noFill/>
          <a:ln/>
        </p:spPr>
        <p:txBody>
          <a:bodyPr wrap="square" lIns="0" tIns="0" rIns="0" bIns="0" rtlCol="0" anchor="t">
            <a:normAutofit/>
          </a:bodyPr>
          <a:lstStyle/>
          <a:p>
            <a:pPr algn="ctr" indent="0" marL="0">
              <a:lnSpc>
                <a:spcPts val="1820"/>
              </a:lnSpc>
              <a:buNone/>
            </a:pPr>
            <a:r>
              <a:rPr lang="en-US" sz="1300" b="1" dirty="0">
                <a:solidFill>
                  <a:srgbClr val="FFFFFF"/>
                </a:solidFill>
                <a:latin typeface="Nunito Sans" pitchFamily="34" charset="0"/>
                <a:ea typeface="Nunito Sans" pitchFamily="34" charset="-122"/>
                <a:cs typeface="Nunito Sans" pitchFamily="34" charset="-120"/>
              </a:rPr>
              <a:t>MI</a:t>
            </a:r>
            <a:endParaRPr lang="en-US" sz="1300" dirty="0"/>
          </a:p>
        </p:txBody>
      </p:sp>
      <p:sp>
        <p:nvSpPr>
          <p:cNvPr id="16" name="Text 13"/>
          <p:cNvSpPr/>
          <p:nvPr/>
        </p:nvSpPr>
        <p:spPr>
          <a:xfrm>
            <a:off x="8305800" y="3362789"/>
            <a:ext cx="1766139" cy="2921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1C1929"/>
                </a:solidFill>
                <a:latin typeface="Nunito Sans" pitchFamily="34" charset="0"/>
                <a:ea typeface="Nunito Sans" pitchFamily="34" charset="-122"/>
                <a:cs typeface="Nunito Sans" pitchFamily="34" charset="-120"/>
              </a:rPr>
              <a:t>Maîtrise insuffisante</a:t>
            </a:r>
            <a:endParaRPr lang="en-US" sz="1500" dirty="0"/>
          </a:p>
        </p:txBody>
      </p:sp>
      <p:sp>
        <p:nvSpPr>
          <p:cNvPr id="17" name="Text 14"/>
          <p:cNvSpPr/>
          <p:nvPr/>
        </p:nvSpPr>
        <p:spPr>
          <a:xfrm>
            <a:off x="7569200" y="3814896"/>
            <a:ext cx="3924300" cy="487627"/>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4560"/>
                </a:solidFill>
                <a:latin typeface="Nunito Sans" pitchFamily="34" charset="0"/>
                <a:ea typeface="Nunito Sans" pitchFamily="34" charset="-122"/>
                <a:cs typeface="Nunito Sans" pitchFamily="34" charset="-120"/>
              </a:rPr>
              <a:t>Chaque niveau s’affiche avec la description de la grille papier, pour noter sans hésiter.</a:t>
            </a:r>
            <a:endParaRPr lang="en-US" sz="1300" dirty="0"/>
          </a:p>
        </p:txBody>
      </p:sp>
      <p:sp>
        <p:nvSpPr>
          <p:cNvPr id="18" name="Text 15"/>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A85A0"/>
                </a:solidFill>
                <a:latin typeface="Nunito Sans" pitchFamily="34" charset="0"/>
                <a:ea typeface="Nunito Sans" pitchFamily="34" charset="-122"/>
                <a:cs typeface="Nunito Sans" pitchFamily="34" charset="-120"/>
              </a:rPr>
              <a:t>Évaluation en îlots · Technologie, cycle 4</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6F5FA"/>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5A3DB0"/>
                </a:solidFill>
                <a:latin typeface="Nunito Sans" pitchFamily="34" charset="0"/>
                <a:ea typeface="Nunito Sans" pitchFamily="34" charset="-122"/>
                <a:cs typeface="Nunito Sans" pitchFamily="34" charset="-120"/>
              </a:rPr>
              <a:t>EN CLASSE</a:t>
            </a:r>
            <a:endParaRPr lang="en-US" sz="1200" dirty="0"/>
          </a:p>
        </p:txBody>
      </p:sp>
      <p:sp>
        <p:nvSpPr>
          <p:cNvPr id="3" name="Text 1"/>
          <p:cNvSpPr/>
          <p:nvPr/>
        </p:nvSpPr>
        <p:spPr>
          <a:xfrm>
            <a:off x="812800" y="11023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dirty="0">
                <a:solidFill>
                  <a:srgbClr val="1C1929"/>
                </a:solidFill>
                <a:latin typeface="Domine" pitchFamily="34" charset="0"/>
                <a:ea typeface="Domine" pitchFamily="34" charset="-122"/>
                <a:cs typeface="Domine" pitchFamily="34" charset="-120"/>
              </a:rPr>
              <a:t>Quatre étapes, de la liste d’élèves à l’évaluation</a:t>
            </a:r>
            <a:endParaRPr lang="en-US" sz="3200" dirty="0"/>
          </a:p>
        </p:txBody>
      </p:sp>
      <p:sp>
        <p:nvSpPr>
          <p:cNvPr id="4" name="Shape 2"/>
          <p:cNvSpPr/>
          <p:nvPr/>
        </p:nvSpPr>
        <p:spPr>
          <a:xfrm>
            <a:off x="815975" y="1928416"/>
            <a:ext cx="2501900" cy="2559712"/>
          </a:xfrm>
          <a:prstGeom prst="roundRect">
            <a:avLst>
              <a:gd name="adj" fmla="val 4949"/>
            </a:avLst>
          </a:prstGeom>
          <a:solidFill>
            <a:srgbClr val="FFFFFF"/>
          </a:solidFill>
          <a:ln w="6350">
            <a:solidFill>
              <a:srgbClr val="DAD6E6"/>
            </a:solidFill>
            <a:prstDash val="solid"/>
          </a:ln>
        </p:spPr>
      </p:sp>
      <p:sp>
        <p:nvSpPr>
          <p:cNvPr id="5" name="Text 3"/>
          <p:cNvSpPr/>
          <p:nvPr/>
        </p:nvSpPr>
        <p:spPr>
          <a:xfrm>
            <a:off x="1071033" y="2183476"/>
            <a:ext cx="2051537" cy="431800"/>
          </a:xfrm>
          <a:prstGeom prst="rect">
            <a:avLst/>
          </a:prstGeom>
          <a:noFill/>
          <a:ln/>
        </p:spPr>
        <p:txBody>
          <a:bodyPr wrap="square" lIns="0" tIns="0" rIns="0" bIns="0" rtlCol="0" anchor="t">
            <a:normAutofit/>
          </a:bodyPr>
          <a:lstStyle/>
          <a:p>
            <a:pPr algn="l" indent="0" marL="0">
              <a:lnSpc>
                <a:spcPts val="3200"/>
              </a:lnSpc>
              <a:buNone/>
            </a:pPr>
            <a:r>
              <a:rPr lang="en-US" sz="3200" b="1" dirty="0">
                <a:solidFill>
                  <a:srgbClr val="5A3DB0"/>
                </a:solidFill>
                <a:latin typeface="Domine" pitchFamily="34" charset="0"/>
                <a:ea typeface="Domine" pitchFamily="34" charset="-122"/>
                <a:cs typeface="Domine" pitchFamily="34" charset="-120"/>
              </a:rPr>
              <a:t>1</a:t>
            </a:r>
            <a:endParaRPr lang="en-US" sz="3200" dirty="0"/>
          </a:p>
        </p:txBody>
      </p:sp>
      <p:sp>
        <p:nvSpPr>
          <p:cNvPr id="6" name="Text 4"/>
          <p:cNvSpPr/>
          <p:nvPr/>
        </p:nvSpPr>
        <p:spPr>
          <a:xfrm>
            <a:off x="1071033" y="2704176"/>
            <a:ext cx="2051537" cy="284427"/>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1C1929"/>
                </a:solidFill>
                <a:latin typeface="Domine" pitchFamily="34" charset="0"/>
                <a:ea typeface="Domine" pitchFamily="34" charset="-122"/>
                <a:cs typeface="Domine" pitchFamily="34" charset="-120"/>
              </a:rPr>
              <a:t>Créer la classe</a:t>
            </a:r>
            <a:endParaRPr lang="en-US" sz="1700" dirty="0"/>
          </a:p>
        </p:txBody>
      </p:sp>
      <p:sp>
        <p:nvSpPr>
          <p:cNvPr id="7" name="Text 5"/>
          <p:cNvSpPr/>
          <p:nvPr/>
        </p:nvSpPr>
        <p:spPr>
          <a:xfrm>
            <a:off x="1071033" y="3077502"/>
            <a:ext cx="2051537" cy="71874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4560"/>
                </a:solidFill>
                <a:latin typeface="Nunito Sans" pitchFamily="34" charset="0"/>
                <a:ea typeface="Nunito Sans" pitchFamily="34" charset="-122"/>
                <a:cs typeface="Nunito Sans" pitchFamily="34" charset="-120"/>
              </a:rPr>
              <a:t>Coller la liste des élèves depuis Pronote et indiquer fille ou garçon.</a:t>
            </a:r>
            <a:endParaRPr lang="en-US" sz="1300" dirty="0"/>
          </a:p>
        </p:txBody>
      </p:sp>
      <p:sp>
        <p:nvSpPr>
          <p:cNvPr id="8" name="Shape 6"/>
          <p:cNvSpPr/>
          <p:nvPr/>
        </p:nvSpPr>
        <p:spPr>
          <a:xfrm>
            <a:off x="3502025" y="1928416"/>
            <a:ext cx="2501900" cy="2559712"/>
          </a:xfrm>
          <a:prstGeom prst="roundRect">
            <a:avLst>
              <a:gd name="adj" fmla="val 4949"/>
            </a:avLst>
          </a:prstGeom>
          <a:solidFill>
            <a:srgbClr val="FFFFFF"/>
          </a:solidFill>
          <a:ln w="6350">
            <a:solidFill>
              <a:srgbClr val="DAD6E6"/>
            </a:solidFill>
            <a:prstDash val="solid"/>
          </a:ln>
        </p:spPr>
      </p:sp>
      <p:sp>
        <p:nvSpPr>
          <p:cNvPr id="9" name="Text 7"/>
          <p:cNvSpPr/>
          <p:nvPr/>
        </p:nvSpPr>
        <p:spPr>
          <a:xfrm>
            <a:off x="3757083" y="2183476"/>
            <a:ext cx="2051537" cy="431800"/>
          </a:xfrm>
          <a:prstGeom prst="rect">
            <a:avLst/>
          </a:prstGeom>
          <a:noFill/>
          <a:ln/>
        </p:spPr>
        <p:txBody>
          <a:bodyPr wrap="square" lIns="0" tIns="0" rIns="0" bIns="0" rtlCol="0" anchor="t">
            <a:normAutofit/>
          </a:bodyPr>
          <a:lstStyle/>
          <a:p>
            <a:pPr algn="l" indent="0" marL="0">
              <a:lnSpc>
                <a:spcPts val="3200"/>
              </a:lnSpc>
              <a:buNone/>
            </a:pPr>
            <a:r>
              <a:rPr lang="en-US" sz="3200" b="1" dirty="0">
                <a:solidFill>
                  <a:srgbClr val="5A3DB0"/>
                </a:solidFill>
                <a:latin typeface="Domine" pitchFamily="34" charset="0"/>
                <a:ea typeface="Domine" pitchFamily="34" charset="-122"/>
                <a:cs typeface="Domine" pitchFamily="34" charset="-120"/>
              </a:rPr>
              <a:t>2</a:t>
            </a:r>
            <a:endParaRPr lang="en-US" sz="3200" dirty="0"/>
          </a:p>
        </p:txBody>
      </p:sp>
      <p:sp>
        <p:nvSpPr>
          <p:cNvPr id="10" name="Text 8"/>
          <p:cNvSpPr/>
          <p:nvPr/>
        </p:nvSpPr>
        <p:spPr>
          <a:xfrm>
            <a:off x="3757083" y="2704176"/>
            <a:ext cx="2051537" cy="284427"/>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1C1929"/>
                </a:solidFill>
                <a:latin typeface="Domine" pitchFamily="34" charset="0"/>
                <a:ea typeface="Domine" pitchFamily="34" charset="-122"/>
                <a:cs typeface="Domine" pitchFamily="34" charset="-120"/>
              </a:rPr>
              <a:t>Composer les îlots</a:t>
            </a:r>
            <a:endParaRPr lang="en-US" sz="1700" dirty="0"/>
          </a:p>
        </p:txBody>
      </p:sp>
      <p:sp>
        <p:nvSpPr>
          <p:cNvPr id="11" name="Text 9"/>
          <p:cNvSpPr/>
          <p:nvPr/>
        </p:nvSpPr>
        <p:spPr>
          <a:xfrm>
            <a:off x="3757083" y="3077502"/>
            <a:ext cx="2051537" cy="1180968"/>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4560"/>
                </a:solidFill>
                <a:latin typeface="Nunito Sans" pitchFamily="34" charset="0"/>
                <a:ea typeface="Nunito Sans" pitchFamily="34" charset="-122"/>
                <a:cs typeface="Nunito Sans" pitchFamily="34" charset="-120"/>
              </a:rPr>
              <a:t>6 îlots au maximum, effectifs égaux. Répartition par mixité, ordre alphabétique, niveaux mélangés ou hasard.</a:t>
            </a:r>
            <a:endParaRPr lang="en-US" sz="1300" dirty="0"/>
          </a:p>
        </p:txBody>
      </p:sp>
      <p:sp>
        <p:nvSpPr>
          <p:cNvPr id="12" name="Shape 10"/>
          <p:cNvSpPr/>
          <p:nvPr/>
        </p:nvSpPr>
        <p:spPr>
          <a:xfrm>
            <a:off x="6188075" y="1928416"/>
            <a:ext cx="2501900" cy="2559712"/>
          </a:xfrm>
          <a:prstGeom prst="roundRect">
            <a:avLst>
              <a:gd name="adj" fmla="val 4949"/>
            </a:avLst>
          </a:prstGeom>
          <a:solidFill>
            <a:srgbClr val="FFFFFF"/>
          </a:solidFill>
          <a:ln w="6350">
            <a:solidFill>
              <a:srgbClr val="DAD6E6"/>
            </a:solidFill>
            <a:prstDash val="solid"/>
          </a:ln>
        </p:spPr>
      </p:sp>
      <p:sp>
        <p:nvSpPr>
          <p:cNvPr id="13" name="Text 11"/>
          <p:cNvSpPr/>
          <p:nvPr/>
        </p:nvSpPr>
        <p:spPr>
          <a:xfrm>
            <a:off x="6443133" y="2183476"/>
            <a:ext cx="2051537" cy="431800"/>
          </a:xfrm>
          <a:prstGeom prst="rect">
            <a:avLst/>
          </a:prstGeom>
          <a:noFill/>
          <a:ln/>
        </p:spPr>
        <p:txBody>
          <a:bodyPr wrap="square" lIns="0" tIns="0" rIns="0" bIns="0" rtlCol="0" anchor="t">
            <a:normAutofit/>
          </a:bodyPr>
          <a:lstStyle/>
          <a:p>
            <a:pPr algn="l" indent="0" marL="0">
              <a:lnSpc>
                <a:spcPts val="3200"/>
              </a:lnSpc>
              <a:buNone/>
            </a:pPr>
            <a:r>
              <a:rPr lang="en-US" sz="3200" b="1" dirty="0">
                <a:solidFill>
                  <a:srgbClr val="5A3DB0"/>
                </a:solidFill>
                <a:latin typeface="Domine" pitchFamily="34" charset="0"/>
                <a:ea typeface="Domine" pitchFamily="34" charset="-122"/>
                <a:cs typeface="Domine" pitchFamily="34" charset="-120"/>
              </a:rPr>
              <a:t>3</a:t>
            </a:r>
            <a:endParaRPr lang="en-US" sz="3200" dirty="0"/>
          </a:p>
        </p:txBody>
      </p:sp>
      <p:sp>
        <p:nvSpPr>
          <p:cNvPr id="14" name="Text 12"/>
          <p:cNvSpPr/>
          <p:nvPr/>
        </p:nvSpPr>
        <p:spPr>
          <a:xfrm>
            <a:off x="6443133" y="2704176"/>
            <a:ext cx="2051537" cy="284427"/>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1C1929"/>
                </a:solidFill>
                <a:latin typeface="Domine" pitchFamily="34" charset="0"/>
                <a:ea typeface="Domine" pitchFamily="34" charset="-122"/>
                <a:cs typeface="Domine" pitchFamily="34" charset="-120"/>
              </a:rPr>
              <a:t>Évaluer</a:t>
            </a:r>
            <a:endParaRPr lang="en-US" sz="1700" dirty="0"/>
          </a:p>
        </p:txBody>
      </p:sp>
      <p:sp>
        <p:nvSpPr>
          <p:cNvPr id="15" name="Text 13"/>
          <p:cNvSpPr/>
          <p:nvPr/>
        </p:nvSpPr>
        <p:spPr>
          <a:xfrm>
            <a:off x="6443133" y="3077502"/>
            <a:ext cx="2051537" cy="949854"/>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4560"/>
                </a:solidFill>
                <a:latin typeface="Nunito Sans" pitchFamily="34" charset="0"/>
                <a:ea typeface="Nunito Sans" pitchFamily="34" charset="-122"/>
                <a:cs typeface="Nunito Sans" pitchFamily="34" charset="-120"/>
              </a:rPr>
              <a:t>Un niveau pour tout l’îlot en un clic, puis des ajustements élève par élève.</a:t>
            </a:r>
            <a:endParaRPr lang="en-US" sz="1300" dirty="0"/>
          </a:p>
        </p:txBody>
      </p:sp>
      <p:sp>
        <p:nvSpPr>
          <p:cNvPr id="16" name="Shape 14"/>
          <p:cNvSpPr/>
          <p:nvPr/>
        </p:nvSpPr>
        <p:spPr>
          <a:xfrm>
            <a:off x="8874125" y="1928416"/>
            <a:ext cx="2501900" cy="2559712"/>
          </a:xfrm>
          <a:prstGeom prst="roundRect">
            <a:avLst>
              <a:gd name="adj" fmla="val 4949"/>
            </a:avLst>
          </a:prstGeom>
          <a:solidFill>
            <a:srgbClr val="FFFFFF"/>
          </a:solidFill>
          <a:ln w="6350">
            <a:solidFill>
              <a:srgbClr val="DAD6E6"/>
            </a:solidFill>
            <a:prstDash val="solid"/>
          </a:ln>
        </p:spPr>
      </p:sp>
      <p:sp>
        <p:nvSpPr>
          <p:cNvPr id="17" name="Text 15"/>
          <p:cNvSpPr/>
          <p:nvPr/>
        </p:nvSpPr>
        <p:spPr>
          <a:xfrm>
            <a:off x="9129184" y="2183476"/>
            <a:ext cx="2051537" cy="431800"/>
          </a:xfrm>
          <a:prstGeom prst="rect">
            <a:avLst/>
          </a:prstGeom>
          <a:noFill/>
          <a:ln/>
        </p:spPr>
        <p:txBody>
          <a:bodyPr wrap="square" lIns="0" tIns="0" rIns="0" bIns="0" rtlCol="0" anchor="t">
            <a:normAutofit/>
          </a:bodyPr>
          <a:lstStyle/>
          <a:p>
            <a:pPr algn="l" indent="0" marL="0">
              <a:lnSpc>
                <a:spcPts val="3200"/>
              </a:lnSpc>
              <a:buNone/>
            </a:pPr>
            <a:r>
              <a:rPr lang="en-US" sz="3200" b="1" dirty="0">
                <a:solidFill>
                  <a:srgbClr val="5A3DB0"/>
                </a:solidFill>
                <a:latin typeface="Domine" pitchFamily="34" charset="0"/>
                <a:ea typeface="Domine" pitchFamily="34" charset="-122"/>
                <a:cs typeface="Domine" pitchFamily="34" charset="-120"/>
              </a:rPr>
              <a:t>4</a:t>
            </a:r>
            <a:endParaRPr lang="en-US" sz="3200" dirty="0"/>
          </a:p>
        </p:txBody>
      </p:sp>
      <p:sp>
        <p:nvSpPr>
          <p:cNvPr id="18" name="Text 16"/>
          <p:cNvSpPr/>
          <p:nvPr/>
        </p:nvSpPr>
        <p:spPr>
          <a:xfrm>
            <a:off x="9129184" y="2704176"/>
            <a:ext cx="2051537" cy="284427"/>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1C1929"/>
                </a:solidFill>
                <a:latin typeface="Domine" pitchFamily="34" charset="0"/>
                <a:ea typeface="Domine" pitchFamily="34" charset="-122"/>
                <a:cs typeface="Domine" pitchFamily="34" charset="-120"/>
              </a:rPr>
              <a:t>Séance suivante</a:t>
            </a:r>
            <a:endParaRPr lang="en-US" sz="1700" dirty="0"/>
          </a:p>
        </p:txBody>
      </p:sp>
      <p:sp>
        <p:nvSpPr>
          <p:cNvPr id="19" name="Text 17"/>
          <p:cNvSpPr/>
          <p:nvPr/>
        </p:nvSpPr>
        <p:spPr>
          <a:xfrm>
            <a:off x="9129184" y="3077502"/>
            <a:ext cx="2051537" cy="71874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4560"/>
                </a:solidFill>
                <a:latin typeface="Nunito Sans" pitchFamily="34" charset="0"/>
                <a:ea typeface="Nunito Sans" pitchFamily="34" charset="-122"/>
                <a:cs typeface="Nunito Sans" pitchFamily="34" charset="-120"/>
              </a:rPr>
              <a:t>Les îlots sont repris et les rôles tournent automatiquement.</a:t>
            </a:r>
            <a:endParaRPr lang="en-US" sz="1300" dirty="0"/>
          </a:p>
        </p:txBody>
      </p:sp>
      <p:sp>
        <p:nvSpPr>
          <p:cNvPr id="20" name="Text 18"/>
          <p:cNvSpPr/>
          <p:nvPr/>
        </p:nvSpPr>
        <p:spPr>
          <a:xfrm>
            <a:off x="812800" y="4846904"/>
            <a:ext cx="10883392" cy="2921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1C1929"/>
                </a:solidFill>
                <a:latin typeface="Nunito Sans" pitchFamily="34" charset="0"/>
                <a:ea typeface="Nunito Sans" pitchFamily="34" charset="-122"/>
                <a:cs typeface="Nunito Sans" pitchFamily="34" charset="-120"/>
              </a:rPr>
              <a:t>Évaluer un îlot de quatre élèves prend moins d’une minute : 6 clics pour l’îlot, quelques corrections individuelles.</a:t>
            </a:r>
            <a:endParaRPr lang="en-US" sz="1500" dirty="0"/>
          </a:p>
        </p:txBody>
      </p:sp>
      <p:sp>
        <p:nvSpPr>
          <p:cNvPr id="21" name="Text 19"/>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A85A0"/>
                </a:solidFill>
                <a:latin typeface="Nunito Sans" pitchFamily="34" charset="0"/>
                <a:ea typeface="Nunito Sans" pitchFamily="34" charset="-122"/>
                <a:cs typeface="Nunito Sans" pitchFamily="34" charset="-120"/>
              </a:rPr>
              <a:t>Évaluation en îlots · Technologie, cycle 4</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6F5FA"/>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5A3DB0"/>
                </a:solidFill>
                <a:latin typeface="Nunito Sans" pitchFamily="34" charset="0"/>
                <a:ea typeface="Nunito Sans" pitchFamily="34" charset="-122"/>
                <a:cs typeface="Nunito Sans" pitchFamily="34" charset="-120"/>
              </a:rPr>
              <a:t>LE SUIVI</a:t>
            </a:r>
            <a:endParaRPr lang="en-US" sz="1200" dirty="0"/>
          </a:p>
        </p:txBody>
      </p:sp>
      <p:sp>
        <p:nvSpPr>
          <p:cNvPr id="3" name="Text 1"/>
          <p:cNvSpPr/>
          <p:nvPr/>
        </p:nvSpPr>
        <p:spPr>
          <a:xfrm>
            <a:off x="812800" y="11023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dirty="0">
                <a:solidFill>
                  <a:srgbClr val="1C1929"/>
                </a:solidFill>
                <a:latin typeface="Domine" pitchFamily="34" charset="0"/>
                <a:ea typeface="Domine" pitchFamily="34" charset="-122"/>
                <a:cs typeface="Domine" pitchFamily="34" charset="-120"/>
              </a:rPr>
              <a:t>Un bilan par élève, séance après séance</a:t>
            </a:r>
            <a:endParaRPr lang="en-US" sz="3200" dirty="0"/>
          </a:p>
        </p:txBody>
      </p:sp>
      <p:sp>
        <p:nvSpPr>
          <p:cNvPr id="4" name="Text 2"/>
          <p:cNvSpPr/>
          <p:nvPr/>
        </p:nvSpPr>
        <p:spPr>
          <a:xfrm>
            <a:off x="812800" y="1925241"/>
            <a:ext cx="4970780" cy="594254"/>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1C1929"/>
                </a:solidFill>
                <a:latin typeface="Nunito Sans" pitchFamily="34" charset="0"/>
                <a:ea typeface="Nunito Sans" pitchFamily="34" charset="-122"/>
                <a:cs typeface="Nunito Sans" pitchFamily="34" charset="-120"/>
              </a:rPr>
              <a:t>Niveau moyen</a:t>
            </a:r>
            <a:r>
              <a:rPr lang="en-US" sz="1600" dirty="0">
                <a:solidFill>
                  <a:srgbClr val="1C1929"/>
                </a:solidFill>
                <a:latin typeface="Nunito Sans" pitchFamily="34" charset="0"/>
                <a:ea typeface="Nunito Sans" pitchFamily="34" charset="-122"/>
                <a:cs typeface="Nunito Sans" pitchFamily="34" charset="-120"/>
              </a:rPr>
              <a:t> par compétence, avec les dernières évaluations pour voir la progression.</a:t>
            </a:r>
            <a:endParaRPr lang="en-US" sz="1600" dirty="0"/>
          </a:p>
        </p:txBody>
      </p:sp>
      <p:sp>
        <p:nvSpPr>
          <p:cNvPr id="5" name="Text 3"/>
          <p:cNvSpPr/>
          <p:nvPr/>
        </p:nvSpPr>
        <p:spPr>
          <a:xfrm>
            <a:off x="812800" y="2697296"/>
            <a:ext cx="4970780" cy="594254"/>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1C1929"/>
                </a:solidFill>
                <a:latin typeface="Nunito Sans" pitchFamily="34" charset="0"/>
                <a:ea typeface="Nunito Sans" pitchFamily="34" charset="-122"/>
                <a:cs typeface="Nunito Sans" pitchFamily="34" charset="-120"/>
              </a:rPr>
              <a:t>Rôles tenus</a:t>
            </a:r>
            <a:r>
              <a:rPr lang="en-US" sz="1600" dirty="0">
                <a:solidFill>
                  <a:srgbClr val="1C1929"/>
                </a:solidFill>
                <a:latin typeface="Nunito Sans" pitchFamily="34" charset="0"/>
                <a:ea typeface="Nunito Sans" pitchFamily="34" charset="-122"/>
                <a:cs typeface="Nunito Sans" pitchFamily="34" charset="-120"/>
              </a:rPr>
              <a:t> par chaque élève, pour vérifier que la rotation est équitable.</a:t>
            </a:r>
            <a:endParaRPr lang="en-US" sz="1600" dirty="0"/>
          </a:p>
        </p:txBody>
      </p:sp>
      <p:sp>
        <p:nvSpPr>
          <p:cNvPr id="6" name="Text 4"/>
          <p:cNvSpPr/>
          <p:nvPr/>
        </p:nvSpPr>
        <p:spPr>
          <a:xfrm>
            <a:off x="812800" y="3469351"/>
            <a:ext cx="4970780" cy="594254"/>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1C1929"/>
                </a:solidFill>
                <a:latin typeface="Nunito Sans" pitchFamily="34" charset="0"/>
                <a:ea typeface="Nunito Sans" pitchFamily="34" charset="-122"/>
                <a:cs typeface="Nunito Sans" pitchFamily="34" charset="-120"/>
              </a:rPr>
              <a:t>Export CSV</a:t>
            </a:r>
            <a:r>
              <a:rPr lang="en-US" sz="1600" dirty="0">
                <a:solidFill>
                  <a:srgbClr val="1C1929"/>
                </a:solidFill>
                <a:latin typeface="Nunito Sans" pitchFamily="34" charset="0"/>
                <a:ea typeface="Nunito Sans" pitchFamily="34" charset="-122"/>
                <a:cs typeface="Nunito Sans" pitchFamily="34" charset="-120"/>
              </a:rPr>
              <a:t> avec les noms pour les bulletins, ou anonymisé pour partager les résultats de la classe.</a:t>
            </a:r>
            <a:endParaRPr lang="en-US" sz="1600" dirty="0"/>
          </a:p>
        </p:txBody>
      </p:sp>
      <p:sp>
        <p:nvSpPr>
          <p:cNvPr id="7" name="Shape 5"/>
          <p:cNvSpPr/>
          <p:nvPr/>
        </p:nvSpPr>
        <p:spPr>
          <a:xfrm>
            <a:off x="6048375" y="1928416"/>
            <a:ext cx="5327650" cy="2211718"/>
          </a:xfrm>
          <a:prstGeom prst="roundRect">
            <a:avLst>
              <a:gd name="adj" fmla="val 5599"/>
            </a:avLst>
          </a:prstGeom>
          <a:solidFill>
            <a:srgbClr val="FFFFFF"/>
          </a:solidFill>
          <a:ln w="6350">
            <a:solidFill>
              <a:srgbClr val="DAD6E6"/>
            </a:solidFill>
            <a:prstDash val="solid"/>
          </a:ln>
        </p:spPr>
      </p:sp>
      <p:sp>
        <p:nvSpPr>
          <p:cNvPr id="8" name="Text 6"/>
          <p:cNvSpPr/>
          <p:nvPr/>
        </p:nvSpPr>
        <p:spPr>
          <a:xfrm>
            <a:off x="6303433" y="2183476"/>
            <a:ext cx="1257300"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6A6580"/>
                </a:solidFill>
                <a:latin typeface="Nunito Sans" pitchFamily="34" charset="0"/>
                <a:ea typeface="Nunito Sans" pitchFamily="34" charset="-122"/>
                <a:cs typeface="Nunito Sans" pitchFamily="34" charset="-120"/>
              </a:rPr>
              <a:t>Exemple</a:t>
            </a:r>
            <a:endParaRPr lang="en-US" sz="1200" dirty="0"/>
          </a:p>
        </p:txBody>
      </p:sp>
      <p:sp>
        <p:nvSpPr>
          <p:cNvPr id="9" name="Text 7"/>
          <p:cNvSpPr/>
          <p:nvPr/>
        </p:nvSpPr>
        <p:spPr>
          <a:xfrm>
            <a:off x="7548034" y="2183476"/>
            <a:ext cx="457200"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6A6580"/>
                </a:solidFill>
                <a:latin typeface="Nunito Sans" pitchFamily="34" charset="0"/>
                <a:ea typeface="Nunito Sans" pitchFamily="34" charset="-122"/>
                <a:cs typeface="Nunito Sans" pitchFamily="34" charset="-120"/>
              </a:rPr>
              <a:t>C1</a:t>
            </a:r>
            <a:endParaRPr lang="en-US" sz="1200" dirty="0"/>
          </a:p>
        </p:txBody>
      </p:sp>
      <p:sp>
        <p:nvSpPr>
          <p:cNvPr id="10" name="Text 8"/>
          <p:cNvSpPr/>
          <p:nvPr/>
        </p:nvSpPr>
        <p:spPr>
          <a:xfrm>
            <a:off x="8017934" y="2183476"/>
            <a:ext cx="457200"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6A6580"/>
                </a:solidFill>
                <a:latin typeface="Nunito Sans" pitchFamily="34" charset="0"/>
                <a:ea typeface="Nunito Sans" pitchFamily="34" charset="-122"/>
                <a:cs typeface="Nunito Sans" pitchFamily="34" charset="-120"/>
              </a:rPr>
              <a:t>C2</a:t>
            </a:r>
            <a:endParaRPr lang="en-US" sz="1200" dirty="0"/>
          </a:p>
        </p:txBody>
      </p:sp>
      <p:sp>
        <p:nvSpPr>
          <p:cNvPr id="11" name="Text 9"/>
          <p:cNvSpPr/>
          <p:nvPr/>
        </p:nvSpPr>
        <p:spPr>
          <a:xfrm>
            <a:off x="8487834" y="2183476"/>
            <a:ext cx="457200"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6A6580"/>
                </a:solidFill>
                <a:latin typeface="Nunito Sans" pitchFamily="34" charset="0"/>
                <a:ea typeface="Nunito Sans" pitchFamily="34" charset="-122"/>
                <a:cs typeface="Nunito Sans" pitchFamily="34" charset="-120"/>
              </a:rPr>
              <a:t>C3</a:t>
            </a:r>
            <a:endParaRPr lang="en-US" sz="1200" dirty="0"/>
          </a:p>
        </p:txBody>
      </p:sp>
      <p:sp>
        <p:nvSpPr>
          <p:cNvPr id="12" name="Text 10"/>
          <p:cNvSpPr/>
          <p:nvPr/>
        </p:nvSpPr>
        <p:spPr>
          <a:xfrm>
            <a:off x="8957734" y="2183476"/>
            <a:ext cx="457200"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6A6580"/>
                </a:solidFill>
                <a:latin typeface="Nunito Sans" pitchFamily="34" charset="0"/>
                <a:ea typeface="Nunito Sans" pitchFamily="34" charset="-122"/>
                <a:cs typeface="Nunito Sans" pitchFamily="34" charset="-120"/>
              </a:rPr>
              <a:t>C4</a:t>
            </a:r>
            <a:endParaRPr lang="en-US" sz="1200" dirty="0"/>
          </a:p>
        </p:txBody>
      </p:sp>
      <p:sp>
        <p:nvSpPr>
          <p:cNvPr id="13" name="Text 11"/>
          <p:cNvSpPr/>
          <p:nvPr/>
        </p:nvSpPr>
        <p:spPr>
          <a:xfrm>
            <a:off x="9427634" y="2183476"/>
            <a:ext cx="457200"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6A6580"/>
                </a:solidFill>
                <a:latin typeface="Nunito Sans" pitchFamily="34" charset="0"/>
                <a:ea typeface="Nunito Sans" pitchFamily="34" charset="-122"/>
                <a:cs typeface="Nunito Sans" pitchFamily="34" charset="-120"/>
              </a:rPr>
              <a:t>C5</a:t>
            </a:r>
            <a:endParaRPr lang="en-US" sz="1200" dirty="0"/>
          </a:p>
        </p:txBody>
      </p:sp>
      <p:sp>
        <p:nvSpPr>
          <p:cNvPr id="14" name="Text 12"/>
          <p:cNvSpPr/>
          <p:nvPr/>
        </p:nvSpPr>
        <p:spPr>
          <a:xfrm>
            <a:off x="9897534" y="2183476"/>
            <a:ext cx="457200"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6A6580"/>
                </a:solidFill>
                <a:latin typeface="Nunito Sans" pitchFamily="34" charset="0"/>
                <a:ea typeface="Nunito Sans" pitchFamily="34" charset="-122"/>
                <a:cs typeface="Nunito Sans" pitchFamily="34" charset="-120"/>
              </a:rPr>
              <a:t>C6</a:t>
            </a:r>
            <a:endParaRPr lang="en-US" sz="1200" dirty="0"/>
          </a:p>
        </p:txBody>
      </p:sp>
      <p:sp>
        <p:nvSpPr>
          <p:cNvPr id="15" name="Text 13"/>
          <p:cNvSpPr/>
          <p:nvPr/>
        </p:nvSpPr>
        <p:spPr>
          <a:xfrm>
            <a:off x="6303433" y="2527567"/>
            <a:ext cx="1257300" cy="256514"/>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C1929"/>
                </a:solidFill>
                <a:latin typeface="Nunito Sans" pitchFamily="34" charset="0"/>
                <a:ea typeface="Nunito Sans" pitchFamily="34" charset="-122"/>
                <a:cs typeface="Nunito Sans" pitchFamily="34" charset="-120"/>
              </a:rPr>
              <a:t>Élève 01</a:t>
            </a:r>
            <a:endParaRPr lang="en-US" sz="1300" dirty="0"/>
          </a:p>
        </p:txBody>
      </p:sp>
      <p:sp>
        <p:nvSpPr>
          <p:cNvPr id="16" name="Shape 14"/>
          <p:cNvSpPr/>
          <p:nvPr/>
        </p:nvSpPr>
        <p:spPr>
          <a:xfrm>
            <a:off x="7573434" y="2498396"/>
            <a:ext cx="406400" cy="289520"/>
          </a:xfrm>
          <a:prstGeom prst="roundRect">
            <a:avLst>
              <a:gd name="adj" fmla="val 17546"/>
            </a:avLst>
          </a:prstGeom>
          <a:solidFill>
            <a:srgbClr val="1E8747"/>
          </a:solidFill>
          <a:ln/>
        </p:spPr>
      </p:sp>
      <p:sp>
        <p:nvSpPr>
          <p:cNvPr id="17" name="Text 15"/>
          <p:cNvSpPr/>
          <p:nvPr/>
        </p:nvSpPr>
        <p:spPr>
          <a:xfrm>
            <a:off x="7548034" y="2536496"/>
            <a:ext cx="457200"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FFFFFF"/>
                </a:solidFill>
                <a:latin typeface="Nunito Sans" pitchFamily="34" charset="0"/>
                <a:ea typeface="Nunito Sans" pitchFamily="34" charset="-122"/>
                <a:cs typeface="Nunito Sans" pitchFamily="34" charset="-120"/>
              </a:rPr>
              <a:t>MS</a:t>
            </a:r>
            <a:endParaRPr lang="en-US" sz="1200" dirty="0"/>
          </a:p>
        </p:txBody>
      </p:sp>
      <p:sp>
        <p:nvSpPr>
          <p:cNvPr id="18" name="Shape 16"/>
          <p:cNvSpPr/>
          <p:nvPr/>
        </p:nvSpPr>
        <p:spPr>
          <a:xfrm>
            <a:off x="8043334" y="2498396"/>
            <a:ext cx="406400" cy="289520"/>
          </a:xfrm>
          <a:prstGeom prst="roundRect">
            <a:avLst>
              <a:gd name="adj" fmla="val 17546"/>
            </a:avLst>
          </a:prstGeom>
          <a:solidFill>
            <a:srgbClr val="2463C8"/>
          </a:solidFill>
          <a:ln/>
        </p:spPr>
      </p:sp>
      <p:sp>
        <p:nvSpPr>
          <p:cNvPr id="19" name="Text 17"/>
          <p:cNvSpPr/>
          <p:nvPr/>
        </p:nvSpPr>
        <p:spPr>
          <a:xfrm>
            <a:off x="8017934" y="2536496"/>
            <a:ext cx="457200"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FFFFFF"/>
                </a:solidFill>
                <a:latin typeface="Nunito Sans" pitchFamily="34" charset="0"/>
                <a:ea typeface="Nunito Sans" pitchFamily="34" charset="-122"/>
                <a:cs typeface="Nunito Sans" pitchFamily="34" charset="-120"/>
              </a:rPr>
              <a:t>MA</a:t>
            </a:r>
            <a:endParaRPr lang="en-US" sz="1200" dirty="0"/>
          </a:p>
        </p:txBody>
      </p:sp>
      <p:sp>
        <p:nvSpPr>
          <p:cNvPr id="20" name="Shape 18"/>
          <p:cNvSpPr/>
          <p:nvPr/>
        </p:nvSpPr>
        <p:spPr>
          <a:xfrm>
            <a:off x="8513234" y="2498396"/>
            <a:ext cx="406400" cy="289520"/>
          </a:xfrm>
          <a:prstGeom prst="roundRect">
            <a:avLst>
              <a:gd name="adj" fmla="val 17546"/>
            </a:avLst>
          </a:prstGeom>
          <a:solidFill>
            <a:srgbClr val="1E8747"/>
          </a:solidFill>
          <a:ln/>
        </p:spPr>
      </p:sp>
      <p:sp>
        <p:nvSpPr>
          <p:cNvPr id="21" name="Text 19"/>
          <p:cNvSpPr/>
          <p:nvPr/>
        </p:nvSpPr>
        <p:spPr>
          <a:xfrm>
            <a:off x="8487834" y="2536496"/>
            <a:ext cx="457200"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FFFFFF"/>
                </a:solidFill>
                <a:latin typeface="Nunito Sans" pitchFamily="34" charset="0"/>
                <a:ea typeface="Nunito Sans" pitchFamily="34" charset="-122"/>
                <a:cs typeface="Nunito Sans" pitchFamily="34" charset="-120"/>
              </a:rPr>
              <a:t>MS</a:t>
            </a:r>
            <a:endParaRPr lang="en-US" sz="1200" dirty="0"/>
          </a:p>
        </p:txBody>
      </p:sp>
      <p:sp>
        <p:nvSpPr>
          <p:cNvPr id="22" name="Shape 20"/>
          <p:cNvSpPr/>
          <p:nvPr/>
        </p:nvSpPr>
        <p:spPr>
          <a:xfrm>
            <a:off x="8983134" y="2498396"/>
            <a:ext cx="406400" cy="289520"/>
          </a:xfrm>
          <a:prstGeom prst="roundRect">
            <a:avLst>
              <a:gd name="adj" fmla="val 17546"/>
            </a:avLst>
          </a:prstGeom>
          <a:solidFill>
            <a:srgbClr val="F0BF2A"/>
          </a:solidFill>
          <a:ln/>
        </p:spPr>
      </p:sp>
      <p:sp>
        <p:nvSpPr>
          <p:cNvPr id="23" name="Text 21"/>
          <p:cNvSpPr/>
          <p:nvPr/>
        </p:nvSpPr>
        <p:spPr>
          <a:xfrm>
            <a:off x="8957734" y="2536496"/>
            <a:ext cx="457200"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3B2F00"/>
                </a:solidFill>
                <a:latin typeface="Nunito Sans" pitchFamily="34" charset="0"/>
                <a:ea typeface="Nunito Sans" pitchFamily="34" charset="-122"/>
                <a:cs typeface="Nunito Sans" pitchFamily="34" charset="-120"/>
              </a:rPr>
              <a:t>MF</a:t>
            </a:r>
            <a:endParaRPr lang="en-US" sz="1200" dirty="0"/>
          </a:p>
        </p:txBody>
      </p:sp>
      <p:sp>
        <p:nvSpPr>
          <p:cNvPr id="24" name="Shape 22"/>
          <p:cNvSpPr/>
          <p:nvPr/>
        </p:nvSpPr>
        <p:spPr>
          <a:xfrm>
            <a:off x="9453034" y="2498396"/>
            <a:ext cx="406400" cy="289520"/>
          </a:xfrm>
          <a:prstGeom prst="roundRect">
            <a:avLst>
              <a:gd name="adj" fmla="val 17546"/>
            </a:avLst>
          </a:prstGeom>
          <a:solidFill>
            <a:srgbClr val="1E8747"/>
          </a:solidFill>
          <a:ln/>
        </p:spPr>
      </p:sp>
      <p:sp>
        <p:nvSpPr>
          <p:cNvPr id="25" name="Text 23"/>
          <p:cNvSpPr/>
          <p:nvPr/>
        </p:nvSpPr>
        <p:spPr>
          <a:xfrm>
            <a:off x="9427634" y="2536496"/>
            <a:ext cx="457200"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FFFFFF"/>
                </a:solidFill>
                <a:latin typeface="Nunito Sans" pitchFamily="34" charset="0"/>
                <a:ea typeface="Nunito Sans" pitchFamily="34" charset="-122"/>
                <a:cs typeface="Nunito Sans" pitchFamily="34" charset="-120"/>
              </a:rPr>
              <a:t>MS</a:t>
            </a:r>
            <a:endParaRPr lang="en-US" sz="1200" dirty="0"/>
          </a:p>
        </p:txBody>
      </p:sp>
      <p:sp>
        <p:nvSpPr>
          <p:cNvPr id="26" name="Shape 24"/>
          <p:cNvSpPr/>
          <p:nvPr/>
        </p:nvSpPr>
        <p:spPr>
          <a:xfrm>
            <a:off x="9922934" y="2498396"/>
            <a:ext cx="406400" cy="289520"/>
          </a:xfrm>
          <a:prstGeom prst="roundRect">
            <a:avLst>
              <a:gd name="adj" fmla="val 17546"/>
            </a:avLst>
          </a:prstGeom>
          <a:solidFill>
            <a:srgbClr val="1E8747"/>
          </a:solidFill>
          <a:ln/>
        </p:spPr>
      </p:sp>
      <p:sp>
        <p:nvSpPr>
          <p:cNvPr id="27" name="Text 25"/>
          <p:cNvSpPr/>
          <p:nvPr/>
        </p:nvSpPr>
        <p:spPr>
          <a:xfrm>
            <a:off x="9897534" y="2536496"/>
            <a:ext cx="457200"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FFFFFF"/>
                </a:solidFill>
                <a:latin typeface="Nunito Sans" pitchFamily="34" charset="0"/>
                <a:ea typeface="Nunito Sans" pitchFamily="34" charset="-122"/>
                <a:cs typeface="Nunito Sans" pitchFamily="34" charset="-120"/>
              </a:rPr>
              <a:t>MS</a:t>
            </a:r>
            <a:endParaRPr lang="en-US" sz="1200" dirty="0"/>
          </a:p>
        </p:txBody>
      </p:sp>
      <p:sp>
        <p:nvSpPr>
          <p:cNvPr id="28" name="Text 26"/>
          <p:cNvSpPr/>
          <p:nvPr/>
        </p:nvSpPr>
        <p:spPr>
          <a:xfrm>
            <a:off x="6303433" y="2918687"/>
            <a:ext cx="1257300" cy="256514"/>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C1929"/>
                </a:solidFill>
                <a:latin typeface="Nunito Sans" pitchFamily="34" charset="0"/>
                <a:ea typeface="Nunito Sans" pitchFamily="34" charset="-122"/>
                <a:cs typeface="Nunito Sans" pitchFamily="34" charset="-120"/>
              </a:rPr>
              <a:t>Élève 02</a:t>
            </a:r>
            <a:endParaRPr lang="en-US" sz="1300" dirty="0"/>
          </a:p>
        </p:txBody>
      </p:sp>
      <p:sp>
        <p:nvSpPr>
          <p:cNvPr id="29" name="Shape 27"/>
          <p:cNvSpPr/>
          <p:nvPr/>
        </p:nvSpPr>
        <p:spPr>
          <a:xfrm>
            <a:off x="7573434" y="2889517"/>
            <a:ext cx="406400" cy="289520"/>
          </a:xfrm>
          <a:prstGeom prst="roundRect">
            <a:avLst>
              <a:gd name="adj" fmla="val 17546"/>
            </a:avLst>
          </a:prstGeom>
          <a:solidFill>
            <a:srgbClr val="F0BF2A"/>
          </a:solidFill>
          <a:ln/>
        </p:spPr>
      </p:sp>
      <p:sp>
        <p:nvSpPr>
          <p:cNvPr id="30" name="Text 28"/>
          <p:cNvSpPr/>
          <p:nvPr/>
        </p:nvSpPr>
        <p:spPr>
          <a:xfrm>
            <a:off x="7548034" y="2927617"/>
            <a:ext cx="457200"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3B2F00"/>
                </a:solidFill>
                <a:latin typeface="Nunito Sans" pitchFamily="34" charset="0"/>
                <a:ea typeface="Nunito Sans" pitchFamily="34" charset="-122"/>
                <a:cs typeface="Nunito Sans" pitchFamily="34" charset="-120"/>
              </a:rPr>
              <a:t>MF</a:t>
            </a:r>
            <a:endParaRPr lang="en-US" sz="1200" dirty="0"/>
          </a:p>
        </p:txBody>
      </p:sp>
      <p:sp>
        <p:nvSpPr>
          <p:cNvPr id="31" name="Shape 29"/>
          <p:cNvSpPr/>
          <p:nvPr/>
        </p:nvSpPr>
        <p:spPr>
          <a:xfrm>
            <a:off x="8043334" y="2889517"/>
            <a:ext cx="406400" cy="289520"/>
          </a:xfrm>
          <a:prstGeom prst="roundRect">
            <a:avLst>
              <a:gd name="adj" fmla="val 17546"/>
            </a:avLst>
          </a:prstGeom>
          <a:solidFill>
            <a:srgbClr val="1E8747"/>
          </a:solidFill>
          <a:ln/>
        </p:spPr>
      </p:sp>
      <p:sp>
        <p:nvSpPr>
          <p:cNvPr id="32" name="Text 30"/>
          <p:cNvSpPr/>
          <p:nvPr/>
        </p:nvSpPr>
        <p:spPr>
          <a:xfrm>
            <a:off x="8017934" y="2927617"/>
            <a:ext cx="457200"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FFFFFF"/>
                </a:solidFill>
                <a:latin typeface="Nunito Sans" pitchFamily="34" charset="0"/>
                <a:ea typeface="Nunito Sans" pitchFamily="34" charset="-122"/>
                <a:cs typeface="Nunito Sans" pitchFamily="34" charset="-120"/>
              </a:rPr>
              <a:t>MS</a:t>
            </a:r>
            <a:endParaRPr lang="en-US" sz="1200" dirty="0"/>
          </a:p>
        </p:txBody>
      </p:sp>
      <p:sp>
        <p:nvSpPr>
          <p:cNvPr id="33" name="Shape 31"/>
          <p:cNvSpPr/>
          <p:nvPr/>
        </p:nvSpPr>
        <p:spPr>
          <a:xfrm>
            <a:off x="8513234" y="2889517"/>
            <a:ext cx="406400" cy="289520"/>
          </a:xfrm>
          <a:prstGeom prst="roundRect">
            <a:avLst>
              <a:gd name="adj" fmla="val 17546"/>
            </a:avLst>
          </a:prstGeom>
          <a:solidFill>
            <a:srgbClr val="F0BF2A"/>
          </a:solidFill>
          <a:ln/>
        </p:spPr>
      </p:sp>
      <p:sp>
        <p:nvSpPr>
          <p:cNvPr id="34" name="Text 32"/>
          <p:cNvSpPr/>
          <p:nvPr/>
        </p:nvSpPr>
        <p:spPr>
          <a:xfrm>
            <a:off x="8487834" y="2927617"/>
            <a:ext cx="457200"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3B2F00"/>
                </a:solidFill>
                <a:latin typeface="Nunito Sans" pitchFamily="34" charset="0"/>
                <a:ea typeface="Nunito Sans" pitchFamily="34" charset="-122"/>
                <a:cs typeface="Nunito Sans" pitchFamily="34" charset="-120"/>
              </a:rPr>
              <a:t>MF</a:t>
            </a:r>
            <a:endParaRPr lang="en-US" sz="1200" dirty="0"/>
          </a:p>
        </p:txBody>
      </p:sp>
      <p:sp>
        <p:nvSpPr>
          <p:cNvPr id="35" name="Shape 33"/>
          <p:cNvSpPr/>
          <p:nvPr/>
        </p:nvSpPr>
        <p:spPr>
          <a:xfrm>
            <a:off x="8983134" y="2889517"/>
            <a:ext cx="406400" cy="289520"/>
          </a:xfrm>
          <a:prstGeom prst="roundRect">
            <a:avLst>
              <a:gd name="adj" fmla="val 17546"/>
            </a:avLst>
          </a:prstGeom>
          <a:solidFill>
            <a:srgbClr val="1E8747"/>
          </a:solidFill>
          <a:ln/>
        </p:spPr>
      </p:sp>
      <p:sp>
        <p:nvSpPr>
          <p:cNvPr id="36" name="Text 34"/>
          <p:cNvSpPr/>
          <p:nvPr/>
        </p:nvSpPr>
        <p:spPr>
          <a:xfrm>
            <a:off x="8957734" y="2927617"/>
            <a:ext cx="457200"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FFFFFF"/>
                </a:solidFill>
                <a:latin typeface="Nunito Sans" pitchFamily="34" charset="0"/>
                <a:ea typeface="Nunito Sans" pitchFamily="34" charset="-122"/>
                <a:cs typeface="Nunito Sans" pitchFamily="34" charset="-120"/>
              </a:rPr>
              <a:t>MS</a:t>
            </a:r>
            <a:endParaRPr lang="en-US" sz="1200" dirty="0"/>
          </a:p>
        </p:txBody>
      </p:sp>
      <p:sp>
        <p:nvSpPr>
          <p:cNvPr id="37" name="Shape 35"/>
          <p:cNvSpPr/>
          <p:nvPr/>
        </p:nvSpPr>
        <p:spPr>
          <a:xfrm>
            <a:off x="9453034" y="2889517"/>
            <a:ext cx="406400" cy="289520"/>
          </a:xfrm>
          <a:prstGeom prst="roundRect">
            <a:avLst>
              <a:gd name="adj" fmla="val 17546"/>
            </a:avLst>
          </a:prstGeom>
          <a:solidFill>
            <a:srgbClr val="CF3B3B"/>
          </a:solidFill>
          <a:ln/>
        </p:spPr>
      </p:sp>
      <p:sp>
        <p:nvSpPr>
          <p:cNvPr id="38" name="Text 36"/>
          <p:cNvSpPr/>
          <p:nvPr/>
        </p:nvSpPr>
        <p:spPr>
          <a:xfrm>
            <a:off x="9427634" y="2927617"/>
            <a:ext cx="457200"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FFFFFF"/>
                </a:solidFill>
                <a:latin typeface="Nunito Sans" pitchFamily="34" charset="0"/>
                <a:ea typeface="Nunito Sans" pitchFamily="34" charset="-122"/>
                <a:cs typeface="Nunito Sans" pitchFamily="34" charset="-120"/>
              </a:rPr>
              <a:t>MI</a:t>
            </a:r>
            <a:endParaRPr lang="en-US" sz="1200" dirty="0"/>
          </a:p>
        </p:txBody>
      </p:sp>
      <p:sp>
        <p:nvSpPr>
          <p:cNvPr id="39" name="Shape 37"/>
          <p:cNvSpPr/>
          <p:nvPr/>
        </p:nvSpPr>
        <p:spPr>
          <a:xfrm>
            <a:off x="9922934" y="2889517"/>
            <a:ext cx="406400" cy="289520"/>
          </a:xfrm>
          <a:prstGeom prst="roundRect">
            <a:avLst>
              <a:gd name="adj" fmla="val 17546"/>
            </a:avLst>
          </a:prstGeom>
          <a:solidFill>
            <a:srgbClr val="F0BF2A"/>
          </a:solidFill>
          <a:ln/>
        </p:spPr>
      </p:sp>
      <p:sp>
        <p:nvSpPr>
          <p:cNvPr id="40" name="Text 38"/>
          <p:cNvSpPr/>
          <p:nvPr/>
        </p:nvSpPr>
        <p:spPr>
          <a:xfrm>
            <a:off x="9897534" y="2927617"/>
            <a:ext cx="457200"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3B2F00"/>
                </a:solidFill>
                <a:latin typeface="Nunito Sans" pitchFamily="34" charset="0"/>
                <a:ea typeface="Nunito Sans" pitchFamily="34" charset="-122"/>
                <a:cs typeface="Nunito Sans" pitchFamily="34" charset="-120"/>
              </a:rPr>
              <a:t>MF</a:t>
            </a:r>
            <a:endParaRPr lang="en-US" sz="1200" dirty="0"/>
          </a:p>
        </p:txBody>
      </p:sp>
      <p:sp>
        <p:nvSpPr>
          <p:cNvPr id="41" name="Text 39"/>
          <p:cNvSpPr/>
          <p:nvPr/>
        </p:nvSpPr>
        <p:spPr>
          <a:xfrm>
            <a:off x="6303433" y="3309807"/>
            <a:ext cx="1257300" cy="256514"/>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C1929"/>
                </a:solidFill>
                <a:latin typeface="Nunito Sans" pitchFamily="34" charset="0"/>
                <a:ea typeface="Nunito Sans" pitchFamily="34" charset="-122"/>
                <a:cs typeface="Nunito Sans" pitchFamily="34" charset="-120"/>
              </a:rPr>
              <a:t>Élève 03</a:t>
            </a:r>
            <a:endParaRPr lang="en-US" sz="1300" dirty="0"/>
          </a:p>
        </p:txBody>
      </p:sp>
      <p:sp>
        <p:nvSpPr>
          <p:cNvPr id="42" name="Shape 40"/>
          <p:cNvSpPr/>
          <p:nvPr/>
        </p:nvSpPr>
        <p:spPr>
          <a:xfrm>
            <a:off x="7573434" y="3280637"/>
            <a:ext cx="406400" cy="289520"/>
          </a:xfrm>
          <a:prstGeom prst="roundRect">
            <a:avLst>
              <a:gd name="adj" fmla="val 17546"/>
            </a:avLst>
          </a:prstGeom>
          <a:solidFill>
            <a:srgbClr val="2463C8"/>
          </a:solidFill>
          <a:ln/>
        </p:spPr>
      </p:sp>
      <p:sp>
        <p:nvSpPr>
          <p:cNvPr id="43" name="Text 41"/>
          <p:cNvSpPr/>
          <p:nvPr/>
        </p:nvSpPr>
        <p:spPr>
          <a:xfrm>
            <a:off x="7548034" y="3318737"/>
            <a:ext cx="457200"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FFFFFF"/>
                </a:solidFill>
                <a:latin typeface="Nunito Sans" pitchFamily="34" charset="0"/>
                <a:ea typeface="Nunito Sans" pitchFamily="34" charset="-122"/>
                <a:cs typeface="Nunito Sans" pitchFamily="34" charset="-120"/>
              </a:rPr>
              <a:t>MA</a:t>
            </a:r>
            <a:endParaRPr lang="en-US" sz="1200" dirty="0"/>
          </a:p>
        </p:txBody>
      </p:sp>
      <p:sp>
        <p:nvSpPr>
          <p:cNvPr id="44" name="Shape 42"/>
          <p:cNvSpPr/>
          <p:nvPr/>
        </p:nvSpPr>
        <p:spPr>
          <a:xfrm>
            <a:off x="8043334" y="3280637"/>
            <a:ext cx="406400" cy="289520"/>
          </a:xfrm>
          <a:prstGeom prst="roundRect">
            <a:avLst>
              <a:gd name="adj" fmla="val 17546"/>
            </a:avLst>
          </a:prstGeom>
          <a:solidFill>
            <a:srgbClr val="2463C8"/>
          </a:solidFill>
          <a:ln/>
        </p:spPr>
      </p:sp>
      <p:sp>
        <p:nvSpPr>
          <p:cNvPr id="45" name="Text 43"/>
          <p:cNvSpPr/>
          <p:nvPr/>
        </p:nvSpPr>
        <p:spPr>
          <a:xfrm>
            <a:off x="8017934" y="3318737"/>
            <a:ext cx="457200"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FFFFFF"/>
                </a:solidFill>
                <a:latin typeface="Nunito Sans" pitchFamily="34" charset="0"/>
                <a:ea typeface="Nunito Sans" pitchFamily="34" charset="-122"/>
                <a:cs typeface="Nunito Sans" pitchFamily="34" charset="-120"/>
              </a:rPr>
              <a:t>MA</a:t>
            </a:r>
            <a:endParaRPr lang="en-US" sz="1200" dirty="0"/>
          </a:p>
        </p:txBody>
      </p:sp>
      <p:sp>
        <p:nvSpPr>
          <p:cNvPr id="46" name="Shape 44"/>
          <p:cNvSpPr/>
          <p:nvPr/>
        </p:nvSpPr>
        <p:spPr>
          <a:xfrm>
            <a:off x="8513234" y="3280637"/>
            <a:ext cx="406400" cy="289520"/>
          </a:xfrm>
          <a:prstGeom prst="roundRect">
            <a:avLst>
              <a:gd name="adj" fmla="val 17546"/>
            </a:avLst>
          </a:prstGeom>
          <a:solidFill>
            <a:srgbClr val="1E8747"/>
          </a:solidFill>
          <a:ln/>
        </p:spPr>
      </p:sp>
      <p:sp>
        <p:nvSpPr>
          <p:cNvPr id="47" name="Text 45"/>
          <p:cNvSpPr/>
          <p:nvPr/>
        </p:nvSpPr>
        <p:spPr>
          <a:xfrm>
            <a:off x="8487834" y="3318737"/>
            <a:ext cx="457200"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FFFFFF"/>
                </a:solidFill>
                <a:latin typeface="Nunito Sans" pitchFamily="34" charset="0"/>
                <a:ea typeface="Nunito Sans" pitchFamily="34" charset="-122"/>
                <a:cs typeface="Nunito Sans" pitchFamily="34" charset="-120"/>
              </a:rPr>
              <a:t>MS</a:t>
            </a:r>
            <a:endParaRPr lang="en-US" sz="1200" dirty="0"/>
          </a:p>
        </p:txBody>
      </p:sp>
      <p:sp>
        <p:nvSpPr>
          <p:cNvPr id="48" name="Shape 46"/>
          <p:cNvSpPr/>
          <p:nvPr/>
        </p:nvSpPr>
        <p:spPr>
          <a:xfrm>
            <a:off x="8983134" y="3280637"/>
            <a:ext cx="406400" cy="289520"/>
          </a:xfrm>
          <a:prstGeom prst="roundRect">
            <a:avLst>
              <a:gd name="adj" fmla="val 17546"/>
            </a:avLst>
          </a:prstGeom>
          <a:solidFill>
            <a:srgbClr val="2463C8"/>
          </a:solidFill>
          <a:ln/>
        </p:spPr>
      </p:sp>
      <p:sp>
        <p:nvSpPr>
          <p:cNvPr id="49" name="Text 47"/>
          <p:cNvSpPr/>
          <p:nvPr/>
        </p:nvSpPr>
        <p:spPr>
          <a:xfrm>
            <a:off x="8957734" y="3318737"/>
            <a:ext cx="457200"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FFFFFF"/>
                </a:solidFill>
                <a:latin typeface="Nunito Sans" pitchFamily="34" charset="0"/>
                <a:ea typeface="Nunito Sans" pitchFamily="34" charset="-122"/>
                <a:cs typeface="Nunito Sans" pitchFamily="34" charset="-120"/>
              </a:rPr>
              <a:t>MA</a:t>
            </a:r>
            <a:endParaRPr lang="en-US" sz="1200" dirty="0"/>
          </a:p>
        </p:txBody>
      </p:sp>
      <p:sp>
        <p:nvSpPr>
          <p:cNvPr id="50" name="Shape 48"/>
          <p:cNvSpPr/>
          <p:nvPr/>
        </p:nvSpPr>
        <p:spPr>
          <a:xfrm>
            <a:off x="9453034" y="3280637"/>
            <a:ext cx="406400" cy="289520"/>
          </a:xfrm>
          <a:prstGeom prst="roundRect">
            <a:avLst>
              <a:gd name="adj" fmla="val 17546"/>
            </a:avLst>
          </a:prstGeom>
          <a:solidFill>
            <a:srgbClr val="1E8747"/>
          </a:solidFill>
          <a:ln/>
        </p:spPr>
      </p:sp>
      <p:sp>
        <p:nvSpPr>
          <p:cNvPr id="51" name="Text 49"/>
          <p:cNvSpPr/>
          <p:nvPr/>
        </p:nvSpPr>
        <p:spPr>
          <a:xfrm>
            <a:off x="9427634" y="3318737"/>
            <a:ext cx="457200"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FFFFFF"/>
                </a:solidFill>
                <a:latin typeface="Nunito Sans" pitchFamily="34" charset="0"/>
                <a:ea typeface="Nunito Sans" pitchFamily="34" charset="-122"/>
                <a:cs typeface="Nunito Sans" pitchFamily="34" charset="-120"/>
              </a:rPr>
              <a:t>MS</a:t>
            </a:r>
            <a:endParaRPr lang="en-US" sz="1200" dirty="0"/>
          </a:p>
        </p:txBody>
      </p:sp>
      <p:sp>
        <p:nvSpPr>
          <p:cNvPr id="52" name="Shape 50"/>
          <p:cNvSpPr/>
          <p:nvPr/>
        </p:nvSpPr>
        <p:spPr>
          <a:xfrm>
            <a:off x="9922934" y="3280637"/>
            <a:ext cx="406400" cy="289520"/>
          </a:xfrm>
          <a:prstGeom prst="roundRect">
            <a:avLst>
              <a:gd name="adj" fmla="val 17546"/>
            </a:avLst>
          </a:prstGeom>
          <a:solidFill>
            <a:srgbClr val="2463C8"/>
          </a:solidFill>
          <a:ln/>
        </p:spPr>
      </p:sp>
      <p:sp>
        <p:nvSpPr>
          <p:cNvPr id="53" name="Text 51"/>
          <p:cNvSpPr/>
          <p:nvPr/>
        </p:nvSpPr>
        <p:spPr>
          <a:xfrm>
            <a:off x="9897534" y="3318737"/>
            <a:ext cx="457200"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FFFFFF"/>
                </a:solidFill>
                <a:latin typeface="Nunito Sans" pitchFamily="34" charset="0"/>
                <a:ea typeface="Nunito Sans" pitchFamily="34" charset="-122"/>
                <a:cs typeface="Nunito Sans" pitchFamily="34" charset="-120"/>
              </a:rPr>
              <a:t>MA</a:t>
            </a:r>
            <a:endParaRPr lang="en-US" sz="1200" dirty="0"/>
          </a:p>
        </p:txBody>
      </p:sp>
      <p:sp>
        <p:nvSpPr>
          <p:cNvPr id="54" name="Text 52"/>
          <p:cNvSpPr/>
          <p:nvPr/>
        </p:nvSpPr>
        <p:spPr>
          <a:xfrm>
            <a:off x="6303433" y="3671757"/>
            <a:ext cx="4962059"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A6580"/>
                </a:solidFill>
                <a:latin typeface="Nunito Sans" pitchFamily="34" charset="0"/>
                <a:ea typeface="Nunito Sans" pitchFamily="34" charset="-122"/>
                <a:cs typeface="Nunito Sans" pitchFamily="34" charset="-120"/>
              </a:rPr>
              <a:t>Aperçu anonymisé, valeurs fictives</a:t>
            </a:r>
            <a:endParaRPr lang="en-US" sz="1200" dirty="0"/>
          </a:p>
        </p:txBody>
      </p:sp>
      <p:sp>
        <p:nvSpPr>
          <p:cNvPr id="55" name="Text 53"/>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A85A0"/>
                </a:solidFill>
                <a:latin typeface="Nunito Sans" pitchFamily="34" charset="0"/>
                <a:ea typeface="Nunito Sans" pitchFamily="34" charset="-122"/>
                <a:cs typeface="Nunito Sans" pitchFamily="34" charset="-120"/>
              </a:rPr>
              <a:t>Évaluation en îlots · Technologie, cycle 4</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5A3DB0"/>
        </a:solidFill>
      </p:bgPr>
    </p:bg>
    <p:spTree>
      <p:nvGrpSpPr>
        <p:cNvPr id="1" name=""/>
        <p:cNvGrpSpPr/>
        <p:nvPr/>
      </p:nvGrpSpPr>
      <p:grpSpPr>
        <a:xfrm>
          <a:off x="0" y="0"/>
          <a:ext cx="0" cy="0"/>
          <a:chOff x="0" y="0"/>
          <a:chExt cx="0" cy="0"/>
        </a:xfrm>
      </p:grpSpPr>
      <p:sp>
        <p:nvSpPr>
          <p:cNvPr id="2" name="Text 0"/>
          <p:cNvSpPr/>
          <p:nvPr/>
        </p:nvSpPr>
        <p:spPr>
          <a:xfrm>
            <a:off x="812800" y="2039674"/>
            <a:ext cx="10883392" cy="292100"/>
          </a:xfrm>
          <a:prstGeom prst="rect">
            <a:avLst/>
          </a:prstGeom>
          <a:noFill/>
          <a:ln/>
        </p:spPr>
        <p:txBody>
          <a:bodyPr wrap="square" lIns="0" tIns="0" rIns="0" bIns="0" rtlCol="0" anchor="t">
            <a:normAutofit/>
          </a:bodyPr>
          <a:lstStyle/>
          <a:p>
            <a:pPr algn="l" indent="0" marL="0">
              <a:lnSpc>
                <a:spcPts val="2100"/>
              </a:lnSpc>
              <a:buNone/>
            </a:pPr>
            <a:r>
              <a:rPr lang="en-US" sz="1500" b="1" spc="200" kern="0" dirty="0">
                <a:solidFill>
                  <a:srgbClr val="DCD2FF"/>
                </a:solidFill>
                <a:latin typeface="Nunito Sans" pitchFamily="34" charset="0"/>
                <a:ea typeface="Nunito Sans" pitchFamily="34" charset="-122"/>
                <a:cs typeface="Nunito Sans" pitchFamily="34" charset="-120"/>
              </a:rPr>
              <a:t>PROTECTION DES DONNÉES</a:t>
            </a:r>
            <a:endParaRPr lang="en-US" sz="1500" dirty="0"/>
          </a:p>
        </p:txBody>
      </p:sp>
      <p:sp>
        <p:nvSpPr>
          <p:cNvPr id="3" name="Text 1"/>
          <p:cNvSpPr/>
          <p:nvPr/>
        </p:nvSpPr>
        <p:spPr>
          <a:xfrm>
            <a:off x="812800" y="2611174"/>
            <a:ext cx="10203180" cy="1252141"/>
          </a:xfrm>
          <a:prstGeom prst="rect">
            <a:avLst/>
          </a:prstGeom>
          <a:noFill/>
          <a:ln/>
        </p:spPr>
        <p:txBody>
          <a:bodyPr wrap="square" lIns="0" tIns="0" rIns="0" bIns="0" rtlCol="0" anchor="t">
            <a:normAutofit/>
          </a:bodyPr>
          <a:lstStyle/>
          <a:p>
            <a:pPr algn="l" indent="0" marL="0">
              <a:lnSpc>
                <a:spcPts val="4830"/>
              </a:lnSpc>
              <a:buNone/>
            </a:pPr>
            <a:r>
              <a:rPr lang="en-US" sz="4200" b="1" dirty="0">
                <a:solidFill>
                  <a:srgbClr val="FFFFFF"/>
                </a:solidFill>
                <a:latin typeface="Domine" pitchFamily="34" charset="0"/>
                <a:ea typeface="Domine" pitchFamily="34" charset="-122"/>
                <a:cs typeface="Domine" pitchFamily="34" charset="-120"/>
              </a:rPr>
              <a:t>Les données des élèves ne quittent jamais le poste de l’enseignant</a:t>
            </a:r>
            <a:endParaRPr lang="en-US" sz="4200" dirty="0"/>
          </a:p>
        </p:txBody>
      </p:sp>
      <p:sp>
        <p:nvSpPr>
          <p:cNvPr id="4" name="Text 2"/>
          <p:cNvSpPr/>
          <p:nvPr/>
        </p:nvSpPr>
        <p:spPr>
          <a:xfrm>
            <a:off x="812800" y="4142715"/>
            <a:ext cx="9156700" cy="701014"/>
          </a:xfrm>
          <a:prstGeom prst="rect">
            <a:avLst/>
          </a:prstGeom>
          <a:noFill/>
          <a:ln/>
        </p:spPr>
        <p:txBody>
          <a:bodyPr wrap="square" lIns="0" tIns="0" rIns="0" bIns="0" rtlCol="0" anchor="t">
            <a:normAutofit/>
          </a:bodyPr>
          <a:lstStyle/>
          <a:p>
            <a:pPr algn="l" indent="0" marL="0">
              <a:lnSpc>
                <a:spcPts val="2660"/>
              </a:lnSpc>
              <a:buNone/>
            </a:pPr>
            <a:r>
              <a:rPr lang="en-US" sz="1900" dirty="0">
                <a:solidFill>
                  <a:srgbClr val="E8E2FF"/>
                </a:solidFill>
                <a:latin typeface="Nunito Sans" pitchFamily="34" charset="0"/>
                <a:ea typeface="Nunito Sans" pitchFamily="34" charset="-122"/>
                <a:cs typeface="Nunito Sans" pitchFamily="34" charset="-120"/>
              </a:rPr>
              <a:t>Noms, prénoms et évaluations d’élèves mineurs sont des données personnelles. L’application est conçue pour qu’un tiers ne puisse pas les récupérer.</a:t>
            </a:r>
            <a:endParaRPr lang="en-US" sz="1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6F5FA"/>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5A3DB0"/>
                </a:solidFill>
                <a:latin typeface="Nunito Sans" pitchFamily="34" charset="0"/>
                <a:ea typeface="Nunito Sans" pitchFamily="34" charset="-122"/>
                <a:cs typeface="Nunito Sans" pitchFamily="34" charset="-120"/>
              </a:rPr>
              <a:t>LE PRINCIPE</a:t>
            </a:r>
            <a:endParaRPr lang="en-US" sz="1200" dirty="0"/>
          </a:p>
        </p:txBody>
      </p:sp>
      <p:sp>
        <p:nvSpPr>
          <p:cNvPr id="3" name="Text 1"/>
          <p:cNvSpPr/>
          <p:nvPr/>
        </p:nvSpPr>
        <p:spPr>
          <a:xfrm>
            <a:off x="812800" y="11023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dirty="0">
                <a:solidFill>
                  <a:srgbClr val="1C1929"/>
                </a:solidFill>
                <a:latin typeface="Domine" pitchFamily="34" charset="0"/>
                <a:ea typeface="Domine" pitchFamily="34" charset="-122"/>
                <a:cs typeface="Domine" pitchFamily="34" charset="-120"/>
              </a:rPr>
              <a:t>Un mot de passe, une clé, des données chiffrées</a:t>
            </a:r>
            <a:endParaRPr lang="en-US" sz="3200" dirty="0"/>
          </a:p>
        </p:txBody>
      </p:sp>
      <p:sp>
        <p:nvSpPr>
          <p:cNvPr id="4" name="Shape 2"/>
          <p:cNvSpPr/>
          <p:nvPr/>
        </p:nvSpPr>
        <p:spPr>
          <a:xfrm>
            <a:off x="819150" y="1996349"/>
            <a:ext cx="2781300" cy="1267354"/>
          </a:xfrm>
          <a:prstGeom prst="roundRect">
            <a:avLst>
              <a:gd name="adj" fmla="val 9520"/>
            </a:avLst>
          </a:prstGeom>
          <a:solidFill>
            <a:srgbClr val="FFFFFF"/>
          </a:solidFill>
          <a:ln w="12700">
            <a:solidFill>
              <a:srgbClr val="5A3DB0"/>
            </a:solidFill>
            <a:prstDash val="solid"/>
          </a:ln>
        </p:spPr>
      </p:sp>
      <p:sp>
        <p:nvSpPr>
          <p:cNvPr id="5" name="Text 3"/>
          <p:cNvSpPr/>
          <p:nvPr/>
        </p:nvSpPr>
        <p:spPr>
          <a:xfrm>
            <a:off x="1054100" y="2231299"/>
            <a:ext cx="2380742" cy="284427"/>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1C1929"/>
                </a:solidFill>
                <a:latin typeface="Domine" pitchFamily="34" charset="0"/>
                <a:ea typeface="Domine" pitchFamily="34" charset="-122"/>
                <a:cs typeface="Domine" pitchFamily="34" charset="-120"/>
              </a:rPr>
              <a:t>Mot de passe</a:t>
            </a:r>
            <a:endParaRPr lang="en-US" sz="1700" dirty="0"/>
          </a:p>
        </p:txBody>
      </p:sp>
      <p:sp>
        <p:nvSpPr>
          <p:cNvPr id="6" name="Text 4"/>
          <p:cNvSpPr/>
          <p:nvPr/>
        </p:nvSpPr>
        <p:spPr>
          <a:xfrm>
            <a:off x="1054100" y="2566526"/>
            <a:ext cx="2380742" cy="487627"/>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4560"/>
                </a:solidFill>
                <a:latin typeface="Nunito Sans" pitchFamily="34" charset="0"/>
                <a:ea typeface="Nunito Sans" pitchFamily="34" charset="-122"/>
                <a:cs typeface="Nunito Sans" pitchFamily="34" charset="-120"/>
              </a:rPr>
              <a:t>Connu de l’enseignant seul, jamais enregistré</a:t>
            </a:r>
            <a:endParaRPr lang="en-US" sz="1300" dirty="0"/>
          </a:p>
        </p:txBody>
      </p:sp>
      <p:pic>
        <p:nvPicPr>
          <p:cNvPr id="7" name="Image 0" descr="connector">    </p:cNvPr>
          <p:cNvPicPr>
            <a:picLocks noChangeAspect="1"/>
          </p:cNvPicPr>
          <p:nvPr/>
        </p:nvPicPr>
        <p:blipFill>
          <a:blip r:embed="rId1"/>
          <a:srcRect l="0" r="0" t="0" b="0"/>
          <a:stretch/>
        </p:blipFill>
        <p:spPr>
          <a:xfrm>
            <a:off x="3606800" y="2566526"/>
            <a:ext cx="1092200" cy="127000"/>
          </a:xfrm>
          <a:prstGeom prst="rect">
            <a:avLst/>
          </a:prstGeom>
        </p:spPr>
      </p:pic>
      <p:sp>
        <p:nvSpPr>
          <p:cNvPr id="8" name="Shape 5"/>
          <p:cNvSpPr/>
          <p:nvPr/>
        </p:nvSpPr>
        <p:spPr>
          <a:xfrm>
            <a:off x="4705350" y="1880791"/>
            <a:ext cx="2781300" cy="1498468"/>
          </a:xfrm>
          <a:prstGeom prst="roundRect">
            <a:avLst>
              <a:gd name="adj" fmla="val 8052"/>
            </a:avLst>
          </a:prstGeom>
          <a:solidFill>
            <a:srgbClr val="FFFFFF"/>
          </a:solidFill>
          <a:ln w="12700">
            <a:solidFill>
              <a:srgbClr val="5A3DB0"/>
            </a:solidFill>
            <a:prstDash val="solid"/>
          </a:ln>
        </p:spPr>
      </p:sp>
      <p:sp>
        <p:nvSpPr>
          <p:cNvPr id="9" name="Text 6"/>
          <p:cNvSpPr/>
          <p:nvPr/>
        </p:nvSpPr>
        <p:spPr>
          <a:xfrm>
            <a:off x="4940300" y="2115741"/>
            <a:ext cx="2380742" cy="284427"/>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1C1929"/>
                </a:solidFill>
                <a:latin typeface="Domine" pitchFamily="34" charset="0"/>
                <a:ea typeface="Domine" pitchFamily="34" charset="-122"/>
                <a:cs typeface="Domine" pitchFamily="34" charset="-120"/>
              </a:rPr>
              <a:t>Clé de chiffrement</a:t>
            </a:r>
            <a:endParaRPr lang="en-US" sz="1700" dirty="0"/>
          </a:p>
        </p:txBody>
      </p:sp>
      <p:sp>
        <p:nvSpPr>
          <p:cNvPr id="10" name="Text 7"/>
          <p:cNvSpPr/>
          <p:nvPr/>
        </p:nvSpPr>
        <p:spPr>
          <a:xfrm>
            <a:off x="4940300" y="2450970"/>
            <a:ext cx="2380742" cy="71874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4560"/>
                </a:solidFill>
                <a:latin typeface="Nunito Sans" pitchFamily="34" charset="0"/>
                <a:ea typeface="Nunito Sans" pitchFamily="34" charset="-122"/>
                <a:cs typeface="Nunito Sans" pitchFamily="34" charset="-120"/>
              </a:rPr>
              <a:t>Calculée en 600 000 étapes, gardée en mémoire le temps de la session</a:t>
            </a:r>
            <a:endParaRPr lang="en-US" sz="1300" dirty="0"/>
          </a:p>
        </p:txBody>
      </p:sp>
      <p:pic>
        <p:nvPicPr>
          <p:cNvPr id="11" name="Image 1" descr="connector">    </p:cNvPr>
          <p:cNvPicPr>
            <a:picLocks noChangeAspect="1"/>
          </p:cNvPicPr>
          <p:nvPr/>
        </p:nvPicPr>
        <p:blipFill>
          <a:blip r:embed="rId2"/>
          <a:srcRect l="0" r="0" t="0" b="0"/>
          <a:stretch/>
        </p:blipFill>
        <p:spPr>
          <a:xfrm>
            <a:off x="7493000" y="2566526"/>
            <a:ext cx="1092200" cy="127000"/>
          </a:xfrm>
          <a:prstGeom prst="rect">
            <a:avLst/>
          </a:prstGeom>
        </p:spPr>
      </p:pic>
      <p:sp>
        <p:nvSpPr>
          <p:cNvPr id="12" name="Shape 8"/>
          <p:cNvSpPr/>
          <p:nvPr/>
        </p:nvSpPr>
        <p:spPr>
          <a:xfrm>
            <a:off x="8591550" y="1996349"/>
            <a:ext cx="2781300" cy="1267354"/>
          </a:xfrm>
          <a:prstGeom prst="roundRect">
            <a:avLst>
              <a:gd name="adj" fmla="val 9520"/>
            </a:avLst>
          </a:prstGeom>
          <a:solidFill>
            <a:srgbClr val="ECE6FB"/>
          </a:solidFill>
          <a:ln w="12700">
            <a:solidFill>
              <a:srgbClr val="5A3DB0"/>
            </a:solidFill>
            <a:prstDash val="solid"/>
          </a:ln>
        </p:spPr>
      </p:sp>
      <p:sp>
        <p:nvSpPr>
          <p:cNvPr id="13" name="Text 9"/>
          <p:cNvSpPr/>
          <p:nvPr/>
        </p:nvSpPr>
        <p:spPr>
          <a:xfrm>
            <a:off x="8826500" y="2231299"/>
            <a:ext cx="2380742" cy="284427"/>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1C1929"/>
                </a:solidFill>
                <a:latin typeface="Domine" pitchFamily="34" charset="0"/>
                <a:ea typeface="Domine" pitchFamily="34" charset="-122"/>
                <a:cs typeface="Domine" pitchFamily="34" charset="-120"/>
              </a:rPr>
              <a:t>Données chiffrées</a:t>
            </a:r>
            <a:endParaRPr lang="en-US" sz="1700" dirty="0"/>
          </a:p>
        </p:txBody>
      </p:sp>
      <p:sp>
        <p:nvSpPr>
          <p:cNvPr id="14" name="Text 10"/>
          <p:cNvSpPr/>
          <p:nvPr/>
        </p:nvSpPr>
        <p:spPr>
          <a:xfrm>
            <a:off x="8826500" y="2566526"/>
            <a:ext cx="2380742" cy="487627"/>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4560"/>
                </a:solidFill>
                <a:latin typeface="Nunito Sans" pitchFamily="34" charset="0"/>
                <a:ea typeface="Nunito Sans" pitchFamily="34" charset="-122"/>
                <a:cs typeface="Nunito Sans" pitchFamily="34" charset="-120"/>
              </a:rPr>
              <a:t>AES-256, enregistrées dans le navigateur du poste</a:t>
            </a:r>
            <a:endParaRPr lang="en-US" sz="1300" dirty="0"/>
          </a:p>
        </p:txBody>
      </p:sp>
      <p:sp>
        <p:nvSpPr>
          <p:cNvPr id="15" name="Shape 11"/>
          <p:cNvSpPr/>
          <p:nvPr/>
        </p:nvSpPr>
        <p:spPr>
          <a:xfrm>
            <a:off x="812800" y="3699935"/>
            <a:ext cx="2508250" cy="0"/>
          </a:xfrm>
          <a:prstGeom prst="line">
            <a:avLst/>
          </a:prstGeom>
          <a:noFill/>
          <a:ln w="19050">
            <a:solidFill>
              <a:srgbClr val="CFC8E6"/>
            </a:solidFill>
            <a:prstDash val="solid"/>
          </a:ln>
        </p:spPr>
      </p:sp>
      <p:sp>
        <p:nvSpPr>
          <p:cNvPr id="16" name="Text 12"/>
          <p:cNvSpPr/>
          <p:nvPr/>
        </p:nvSpPr>
        <p:spPr>
          <a:xfrm>
            <a:off x="812800" y="3859743"/>
            <a:ext cx="2583498" cy="274307"/>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1C1929"/>
                </a:solidFill>
                <a:latin typeface="Nunito Sans" pitchFamily="34" charset="0"/>
                <a:ea typeface="Nunito Sans" pitchFamily="34" charset="-122"/>
                <a:cs typeface="Nunito Sans" pitchFamily="34" charset="-120"/>
              </a:rPr>
              <a:t>Aucune connexion</a:t>
            </a:r>
            <a:endParaRPr lang="en-US" sz="1400" dirty="0"/>
          </a:p>
        </p:txBody>
      </p:sp>
      <p:sp>
        <p:nvSpPr>
          <p:cNvPr id="17" name="Text 13"/>
          <p:cNvSpPr/>
          <p:nvPr/>
        </p:nvSpPr>
        <p:spPr>
          <a:xfrm>
            <a:off x="812800" y="4159448"/>
            <a:ext cx="2583498"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4560"/>
                </a:solidFill>
                <a:latin typeface="Nunito Sans" pitchFamily="34" charset="0"/>
                <a:ea typeface="Nunito Sans" pitchFamily="34" charset="-122"/>
                <a:cs typeface="Nunito Sans" pitchFamily="34" charset="-120"/>
              </a:rPr>
              <a:t>La page s’interdit tout échange avec Internet</a:t>
            </a:r>
            <a:endParaRPr lang="en-US" sz="1200" dirty="0"/>
          </a:p>
        </p:txBody>
      </p:sp>
      <p:sp>
        <p:nvSpPr>
          <p:cNvPr id="18" name="Shape 14"/>
          <p:cNvSpPr/>
          <p:nvPr/>
        </p:nvSpPr>
        <p:spPr>
          <a:xfrm>
            <a:off x="3498850" y="3699935"/>
            <a:ext cx="2508250" cy="0"/>
          </a:xfrm>
          <a:prstGeom prst="line">
            <a:avLst/>
          </a:prstGeom>
          <a:noFill/>
          <a:ln w="19050">
            <a:solidFill>
              <a:srgbClr val="CFC8E6"/>
            </a:solidFill>
            <a:prstDash val="solid"/>
          </a:ln>
        </p:spPr>
      </p:sp>
      <p:sp>
        <p:nvSpPr>
          <p:cNvPr id="19" name="Text 15"/>
          <p:cNvSpPr/>
          <p:nvPr/>
        </p:nvSpPr>
        <p:spPr>
          <a:xfrm>
            <a:off x="3498850" y="3859743"/>
            <a:ext cx="2583498" cy="274307"/>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1C1929"/>
                </a:solidFill>
                <a:latin typeface="Nunito Sans" pitchFamily="34" charset="0"/>
                <a:ea typeface="Nunito Sans" pitchFamily="34" charset="-122"/>
                <a:cs typeface="Nunito Sans" pitchFamily="34" charset="-120"/>
              </a:rPr>
              <a:t>Un seul fichier</a:t>
            </a:r>
            <a:endParaRPr lang="en-US" sz="1400" dirty="0"/>
          </a:p>
        </p:txBody>
      </p:sp>
      <p:sp>
        <p:nvSpPr>
          <p:cNvPr id="20" name="Text 16"/>
          <p:cNvSpPr/>
          <p:nvPr/>
        </p:nvSpPr>
        <p:spPr>
          <a:xfrm>
            <a:off x="3498850" y="4159448"/>
            <a:ext cx="2583498"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4560"/>
                </a:solidFill>
                <a:latin typeface="Nunito Sans" pitchFamily="34" charset="0"/>
                <a:ea typeface="Nunito Sans" pitchFamily="34" charset="-122"/>
                <a:cs typeface="Nunito Sans" pitchFamily="34" charset="-120"/>
              </a:rPr>
              <a:t>Ni installation, ni serveur, ni compte</a:t>
            </a:r>
            <a:endParaRPr lang="en-US" sz="1200" dirty="0"/>
          </a:p>
        </p:txBody>
      </p:sp>
      <p:sp>
        <p:nvSpPr>
          <p:cNvPr id="21" name="Shape 17"/>
          <p:cNvSpPr/>
          <p:nvPr/>
        </p:nvSpPr>
        <p:spPr>
          <a:xfrm>
            <a:off x="6184900" y="3699935"/>
            <a:ext cx="2508250" cy="0"/>
          </a:xfrm>
          <a:prstGeom prst="line">
            <a:avLst/>
          </a:prstGeom>
          <a:noFill/>
          <a:ln w="19050">
            <a:solidFill>
              <a:srgbClr val="CFC8E6"/>
            </a:solidFill>
            <a:prstDash val="solid"/>
          </a:ln>
        </p:spPr>
      </p:sp>
      <p:sp>
        <p:nvSpPr>
          <p:cNvPr id="22" name="Text 18"/>
          <p:cNvSpPr/>
          <p:nvPr/>
        </p:nvSpPr>
        <p:spPr>
          <a:xfrm>
            <a:off x="6184900" y="3859743"/>
            <a:ext cx="2583498" cy="274307"/>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1C1929"/>
                </a:solidFill>
                <a:latin typeface="Nunito Sans" pitchFamily="34" charset="0"/>
                <a:ea typeface="Nunito Sans" pitchFamily="34" charset="-122"/>
                <a:cs typeface="Nunito Sans" pitchFamily="34" charset="-120"/>
              </a:rPr>
              <a:t>Verrouillage</a:t>
            </a:r>
            <a:endParaRPr lang="en-US" sz="1400" dirty="0"/>
          </a:p>
        </p:txBody>
      </p:sp>
      <p:sp>
        <p:nvSpPr>
          <p:cNvPr id="23" name="Text 19"/>
          <p:cNvSpPr/>
          <p:nvPr/>
        </p:nvSpPr>
        <p:spPr>
          <a:xfrm>
            <a:off x="6184900" y="4159448"/>
            <a:ext cx="2583498"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4560"/>
                </a:solidFill>
                <a:latin typeface="Nunito Sans" pitchFamily="34" charset="0"/>
                <a:ea typeface="Nunito Sans" pitchFamily="34" charset="-122"/>
                <a:cs typeface="Nunito Sans" pitchFamily="34" charset="-120"/>
              </a:rPr>
              <a:t>Automatique après 5 à 30 min, ou en quittant la page</a:t>
            </a:r>
            <a:endParaRPr lang="en-US" sz="1200" dirty="0"/>
          </a:p>
        </p:txBody>
      </p:sp>
      <p:sp>
        <p:nvSpPr>
          <p:cNvPr id="24" name="Shape 20"/>
          <p:cNvSpPr/>
          <p:nvPr/>
        </p:nvSpPr>
        <p:spPr>
          <a:xfrm>
            <a:off x="8870950" y="3699935"/>
            <a:ext cx="2508250" cy="0"/>
          </a:xfrm>
          <a:prstGeom prst="line">
            <a:avLst/>
          </a:prstGeom>
          <a:noFill/>
          <a:ln w="19050">
            <a:solidFill>
              <a:srgbClr val="CFC8E6"/>
            </a:solidFill>
            <a:prstDash val="solid"/>
          </a:ln>
        </p:spPr>
      </p:sp>
      <p:sp>
        <p:nvSpPr>
          <p:cNvPr id="25" name="Text 21"/>
          <p:cNvSpPr/>
          <p:nvPr/>
        </p:nvSpPr>
        <p:spPr>
          <a:xfrm>
            <a:off x="8870950" y="3859743"/>
            <a:ext cx="2583498" cy="274307"/>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1C1929"/>
                </a:solidFill>
                <a:latin typeface="Nunito Sans" pitchFamily="34" charset="0"/>
                <a:ea typeface="Nunito Sans" pitchFamily="34" charset="-122"/>
                <a:cs typeface="Nunito Sans" pitchFamily="34" charset="-120"/>
              </a:rPr>
              <a:t>Sauvegarde chiffrée</a:t>
            </a:r>
            <a:endParaRPr lang="en-US" sz="1400" dirty="0"/>
          </a:p>
        </p:txBody>
      </p:sp>
      <p:sp>
        <p:nvSpPr>
          <p:cNvPr id="26" name="Text 22"/>
          <p:cNvSpPr/>
          <p:nvPr/>
        </p:nvSpPr>
        <p:spPr>
          <a:xfrm>
            <a:off x="8870950" y="4159448"/>
            <a:ext cx="2583498"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4560"/>
                </a:solidFill>
                <a:latin typeface="Nunito Sans" pitchFamily="34" charset="0"/>
                <a:ea typeface="Nunito Sans" pitchFamily="34" charset="-122"/>
                <a:cs typeface="Nunito Sans" pitchFamily="34" charset="-120"/>
              </a:rPr>
              <a:t>Transportable sur clé USB sans exposer les noms</a:t>
            </a:r>
            <a:endParaRPr lang="en-US" sz="1200" dirty="0"/>
          </a:p>
        </p:txBody>
      </p:sp>
      <p:sp>
        <p:nvSpPr>
          <p:cNvPr id="27" name="Text 23"/>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A85A0"/>
                </a:solidFill>
                <a:latin typeface="Nunito Sans" pitchFamily="34" charset="0"/>
                <a:ea typeface="Nunito Sans" pitchFamily="34" charset="-122"/>
                <a:cs typeface="Nunito Sans" pitchFamily="34" charset="-120"/>
              </a:rPr>
              <a:t>Évaluation en îlots · Technologie, cycle 4</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6F5FA"/>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5A3DB0"/>
                </a:solidFill>
                <a:latin typeface="Nunito Sans" pitchFamily="34" charset="0"/>
                <a:ea typeface="Nunito Sans" pitchFamily="34" charset="-122"/>
                <a:cs typeface="Nunito Sans" pitchFamily="34" charset="-120"/>
              </a:rPr>
              <a:t>POURQUOI CES MESURES</a:t>
            </a:r>
            <a:endParaRPr lang="en-US" sz="1200" dirty="0"/>
          </a:p>
        </p:txBody>
      </p:sp>
      <p:sp>
        <p:nvSpPr>
          <p:cNvPr id="3" name="Text 1"/>
          <p:cNvSpPr/>
          <p:nvPr/>
        </p:nvSpPr>
        <p:spPr>
          <a:xfrm>
            <a:off x="812800" y="11023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dirty="0">
                <a:solidFill>
                  <a:srgbClr val="1C1929"/>
                </a:solidFill>
                <a:latin typeface="Domine" pitchFamily="34" charset="0"/>
                <a:ea typeface="Domine" pitchFamily="34" charset="-122"/>
                <a:cs typeface="Domine" pitchFamily="34" charset="-120"/>
              </a:rPr>
              <a:t>Chaque protection répond à un risque précis</a:t>
            </a:r>
            <a:endParaRPr lang="en-US" sz="32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825500" y="1887141"/>
          <a:ext cx="10553700" cy="3087688"/>
        </p:xfrm>
        <a:graphic>
          <a:graphicData uri="http://schemas.openxmlformats.org/drawingml/2006/table">
            <a:tbl>
              <a:tblPr/>
              <a:tblGrid>
                <a:gridCol w="4854702"/>
                <a:gridCol w="5698998"/>
              </a:tblGrid>
              <a:tr h="385961">
                <a:tc>
                  <a:txBody>
                    <a:bodyPr/>
                    <a:lstStyle/>
                    <a:p>
                      <a:pPr indent="0" marL="0">
                        <a:lnSpc>
                          <a:spcPts val="1960"/>
                        </a:lnSpc>
                        <a:buNone/>
                      </a:pPr>
                      <a:r>
                        <a:rPr lang="en-US" sz="1400" b="1" dirty="0">
                          <a:solidFill>
                            <a:srgbClr val="1C1929"/>
                          </a:solidFill>
                          <a:latin typeface="Nunito Sans" pitchFamily="34" charset="0"/>
                          <a:ea typeface="Nunito Sans" pitchFamily="34" charset="-122"/>
                          <a:cs typeface="Nunito Sans" pitchFamily="34" charset="-120"/>
                        </a:rPr>
                        <a:t>Mesure</a:t>
                      </a:r>
                      <a:endParaRPr lang="en-US" sz="1400" dirty="0">
                        <a:latin typeface="Nunito Sans" charset="0"/>
                        <a:ea typeface="Nunito Sans" charset="0"/>
                        <a:cs typeface="Nunito Sans" charset="0"/>
                      </a:endParaRPr>
                    </a:p>
                  </a:txBody>
                  <a:tcPr marL="62230" marR="62230" marT="62230" marB="62230" anchor="t">
                    <a:lnL w="12700" cap="flat" cmpd="sng" algn="ctr">
                      <a:solidFill>
                        <a:srgbClr val="C4C4C7"/>
                      </a:solidFill>
                      <a:prstDash val="solid"/>
                      <a:round/>
                      <a:headEnd type="none" w="med" len="med"/>
                      <a:tailEnd type="none" w="med" len="med"/>
                    </a:lnL>
                    <a:lnR w="12700" cap="flat" cmpd="sng" algn="ctr">
                      <a:solidFill>
                        <a:srgbClr val="B6B5B9"/>
                      </a:solidFill>
                      <a:prstDash val="solid"/>
                      <a:round/>
                      <a:headEnd type="none" w="med" len="med"/>
                      <a:tailEnd type="none" w="med" len="med"/>
                    </a:lnR>
                    <a:lnT w="12700" cap="flat" cmpd="sng" algn="ctr">
                      <a:solidFill>
                        <a:srgbClr val="C4C4C7"/>
                      </a:solidFill>
                      <a:prstDash val="solid"/>
                      <a:round/>
                      <a:headEnd type="none" w="med" len="med"/>
                      <a:tailEnd type="none" w="med" len="med"/>
                    </a:lnT>
                    <a:lnB w="12700" cap="flat" cmpd="sng" algn="ctr">
                      <a:solidFill>
                        <a:srgbClr val="B6B5B9"/>
                      </a:solidFill>
                      <a:prstDash val="solid"/>
                      <a:round/>
                      <a:headEnd type="none" w="med" len="med"/>
                      <a:tailEnd type="none" w="med" len="med"/>
                    </a:lnB>
                    <a:solidFill>
                      <a:srgbClr val="E4E3E8"/>
                    </a:solidFill>
                  </a:tcPr>
                </a:tc>
                <a:tc>
                  <a:txBody>
                    <a:bodyPr/>
                    <a:lstStyle/>
                    <a:p>
                      <a:pPr indent="0" marL="0">
                        <a:lnSpc>
                          <a:spcPts val="1960"/>
                        </a:lnSpc>
                        <a:buNone/>
                      </a:pPr>
                      <a:r>
                        <a:rPr lang="en-US" sz="1400" b="1" dirty="0">
                          <a:solidFill>
                            <a:srgbClr val="1C1929"/>
                          </a:solidFill>
                          <a:latin typeface="Nunito Sans" pitchFamily="34" charset="0"/>
                          <a:ea typeface="Nunito Sans" pitchFamily="34" charset="-122"/>
                          <a:cs typeface="Nunito Sans" pitchFamily="34" charset="-120"/>
                        </a:rPr>
                        <a:t>Ce qu’elle empêche</a:t>
                      </a:r>
                      <a:endParaRPr lang="en-US" sz="1400" dirty="0">
                        <a:latin typeface="Nunito Sans" charset="0"/>
                        <a:ea typeface="Nunito Sans" charset="0"/>
                        <a:cs typeface="Nunito Sans" charset="0"/>
                      </a:endParaRPr>
                    </a:p>
                  </a:txBody>
                  <a:tcPr marL="62230" marR="62230" marT="62230" marB="62230" anchor="t">
                    <a:lnL w="12700" cap="flat" cmpd="sng" algn="ctr">
                      <a:solidFill>
                        <a:srgbClr val="B6B5B9"/>
                      </a:solidFill>
                      <a:prstDash val="solid"/>
                      <a:round/>
                      <a:headEnd type="none" w="med" len="med"/>
                      <a:tailEnd type="none" w="med" len="med"/>
                    </a:lnL>
                    <a:lnR w="12700" cap="flat" cmpd="sng" algn="ctr">
                      <a:solidFill>
                        <a:srgbClr val="B6B5B9"/>
                      </a:solidFill>
                      <a:prstDash val="solid"/>
                      <a:round/>
                      <a:headEnd type="none" w="med" len="med"/>
                      <a:tailEnd type="none" w="med" len="med"/>
                    </a:lnR>
                    <a:lnT w="12700" cap="flat" cmpd="sng" algn="ctr">
                      <a:solidFill>
                        <a:srgbClr val="C4C4C7"/>
                      </a:solidFill>
                      <a:prstDash val="solid"/>
                      <a:round/>
                      <a:headEnd type="none" w="med" len="med"/>
                      <a:tailEnd type="none" w="med" len="med"/>
                    </a:lnT>
                    <a:lnB w="12700" cap="flat" cmpd="sng" algn="ctr">
                      <a:solidFill>
                        <a:srgbClr val="B6B5B9"/>
                      </a:solidFill>
                      <a:prstDash val="solid"/>
                      <a:round/>
                      <a:headEnd type="none" w="med" len="med"/>
                      <a:tailEnd type="none" w="med" len="med"/>
                    </a:lnB>
                    <a:solidFill>
                      <a:srgbClr val="E4E3E8"/>
                    </a:solidFill>
                  </a:tcPr>
                </a:tc>
              </a:tr>
              <a:tr h="385961">
                <a:tc>
                  <a:txBody>
                    <a:bodyPr/>
                    <a:lstStyle/>
                    <a:p>
                      <a:pPr indent="0" marL="0">
                        <a:lnSpc>
                          <a:spcPts val="1960"/>
                        </a:lnSpc>
                        <a:buNone/>
                      </a:pPr>
                      <a:r>
                        <a:rPr lang="en-US" sz="1400" dirty="0">
                          <a:solidFill>
                            <a:srgbClr val="1C1929"/>
                          </a:solidFill>
                          <a:latin typeface="Nunito Sans" pitchFamily="34" charset="0"/>
                          <a:ea typeface="Nunito Sans" pitchFamily="34" charset="-122"/>
                          <a:cs typeface="Nunito Sans" pitchFamily="34" charset="-120"/>
                        </a:rPr>
                        <a:t>Chiffrement AES-256 par mot de passe</a:t>
                      </a:r>
                      <a:endParaRPr lang="en-US" sz="1400" dirty="0">
                        <a:latin typeface="Nunito Sans" charset="0"/>
                        <a:ea typeface="Nunito Sans" charset="0"/>
                        <a:cs typeface="Nunito Sans" charset="0"/>
                      </a:endParaRPr>
                    </a:p>
                  </a:txBody>
                  <a:tcPr marL="62230" marR="62230" marT="62230" marB="62230" anchor="t">
                    <a:lnL w="12700" cap="flat" cmpd="sng" algn="ctr">
                      <a:solidFill>
                        <a:srgbClr val="C4C4C7"/>
                      </a:solidFill>
                      <a:prstDash val="solid"/>
                      <a:round/>
                      <a:headEnd type="none" w="med" len="med"/>
                      <a:tailEnd type="none" w="med" len="med"/>
                    </a:lnL>
                    <a:lnR w="12700" cap="flat" cmpd="sng" algn="ctr">
                      <a:solidFill>
                        <a:srgbClr val="C4C4C7"/>
                      </a:solidFill>
                      <a:prstDash val="solid"/>
                      <a:round/>
                      <a:headEnd type="none" w="med" len="med"/>
                      <a:tailEnd type="none" w="med" len="med"/>
                    </a:lnR>
                    <a:lnT w="12700" cap="flat" cmpd="sng" algn="ctr">
                      <a:solidFill>
                        <a:srgbClr val="B6B5B9"/>
                      </a:solidFill>
                      <a:prstDash val="solid"/>
                      <a:round/>
                      <a:headEnd type="none" w="med" len="med"/>
                      <a:tailEnd type="none" w="med" len="med"/>
                    </a:lnT>
                    <a:lnB w="12700" cap="flat" cmpd="sng" algn="ctr">
                      <a:solidFill>
                        <a:srgbClr val="C4C4C7"/>
                      </a:solidFill>
                      <a:prstDash val="solid"/>
                      <a:round/>
                      <a:headEnd type="none" w="med" len="med"/>
                      <a:tailEnd type="none" w="med" len="med"/>
                    </a:lnB>
                  </a:tcPr>
                </a:tc>
                <a:tc>
                  <a:txBody>
                    <a:bodyPr/>
                    <a:lstStyle/>
                    <a:p>
                      <a:pPr indent="0" marL="0">
                        <a:lnSpc>
                          <a:spcPts val="1960"/>
                        </a:lnSpc>
                        <a:buNone/>
                      </a:pPr>
                      <a:r>
                        <a:rPr lang="en-US" sz="1400" dirty="0">
                          <a:solidFill>
                            <a:srgbClr val="1C1929"/>
                          </a:solidFill>
                          <a:latin typeface="Nunito Sans" pitchFamily="34" charset="0"/>
                          <a:ea typeface="Nunito Sans" pitchFamily="34" charset="-122"/>
                          <a:cs typeface="Nunito Sans" pitchFamily="34" charset="-120"/>
                        </a:rPr>
                        <a:t>Lire les noms dans le navigateur ou la sauvegarde</a:t>
                      </a:r>
                      <a:endParaRPr lang="en-US" sz="1400" dirty="0">
                        <a:latin typeface="Nunito Sans" charset="0"/>
                        <a:ea typeface="Nunito Sans" charset="0"/>
                        <a:cs typeface="Nunito Sans" charset="0"/>
                      </a:endParaRPr>
                    </a:p>
                  </a:txBody>
                  <a:tcPr marL="62230" marR="62230" marT="62230" marB="62230" anchor="t">
                    <a:lnL w="12700" cap="flat" cmpd="sng" algn="ctr">
                      <a:solidFill>
                        <a:srgbClr val="C4C4C7"/>
                      </a:solidFill>
                      <a:prstDash val="solid"/>
                      <a:round/>
                      <a:headEnd type="none" w="med" len="med"/>
                      <a:tailEnd type="none" w="med" len="med"/>
                    </a:lnL>
                    <a:lnR w="12700" cap="flat" cmpd="sng" algn="ctr">
                      <a:solidFill>
                        <a:srgbClr val="C4C4C7"/>
                      </a:solidFill>
                      <a:prstDash val="solid"/>
                      <a:round/>
                      <a:headEnd type="none" w="med" len="med"/>
                      <a:tailEnd type="none" w="med" len="med"/>
                    </a:lnR>
                    <a:lnT w="12700" cap="flat" cmpd="sng" algn="ctr">
                      <a:solidFill>
                        <a:srgbClr val="B6B5B9"/>
                      </a:solidFill>
                      <a:prstDash val="solid"/>
                      <a:round/>
                      <a:headEnd type="none" w="med" len="med"/>
                      <a:tailEnd type="none" w="med" len="med"/>
                    </a:lnT>
                    <a:lnB w="12700" cap="flat" cmpd="sng" algn="ctr">
                      <a:solidFill>
                        <a:srgbClr val="C4C4C7"/>
                      </a:solidFill>
                      <a:prstDash val="solid"/>
                      <a:round/>
                      <a:headEnd type="none" w="med" len="med"/>
                      <a:tailEnd type="none" w="med" len="med"/>
                    </a:lnB>
                  </a:tcPr>
                </a:tc>
              </a:tr>
              <a:tr h="385961">
                <a:tc>
                  <a:txBody>
                    <a:bodyPr/>
                    <a:lstStyle/>
                    <a:p>
                      <a:pPr indent="0" marL="0">
                        <a:lnSpc>
                          <a:spcPts val="1960"/>
                        </a:lnSpc>
                        <a:buNone/>
                      </a:pPr>
                      <a:r>
                        <a:rPr lang="en-US" sz="1400" dirty="0">
                          <a:solidFill>
                            <a:srgbClr val="1C1929"/>
                          </a:solidFill>
                          <a:latin typeface="Nunito Sans" pitchFamily="34" charset="0"/>
                          <a:ea typeface="Nunito Sans" pitchFamily="34" charset="-122"/>
                          <a:cs typeface="Nunito Sans" pitchFamily="34" charset="-120"/>
                        </a:rPr>
                        <a:t>600 000 étapes, mots de passe faibles refusés</a:t>
                      </a:r>
                      <a:endParaRPr lang="en-US" sz="1400" dirty="0">
                        <a:latin typeface="Nunito Sans" charset="0"/>
                        <a:ea typeface="Nunito Sans" charset="0"/>
                        <a:cs typeface="Nunito Sans" charset="0"/>
                      </a:endParaRPr>
                    </a:p>
                  </a:txBody>
                  <a:tcPr marL="62230" marR="62230" marT="62230" marB="62230" anchor="t">
                    <a:lnL w="12700" cap="flat" cmpd="sng" algn="ctr">
                      <a:solidFill>
                        <a:srgbClr val="C4C4C7"/>
                      </a:solidFill>
                      <a:prstDash val="solid"/>
                      <a:round/>
                      <a:headEnd type="none" w="med" len="med"/>
                      <a:tailEnd type="none" w="med" len="med"/>
                    </a:lnL>
                    <a:lnR w="12700" cap="flat" cmpd="sng" algn="ctr">
                      <a:solidFill>
                        <a:srgbClr val="C4C4C7"/>
                      </a:solidFill>
                      <a:prstDash val="solid"/>
                      <a:round/>
                      <a:headEnd type="none" w="med" len="med"/>
                      <a:tailEnd type="none" w="med" len="med"/>
                    </a:lnR>
                    <a:lnT w="12700" cap="flat" cmpd="sng" algn="ctr">
                      <a:solidFill>
                        <a:srgbClr val="C4C4C7"/>
                      </a:solidFill>
                      <a:prstDash val="solid"/>
                      <a:round/>
                      <a:headEnd type="none" w="med" len="med"/>
                      <a:tailEnd type="none" w="med" len="med"/>
                    </a:lnT>
                    <a:lnB w="12700" cap="flat" cmpd="sng" algn="ctr">
                      <a:solidFill>
                        <a:srgbClr val="C4C4C7"/>
                      </a:solidFill>
                      <a:prstDash val="solid"/>
                      <a:round/>
                      <a:headEnd type="none" w="med" len="med"/>
                      <a:tailEnd type="none" w="med" len="med"/>
                    </a:lnB>
                  </a:tcPr>
                </a:tc>
                <a:tc>
                  <a:txBody>
                    <a:bodyPr/>
                    <a:lstStyle/>
                    <a:p>
                      <a:pPr indent="0" marL="0">
                        <a:lnSpc>
                          <a:spcPts val="1960"/>
                        </a:lnSpc>
                        <a:buNone/>
                      </a:pPr>
                      <a:r>
                        <a:rPr lang="en-US" sz="1400" dirty="0">
                          <a:solidFill>
                            <a:srgbClr val="1C1929"/>
                          </a:solidFill>
                          <a:latin typeface="Nunito Sans" pitchFamily="34" charset="0"/>
                          <a:ea typeface="Nunito Sans" pitchFamily="34" charset="-122"/>
                          <a:cs typeface="Nunito Sans" pitchFamily="34" charset="-120"/>
                        </a:rPr>
                        <a:t>Deviner le mot de passe par essais automatiques</a:t>
                      </a:r>
                      <a:endParaRPr lang="en-US" sz="1400" dirty="0">
                        <a:latin typeface="Nunito Sans" charset="0"/>
                        <a:ea typeface="Nunito Sans" charset="0"/>
                        <a:cs typeface="Nunito Sans" charset="0"/>
                      </a:endParaRPr>
                    </a:p>
                  </a:txBody>
                  <a:tcPr marL="62230" marR="62230" marT="62230" marB="62230" anchor="t">
                    <a:lnL w="12700" cap="flat" cmpd="sng" algn="ctr">
                      <a:solidFill>
                        <a:srgbClr val="C4C4C7"/>
                      </a:solidFill>
                      <a:prstDash val="solid"/>
                      <a:round/>
                      <a:headEnd type="none" w="med" len="med"/>
                      <a:tailEnd type="none" w="med" len="med"/>
                    </a:lnL>
                    <a:lnR w="12700" cap="flat" cmpd="sng" algn="ctr">
                      <a:solidFill>
                        <a:srgbClr val="C4C4C7"/>
                      </a:solidFill>
                      <a:prstDash val="solid"/>
                      <a:round/>
                      <a:headEnd type="none" w="med" len="med"/>
                      <a:tailEnd type="none" w="med" len="med"/>
                    </a:lnR>
                    <a:lnT w="12700" cap="flat" cmpd="sng" algn="ctr">
                      <a:solidFill>
                        <a:srgbClr val="C4C4C7"/>
                      </a:solidFill>
                      <a:prstDash val="solid"/>
                      <a:round/>
                      <a:headEnd type="none" w="med" len="med"/>
                      <a:tailEnd type="none" w="med" len="med"/>
                    </a:lnT>
                    <a:lnB w="12700" cap="flat" cmpd="sng" algn="ctr">
                      <a:solidFill>
                        <a:srgbClr val="C4C4C7"/>
                      </a:solidFill>
                      <a:prstDash val="solid"/>
                      <a:round/>
                      <a:headEnd type="none" w="med" len="med"/>
                      <a:tailEnd type="none" w="med" len="med"/>
                    </a:lnB>
                  </a:tcPr>
                </a:tc>
              </a:tr>
              <a:tr h="385961">
                <a:tc>
                  <a:txBody>
                    <a:bodyPr/>
                    <a:lstStyle/>
                    <a:p>
                      <a:pPr indent="0" marL="0">
                        <a:lnSpc>
                          <a:spcPts val="1960"/>
                        </a:lnSpc>
                        <a:buNone/>
                      </a:pPr>
                      <a:r>
                        <a:rPr lang="en-US" sz="1400" dirty="0">
                          <a:solidFill>
                            <a:srgbClr val="1C1929"/>
                          </a:solidFill>
                          <a:latin typeface="Nunito Sans" pitchFamily="34" charset="0"/>
                          <a:ea typeface="Nunito Sans" pitchFamily="34" charset="-122"/>
                          <a:cs typeface="Nunito Sans" pitchFamily="34" charset="-120"/>
                        </a:rPr>
                        <a:t>Aucune connexion réseau autorisée</a:t>
                      </a:r>
                      <a:endParaRPr lang="en-US" sz="1400" dirty="0">
                        <a:latin typeface="Nunito Sans" charset="0"/>
                        <a:ea typeface="Nunito Sans" charset="0"/>
                        <a:cs typeface="Nunito Sans" charset="0"/>
                      </a:endParaRPr>
                    </a:p>
                  </a:txBody>
                  <a:tcPr marL="62230" marR="62230" marT="62230" marB="62230" anchor="t">
                    <a:lnL w="12700" cap="flat" cmpd="sng" algn="ctr">
                      <a:solidFill>
                        <a:srgbClr val="C4C4C7"/>
                      </a:solidFill>
                      <a:prstDash val="solid"/>
                      <a:round/>
                      <a:headEnd type="none" w="med" len="med"/>
                      <a:tailEnd type="none" w="med" len="med"/>
                    </a:lnL>
                    <a:lnR w="12700" cap="flat" cmpd="sng" algn="ctr">
                      <a:solidFill>
                        <a:srgbClr val="C4C4C7"/>
                      </a:solidFill>
                      <a:prstDash val="solid"/>
                      <a:round/>
                      <a:headEnd type="none" w="med" len="med"/>
                      <a:tailEnd type="none" w="med" len="med"/>
                    </a:lnR>
                    <a:lnT w="12700" cap="flat" cmpd="sng" algn="ctr">
                      <a:solidFill>
                        <a:srgbClr val="C4C4C7"/>
                      </a:solidFill>
                      <a:prstDash val="solid"/>
                      <a:round/>
                      <a:headEnd type="none" w="med" len="med"/>
                      <a:tailEnd type="none" w="med" len="med"/>
                    </a:lnT>
                    <a:lnB w="12700" cap="flat" cmpd="sng" algn="ctr">
                      <a:solidFill>
                        <a:srgbClr val="C4C4C7"/>
                      </a:solidFill>
                      <a:prstDash val="solid"/>
                      <a:round/>
                      <a:headEnd type="none" w="med" len="med"/>
                      <a:tailEnd type="none" w="med" len="med"/>
                    </a:lnB>
                  </a:tcPr>
                </a:tc>
                <a:tc>
                  <a:txBody>
                    <a:bodyPr/>
                    <a:lstStyle/>
                    <a:p>
                      <a:pPr indent="0" marL="0">
                        <a:lnSpc>
                          <a:spcPts val="1960"/>
                        </a:lnSpc>
                        <a:buNone/>
                      </a:pPr>
                      <a:r>
                        <a:rPr lang="en-US" sz="1400" dirty="0">
                          <a:solidFill>
                            <a:srgbClr val="1C1929"/>
                          </a:solidFill>
                          <a:latin typeface="Nunito Sans" pitchFamily="34" charset="0"/>
                          <a:ea typeface="Nunito Sans" pitchFamily="34" charset="-122"/>
                          <a:cs typeface="Nunito Sans" pitchFamily="34" charset="-120"/>
                        </a:rPr>
                        <a:t>Envoyer les données vers un site extérieur</a:t>
                      </a:r>
                      <a:endParaRPr lang="en-US" sz="1400" dirty="0">
                        <a:latin typeface="Nunito Sans" charset="0"/>
                        <a:ea typeface="Nunito Sans" charset="0"/>
                        <a:cs typeface="Nunito Sans" charset="0"/>
                      </a:endParaRPr>
                    </a:p>
                  </a:txBody>
                  <a:tcPr marL="62230" marR="62230" marT="62230" marB="62230" anchor="t">
                    <a:lnL w="12700" cap="flat" cmpd="sng" algn="ctr">
                      <a:solidFill>
                        <a:srgbClr val="C4C4C7"/>
                      </a:solidFill>
                      <a:prstDash val="solid"/>
                      <a:round/>
                      <a:headEnd type="none" w="med" len="med"/>
                      <a:tailEnd type="none" w="med" len="med"/>
                    </a:lnL>
                    <a:lnR w="12700" cap="flat" cmpd="sng" algn="ctr">
                      <a:solidFill>
                        <a:srgbClr val="C4C4C7"/>
                      </a:solidFill>
                      <a:prstDash val="solid"/>
                      <a:round/>
                      <a:headEnd type="none" w="med" len="med"/>
                      <a:tailEnd type="none" w="med" len="med"/>
                    </a:lnR>
                    <a:lnT w="12700" cap="flat" cmpd="sng" algn="ctr">
                      <a:solidFill>
                        <a:srgbClr val="C4C4C7"/>
                      </a:solidFill>
                      <a:prstDash val="solid"/>
                      <a:round/>
                      <a:headEnd type="none" w="med" len="med"/>
                      <a:tailEnd type="none" w="med" len="med"/>
                    </a:lnT>
                    <a:lnB w="12700" cap="flat" cmpd="sng" algn="ctr">
                      <a:solidFill>
                        <a:srgbClr val="C4C4C7"/>
                      </a:solidFill>
                      <a:prstDash val="solid"/>
                      <a:round/>
                      <a:headEnd type="none" w="med" len="med"/>
                      <a:tailEnd type="none" w="med" len="med"/>
                    </a:lnB>
                  </a:tcPr>
                </a:tc>
              </a:tr>
              <a:tr h="385961">
                <a:tc>
                  <a:txBody>
                    <a:bodyPr/>
                    <a:lstStyle/>
                    <a:p>
                      <a:pPr indent="0" marL="0">
                        <a:lnSpc>
                          <a:spcPts val="1960"/>
                        </a:lnSpc>
                        <a:buNone/>
                      </a:pPr>
                      <a:r>
                        <a:rPr lang="en-US" sz="1400" dirty="0">
                          <a:solidFill>
                            <a:srgbClr val="1C1929"/>
                          </a:solidFill>
                          <a:latin typeface="Nunito Sans" pitchFamily="34" charset="0"/>
                          <a:ea typeface="Nunito Sans" pitchFamily="34" charset="-122"/>
                          <a:cs typeface="Nunito Sans" pitchFamily="34" charset="-120"/>
                        </a:rPr>
                        <a:t>Correcteur, traduction, Grammarly coupés</a:t>
                      </a:r>
                      <a:endParaRPr lang="en-US" sz="1400" dirty="0">
                        <a:latin typeface="Nunito Sans" charset="0"/>
                        <a:ea typeface="Nunito Sans" charset="0"/>
                        <a:cs typeface="Nunito Sans" charset="0"/>
                      </a:endParaRPr>
                    </a:p>
                  </a:txBody>
                  <a:tcPr marL="62230" marR="62230" marT="62230" marB="62230" anchor="t">
                    <a:lnL w="12700" cap="flat" cmpd="sng" algn="ctr">
                      <a:solidFill>
                        <a:srgbClr val="C4C4C7"/>
                      </a:solidFill>
                      <a:prstDash val="solid"/>
                      <a:round/>
                      <a:headEnd type="none" w="med" len="med"/>
                      <a:tailEnd type="none" w="med" len="med"/>
                    </a:lnL>
                    <a:lnR w="12700" cap="flat" cmpd="sng" algn="ctr">
                      <a:solidFill>
                        <a:srgbClr val="C4C4C7"/>
                      </a:solidFill>
                      <a:prstDash val="solid"/>
                      <a:round/>
                      <a:headEnd type="none" w="med" len="med"/>
                      <a:tailEnd type="none" w="med" len="med"/>
                    </a:lnR>
                    <a:lnT w="12700" cap="flat" cmpd="sng" algn="ctr">
                      <a:solidFill>
                        <a:srgbClr val="C4C4C7"/>
                      </a:solidFill>
                      <a:prstDash val="solid"/>
                      <a:round/>
                      <a:headEnd type="none" w="med" len="med"/>
                      <a:tailEnd type="none" w="med" len="med"/>
                    </a:lnT>
                    <a:lnB w="12700" cap="flat" cmpd="sng" algn="ctr">
                      <a:solidFill>
                        <a:srgbClr val="C4C4C7"/>
                      </a:solidFill>
                      <a:prstDash val="solid"/>
                      <a:round/>
                      <a:headEnd type="none" w="med" len="med"/>
                      <a:tailEnd type="none" w="med" len="med"/>
                    </a:lnB>
                  </a:tcPr>
                </a:tc>
                <a:tc>
                  <a:txBody>
                    <a:bodyPr/>
                    <a:lstStyle/>
                    <a:p>
                      <a:pPr indent="0" marL="0">
                        <a:lnSpc>
                          <a:spcPts val="1960"/>
                        </a:lnSpc>
                        <a:buNone/>
                      </a:pPr>
                      <a:r>
                        <a:rPr lang="en-US" sz="1400" dirty="0">
                          <a:solidFill>
                            <a:srgbClr val="1C1929"/>
                          </a:solidFill>
                          <a:latin typeface="Nunito Sans" pitchFamily="34" charset="0"/>
                          <a:ea typeface="Nunito Sans" pitchFamily="34" charset="-122"/>
                          <a:cs typeface="Nunito Sans" pitchFamily="34" charset="-120"/>
                        </a:rPr>
                        <a:t>Transmettre les textes saisis à un service en ligne</a:t>
                      </a:r>
                      <a:endParaRPr lang="en-US" sz="1400" dirty="0">
                        <a:latin typeface="Nunito Sans" charset="0"/>
                        <a:ea typeface="Nunito Sans" charset="0"/>
                        <a:cs typeface="Nunito Sans" charset="0"/>
                      </a:endParaRPr>
                    </a:p>
                  </a:txBody>
                  <a:tcPr marL="62230" marR="62230" marT="62230" marB="62230" anchor="t">
                    <a:lnL w="12700" cap="flat" cmpd="sng" algn="ctr">
                      <a:solidFill>
                        <a:srgbClr val="C4C4C7"/>
                      </a:solidFill>
                      <a:prstDash val="solid"/>
                      <a:round/>
                      <a:headEnd type="none" w="med" len="med"/>
                      <a:tailEnd type="none" w="med" len="med"/>
                    </a:lnL>
                    <a:lnR w="12700" cap="flat" cmpd="sng" algn="ctr">
                      <a:solidFill>
                        <a:srgbClr val="C4C4C7"/>
                      </a:solidFill>
                      <a:prstDash val="solid"/>
                      <a:round/>
                      <a:headEnd type="none" w="med" len="med"/>
                      <a:tailEnd type="none" w="med" len="med"/>
                    </a:lnR>
                    <a:lnT w="12700" cap="flat" cmpd="sng" algn="ctr">
                      <a:solidFill>
                        <a:srgbClr val="C4C4C7"/>
                      </a:solidFill>
                      <a:prstDash val="solid"/>
                      <a:round/>
                      <a:headEnd type="none" w="med" len="med"/>
                      <a:tailEnd type="none" w="med" len="med"/>
                    </a:lnT>
                    <a:lnB w="12700" cap="flat" cmpd="sng" algn="ctr">
                      <a:solidFill>
                        <a:srgbClr val="C4C4C7"/>
                      </a:solidFill>
                      <a:prstDash val="solid"/>
                      <a:round/>
                      <a:headEnd type="none" w="med" len="med"/>
                      <a:tailEnd type="none" w="med" len="med"/>
                    </a:lnB>
                  </a:tcPr>
                </a:tc>
              </a:tr>
              <a:tr h="385961">
                <a:tc>
                  <a:txBody>
                    <a:bodyPr/>
                    <a:lstStyle/>
                    <a:p>
                      <a:pPr indent="0" marL="0">
                        <a:lnSpc>
                          <a:spcPts val="1960"/>
                        </a:lnSpc>
                        <a:buNone/>
                      </a:pPr>
                      <a:r>
                        <a:rPr lang="en-US" sz="1400" dirty="0">
                          <a:solidFill>
                            <a:srgbClr val="1C1929"/>
                          </a:solidFill>
                          <a:latin typeface="Nunito Sans" pitchFamily="34" charset="0"/>
                          <a:ea typeface="Nunito Sans" pitchFamily="34" charset="-122"/>
                          <a:cs typeface="Nunito Sans" pitchFamily="34" charset="-120"/>
                        </a:rPr>
                        <a:t>Verrouillage automatique, un seul onglet</a:t>
                      </a:r>
                      <a:endParaRPr lang="en-US" sz="1400" dirty="0">
                        <a:latin typeface="Nunito Sans" charset="0"/>
                        <a:ea typeface="Nunito Sans" charset="0"/>
                        <a:cs typeface="Nunito Sans" charset="0"/>
                      </a:endParaRPr>
                    </a:p>
                  </a:txBody>
                  <a:tcPr marL="62230" marR="62230" marT="62230" marB="62230" anchor="t">
                    <a:lnL w="12700" cap="flat" cmpd="sng" algn="ctr">
                      <a:solidFill>
                        <a:srgbClr val="C4C4C7"/>
                      </a:solidFill>
                      <a:prstDash val="solid"/>
                      <a:round/>
                      <a:headEnd type="none" w="med" len="med"/>
                      <a:tailEnd type="none" w="med" len="med"/>
                    </a:lnL>
                    <a:lnR w="12700" cap="flat" cmpd="sng" algn="ctr">
                      <a:solidFill>
                        <a:srgbClr val="C4C4C7"/>
                      </a:solidFill>
                      <a:prstDash val="solid"/>
                      <a:round/>
                      <a:headEnd type="none" w="med" len="med"/>
                      <a:tailEnd type="none" w="med" len="med"/>
                    </a:lnR>
                    <a:lnT w="12700" cap="flat" cmpd="sng" algn="ctr">
                      <a:solidFill>
                        <a:srgbClr val="C4C4C7"/>
                      </a:solidFill>
                      <a:prstDash val="solid"/>
                      <a:round/>
                      <a:headEnd type="none" w="med" len="med"/>
                      <a:tailEnd type="none" w="med" len="med"/>
                    </a:lnT>
                    <a:lnB w="12700" cap="flat" cmpd="sng" algn="ctr">
                      <a:solidFill>
                        <a:srgbClr val="C4C4C7"/>
                      </a:solidFill>
                      <a:prstDash val="solid"/>
                      <a:round/>
                      <a:headEnd type="none" w="med" len="med"/>
                      <a:tailEnd type="none" w="med" len="med"/>
                    </a:lnB>
                  </a:tcPr>
                </a:tc>
                <a:tc>
                  <a:txBody>
                    <a:bodyPr/>
                    <a:lstStyle/>
                    <a:p>
                      <a:pPr indent="0" marL="0">
                        <a:lnSpc>
                          <a:spcPts val="1960"/>
                        </a:lnSpc>
                        <a:buNone/>
                      </a:pPr>
                      <a:r>
                        <a:rPr lang="en-US" sz="1400" dirty="0">
                          <a:solidFill>
                            <a:srgbClr val="1C1929"/>
                          </a:solidFill>
                          <a:latin typeface="Nunito Sans" pitchFamily="34" charset="0"/>
                          <a:ea typeface="Nunito Sans" pitchFamily="34" charset="-122"/>
                          <a:cs typeface="Nunito Sans" pitchFamily="34" charset="-120"/>
                        </a:rPr>
                        <a:t>Laisser les noms affichés sur un poste inoccupé</a:t>
                      </a:r>
                      <a:endParaRPr lang="en-US" sz="1400" dirty="0">
                        <a:latin typeface="Nunito Sans" charset="0"/>
                        <a:ea typeface="Nunito Sans" charset="0"/>
                        <a:cs typeface="Nunito Sans" charset="0"/>
                      </a:endParaRPr>
                    </a:p>
                  </a:txBody>
                  <a:tcPr marL="62230" marR="62230" marT="62230" marB="62230" anchor="t">
                    <a:lnL w="12700" cap="flat" cmpd="sng" algn="ctr">
                      <a:solidFill>
                        <a:srgbClr val="C4C4C7"/>
                      </a:solidFill>
                      <a:prstDash val="solid"/>
                      <a:round/>
                      <a:headEnd type="none" w="med" len="med"/>
                      <a:tailEnd type="none" w="med" len="med"/>
                    </a:lnL>
                    <a:lnR w="12700" cap="flat" cmpd="sng" algn="ctr">
                      <a:solidFill>
                        <a:srgbClr val="C4C4C7"/>
                      </a:solidFill>
                      <a:prstDash val="solid"/>
                      <a:round/>
                      <a:headEnd type="none" w="med" len="med"/>
                      <a:tailEnd type="none" w="med" len="med"/>
                    </a:lnR>
                    <a:lnT w="12700" cap="flat" cmpd="sng" algn="ctr">
                      <a:solidFill>
                        <a:srgbClr val="C4C4C7"/>
                      </a:solidFill>
                      <a:prstDash val="solid"/>
                      <a:round/>
                      <a:headEnd type="none" w="med" len="med"/>
                      <a:tailEnd type="none" w="med" len="med"/>
                    </a:lnT>
                    <a:lnB w="12700" cap="flat" cmpd="sng" algn="ctr">
                      <a:solidFill>
                        <a:srgbClr val="C4C4C7"/>
                      </a:solidFill>
                      <a:prstDash val="solid"/>
                      <a:round/>
                      <a:headEnd type="none" w="med" len="med"/>
                      <a:tailEnd type="none" w="med" len="med"/>
                    </a:lnB>
                  </a:tcPr>
                </a:tc>
              </a:tr>
              <a:tr h="385961">
                <a:tc>
                  <a:txBody>
                    <a:bodyPr/>
                    <a:lstStyle/>
                    <a:p>
                      <a:pPr indent="0" marL="0">
                        <a:lnSpc>
                          <a:spcPts val="1960"/>
                        </a:lnSpc>
                        <a:buNone/>
                      </a:pPr>
                      <a:r>
                        <a:rPr lang="en-US" sz="1400" dirty="0">
                          <a:solidFill>
                            <a:srgbClr val="1C1929"/>
                          </a:solidFill>
                          <a:latin typeface="Nunito Sans" pitchFamily="34" charset="0"/>
                          <a:ea typeface="Nunito Sans" pitchFamily="34" charset="-122"/>
                          <a:cs typeface="Nunito Sans" pitchFamily="34" charset="-120"/>
                        </a:rPr>
                        <a:t>Fichiers importés contrôlés</a:t>
                      </a:r>
                      <a:endParaRPr lang="en-US" sz="1400" dirty="0">
                        <a:latin typeface="Nunito Sans" charset="0"/>
                        <a:ea typeface="Nunito Sans" charset="0"/>
                        <a:cs typeface="Nunito Sans" charset="0"/>
                      </a:endParaRPr>
                    </a:p>
                  </a:txBody>
                  <a:tcPr marL="62230" marR="62230" marT="62230" marB="62230" anchor="t">
                    <a:lnL w="12700" cap="flat" cmpd="sng" algn="ctr">
                      <a:solidFill>
                        <a:srgbClr val="C4C4C7"/>
                      </a:solidFill>
                      <a:prstDash val="solid"/>
                      <a:round/>
                      <a:headEnd type="none" w="med" len="med"/>
                      <a:tailEnd type="none" w="med" len="med"/>
                    </a:lnL>
                    <a:lnR w="12700" cap="flat" cmpd="sng" algn="ctr">
                      <a:solidFill>
                        <a:srgbClr val="C4C4C7"/>
                      </a:solidFill>
                      <a:prstDash val="solid"/>
                      <a:round/>
                      <a:headEnd type="none" w="med" len="med"/>
                      <a:tailEnd type="none" w="med" len="med"/>
                    </a:lnR>
                    <a:lnT w="12700" cap="flat" cmpd="sng" algn="ctr">
                      <a:solidFill>
                        <a:srgbClr val="C4C4C7"/>
                      </a:solidFill>
                      <a:prstDash val="solid"/>
                      <a:round/>
                      <a:headEnd type="none" w="med" len="med"/>
                      <a:tailEnd type="none" w="med" len="med"/>
                    </a:lnT>
                    <a:lnB w="12700" cap="flat" cmpd="sng" algn="ctr">
                      <a:solidFill>
                        <a:srgbClr val="C4C4C7"/>
                      </a:solidFill>
                      <a:prstDash val="solid"/>
                      <a:round/>
                      <a:headEnd type="none" w="med" len="med"/>
                      <a:tailEnd type="none" w="med" len="med"/>
                    </a:lnB>
                  </a:tcPr>
                </a:tc>
                <a:tc>
                  <a:txBody>
                    <a:bodyPr/>
                    <a:lstStyle/>
                    <a:p>
                      <a:pPr indent="0" marL="0">
                        <a:lnSpc>
                          <a:spcPts val="1960"/>
                        </a:lnSpc>
                        <a:buNone/>
                      </a:pPr>
                      <a:r>
                        <a:rPr lang="en-US" sz="1400" dirty="0">
                          <a:solidFill>
                            <a:srgbClr val="1C1929"/>
                          </a:solidFill>
                          <a:latin typeface="Nunito Sans" pitchFamily="34" charset="0"/>
                          <a:ea typeface="Nunito Sans" pitchFamily="34" charset="-122"/>
                          <a:cs typeface="Nunito Sans" pitchFamily="34" charset="-120"/>
                        </a:rPr>
                        <a:t>Piéger l’application avec une fausse sauvegarde</a:t>
                      </a:r>
                      <a:endParaRPr lang="en-US" sz="1400" dirty="0">
                        <a:latin typeface="Nunito Sans" charset="0"/>
                        <a:ea typeface="Nunito Sans" charset="0"/>
                        <a:cs typeface="Nunito Sans" charset="0"/>
                      </a:endParaRPr>
                    </a:p>
                  </a:txBody>
                  <a:tcPr marL="62230" marR="62230" marT="62230" marB="62230" anchor="t">
                    <a:lnL w="12700" cap="flat" cmpd="sng" algn="ctr">
                      <a:solidFill>
                        <a:srgbClr val="C4C4C7"/>
                      </a:solidFill>
                      <a:prstDash val="solid"/>
                      <a:round/>
                      <a:headEnd type="none" w="med" len="med"/>
                      <a:tailEnd type="none" w="med" len="med"/>
                    </a:lnL>
                    <a:lnR w="12700" cap="flat" cmpd="sng" algn="ctr">
                      <a:solidFill>
                        <a:srgbClr val="C4C4C7"/>
                      </a:solidFill>
                      <a:prstDash val="solid"/>
                      <a:round/>
                      <a:headEnd type="none" w="med" len="med"/>
                      <a:tailEnd type="none" w="med" len="med"/>
                    </a:lnR>
                    <a:lnT w="12700" cap="flat" cmpd="sng" algn="ctr">
                      <a:solidFill>
                        <a:srgbClr val="C4C4C7"/>
                      </a:solidFill>
                      <a:prstDash val="solid"/>
                      <a:round/>
                      <a:headEnd type="none" w="med" len="med"/>
                      <a:tailEnd type="none" w="med" len="med"/>
                    </a:lnT>
                    <a:lnB w="12700" cap="flat" cmpd="sng" algn="ctr">
                      <a:solidFill>
                        <a:srgbClr val="C4C4C7"/>
                      </a:solidFill>
                      <a:prstDash val="solid"/>
                      <a:round/>
                      <a:headEnd type="none" w="med" len="med"/>
                      <a:tailEnd type="none" w="med" len="med"/>
                    </a:lnB>
                  </a:tcPr>
                </a:tc>
              </a:tr>
              <a:tr h="385961">
                <a:tc>
                  <a:txBody>
                    <a:bodyPr/>
                    <a:lstStyle/>
                    <a:p>
                      <a:pPr indent="0" marL="0">
                        <a:lnSpc>
                          <a:spcPts val="1960"/>
                        </a:lnSpc>
                        <a:buNone/>
                      </a:pPr>
                      <a:r>
                        <a:rPr lang="en-US" sz="1400" dirty="0">
                          <a:solidFill>
                            <a:srgbClr val="1C1929"/>
                          </a:solidFill>
                          <a:latin typeface="Nunito Sans" pitchFamily="34" charset="0"/>
                          <a:ea typeface="Nunito Sans" pitchFamily="34" charset="-122"/>
                          <a:cs typeface="Nunito Sans" pitchFamily="34" charset="-120"/>
                        </a:rPr>
                        <a:t>Formules neutralisées dans les CSV</a:t>
                      </a:r>
                      <a:endParaRPr lang="en-US" sz="1400" dirty="0">
                        <a:latin typeface="Nunito Sans" charset="0"/>
                        <a:ea typeface="Nunito Sans" charset="0"/>
                        <a:cs typeface="Nunito Sans" charset="0"/>
                      </a:endParaRPr>
                    </a:p>
                  </a:txBody>
                  <a:tcPr marL="62230" marR="62230" marT="62230" marB="62230" anchor="t">
                    <a:lnL w="12700" cap="flat" cmpd="sng" algn="ctr">
                      <a:solidFill>
                        <a:srgbClr val="C4C4C7"/>
                      </a:solidFill>
                      <a:prstDash val="solid"/>
                      <a:round/>
                      <a:headEnd type="none" w="med" len="med"/>
                      <a:tailEnd type="none" w="med" len="med"/>
                    </a:lnL>
                    <a:lnR w="12700" cap="flat" cmpd="sng" algn="ctr">
                      <a:solidFill>
                        <a:srgbClr val="C4C4C7"/>
                      </a:solidFill>
                      <a:prstDash val="solid"/>
                      <a:round/>
                      <a:headEnd type="none" w="med" len="med"/>
                      <a:tailEnd type="none" w="med" len="med"/>
                    </a:lnR>
                    <a:lnT w="12700" cap="flat" cmpd="sng" algn="ctr">
                      <a:solidFill>
                        <a:srgbClr val="C4C4C7"/>
                      </a:solidFill>
                      <a:prstDash val="solid"/>
                      <a:round/>
                      <a:headEnd type="none" w="med" len="med"/>
                      <a:tailEnd type="none" w="med" len="med"/>
                    </a:lnT>
                    <a:lnB w="12700" cap="flat" cmpd="sng" algn="ctr">
                      <a:solidFill>
                        <a:srgbClr val="C4C4C7"/>
                      </a:solidFill>
                      <a:prstDash val="solid"/>
                      <a:round/>
                      <a:headEnd type="none" w="med" len="med"/>
                      <a:tailEnd type="none" w="med" len="med"/>
                    </a:lnB>
                  </a:tcPr>
                </a:tc>
                <a:tc>
                  <a:txBody>
                    <a:bodyPr/>
                    <a:lstStyle/>
                    <a:p>
                      <a:pPr indent="0" marL="0">
                        <a:lnSpc>
                          <a:spcPts val="1960"/>
                        </a:lnSpc>
                        <a:buNone/>
                      </a:pPr>
                      <a:r>
                        <a:rPr lang="en-US" sz="1400" dirty="0">
                          <a:solidFill>
                            <a:srgbClr val="1C1929"/>
                          </a:solidFill>
                          <a:latin typeface="Nunito Sans" pitchFamily="34" charset="0"/>
                          <a:ea typeface="Nunito Sans" pitchFamily="34" charset="-122"/>
                          <a:cs typeface="Nunito Sans" pitchFamily="34" charset="-120"/>
                        </a:rPr>
                        <a:t>Exécuter une formule piégée dans le tableur</a:t>
                      </a:r>
                      <a:endParaRPr lang="en-US" sz="1400" dirty="0">
                        <a:latin typeface="Nunito Sans" charset="0"/>
                        <a:ea typeface="Nunito Sans" charset="0"/>
                        <a:cs typeface="Nunito Sans" charset="0"/>
                      </a:endParaRPr>
                    </a:p>
                  </a:txBody>
                  <a:tcPr marL="62230" marR="62230" marT="62230" marB="62230" anchor="t">
                    <a:lnL w="12700" cap="flat" cmpd="sng" algn="ctr">
                      <a:solidFill>
                        <a:srgbClr val="C4C4C7"/>
                      </a:solidFill>
                      <a:prstDash val="solid"/>
                      <a:round/>
                      <a:headEnd type="none" w="med" len="med"/>
                      <a:tailEnd type="none" w="med" len="med"/>
                    </a:lnL>
                    <a:lnR w="12700" cap="flat" cmpd="sng" algn="ctr">
                      <a:solidFill>
                        <a:srgbClr val="C4C4C7"/>
                      </a:solidFill>
                      <a:prstDash val="solid"/>
                      <a:round/>
                      <a:headEnd type="none" w="med" len="med"/>
                      <a:tailEnd type="none" w="med" len="med"/>
                    </a:lnR>
                    <a:lnT w="12700" cap="flat" cmpd="sng" algn="ctr">
                      <a:solidFill>
                        <a:srgbClr val="C4C4C7"/>
                      </a:solidFill>
                      <a:prstDash val="solid"/>
                      <a:round/>
                      <a:headEnd type="none" w="med" len="med"/>
                      <a:tailEnd type="none" w="med" len="med"/>
                    </a:lnT>
                    <a:lnB w="12700" cap="flat" cmpd="sng" algn="ctr">
                      <a:solidFill>
                        <a:srgbClr val="C4C4C7"/>
                      </a:solidFill>
                      <a:prstDash val="solid"/>
                      <a:round/>
                      <a:headEnd type="none" w="med" len="med"/>
                      <a:tailEnd type="none" w="med" len="med"/>
                    </a:lnB>
                  </a:tcPr>
                </a:tc>
              </a:tr>
            </a:tbl>
          </a:graphicData>
        </a:graphic>
      </p:graphicFrame>
      <p:sp>
        <p:nvSpPr>
          <p:cNvPr id="5" name="Text 2"/>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A85A0"/>
                </a:solidFill>
                <a:latin typeface="Nunito Sans" pitchFamily="34" charset="0"/>
                <a:ea typeface="Nunito Sans" pitchFamily="34" charset="-122"/>
                <a:cs typeface="Nunito Sans" pitchFamily="34" charset="-120"/>
              </a:rPr>
              <a:t>Évaluation en îlots · Technologie, cycle 4</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ECE9F5"/>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5A3DB0"/>
                </a:solidFill>
                <a:latin typeface="Nunito Sans" pitchFamily="34" charset="0"/>
                <a:ea typeface="Nunito Sans" pitchFamily="34" charset="-122"/>
                <a:cs typeface="Nunito Sans" pitchFamily="34" charset="-120"/>
              </a:rPr>
              <a:t>LES LIMITES CONNUES</a:t>
            </a:r>
            <a:endParaRPr lang="en-US" sz="1200" dirty="0"/>
          </a:p>
        </p:txBody>
      </p:sp>
      <p:sp>
        <p:nvSpPr>
          <p:cNvPr id="3" name="Text 1"/>
          <p:cNvSpPr/>
          <p:nvPr/>
        </p:nvSpPr>
        <p:spPr>
          <a:xfrm>
            <a:off x="812800" y="11023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dirty="0">
                <a:solidFill>
                  <a:srgbClr val="1C1929"/>
                </a:solidFill>
                <a:latin typeface="Domine" pitchFamily="34" charset="0"/>
                <a:ea typeface="Domine" pitchFamily="34" charset="-122"/>
                <a:cs typeface="Domine" pitchFamily="34" charset="-120"/>
              </a:rPr>
              <a:t>Ce que l’application ne peut pas empêcher</a:t>
            </a:r>
            <a:endParaRPr lang="en-US" sz="3200" dirty="0"/>
          </a:p>
        </p:txBody>
      </p:sp>
      <p:sp>
        <p:nvSpPr>
          <p:cNvPr id="4" name="Shape 2"/>
          <p:cNvSpPr/>
          <p:nvPr/>
        </p:nvSpPr>
        <p:spPr>
          <a:xfrm>
            <a:off x="812800" y="1823641"/>
            <a:ext cx="3420533" cy="1534054"/>
          </a:xfrm>
          <a:prstGeom prst="roundRect">
            <a:avLst>
              <a:gd name="adj" fmla="val 7451"/>
            </a:avLst>
          </a:prstGeom>
          <a:solidFill>
            <a:srgbClr val="FFFFFF"/>
          </a:solidFill>
          <a:ln/>
        </p:spPr>
      </p:sp>
      <p:sp>
        <p:nvSpPr>
          <p:cNvPr id="5" name="Text 3"/>
          <p:cNvSpPr/>
          <p:nvPr/>
        </p:nvSpPr>
        <p:spPr>
          <a:xfrm>
            <a:off x="1016000" y="2001441"/>
            <a:ext cx="3104557"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C1929"/>
                </a:solidFill>
                <a:latin typeface="Domine" pitchFamily="34" charset="0"/>
                <a:ea typeface="Domine" pitchFamily="34" charset="-122"/>
                <a:cs typeface="Domine" pitchFamily="34" charset="-120"/>
              </a:rPr>
              <a:t>Mot de passe oublié</a:t>
            </a:r>
            <a:endParaRPr lang="en-US" sz="1500" dirty="0"/>
          </a:p>
        </p:txBody>
      </p:sp>
      <p:sp>
        <p:nvSpPr>
          <p:cNvPr id="6" name="Text 4"/>
          <p:cNvSpPr/>
          <p:nvPr/>
        </p:nvSpPr>
        <p:spPr>
          <a:xfrm>
            <a:off x="1016000" y="2293541"/>
            <a:ext cx="3104557" cy="436827"/>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4A4560"/>
                </a:solidFill>
                <a:latin typeface="Nunito Sans" pitchFamily="34" charset="0"/>
                <a:ea typeface="Nunito Sans" pitchFamily="34" charset="-122"/>
                <a:cs typeface="Nunito Sans" pitchFamily="34" charset="-120"/>
              </a:rPr>
              <a:t>Aucune porte dérobée : sinon, le chiffrement ne protégerait rien.</a:t>
            </a:r>
            <a:endParaRPr lang="en-US" sz="1200" dirty="0"/>
          </a:p>
        </p:txBody>
      </p:sp>
      <p:sp>
        <p:nvSpPr>
          <p:cNvPr id="7" name="Text 5"/>
          <p:cNvSpPr/>
          <p:nvPr/>
        </p:nvSpPr>
        <p:spPr>
          <a:xfrm>
            <a:off x="1016000" y="2768470"/>
            <a:ext cx="3104557" cy="436827"/>
          </a:xfrm>
          <a:prstGeom prst="rect">
            <a:avLst/>
          </a:prstGeom>
          <a:noFill/>
          <a:ln/>
        </p:spPr>
        <p:txBody>
          <a:bodyPr wrap="square" lIns="0" tIns="0" rIns="0" bIns="0" rtlCol="0" anchor="t">
            <a:normAutofit/>
          </a:bodyPr>
          <a:lstStyle/>
          <a:p>
            <a:pPr algn="l" indent="0" marL="0">
              <a:lnSpc>
                <a:spcPts val="1620"/>
              </a:lnSpc>
              <a:buNone/>
            </a:pPr>
            <a:r>
              <a:rPr lang="en-US" sz="1200" b="1" dirty="0">
                <a:solidFill>
                  <a:srgbClr val="4A2FA0"/>
                </a:solidFill>
                <a:latin typeface="Nunito Sans" pitchFamily="34" charset="0"/>
                <a:ea typeface="Nunito Sans" pitchFamily="34" charset="-122"/>
                <a:cs typeface="Nunito Sans" pitchFamily="34" charset="-120"/>
              </a:rPr>
              <a:t>Parade :</a:t>
            </a:r>
            <a:r>
              <a:rPr lang="en-US" sz="1200" dirty="0">
                <a:solidFill>
                  <a:srgbClr val="4A2FA0"/>
                </a:solidFill>
                <a:latin typeface="Nunito Sans" pitchFamily="34" charset="0"/>
                <a:ea typeface="Nunito Sans" pitchFamily="34" charset="-122"/>
                <a:cs typeface="Nunito Sans" pitchFamily="34" charset="-120"/>
              </a:rPr>
              <a:t> sauvegarde chiffrée, mot de passe noté en lieu sûr.</a:t>
            </a:r>
            <a:endParaRPr lang="en-US" sz="1200" dirty="0"/>
          </a:p>
        </p:txBody>
      </p:sp>
      <p:sp>
        <p:nvSpPr>
          <p:cNvPr id="8" name="Shape 6"/>
          <p:cNvSpPr/>
          <p:nvPr/>
        </p:nvSpPr>
        <p:spPr>
          <a:xfrm>
            <a:off x="4385733" y="1823641"/>
            <a:ext cx="3420533" cy="1534054"/>
          </a:xfrm>
          <a:prstGeom prst="roundRect">
            <a:avLst>
              <a:gd name="adj" fmla="val 7451"/>
            </a:avLst>
          </a:prstGeom>
          <a:solidFill>
            <a:srgbClr val="FFFFFF"/>
          </a:solidFill>
          <a:ln/>
        </p:spPr>
      </p:sp>
      <p:sp>
        <p:nvSpPr>
          <p:cNvPr id="9" name="Text 7"/>
          <p:cNvSpPr/>
          <p:nvPr/>
        </p:nvSpPr>
        <p:spPr>
          <a:xfrm>
            <a:off x="4588933" y="2001441"/>
            <a:ext cx="3104557"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C1929"/>
                </a:solidFill>
                <a:latin typeface="Domine" pitchFamily="34" charset="0"/>
                <a:ea typeface="Domine" pitchFamily="34" charset="-122"/>
                <a:cs typeface="Domine" pitchFamily="34" charset="-120"/>
              </a:rPr>
              <a:t>Écran ouvert ou projeté</a:t>
            </a:r>
            <a:endParaRPr lang="en-US" sz="1500" dirty="0"/>
          </a:p>
        </p:txBody>
      </p:sp>
      <p:sp>
        <p:nvSpPr>
          <p:cNvPr id="10" name="Text 8"/>
          <p:cNvSpPr/>
          <p:nvPr/>
        </p:nvSpPr>
        <p:spPr>
          <a:xfrm>
            <a:off x="4588933" y="2293541"/>
            <a:ext cx="3104557" cy="436827"/>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4A4560"/>
                </a:solidFill>
                <a:latin typeface="Nunito Sans" pitchFamily="34" charset="0"/>
                <a:ea typeface="Nunito Sans" pitchFamily="34" charset="-122"/>
                <a:cs typeface="Nunito Sans" pitchFamily="34" charset="-120"/>
              </a:rPr>
              <a:t>Une fois déverrouillées, les données s’affichent en clair.</a:t>
            </a:r>
            <a:endParaRPr lang="en-US" sz="1200" dirty="0"/>
          </a:p>
        </p:txBody>
      </p:sp>
      <p:sp>
        <p:nvSpPr>
          <p:cNvPr id="11" name="Text 9"/>
          <p:cNvSpPr/>
          <p:nvPr/>
        </p:nvSpPr>
        <p:spPr>
          <a:xfrm>
            <a:off x="4588933" y="2768470"/>
            <a:ext cx="3104557" cy="436827"/>
          </a:xfrm>
          <a:prstGeom prst="rect">
            <a:avLst/>
          </a:prstGeom>
          <a:noFill/>
          <a:ln/>
        </p:spPr>
        <p:txBody>
          <a:bodyPr wrap="square" lIns="0" tIns="0" rIns="0" bIns="0" rtlCol="0" anchor="t">
            <a:normAutofit/>
          </a:bodyPr>
          <a:lstStyle/>
          <a:p>
            <a:pPr algn="l" indent="0" marL="0">
              <a:lnSpc>
                <a:spcPts val="1620"/>
              </a:lnSpc>
              <a:buNone/>
            </a:pPr>
            <a:r>
              <a:rPr lang="en-US" sz="1200" b="1" dirty="0">
                <a:solidFill>
                  <a:srgbClr val="4A2FA0"/>
                </a:solidFill>
                <a:latin typeface="Nunito Sans" pitchFamily="34" charset="0"/>
                <a:ea typeface="Nunito Sans" pitchFamily="34" charset="-122"/>
                <a:cs typeface="Nunito Sans" pitchFamily="34" charset="-120"/>
              </a:rPr>
              <a:t>Parade :</a:t>
            </a:r>
            <a:r>
              <a:rPr lang="en-US" sz="1200" dirty="0">
                <a:solidFill>
                  <a:srgbClr val="4A2FA0"/>
                </a:solidFill>
                <a:latin typeface="Nunito Sans" pitchFamily="34" charset="0"/>
                <a:ea typeface="Nunito Sans" pitchFamily="34" charset="-122"/>
                <a:cs typeface="Nunito Sans" pitchFamily="34" charset="-120"/>
              </a:rPr>
              <a:t> bouton Verrouiller, verrouillage automatique.</a:t>
            </a:r>
            <a:endParaRPr lang="en-US" sz="1200" dirty="0"/>
          </a:p>
        </p:txBody>
      </p:sp>
      <p:sp>
        <p:nvSpPr>
          <p:cNvPr id="12" name="Shape 10"/>
          <p:cNvSpPr/>
          <p:nvPr/>
        </p:nvSpPr>
        <p:spPr>
          <a:xfrm>
            <a:off x="7958667" y="1823641"/>
            <a:ext cx="3420533" cy="1534054"/>
          </a:xfrm>
          <a:prstGeom prst="roundRect">
            <a:avLst>
              <a:gd name="adj" fmla="val 7451"/>
            </a:avLst>
          </a:prstGeom>
          <a:solidFill>
            <a:srgbClr val="FFFFFF"/>
          </a:solidFill>
          <a:ln/>
        </p:spPr>
      </p:sp>
      <p:sp>
        <p:nvSpPr>
          <p:cNvPr id="13" name="Text 11"/>
          <p:cNvSpPr/>
          <p:nvPr/>
        </p:nvSpPr>
        <p:spPr>
          <a:xfrm>
            <a:off x="8161867" y="2001441"/>
            <a:ext cx="3104557"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C1929"/>
                </a:solidFill>
                <a:latin typeface="Domine" pitchFamily="34" charset="0"/>
                <a:ea typeface="Domine" pitchFamily="34" charset="-122"/>
                <a:cs typeface="Domine" pitchFamily="34" charset="-120"/>
              </a:rPr>
              <a:t>Extensions, logiciel espion</a:t>
            </a:r>
            <a:endParaRPr lang="en-US" sz="1500" dirty="0"/>
          </a:p>
        </p:txBody>
      </p:sp>
      <p:sp>
        <p:nvSpPr>
          <p:cNvPr id="14" name="Text 12"/>
          <p:cNvSpPr/>
          <p:nvPr/>
        </p:nvSpPr>
        <p:spPr>
          <a:xfrm>
            <a:off x="8161867" y="2293541"/>
            <a:ext cx="3104557" cy="231114"/>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4A4560"/>
                </a:solidFill>
                <a:latin typeface="Nunito Sans" pitchFamily="34" charset="0"/>
                <a:ea typeface="Nunito Sans" pitchFamily="34" charset="-122"/>
                <a:cs typeface="Nunito Sans" pitchFamily="34" charset="-120"/>
              </a:rPr>
              <a:t>Ils lisent tout ce qu’une page affiche.</a:t>
            </a:r>
            <a:endParaRPr lang="en-US" sz="1200" dirty="0"/>
          </a:p>
        </p:txBody>
      </p:sp>
      <p:sp>
        <p:nvSpPr>
          <p:cNvPr id="15" name="Text 13"/>
          <p:cNvSpPr/>
          <p:nvPr/>
        </p:nvSpPr>
        <p:spPr>
          <a:xfrm>
            <a:off x="8161867" y="2562758"/>
            <a:ext cx="3104557" cy="436827"/>
          </a:xfrm>
          <a:prstGeom prst="rect">
            <a:avLst/>
          </a:prstGeom>
          <a:noFill/>
          <a:ln/>
        </p:spPr>
        <p:txBody>
          <a:bodyPr wrap="square" lIns="0" tIns="0" rIns="0" bIns="0" rtlCol="0" anchor="t">
            <a:normAutofit/>
          </a:bodyPr>
          <a:lstStyle/>
          <a:p>
            <a:pPr algn="l" indent="0" marL="0">
              <a:lnSpc>
                <a:spcPts val="1620"/>
              </a:lnSpc>
              <a:buNone/>
            </a:pPr>
            <a:r>
              <a:rPr lang="en-US" sz="1200" b="1" dirty="0">
                <a:solidFill>
                  <a:srgbClr val="4A2FA0"/>
                </a:solidFill>
                <a:latin typeface="Nunito Sans" pitchFamily="34" charset="0"/>
                <a:ea typeface="Nunito Sans" pitchFamily="34" charset="-122"/>
                <a:cs typeface="Nunito Sans" pitchFamily="34" charset="-120"/>
              </a:rPr>
              <a:t>Parade :</a:t>
            </a:r>
            <a:r>
              <a:rPr lang="en-US" sz="1200" dirty="0">
                <a:solidFill>
                  <a:srgbClr val="4A2FA0"/>
                </a:solidFill>
                <a:latin typeface="Nunito Sans" pitchFamily="34" charset="0"/>
                <a:ea typeface="Nunito Sans" pitchFamily="34" charset="-122"/>
                <a:cs typeface="Nunito Sans" pitchFamily="34" charset="-120"/>
              </a:rPr>
              <a:t> navigateur sans extensions, poste à jour.</a:t>
            </a:r>
            <a:endParaRPr lang="en-US" sz="1200" dirty="0"/>
          </a:p>
        </p:txBody>
      </p:sp>
      <p:sp>
        <p:nvSpPr>
          <p:cNvPr id="16" name="Shape 14"/>
          <p:cNvSpPr/>
          <p:nvPr/>
        </p:nvSpPr>
        <p:spPr>
          <a:xfrm>
            <a:off x="812800" y="3510099"/>
            <a:ext cx="3420533" cy="1534054"/>
          </a:xfrm>
          <a:prstGeom prst="roundRect">
            <a:avLst>
              <a:gd name="adj" fmla="val 7451"/>
            </a:avLst>
          </a:prstGeom>
          <a:solidFill>
            <a:srgbClr val="FFFFFF"/>
          </a:solidFill>
          <a:ln/>
        </p:spPr>
      </p:sp>
      <p:sp>
        <p:nvSpPr>
          <p:cNvPr id="17" name="Text 15"/>
          <p:cNvSpPr/>
          <p:nvPr/>
        </p:nvSpPr>
        <p:spPr>
          <a:xfrm>
            <a:off x="1016000" y="3687899"/>
            <a:ext cx="3104557"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C1929"/>
                </a:solidFill>
                <a:latin typeface="Domine" pitchFamily="34" charset="0"/>
                <a:ea typeface="Domine" pitchFamily="34" charset="-122"/>
                <a:cs typeface="Domine" pitchFamily="34" charset="-120"/>
              </a:rPr>
              <a:t>Exports CSV nominatifs</a:t>
            </a:r>
            <a:endParaRPr lang="en-US" sz="1500" dirty="0"/>
          </a:p>
        </p:txBody>
      </p:sp>
      <p:sp>
        <p:nvSpPr>
          <p:cNvPr id="18" name="Text 16"/>
          <p:cNvSpPr/>
          <p:nvPr/>
        </p:nvSpPr>
        <p:spPr>
          <a:xfrm>
            <a:off x="1016000" y="3979999"/>
            <a:ext cx="3104557" cy="436827"/>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4A4560"/>
                </a:solidFill>
                <a:latin typeface="Nunito Sans" pitchFamily="34" charset="0"/>
                <a:ea typeface="Nunito Sans" pitchFamily="34" charset="-122"/>
                <a:cs typeface="Nunito Sans" pitchFamily="34" charset="-120"/>
              </a:rPr>
              <a:t>Un tableur ne sait pas ouvrir un fichier chiffré.</a:t>
            </a:r>
            <a:endParaRPr lang="en-US" sz="1200" dirty="0"/>
          </a:p>
        </p:txBody>
      </p:sp>
      <p:sp>
        <p:nvSpPr>
          <p:cNvPr id="19" name="Text 17"/>
          <p:cNvSpPr/>
          <p:nvPr/>
        </p:nvSpPr>
        <p:spPr>
          <a:xfrm>
            <a:off x="1016000" y="4454922"/>
            <a:ext cx="3104557" cy="436827"/>
          </a:xfrm>
          <a:prstGeom prst="rect">
            <a:avLst/>
          </a:prstGeom>
          <a:noFill/>
          <a:ln/>
        </p:spPr>
        <p:txBody>
          <a:bodyPr wrap="square" lIns="0" tIns="0" rIns="0" bIns="0" rtlCol="0" anchor="t">
            <a:normAutofit/>
          </a:bodyPr>
          <a:lstStyle/>
          <a:p>
            <a:pPr algn="l" indent="0" marL="0">
              <a:lnSpc>
                <a:spcPts val="1620"/>
              </a:lnSpc>
              <a:buNone/>
            </a:pPr>
            <a:r>
              <a:rPr lang="en-US" sz="1200" b="1" dirty="0">
                <a:solidFill>
                  <a:srgbClr val="4A2FA0"/>
                </a:solidFill>
                <a:latin typeface="Nunito Sans" pitchFamily="34" charset="0"/>
                <a:ea typeface="Nunito Sans" pitchFamily="34" charset="-122"/>
                <a:cs typeface="Nunito Sans" pitchFamily="34" charset="-120"/>
              </a:rPr>
              <a:t>Parade :</a:t>
            </a:r>
            <a:r>
              <a:rPr lang="en-US" sz="1200" dirty="0">
                <a:solidFill>
                  <a:srgbClr val="4A2FA0"/>
                </a:solidFill>
                <a:latin typeface="Nunito Sans" pitchFamily="34" charset="0"/>
                <a:ea typeface="Nunito Sans" pitchFamily="34" charset="-122"/>
                <a:cs typeface="Nunito Sans" pitchFamily="34" charset="-120"/>
              </a:rPr>
              <a:t> avertissement à l’export, version anonymisée.</a:t>
            </a:r>
            <a:endParaRPr lang="en-US" sz="1200" dirty="0"/>
          </a:p>
        </p:txBody>
      </p:sp>
      <p:sp>
        <p:nvSpPr>
          <p:cNvPr id="20" name="Shape 18"/>
          <p:cNvSpPr/>
          <p:nvPr/>
        </p:nvSpPr>
        <p:spPr>
          <a:xfrm>
            <a:off x="4385733" y="3510099"/>
            <a:ext cx="3420533" cy="1534054"/>
          </a:xfrm>
          <a:prstGeom prst="roundRect">
            <a:avLst>
              <a:gd name="adj" fmla="val 7451"/>
            </a:avLst>
          </a:prstGeom>
          <a:solidFill>
            <a:srgbClr val="FFFFFF"/>
          </a:solidFill>
          <a:ln/>
        </p:spPr>
      </p:sp>
      <p:sp>
        <p:nvSpPr>
          <p:cNvPr id="21" name="Text 19"/>
          <p:cNvSpPr/>
          <p:nvPr/>
        </p:nvSpPr>
        <p:spPr>
          <a:xfrm>
            <a:off x="4588933" y="3687899"/>
            <a:ext cx="3104557"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C1929"/>
                </a:solidFill>
                <a:latin typeface="Domine" pitchFamily="34" charset="0"/>
                <a:ea typeface="Domine" pitchFamily="34" charset="-122"/>
                <a:cs typeface="Domine" pitchFamily="34" charset="-120"/>
              </a:rPr>
              <a:t>Navigateur nettoyé</a:t>
            </a:r>
            <a:endParaRPr lang="en-US" sz="1500" dirty="0"/>
          </a:p>
        </p:txBody>
      </p:sp>
      <p:sp>
        <p:nvSpPr>
          <p:cNvPr id="22" name="Text 20"/>
          <p:cNvSpPr/>
          <p:nvPr/>
        </p:nvSpPr>
        <p:spPr>
          <a:xfrm>
            <a:off x="4588933" y="3979999"/>
            <a:ext cx="3104557" cy="436827"/>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4A4560"/>
                </a:solidFill>
                <a:latin typeface="Nunito Sans" pitchFamily="34" charset="0"/>
                <a:ea typeface="Nunito Sans" pitchFamily="34" charset="-122"/>
                <a:cs typeface="Nunito Sans" pitchFamily="34" charset="-120"/>
              </a:rPr>
              <a:t>Effacer les données de navigation supprime les classes.</a:t>
            </a:r>
            <a:endParaRPr lang="en-US" sz="1200" dirty="0"/>
          </a:p>
        </p:txBody>
      </p:sp>
      <p:sp>
        <p:nvSpPr>
          <p:cNvPr id="23" name="Text 21"/>
          <p:cNvSpPr/>
          <p:nvPr/>
        </p:nvSpPr>
        <p:spPr>
          <a:xfrm>
            <a:off x="4588933" y="4454922"/>
            <a:ext cx="3104557" cy="436827"/>
          </a:xfrm>
          <a:prstGeom prst="rect">
            <a:avLst/>
          </a:prstGeom>
          <a:noFill/>
          <a:ln/>
        </p:spPr>
        <p:txBody>
          <a:bodyPr wrap="square" lIns="0" tIns="0" rIns="0" bIns="0" rtlCol="0" anchor="t">
            <a:normAutofit/>
          </a:bodyPr>
          <a:lstStyle/>
          <a:p>
            <a:pPr algn="l" indent="0" marL="0">
              <a:lnSpc>
                <a:spcPts val="1620"/>
              </a:lnSpc>
              <a:buNone/>
            </a:pPr>
            <a:r>
              <a:rPr lang="en-US" sz="1200" b="1" dirty="0">
                <a:solidFill>
                  <a:srgbClr val="4A2FA0"/>
                </a:solidFill>
                <a:latin typeface="Nunito Sans" pitchFamily="34" charset="0"/>
                <a:ea typeface="Nunito Sans" pitchFamily="34" charset="-122"/>
                <a:cs typeface="Nunito Sans" pitchFamily="34" charset="-120"/>
              </a:rPr>
              <a:t>Parade :</a:t>
            </a:r>
            <a:r>
              <a:rPr lang="en-US" sz="1200" dirty="0">
                <a:solidFill>
                  <a:srgbClr val="4A2FA0"/>
                </a:solidFill>
                <a:latin typeface="Nunito Sans" pitchFamily="34" charset="0"/>
                <a:ea typeface="Nunito Sans" pitchFamily="34" charset="-122"/>
                <a:cs typeface="Nunito Sans" pitchFamily="34" charset="-120"/>
              </a:rPr>
              <a:t> sauvegarde régulière, rappel après 15 jours.</a:t>
            </a:r>
            <a:endParaRPr lang="en-US" sz="1200" dirty="0"/>
          </a:p>
        </p:txBody>
      </p:sp>
      <p:sp>
        <p:nvSpPr>
          <p:cNvPr id="24" name="Shape 22"/>
          <p:cNvSpPr/>
          <p:nvPr/>
        </p:nvSpPr>
        <p:spPr>
          <a:xfrm>
            <a:off x="7958667" y="3510099"/>
            <a:ext cx="3420533" cy="1534054"/>
          </a:xfrm>
          <a:prstGeom prst="roundRect">
            <a:avLst>
              <a:gd name="adj" fmla="val 7451"/>
            </a:avLst>
          </a:prstGeom>
          <a:solidFill>
            <a:srgbClr val="FFFFFF"/>
          </a:solidFill>
          <a:ln/>
        </p:spPr>
      </p:sp>
      <p:sp>
        <p:nvSpPr>
          <p:cNvPr id="25" name="Text 23"/>
          <p:cNvSpPr/>
          <p:nvPr/>
        </p:nvSpPr>
        <p:spPr>
          <a:xfrm>
            <a:off x="8161867" y="3687899"/>
            <a:ext cx="3104557"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C1929"/>
                </a:solidFill>
                <a:latin typeface="Domine" pitchFamily="34" charset="0"/>
                <a:ea typeface="Domine" pitchFamily="34" charset="-122"/>
                <a:cs typeface="Domine" pitchFamily="34" charset="-120"/>
              </a:rPr>
              <a:t>Pas d’audit certifié</a:t>
            </a:r>
            <a:endParaRPr lang="en-US" sz="1500" dirty="0"/>
          </a:p>
        </p:txBody>
      </p:sp>
      <p:sp>
        <p:nvSpPr>
          <p:cNvPr id="26" name="Text 24"/>
          <p:cNvSpPr/>
          <p:nvPr/>
        </p:nvSpPr>
        <p:spPr>
          <a:xfrm>
            <a:off x="8161867" y="3979999"/>
            <a:ext cx="3104557" cy="436827"/>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4A4560"/>
                </a:solidFill>
                <a:latin typeface="Nunito Sans" pitchFamily="34" charset="0"/>
                <a:ea typeface="Nunito Sans" pitchFamily="34" charset="-122"/>
                <a:cs typeface="Nunito Sans" pitchFamily="34" charset="-120"/>
              </a:rPr>
              <a:t>Code relu par deux assistants IA et testé, pas par un expert agréé.</a:t>
            </a:r>
            <a:endParaRPr lang="en-US" sz="1200" dirty="0"/>
          </a:p>
        </p:txBody>
      </p:sp>
      <p:sp>
        <p:nvSpPr>
          <p:cNvPr id="27" name="Text 25"/>
          <p:cNvSpPr/>
          <p:nvPr/>
        </p:nvSpPr>
        <p:spPr>
          <a:xfrm>
            <a:off x="8161867" y="4454922"/>
            <a:ext cx="3104557" cy="436827"/>
          </a:xfrm>
          <a:prstGeom prst="rect">
            <a:avLst/>
          </a:prstGeom>
          <a:noFill/>
          <a:ln/>
        </p:spPr>
        <p:txBody>
          <a:bodyPr wrap="square" lIns="0" tIns="0" rIns="0" bIns="0" rtlCol="0" anchor="t">
            <a:normAutofit/>
          </a:bodyPr>
          <a:lstStyle/>
          <a:p>
            <a:pPr algn="l" indent="0" marL="0">
              <a:lnSpc>
                <a:spcPts val="1620"/>
              </a:lnSpc>
              <a:buNone/>
            </a:pPr>
            <a:r>
              <a:rPr lang="en-US" sz="1200" b="1" dirty="0">
                <a:solidFill>
                  <a:srgbClr val="4A2FA0"/>
                </a:solidFill>
                <a:latin typeface="Nunito Sans" pitchFamily="34" charset="0"/>
                <a:ea typeface="Nunito Sans" pitchFamily="34" charset="-122"/>
                <a:cs typeface="Nunito Sans" pitchFamily="34" charset="-120"/>
              </a:rPr>
              <a:t>Parade :</a:t>
            </a:r>
            <a:r>
              <a:rPr lang="en-US" sz="1200" dirty="0">
                <a:solidFill>
                  <a:srgbClr val="4A2FA0"/>
                </a:solidFill>
                <a:latin typeface="Nunito Sans" pitchFamily="34" charset="0"/>
                <a:ea typeface="Nunito Sans" pitchFamily="34" charset="-122"/>
                <a:cs typeface="Nunito Sans" pitchFamily="34" charset="-120"/>
              </a:rPr>
              <a:t> avis du DPO académique avant diffusion.</a:t>
            </a:r>
            <a:endParaRPr lang="en-US" sz="1200" dirty="0"/>
          </a:p>
        </p:txBody>
      </p:sp>
      <p:sp>
        <p:nvSpPr>
          <p:cNvPr id="28" name="Text 26"/>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A85A0"/>
                </a:solidFill>
                <a:latin typeface="Nunito Sans" pitchFamily="34" charset="0"/>
                <a:ea typeface="Nunito Sans" pitchFamily="34" charset="-122"/>
                <a:cs typeface="Nunito Sans" pitchFamily="34" charset="-120"/>
              </a:rPr>
              <a:t>Évaluation en îlots · Technologie, cycle 4</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6F5FA"/>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5A3DB0"/>
                </a:solidFill>
                <a:latin typeface="Nunito Sans" pitchFamily="34" charset="0"/>
                <a:ea typeface="Nunito Sans" pitchFamily="34" charset="-122"/>
                <a:cs typeface="Nunito Sans" pitchFamily="34" charset="-120"/>
              </a:rPr>
              <a:t>LE CADRE</a:t>
            </a:r>
            <a:endParaRPr lang="en-US" sz="1200" dirty="0"/>
          </a:p>
        </p:txBody>
      </p:sp>
      <p:sp>
        <p:nvSpPr>
          <p:cNvPr id="3" name="Text 1"/>
          <p:cNvSpPr/>
          <p:nvPr/>
        </p:nvSpPr>
        <p:spPr>
          <a:xfrm>
            <a:off x="812800" y="11023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dirty="0">
                <a:solidFill>
                  <a:srgbClr val="1C1929"/>
                </a:solidFill>
                <a:latin typeface="Domine" pitchFamily="34" charset="0"/>
                <a:ea typeface="Domine" pitchFamily="34" charset="-122"/>
                <a:cs typeface="Domine" pitchFamily="34" charset="-120"/>
              </a:rPr>
              <a:t>Le strict nécessaire, au seul endroit utile</a:t>
            </a:r>
            <a:endParaRPr lang="en-US" sz="3200" dirty="0"/>
          </a:p>
        </p:txBody>
      </p:sp>
      <p:sp>
        <p:nvSpPr>
          <p:cNvPr id="4" name="Text 2"/>
          <p:cNvSpPr/>
          <p:nvPr/>
        </p:nvSpPr>
        <p:spPr>
          <a:xfrm>
            <a:off x="812800" y="1874441"/>
            <a:ext cx="5284724" cy="299707"/>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C1929"/>
                </a:solidFill>
                <a:latin typeface="Domine" pitchFamily="34" charset="0"/>
                <a:ea typeface="Domine" pitchFamily="34" charset="-122"/>
                <a:cs typeface="Domine" pitchFamily="34" charset="-120"/>
              </a:rPr>
              <a:t>Données enregistrées</a:t>
            </a:r>
            <a:endParaRPr lang="en-US" sz="1800" dirty="0"/>
          </a:p>
        </p:txBody>
      </p:sp>
      <p:sp>
        <p:nvSpPr>
          <p:cNvPr id="5" name="Text 3"/>
          <p:cNvSpPr/>
          <p:nvPr/>
        </p:nvSpPr>
        <p:spPr>
          <a:xfrm>
            <a:off x="812800" y="2275749"/>
            <a:ext cx="5284724" cy="825500"/>
          </a:xfrm>
          <a:prstGeom prst="rect">
            <a:avLst/>
          </a:prstGeom>
          <a:noFill/>
          <a:ln/>
        </p:spPr>
        <p:txBody>
          <a:bodyPr wrap="square" lIns="0" tIns="0" rIns="0" bIns="0" rtlCol="0" anchor="t">
            <a:normAutofit/>
          </a:bodyPr>
          <a:lstStyle/>
          <a:p>
            <a:pPr algn="l" marL="213360" indent="-169418">
              <a:lnSpc>
                <a:spcPts val="2100"/>
              </a:lnSpc>
              <a:buSzPct val="100000"/>
              <a:buChar char="•"/>
            </a:pPr>
            <a:r>
              <a:rPr lang="en-US" sz="1400" dirty="0">
                <a:solidFill>
                  <a:srgbClr val="4A4560"/>
                </a:solidFill>
                <a:latin typeface="Nunito Sans" pitchFamily="34" charset="0"/>
                <a:ea typeface="Nunito Sans" pitchFamily="34" charset="-122"/>
                <a:cs typeface="Nunito Sans" pitchFamily="34" charset="-120"/>
              </a:rPr>
              <a:t>Nom, prénom et fille ou garçon, pour la mixité des îlots</a:t>
            </a:r>
            <a:endParaRPr lang="en-US" sz="1400" dirty="0"/>
          </a:p>
          <a:p>
            <a:pPr algn="l" marL="213360" indent="-169418">
              <a:lnSpc>
                <a:spcPts val="2100"/>
              </a:lnSpc>
              <a:buSzPct val="100000"/>
              <a:buChar char="•"/>
            </a:pPr>
            <a:r>
              <a:rPr lang="en-US" sz="1400" dirty="0">
                <a:solidFill>
                  <a:srgbClr val="4A4560"/>
                </a:solidFill>
                <a:latin typeface="Nunito Sans" pitchFamily="34" charset="0"/>
                <a:ea typeface="Nunito Sans" pitchFamily="34" charset="-122"/>
                <a:cs typeface="Nunito Sans" pitchFamily="34" charset="-120"/>
              </a:rPr>
              <a:t>Rôles tenus et niveaux sur les six critères</a:t>
            </a:r>
            <a:endParaRPr lang="en-US" sz="1400" dirty="0"/>
          </a:p>
          <a:p>
            <a:pPr algn="l" marL="213360" indent="-169418">
              <a:lnSpc>
                <a:spcPts val="2100"/>
              </a:lnSpc>
              <a:buSzPct val="100000"/>
              <a:buChar char="•"/>
            </a:pPr>
            <a:r>
              <a:rPr lang="en-US" sz="1400" dirty="0">
                <a:solidFill>
                  <a:srgbClr val="4A4560"/>
                </a:solidFill>
                <a:latin typeface="Nunito Sans" pitchFamily="34" charset="0"/>
                <a:ea typeface="Nunito Sans" pitchFamily="34" charset="-122"/>
                <a:cs typeface="Nunito Sans" pitchFamily="34" charset="-120"/>
              </a:rPr>
              <a:t>Observations courtes, factuelles et pédagogiques</a:t>
            </a:r>
            <a:endParaRPr lang="en-US" sz="1400" dirty="0"/>
          </a:p>
        </p:txBody>
      </p:sp>
      <p:sp>
        <p:nvSpPr>
          <p:cNvPr id="6" name="Text 4"/>
          <p:cNvSpPr/>
          <p:nvPr/>
        </p:nvSpPr>
        <p:spPr>
          <a:xfrm>
            <a:off x="6248400" y="1874441"/>
            <a:ext cx="5284724" cy="299707"/>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C1929"/>
                </a:solidFill>
                <a:latin typeface="Domine" pitchFamily="34" charset="0"/>
                <a:ea typeface="Domine" pitchFamily="34" charset="-122"/>
                <a:cs typeface="Domine" pitchFamily="34" charset="-120"/>
              </a:rPr>
              <a:t>Où, et pour qui</a:t>
            </a:r>
            <a:endParaRPr lang="en-US" sz="1800" dirty="0"/>
          </a:p>
        </p:txBody>
      </p:sp>
      <p:sp>
        <p:nvSpPr>
          <p:cNvPr id="7" name="Text 5"/>
          <p:cNvSpPr/>
          <p:nvPr/>
        </p:nvSpPr>
        <p:spPr>
          <a:xfrm>
            <a:off x="6248400" y="2275749"/>
            <a:ext cx="5284724" cy="825500"/>
          </a:xfrm>
          <a:prstGeom prst="rect">
            <a:avLst/>
          </a:prstGeom>
          <a:noFill/>
          <a:ln/>
        </p:spPr>
        <p:txBody>
          <a:bodyPr wrap="square" lIns="0" tIns="0" rIns="0" bIns="0" rtlCol="0" anchor="t">
            <a:normAutofit/>
          </a:bodyPr>
          <a:lstStyle/>
          <a:p>
            <a:pPr algn="l" marL="213360" indent="-169418">
              <a:lnSpc>
                <a:spcPts val="2100"/>
              </a:lnSpc>
              <a:buSzPct val="100000"/>
              <a:buChar char="•"/>
            </a:pPr>
            <a:r>
              <a:rPr lang="en-US" sz="1400" dirty="0">
                <a:solidFill>
                  <a:srgbClr val="4A4560"/>
                </a:solidFill>
                <a:latin typeface="Nunito Sans" pitchFamily="34" charset="0"/>
                <a:ea typeface="Nunito Sans" pitchFamily="34" charset="-122"/>
                <a:cs typeface="Nunito Sans" pitchFamily="34" charset="-120"/>
              </a:rPr>
              <a:t>Dans le navigateur du poste de l’enseignant</a:t>
            </a:r>
            <a:endParaRPr lang="en-US" sz="1400" dirty="0"/>
          </a:p>
          <a:p>
            <a:pPr algn="l" marL="213360" indent="-169418">
              <a:lnSpc>
                <a:spcPts val="2100"/>
              </a:lnSpc>
              <a:buSzPct val="100000"/>
              <a:buChar char="•"/>
            </a:pPr>
            <a:r>
              <a:rPr lang="en-US" sz="1400" dirty="0">
                <a:solidFill>
                  <a:srgbClr val="4A4560"/>
                </a:solidFill>
                <a:latin typeface="Nunito Sans" pitchFamily="34" charset="0"/>
                <a:ea typeface="Nunito Sans" pitchFamily="34" charset="-122"/>
                <a:cs typeface="Nunito Sans" pitchFamily="34" charset="-120"/>
              </a:rPr>
              <a:t>Accès : l’enseignant, avec son mot de passe</a:t>
            </a:r>
            <a:endParaRPr lang="en-US" sz="1400" dirty="0"/>
          </a:p>
          <a:p>
            <a:pPr algn="l" marL="213360" indent="-169418">
              <a:lnSpc>
                <a:spcPts val="2100"/>
              </a:lnSpc>
              <a:buSzPct val="100000"/>
              <a:buChar char="•"/>
            </a:pPr>
            <a:r>
              <a:rPr lang="en-US" sz="1400" dirty="0">
                <a:solidFill>
                  <a:srgbClr val="4A4560"/>
                </a:solidFill>
                <a:latin typeface="Nunito Sans" pitchFamily="34" charset="0"/>
                <a:ea typeface="Nunito Sans" pitchFamily="34" charset="-122"/>
                <a:cs typeface="Nunito Sans" pitchFamily="34" charset="-120"/>
              </a:rPr>
              <a:t>Effacement complet en un bouton</a:t>
            </a:r>
            <a:endParaRPr lang="en-US" sz="1400" dirty="0"/>
          </a:p>
        </p:txBody>
      </p:sp>
      <p:sp>
        <p:nvSpPr>
          <p:cNvPr id="8" name="Shape 6"/>
          <p:cNvSpPr/>
          <p:nvPr/>
        </p:nvSpPr>
        <p:spPr>
          <a:xfrm>
            <a:off x="812800" y="3380649"/>
            <a:ext cx="10566400" cy="1203920"/>
          </a:xfrm>
          <a:prstGeom prst="roundRect">
            <a:avLst>
              <a:gd name="adj" fmla="val 9494"/>
            </a:avLst>
          </a:prstGeom>
          <a:solidFill>
            <a:srgbClr val="ECE6FB"/>
          </a:solidFill>
          <a:ln/>
        </p:spPr>
      </p:sp>
      <p:sp>
        <p:nvSpPr>
          <p:cNvPr id="9" name="Text 7"/>
          <p:cNvSpPr/>
          <p:nvPr/>
        </p:nvSpPr>
        <p:spPr>
          <a:xfrm>
            <a:off x="1066800" y="3583849"/>
            <a:ext cx="10360152" cy="274307"/>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4A2FA0"/>
                </a:solidFill>
                <a:latin typeface="Nunito Sans" pitchFamily="34" charset="0"/>
                <a:ea typeface="Nunito Sans" pitchFamily="34" charset="-122"/>
                <a:cs typeface="Nunito Sans" pitchFamily="34" charset="-120"/>
              </a:rPr>
              <a:t>Démarche proposée avant un usage généralisé</a:t>
            </a:r>
            <a:endParaRPr lang="en-US" sz="1400" dirty="0"/>
          </a:p>
        </p:txBody>
      </p:sp>
      <p:sp>
        <p:nvSpPr>
          <p:cNvPr id="10" name="Text 8"/>
          <p:cNvSpPr/>
          <p:nvPr/>
        </p:nvSpPr>
        <p:spPr>
          <a:xfrm>
            <a:off x="1066800" y="3883558"/>
            <a:ext cx="10360152" cy="523214"/>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C1929"/>
                </a:solidFill>
                <a:latin typeface="Nunito Sans" pitchFamily="34" charset="0"/>
                <a:ea typeface="Nunito Sans" pitchFamily="34" charset="-122"/>
                <a:cs typeface="Nunito Sans" pitchFamily="34" charset="-120"/>
              </a:rPr>
              <a:t>Informer le chef d’établissement, responsable du traitement, et solliciter l’avis du délégué à la protection des données de l’académie.</a:t>
            </a:r>
            <a:endParaRPr lang="en-US" sz="1400" dirty="0"/>
          </a:p>
        </p:txBody>
      </p:sp>
      <p:sp>
        <p:nvSpPr>
          <p:cNvPr id="11" name="Text 9"/>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A85A0"/>
                </a:solidFill>
                <a:latin typeface="Nunito Sans" pitchFamily="34" charset="0"/>
                <a:ea typeface="Nunito Sans" pitchFamily="34" charset="-122"/>
                <a:cs typeface="Nunito Sans" pitchFamily="34" charset="-120"/>
              </a:rPr>
              <a:t>Évaluation en îlots · Technologie, cycle 4</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E1A2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B9A6FF"/>
                </a:solidFill>
                <a:latin typeface="Nunito Sans" pitchFamily="34" charset="0"/>
                <a:ea typeface="Nunito Sans" pitchFamily="34" charset="-122"/>
                <a:cs typeface="Nunito Sans" pitchFamily="34" charset="-120"/>
              </a:rPr>
              <a:t>À RETENIR</a:t>
            </a:r>
            <a:endParaRPr lang="en-US" sz="1200" dirty="0"/>
          </a:p>
        </p:txBody>
      </p:sp>
      <p:sp>
        <p:nvSpPr>
          <p:cNvPr id="3" name="Text 1"/>
          <p:cNvSpPr/>
          <p:nvPr/>
        </p:nvSpPr>
        <p:spPr>
          <a:xfrm>
            <a:off x="812800" y="1102320"/>
            <a:ext cx="10883392" cy="551127"/>
          </a:xfrm>
          <a:prstGeom prst="rect">
            <a:avLst/>
          </a:prstGeom>
          <a:noFill/>
          <a:ln/>
        </p:spPr>
        <p:txBody>
          <a:bodyPr wrap="square" lIns="0" tIns="0" rIns="0" bIns="0" rtlCol="0" anchor="t">
            <a:normAutofit/>
          </a:bodyPr>
          <a:lstStyle/>
          <a:p>
            <a:pPr algn="l" indent="0" marL="0">
              <a:lnSpc>
                <a:spcPts val="4140"/>
              </a:lnSpc>
              <a:buNone/>
            </a:pPr>
            <a:r>
              <a:rPr lang="en-US" sz="3600" b="1" dirty="0">
                <a:solidFill>
                  <a:srgbClr val="F6F3FF"/>
                </a:solidFill>
                <a:latin typeface="Domine" pitchFamily="34" charset="0"/>
                <a:ea typeface="Domine" pitchFamily="34" charset="-122"/>
                <a:cs typeface="Domine" pitchFamily="34" charset="-120"/>
              </a:rPr>
              <a:t>Simple, pédagogique, protégé</a:t>
            </a:r>
            <a:endParaRPr lang="en-US" sz="3600" dirty="0"/>
          </a:p>
        </p:txBody>
      </p:sp>
      <p:sp>
        <p:nvSpPr>
          <p:cNvPr id="4" name="Shape 2"/>
          <p:cNvSpPr/>
          <p:nvPr/>
        </p:nvSpPr>
        <p:spPr>
          <a:xfrm>
            <a:off x="812800" y="3277859"/>
            <a:ext cx="3318933" cy="0"/>
          </a:xfrm>
          <a:prstGeom prst="line">
            <a:avLst/>
          </a:prstGeom>
          <a:noFill/>
          <a:ln w="25400">
            <a:solidFill>
              <a:srgbClr val="2E9B57"/>
            </a:solidFill>
            <a:prstDash val="solid"/>
          </a:ln>
        </p:spPr>
      </p:sp>
      <p:sp>
        <p:nvSpPr>
          <p:cNvPr id="5" name="Text 3"/>
          <p:cNvSpPr/>
          <p:nvPr/>
        </p:nvSpPr>
        <p:spPr>
          <a:xfrm>
            <a:off x="812800" y="3468359"/>
            <a:ext cx="3418501"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F6F3FF"/>
                </a:solidFill>
                <a:latin typeface="Domine" pitchFamily="34" charset="0"/>
                <a:ea typeface="Domine" pitchFamily="34" charset="-122"/>
                <a:cs typeface="Domine" pitchFamily="34" charset="-120"/>
              </a:rPr>
              <a:t>Simple</a:t>
            </a:r>
            <a:endParaRPr lang="en-US" sz="2000" dirty="0"/>
          </a:p>
        </p:txBody>
      </p:sp>
      <p:sp>
        <p:nvSpPr>
          <p:cNvPr id="6" name="Text 4"/>
          <p:cNvSpPr/>
          <p:nvPr/>
        </p:nvSpPr>
        <p:spPr>
          <a:xfrm>
            <a:off x="812800" y="3874759"/>
            <a:ext cx="3418501" cy="5588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CFC8E6"/>
                </a:solidFill>
                <a:latin typeface="Nunito Sans" pitchFamily="34" charset="0"/>
                <a:ea typeface="Nunito Sans" pitchFamily="34" charset="-122"/>
                <a:cs typeface="Nunito Sans" pitchFamily="34" charset="-120"/>
              </a:rPr>
              <a:t>Un fichier, aucune installation, prise en main en quelques minutes.</a:t>
            </a:r>
            <a:endParaRPr lang="en-US" sz="1500" dirty="0"/>
          </a:p>
        </p:txBody>
      </p:sp>
      <p:sp>
        <p:nvSpPr>
          <p:cNvPr id="7" name="Shape 5"/>
          <p:cNvSpPr/>
          <p:nvPr/>
        </p:nvSpPr>
        <p:spPr>
          <a:xfrm>
            <a:off x="4436533" y="3277859"/>
            <a:ext cx="3318933" cy="0"/>
          </a:xfrm>
          <a:prstGeom prst="line">
            <a:avLst/>
          </a:prstGeom>
          <a:noFill/>
          <a:ln w="25400">
            <a:solidFill>
              <a:srgbClr val="3574DB"/>
            </a:solidFill>
            <a:prstDash val="solid"/>
          </a:ln>
        </p:spPr>
      </p:sp>
      <p:sp>
        <p:nvSpPr>
          <p:cNvPr id="8" name="Text 6"/>
          <p:cNvSpPr/>
          <p:nvPr/>
        </p:nvSpPr>
        <p:spPr>
          <a:xfrm>
            <a:off x="4436533" y="3468359"/>
            <a:ext cx="3418501"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F6F3FF"/>
                </a:solidFill>
                <a:latin typeface="Domine" pitchFamily="34" charset="0"/>
                <a:ea typeface="Domine" pitchFamily="34" charset="-122"/>
                <a:cs typeface="Domine" pitchFamily="34" charset="-120"/>
              </a:rPr>
              <a:t>Pédagogique</a:t>
            </a:r>
            <a:endParaRPr lang="en-US" sz="2000" dirty="0"/>
          </a:p>
        </p:txBody>
      </p:sp>
      <p:sp>
        <p:nvSpPr>
          <p:cNvPr id="9" name="Text 7"/>
          <p:cNvSpPr/>
          <p:nvPr/>
        </p:nvSpPr>
        <p:spPr>
          <a:xfrm>
            <a:off x="4436533" y="3874759"/>
            <a:ext cx="3418501" cy="5588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CFC8E6"/>
                </a:solidFill>
                <a:latin typeface="Nunito Sans" pitchFamily="34" charset="0"/>
                <a:ea typeface="Nunito Sans" pitchFamily="34" charset="-122"/>
                <a:cs typeface="Nunito Sans" pitchFamily="34" charset="-120"/>
              </a:rPr>
              <a:t>Rôles tournants, grille commune, suivi de chaque élève dans la durée.</a:t>
            </a:r>
            <a:endParaRPr lang="en-US" sz="1500" dirty="0"/>
          </a:p>
        </p:txBody>
      </p:sp>
      <p:sp>
        <p:nvSpPr>
          <p:cNvPr id="10" name="Shape 8"/>
          <p:cNvSpPr/>
          <p:nvPr/>
        </p:nvSpPr>
        <p:spPr>
          <a:xfrm>
            <a:off x="8060267" y="3277859"/>
            <a:ext cx="3318933" cy="0"/>
          </a:xfrm>
          <a:prstGeom prst="line">
            <a:avLst/>
          </a:prstGeom>
          <a:noFill/>
          <a:ln w="25400">
            <a:solidFill>
              <a:srgbClr val="E0AE1C"/>
            </a:solidFill>
            <a:prstDash val="solid"/>
          </a:ln>
        </p:spPr>
      </p:sp>
      <p:sp>
        <p:nvSpPr>
          <p:cNvPr id="11" name="Text 9"/>
          <p:cNvSpPr/>
          <p:nvPr/>
        </p:nvSpPr>
        <p:spPr>
          <a:xfrm>
            <a:off x="8060267" y="3468359"/>
            <a:ext cx="3418501"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F6F3FF"/>
                </a:solidFill>
                <a:latin typeface="Domine" pitchFamily="34" charset="0"/>
                <a:ea typeface="Domine" pitchFamily="34" charset="-122"/>
                <a:cs typeface="Domine" pitchFamily="34" charset="-120"/>
              </a:rPr>
              <a:t>Protégé</a:t>
            </a:r>
            <a:endParaRPr lang="en-US" sz="2000" dirty="0"/>
          </a:p>
        </p:txBody>
      </p:sp>
      <p:sp>
        <p:nvSpPr>
          <p:cNvPr id="12" name="Text 10"/>
          <p:cNvSpPr/>
          <p:nvPr/>
        </p:nvSpPr>
        <p:spPr>
          <a:xfrm>
            <a:off x="8060267" y="3874759"/>
            <a:ext cx="3418501" cy="5588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CFC8E6"/>
                </a:solidFill>
                <a:latin typeface="Nunito Sans" pitchFamily="34" charset="0"/>
                <a:ea typeface="Nunito Sans" pitchFamily="34" charset="-122"/>
                <a:cs typeface="Nunito Sans" pitchFamily="34" charset="-120"/>
              </a:rPr>
              <a:t>Chiffré, local, sans connexion, avec des limites connues et expliquées.</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Évaluation en îlots</dc:title>
  <dc:subject>PptxGenJS Presentation</dc:subject>
  <dc:creator>PptxGenJS</dc:creator>
  <cp:lastModifiedBy>PptxGenJS</cp:lastModifiedBy>
  <cp:revision>1</cp:revision>
  <dcterms:created xsi:type="dcterms:W3CDTF">2026-09-27T13:08:50Z</dcterms:created>
  <dcterms:modified xsi:type="dcterms:W3CDTF">2026-09-27T13:08:50Z</dcterms:modified>
</cp:coreProperties>
</file>