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172dee9-b977-db92-0da4-f8c45fa29b22}">
          <p14:sldIdLst>
            <p14:sldId id="256"/>
            <p14:sldId id="257"/>
          </p14:sldIdLst>
        </p14:section>
        <p14:section name="Cadre et locaux" id="{e6bfa3af-a350-b70c-eb98-9265bd392064}">
          <p14:sldIdLst>
            <p14:sldId id="258"/>
            <p14:sldId id="259"/>
            <p14:sldId id="260"/>
          </p14:sldIdLst>
        </p14:section>
        <p14:section name="Électricité et machines" id="{7713185c-5194-d76e-4e60-8b5ff558b200}">
          <p14:sldIdLst>
            <p14:sldId id="261"/>
            <p14:sldId id="262"/>
            <p14:sldId id="263"/>
            <p14:sldId id="264"/>
          </p14:sldIdLst>
        </p14:section>
        <p14:section name="Nouveaux équipements" id="{11010582-32fb-2d70-517e-80b07e156a7a}">
          <p14:sldIdLst>
            <p14:sldId id="265"/>
            <p14:sldId id="266"/>
            <p14:sldId id="267"/>
          </p14:sldIdLst>
        </p14:section>
        <p14:section name="Pédagogie et contrôle" id="{046a6160-2c8b-e114-bca4-0631c82b6642}">
          <p14:sldIdLst>
            <p14:sldId id="268"/>
            <p14:sldId id="269"/>
            <p14:sldId id="270"/>
          </p14:sldIdLst>
        </p14:section>
        <p14:section name="Références" id="{fae2e124-de28-d027-0fc7-0eb1f964a91a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Présenter l'objectif : disposer d'un référentiel commun pour vérifier la sécurité des laboratoires de technologie.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règlement 2023/1230 ne rend pas obsolètes les machines déjà en service : il change les règles d'achat à partir du 20 janvier 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3566160" cy="2514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Sécurité en technologie au collège · octobre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BR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356616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Sécurité en technologie au collège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7490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2"/>
                </a:solidFill>
              </a:rPr>
              <a:t>Règles, vérifications et références officielles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70916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Laboratoire de technologie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Programme du cycle 4 (BO n° 9 du 29 février 2024)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Octobre 2026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370832" y="896112"/>
            <a:ext cx="7443216" cy="500176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6" name="Image 0" descr="Collégiennes et collégiens au laboratoire de technologie : perceuse à colonne, machine à commande numérique, imprimante 3D et découpe laser, avec affichage des règles de sécurité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4840" y="960120"/>
            <a:ext cx="7315200" cy="48764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Quatre conditions pour un laboratoire conforme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606040" cy="35661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73736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498" y="1923898"/>
            <a:ext cx="404165" cy="40416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6974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Machines conformes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246120"/>
            <a:ext cx="2103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Chaque machine respecte les règles de sa date de mise en service et reste maintenue en état.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383280" y="1463040"/>
            <a:ext cx="2606040" cy="35661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657600" y="173736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138" y="1923898"/>
            <a:ext cx="404165" cy="40416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657600" y="26974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Électricité vérifiée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3657600" y="3246120"/>
            <a:ext cx="2103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Installation contrôlée chaque année, différentiel 30 mA, élèves en très basse tension.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217920" y="1463040"/>
            <a:ext cx="2606040" cy="35661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92240" y="173736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778" y="1923898"/>
            <a:ext cx="404165" cy="40416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492240" y="26974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Produits tracés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6492240" y="3246120"/>
            <a:ext cx="2103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Inventaire, fiches de données de sécurité, étiquetage CLP, substitution des produits dangereux.</a:t>
            </a:r>
            <a:endParaRPr lang="en-US" sz="1500" dirty="0"/>
          </a:p>
        </p:txBody>
      </p:sp>
      <p:sp>
        <p:nvSpPr>
          <p:cNvPr id="18" name="Shape 13"/>
          <p:cNvSpPr/>
          <p:nvPr/>
        </p:nvSpPr>
        <p:spPr>
          <a:xfrm>
            <a:off x="9052560" y="1463040"/>
            <a:ext cx="2606040" cy="35661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9326880" y="173736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3418" y="1923898"/>
            <a:ext cx="404165" cy="40416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326880" y="26974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Élèves formés</a:t>
            </a:r>
            <a:endParaRPr lang="en-US" sz="1900" dirty="0"/>
          </a:p>
        </p:txBody>
      </p:sp>
      <p:sp>
        <p:nvSpPr>
          <p:cNvPr id="22" name="Text 16"/>
          <p:cNvSpPr txBox="1"/>
          <p:nvPr/>
        </p:nvSpPr>
        <p:spPr>
          <a:xfrm>
            <a:off x="9326880" y="3246120"/>
            <a:ext cx="2103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Aucune machine sans formation préalable, tracée et adaptée au niveau de l'élève.</a:t>
            </a:r>
            <a:endParaRPr lang="en-US" sz="1500" dirty="0"/>
          </a:p>
        </p:txBody>
      </p:sp>
      <p:sp>
        <p:nvSpPr>
          <p:cNvPr id="23" name="Shape 17"/>
          <p:cNvSpPr/>
          <p:nvPr/>
        </p:nvSpPr>
        <p:spPr>
          <a:xfrm>
            <a:off x="548640" y="5440680"/>
            <a:ext cx="1371600" cy="411480"/>
          </a:xfrm>
          <a:prstGeom prst="roundRect">
            <a:avLst>
              <a:gd name="adj" fmla="val 17778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548640" y="544068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Obligatoire</a:t>
            </a:r>
            <a:endParaRPr lang="en-US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2057400" y="54406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exigence d'un texte en vigueur</a:t>
            </a:r>
            <a:endParaRPr lang="en-US" sz="1300" dirty="0"/>
          </a:p>
        </p:txBody>
      </p:sp>
      <p:sp>
        <p:nvSpPr>
          <p:cNvPr id="26" name="Shape 20"/>
          <p:cNvSpPr/>
          <p:nvPr/>
        </p:nvSpPr>
        <p:spPr>
          <a:xfrm>
            <a:off x="4297680" y="5440680"/>
            <a:ext cx="1371600" cy="411480"/>
          </a:xfrm>
          <a:prstGeom prst="roundRect">
            <a:avLst>
              <a:gd name="adj" fmla="val 17778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Text 21"/>
          <p:cNvSpPr txBox="1"/>
          <p:nvPr/>
        </p:nvSpPr>
        <p:spPr>
          <a:xfrm>
            <a:off x="4297680" y="544068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Recommandé</a:t>
            </a:r>
            <a:endParaRPr lang="en-US" sz="1300" dirty="0"/>
          </a:p>
        </p:txBody>
      </p:sp>
      <p:sp>
        <p:nvSpPr>
          <p:cNvPr id="28" name="Text 22"/>
          <p:cNvSpPr txBox="1"/>
          <p:nvPr/>
        </p:nvSpPr>
        <p:spPr>
          <a:xfrm>
            <a:off x="5806440" y="54406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bonne pratique institutionnelle</a:t>
            </a:r>
            <a:endParaRPr lang="en-US" sz="1300" dirty="0"/>
          </a:p>
        </p:txBody>
      </p:sp>
      <p:sp>
        <p:nvSpPr>
          <p:cNvPr id="29" name="Shape 23"/>
          <p:cNvSpPr/>
          <p:nvPr/>
        </p:nvSpPr>
        <p:spPr>
          <a:xfrm>
            <a:off x="8046720" y="5440680"/>
            <a:ext cx="1371600" cy="411480"/>
          </a:xfrm>
          <a:prstGeom prst="roundRect">
            <a:avLst>
              <a:gd name="adj" fmla="val 1777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0" name="Text 24"/>
          <p:cNvSpPr txBox="1"/>
          <p:nvPr/>
        </p:nvSpPr>
        <p:spPr>
          <a:xfrm>
            <a:off x="8046720" y="544068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Interdit</a:t>
            </a:r>
            <a:endParaRPr lang="en-US" sz="1300" dirty="0"/>
          </a:p>
        </p:txBody>
      </p:sp>
      <p:sp>
        <p:nvSpPr>
          <p:cNvPr id="31" name="Text 25"/>
          <p:cNvSpPr txBox="1"/>
          <p:nvPr/>
        </p:nvSpPr>
        <p:spPr>
          <a:xfrm>
            <a:off x="9555480" y="54406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pratique proscrite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Qui est responsable de quoi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606040" cy="3931920"/>
          </a:xfrm>
          <a:prstGeom prst="roundRect">
            <a:avLst>
              <a:gd name="adj" fmla="val 421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1463040"/>
            <a:ext cx="2606040" cy="1417320"/>
          </a:xfrm>
          <a:prstGeom prst="roundRect">
            <a:avLst>
              <a:gd name="adj" fmla="val 7742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63040" y="164592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9578" y="1832458"/>
            <a:ext cx="404165" cy="40416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306324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Collectivité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52044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Locaux et installations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4069080"/>
            <a:ext cx="2148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Vérifications électriques, ventilation, qualité de l'air, amiante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3383280" y="1463040"/>
            <a:ext cx="2606040" cy="3931920"/>
          </a:xfrm>
          <a:prstGeom prst="roundRect">
            <a:avLst>
              <a:gd name="adj" fmla="val 421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383280" y="1463040"/>
            <a:ext cx="2606040" cy="1417320"/>
          </a:xfrm>
          <a:prstGeom prst="roundRect">
            <a:avLst>
              <a:gd name="adj" fmla="val 7742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297680" y="164592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218" y="1832458"/>
            <a:ext cx="404165" cy="40416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611880" y="306324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Chef d'établissement</a:t>
            </a:r>
            <a:endParaRPr lang="en-US" sz="1900" dirty="0"/>
          </a:p>
        </p:txBody>
      </p:sp>
      <p:sp>
        <p:nvSpPr>
          <p:cNvPr id="15" name="Text 11"/>
          <p:cNvSpPr txBox="1"/>
          <p:nvPr/>
        </p:nvSpPr>
        <p:spPr>
          <a:xfrm>
            <a:off x="3611880" y="352044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Code de l'éducation R. 421-10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3611880" y="4069080"/>
            <a:ext cx="2148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Équipements conformes, DUERP, registres RSST et DGI, sécurité incendie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6217920" y="1463040"/>
            <a:ext cx="2606040" cy="3931920"/>
          </a:xfrm>
          <a:prstGeom prst="roundRect">
            <a:avLst>
              <a:gd name="adj" fmla="val 421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6217920" y="1463040"/>
            <a:ext cx="2606040" cy="1417320"/>
          </a:xfrm>
          <a:prstGeom prst="roundRect">
            <a:avLst>
              <a:gd name="adj" fmla="val 7742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7132320" y="164592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858" y="1832458"/>
            <a:ext cx="404165" cy="40416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46520" y="306324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Professeur</a:t>
            </a:r>
            <a:endParaRPr lang="en-US" sz="1900" dirty="0"/>
          </a:p>
        </p:txBody>
      </p:sp>
      <p:sp>
        <p:nvSpPr>
          <p:cNvPr id="22" name="Text 17"/>
          <p:cNvSpPr txBox="1"/>
          <p:nvPr/>
        </p:nvSpPr>
        <p:spPr>
          <a:xfrm>
            <a:off x="6446520" y="352044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Code du travail R. 4323-1 à 5</a:t>
            </a:r>
            <a:endParaRPr lang="en-US" sz="1300" dirty="0"/>
          </a:p>
        </p:txBody>
      </p:sp>
      <p:sp>
        <p:nvSpPr>
          <p:cNvPr id="23" name="Text 18"/>
          <p:cNvSpPr txBox="1"/>
          <p:nvPr/>
        </p:nvSpPr>
        <p:spPr>
          <a:xfrm>
            <a:off x="6446520" y="4069080"/>
            <a:ext cx="2148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Contrôle avant usage, formation, consignes, EPI, retrait du matériel défectueux</a:t>
            </a:r>
            <a:endParaRPr lang="en-US" sz="1500" dirty="0"/>
          </a:p>
        </p:txBody>
      </p:sp>
      <p:sp>
        <p:nvSpPr>
          <p:cNvPr id="24" name="Shape 19"/>
          <p:cNvSpPr/>
          <p:nvPr/>
        </p:nvSpPr>
        <p:spPr>
          <a:xfrm>
            <a:off x="9052560" y="1463040"/>
            <a:ext cx="2606040" cy="3931920"/>
          </a:xfrm>
          <a:prstGeom prst="roundRect">
            <a:avLst>
              <a:gd name="adj" fmla="val 421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9052560" y="1463040"/>
            <a:ext cx="2606040" cy="1417320"/>
          </a:xfrm>
          <a:prstGeom prst="roundRect">
            <a:avLst>
              <a:gd name="adj" fmla="val 7742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9966960" y="164592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3498" y="1832458"/>
            <a:ext cx="404165" cy="404165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9281160" y="306324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Élèves</a:t>
            </a:r>
            <a:endParaRPr lang="en-US" sz="1900" dirty="0"/>
          </a:p>
        </p:txBody>
      </p:sp>
      <p:sp>
        <p:nvSpPr>
          <p:cNvPr id="29" name="Text 23"/>
          <p:cNvSpPr txBox="1"/>
          <p:nvPr/>
        </p:nvSpPr>
        <p:spPr>
          <a:xfrm>
            <a:off x="9281160" y="352044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Règlement intérieur</a:t>
            </a:r>
            <a:endParaRPr lang="en-US" sz="1300" dirty="0"/>
          </a:p>
        </p:txBody>
      </p:sp>
      <p:sp>
        <p:nvSpPr>
          <p:cNvPr id="30" name="Text 24"/>
          <p:cNvSpPr txBox="1"/>
          <p:nvPr/>
        </p:nvSpPr>
        <p:spPr>
          <a:xfrm>
            <a:off x="9281160" y="4069080"/>
            <a:ext cx="2148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Respect des consignes, port des EPI, signalement des anomalies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Cinq documents à présenter lors d'une visite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259" y="1570939"/>
            <a:ext cx="332842" cy="33284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371600" y="14173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DUERP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371600" y="17647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mis à jour chaque année, unité « technologie »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23317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" y="2485339"/>
            <a:ext cx="332842" cy="33284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371600" y="23317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RSST et registre DGI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1371600" y="26791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accessibles aux personnels et aux usagers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32461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59" y="3399739"/>
            <a:ext cx="332842" cy="33284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71600" y="32461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Registre de sécurité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1371600" y="35935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avec le rapport électrique de l'année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548640" y="41605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59" y="4314139"/>
            <a:ext cx="332842" cy="33284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371600" y="41605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Dossier des machines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1371600" y="45079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notices, déclarations CE, certificats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50749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259" y="5228539"/>
            <a:ext cx="332842" cy="33284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371600" y="5074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Fiches de données de sécurité</a:t>
            </a:r>
            <a:endParaRPr lang="en-US" sz="1800" dirty="0"/>
          </a:p>
        </p:txBody>
      </p:sp>
      <p:sp>
        <p:nvSpPr>
          <p:cNvPr id="22" name="Text 15"/>
          <p:cNvSpPr txBox="1"/>
          <p:nvPr/>
        </p:nvSpPr>
        <p:spPr>
          <a:xfrm>
            <a:off x="1371600" y="5422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pour chaque produit présent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766560" y="1417320"/>
            <a:ext cx="4846320" cy="4434840"/>
          </a:xfrm>
          <a:prstGeom prst="roundRect">
            <a:avLst>
              <a:gd name="adj" fmla="val 309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320" y="1737360"/>
            <a:ext cx="640080" cy="566928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7955280" y="17830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Point de vigilance</a:t>
            </a:r>
            <a:endParaRPr lang="en-US" sz="2000" dirty="0"/>
          </a:p>
        </p:txBody>
      </p:sp>
      <p:sp>
        <p:nvSpPr>
          <p:cNvPr id="26" name="Text 18"/>
          <p:cNvSpPr txBox="1"/>
          <p:nvPr/>
        </p:nvSpPr>
        <p:spPr>
          <a:xfrm>
            <a:off x="7132320" y="251460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Les collégiens ne sont pas en formation professionnelle.</a:t>
            </a:r>
            <a:endParaRPr lang="en-US" sz="2000" dirty="0"/>
          </a:p>
        </p:txBody>
      </p:sp>
      <p:sp>
        <p:nvSpPr>
          <p:cNvPr id="27" name="Text 19"/>
          <p:cNvSpPr txBox="1"/>
          <p:nvPr/>
        </p:nvSpPr>
        <p:spPr>
          <a:xfrm>
            <a:off x="7132320" y="3429000"/>
            <a:ext cx="4206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Aucune dérogation aux travaux interdits aux mineurs n'est possible pour eux (code du travail D. 4153-15 et suivants).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Une activité de collège ne doit jamais correspondre à un travail interdit : machine non protégée, opération sous tension, agent chimique dangereux.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Un laboratoire pensé pour circuler en sécurité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260604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77240" y="160020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5 m²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4231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par élève, équipements lourds compris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1089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4"/>
                </a:solidFill>
              </a:rPr>
              <a:t>Recommandé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337560" y="1417320"/>
            <a:ext cx="260604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3566160" y="160020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30 mA</a:t>
            </a:r>
            <a:endParaRPr lang="en-US" sz="4400" dirty="0"/>
          </a:p>
        </p:txBody>
      </p:sp>
      <p:sp>
        <p:nvSpPr>
          <p:cNvPr id="9" name="Text 7"/>
          <p:cNvSpPr txBox="1"/>
          <p:nvPr/>
        </p:nvSpPr>
        <p:spPr>
          <a:xfrm>
            <a:off x="3566160" y="24231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différentiel sur toutes les prises, testé régulièrement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566160" y="31089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Obligatoire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3657600"/>
            <a:ext cx="260604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777240" y="38404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750 lux</a:t>
            </a:r>
            <a:endParaRPr lang="en-US" sz="44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6634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aux postes de montage et de travaux fins (300 à 500 lux en salle)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53492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4"/>
                </a:solidFill>
              </a:rPr>
              <a:t>Recommandé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337560" y="3657600"/>
            <a:ext cx="260604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3566160" y="38404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1</a:t>
            </a:r>
            <a:endParaRPr lang="en-US" sz="4400" dirty="0"/>
          </a:p>
        </p:txBody>
      </p:sp>
      <p:sp>
        <p:nvSpPr>
          <p:cNvPr id="17" name="Text 15"/>
          <p:cNvSpPr txBox="1"/>
          <p:nvPr/>
        </p:nvSpPr>
        <p:spPr>
          <a:xfrm>
            <a:off x="3566160" y="46634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arrêt d'urgence général, visible et accessible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3566160" y="53492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Obligatoire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14173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À prévoir aussi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6400800" y="1920240"/>
            <a:ext cx="52120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Zones machines séparées des îlots, personne derrière l'utilisateur d'une cisaille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Captage à la source : soudure, impression 3D, découpe laser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Trousse de secours, protocole d'urgence, extincteur CO2, couverture anti-feu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Consigne de sécurité affichée à chaque poste machine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Machine sur établi mobile : immobilisée et branchée sur prise protégée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0" y="5257800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Le programme 2024 demande un laboratoire flexible de type FabLab : la souplesse ne doit jamais déplacer une machine sans sa consigne.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Électricité : les élèves restent en très basse tension</a:t>
            </a:r>
            <a:endParaRPr lang="en-US" sz="3200" dirty="0"/>
          </a:p>
        </p:txBody>
      </p:sp>
      <p:pic>
        <p:nvPicPr>
          <p:cNvPr id="3" name="Image 0" descr="Élève mesurant une tension sur une plaque d'essai avec un multimètr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17320"/>
            <a:ext cx="4937760" cy="37033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530352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Seuil de non-lâcher : environ 10 mA. Limite conventionnelle : 50 V en local sec, 25 V en local mouillé.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852160" y="1417320"/>
            <a:ext cx="2788920" cy="4526280"/>
          </a:xfrm>
          <a:prstGeom prst="roundRect">
            <a:avLst>
              <a:gd name="adj" fmla="val 393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823960" y="1417320"/>
            <a:ext cx="2788920" cy="4526280"/>
          </a:xfrm>
          <a:prstGeom prst="roundRect">
            <a:avLst>
              <a:gd name="adj" fmla="val 393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760" y="1645920"/>
            <a:ext cx="365760" cy="3657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537960" y="162763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Autorisé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6080760" y="2194560"/>
            <a:ext cx="24231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Montages en TBTS : piles, batteries, alimentation stabilisée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Cordons et pointes de sécurité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Multimètres NF EN 61010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Wattmètre sur prise pour mesurer une consommation</a:t>
            </a:r>
            <a:endParaRPr lang="en-US" sz="14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1645920"/>
            <a:ext cx="365760" cy="36576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9509760" y="1627632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Interdit</a:t>
            </a:r>
            <a:endParaRPr lang="en-US" sz="1900" dirty="0"/>
          </a:p>
        </p:txBody>
      </p:sp>
      <p:sp>
        <p:nvSpPr>
          <p:cNvPr id="12" name="Text 7"/>
          <p:cNvSpPr txBox="1"/>
          <p:nvPr/>
        </p:nvSpPr>
        <p:spPr>
          <a:xfrm>
            <a:off x="9052560" y="2194560"/>
            <a:ext cx="24231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Objets d'élèves en 230 V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Ouvrir un appareil secteur, même débranché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Multiprises en cascade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Intervention du professeur sur l'installation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Matériel « fait maison » en 230 V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Machines : la règle dépend de la date de mise en service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965960"/>
            <a:ext cx="1051560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25880" y="173736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3774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Avant 1993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880360"/>
            <a:ext cx="2057400" cy="301752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85800" y="3017520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Perceuses, cisailles, plieuses anciennes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61188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Prescriptions minimales R. 4324-1 à R. 4324-23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475488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Rapport de mise en conformité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84448" y="173736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807208" y="23774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Depuis 1995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2807208" y="2880360"/>
            <a:ext cx="2057400" cy="301752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2944368" y="3017520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Machines neuves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944368" y="361188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Marquage CE, directive 2006/42/CE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2944368" y="475488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Déclaration CE, notice en français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843016" y="1737360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65776" y="23774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20 janv. 2027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065776" y="2880360"/>
            <a:ext cx="2057400" cy="301752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5202936" y="3017520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Nouveaux achats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02936" y="361188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Règlement (UE) 2023/1230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202936" y="475488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Déclaration UE de conformité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8101584" y="173736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324344" y="23774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Occasion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7324344" y="2880360"/>
            <a:ext cx="2057400" cy="301752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7461504" y="3017520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Machine reprise ou donnée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461504" y="361188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Règles de sa première mise en service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7461504" y="475488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Certificat du vendeur (R. 4313-14)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10360152" y="1737360"/>
            <a:ext cx="457200" cy="45720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9582912" y="23774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Kit ou fait maison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9582912" y="2880360"/>
            <a:ext cx="2057400" cy="301752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31" name="Text 29"/>
          <p:cNvSpPr txBox="1"/>
          <p:nvPr/>
        </p:nvSpPr>
        <p:spPr>
          <a:xfrm>
            <a:off x="9720072" y="3017520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Imprimante, CN ou laser en kit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720072" y="361188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L'établissement devient fabricant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9720072" y="475488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À éviter : acheter marqué CE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Classer chaque machine de C1 à C5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Code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1737360" y="13258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Situation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120640" y="1325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Utilisateurs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046720" y="13258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Exemples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691640"/>
            <a:ext cx="11064240" cy="731520"/>
          </a:xfrm>
          <a:prstGeom prst="roundRect">
            <a:avLst>
              <a:gd name="adj" fmla="val 1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1691640"/>
            <a:ext cx="1005840" cy="731520"/>
          </a:xfrm>
          <a:prstGeom prst="roundRect">
            <a:avLst>
              <a:gd name="adj" fmla="val 12500"/>
            </a:avLst>
          </a:prstGeom>
          <a:solidFill>
            <a:srgbClr val="3FBF5F"/>
          </a:solidFill>
          <a:ln w="12700">
            <a:solidFill>
              <a:srgbClr val="3FBF5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69164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C1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737360" y="169164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Présumée conforme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120640" y="169164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Élèves et professeur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8046720" y="169164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Machine CN capotée, mini-perceuse récente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2560320"/>
            <a:ext cx="11064240" cy="731520"/>
          </a:xfrm>
          <a:prstGeom prst="roundRect">
            <a:avLst>
              <a:gd name="adj" fmla="val 1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48640" y="2560320"/>
            <a:ext cx="1005840" cy="731520"/>
          </a:xfrm>
          <a:prstGeom prst="roundRect">
            <a:avLst>
              <a:gd name="adj" fmla="val 12500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256032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C2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1737360" y="256032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Ancienne, consignes renforcées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120640" y="25603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Élèves et professeur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046720" y="256032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Thermoplieuse, cisaille, perceuse avec carter asservi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3429000"/>
            <a:ext cx="11064240" cy="731520"/>
          </a:xfrm>
          <a:prstGeom prst="roundRect">
            <a:avLst>
              <a:gd name="adj" fmla="val 1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48640" y="3429000"/>
            <a:ext cx="1005840" cy="731520"/>
          </a:xfrm>
          <a:prstGeom prst="roundRect">
            <a:avLst>
              <a:gd name="adj" fmla="val 125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48640" y="342900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C3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1737360" y="342900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Non conforme, utile au professeur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5120640" y="34290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Professeur seul, hors laboratoire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8046720" y="34290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Plieuse métal, tour conventionnel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48640" y="4297680"/>
            <a:ext cx="11064240" cy="731520"/>
          </a:xfrm>
          <a:prstGeom prst="roundRect">
            <a:avLst>
              <a:gd name="adj" fmla="val 1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48640" y="4297680"/>
            <a:ext cx="1005840" cy="731520"/>
          </a:xfrm>
          <a:prstGeom prst="roundRect">
            <a:avLst>
              <a:gd name="adj" fmla="val 12500"/>
            </a:avLst>
          </a:prstGeom>
          <a:solidFill>
            <a:srgbClr val="E8833A"/>
          </a:solidFill>
          <a:ln w="12700">
            <a:solidFill>
              <a:srgbClr val="E8833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48640" y="429768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C4</a:t>
            </a:r>
            <a:endParaRPr lang="en-US" sz="2400" dirty="0"/>
          </a:p>
        </p:txBody>
      </p:sp>
      <p:sp>
        <p:nvSpPr>
          <p:cNvPr id="28" name="Text 26"/>
          <p:cNvSpPr txBox="1"/>
          <p:nvPr/>
        </p:nvSpPr>
        <p:spPr>
          <a:xfrm>
            <a:off x="1737360" y="42976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Danger grave, réparable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4297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Personne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8046720" y="4297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Perceuse à colonne sans carter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48640" y="5166360"/>
            <a:ext cx="11064240" cy="731520"/>
          </a:xfrm>
          <a:prstGeom prst="roundRect">
            <a:avLst>
              <a:gd name="adj" fmla="val 1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48640" y="5166360"/>
            <a:ext cx="1005840" cy="731520"/>
          </a:xfrm>
          <a:prstGeom prst="roundRect">
            <a:avLst>
              <a:gd name="adj" fmla="val 12500"/>
            </a:avLst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48640" y="516636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C5</a:t>
            </a:r>
            <a:endParaRPr lang="en-US" sz="2400" dirty="0"/>
          </a:p>
        </p:txBody>
      </p:sp>
      <p:sp>
        <p:nvSpPr>
          <p:cNvPr id="34" name="Text 32"/>
          <p:cNvSpPr txBox="1"/>
          <p:nvPr/>
        </p:nvSpPr>
        <p:spPr>
          <a:xfrm>
            <a:off x="1737360" y="516636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Sans intérêt pédagogique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5120640" y="516636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Personne : à évacuer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8046720" y="51663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Touret à meuler, scie alternative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548640" y="608076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Le code est reporté sur la consigne de poste de chaque machine ; une pastille de couleur permet une lecture rapide.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Perceuse à colonne : cinq points avant chaque séance</a:t>
            </a:r>
            <a:endParaRPr lang="en-US" sz="3200" dirty="0"/>
          </a:p>
        </p:txBody>
      </p:sp>
      <p:pic>
        <p:nvPicPr>
          <p:cNvPr id="3" name="Image 0" descr="Élève avec lunettes utilisant une perceuse à colonne protégé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17320"/>
            <a:ext cx="4937760" cy="37033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417320"/>
            <a:ext cx="548640" cy="5486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4173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280160" y="1389888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Carter de mandrin asservi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75564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coupe la machine à l'ouverture, pas de redémarrage à la fermeture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48640" y="2313432"/>
            <a:ext cx="548640" cy="5486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23134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2286000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Poulies et courroies inaccessibles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26517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carter verrouillé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48640" y="3209544"/>
            <a:ext cx="548640" cy="5486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32095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1280160" y="3182112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Arrêt d'urgence à accrochage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3547872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à portée de l'opérateur, testé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48640" y="4105656"/>
            <a:ext cx="548640" cy="5486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41056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280160" y="4078224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Pièce bridée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4443984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étau ou bride, jamais tenue à la main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48640" y="5001768"/>
            <a:ext cx="548640" cy="5486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548640" y="50017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1280160" y="4974336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Tenue adaptée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1280160" y="5340096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lunettes, cheveux attachés, aucun gant près du foret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6675120" y="530352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3"/>
                </a:solidFill>
              </a:rPr>
              <a:t>Machine sans carter = classée C4 : débrancher, signaler, remettre en conformité (code du travail R. 4324-1 à R. 4324-3).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Impression 3D : maîtriser les émissions et la chaleur</a:t>
            </a:r>
            <a:endParaRPr lang="en-US" sz="3200" dirty="0"/>
          </a:p>
        </p:txBody>
      </p:sp>
      <p:pic>
        <p:nvPicPr>
          <p:cNvPr id="3" name="Image 0" descr="Deux élèves observant une imprimante 3D fermé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17320"/>
            <a:ext cx="4937760" cy="37033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530352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L'INRS a mesuré des particules ultrafines et des COV, plus abondants avec l'ABS qu'avec le PLA (fiche ED 148).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852160" y="1417320"/>
            <a:ext cx="576072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6035040" y="1572768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659" y="1726387"/>
            <a:ext cx="332842" cy="33284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858000" y="153619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Capoter et ventiler</a:t>
            </a:r>
            <a:endParaRPr lang="en-US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6858000" y="19019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caisson fermé avec filtration ou local ventilé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852160" y="2532888"/>
            <a:ext cx="576072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6035040" y="2688336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659" y="2841955"/>
            <a:ext cx="332842" cy="33284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858000" y="26517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PLA en priorité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6858000" y="30175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ABS, ASA, nylon seulement avec captage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5852160" y="3648456"/>
            <a:ext cx="576072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035040" y="3803904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659" y="3957523"/>
            <a:ext cx="332842" cy="33284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858000" y="376732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Jamais sans surveillance</a:t>
            </a:r>
            <a:endParaRPr lang="en-US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6858000" y="413308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support non combustible, détection incendie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5852160" y="4764024"/>
            <a:ext cx="576072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6035040" y="4919472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659" y="5073091"/>
            <a:ext cx="332842" cy="33284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6858000" y="488289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Attention aux brûlures</a:t>
            </a:r>
            <a:endParaRPr lang="en-US" sz="1800" dirty="0"/>
          </a:p>
        </p:txBody>
      </p:sp>
      <p:sp>
        <p:nvSpPr>
          <p:cNvPr id="24" name="Text 17"/>
          <p:cNvSpPr txBox="1"/>
          <p:nvPr/>
        </p:nvSpPr>
        <p:spPr>
          <a:xfrm>
            <a:off x="6858000" y="524865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buse 190 à 250 °C : retirer la pièce plateau froid</a:t>
            </a:r>
            <a:endParaRPr lang="en-US" sz="1400" dirty="0"/>
          </a:p>
        </p:txBody>
      </p:sp>
      <p:sp>
        <p:nvSpPr>
          <p:cNvPr id="25" name="Text 18"/>
          <p:cNvSpPr txBox="1"/>
          <p:nvPr/>
        </p:nvSpPr>
        <p:spPr>
          <a:xfrm>
            <a:off x="5852160" y="589788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Imprimantes à résine : déconseillées en présence de collégiens.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Découpe laser : la sécurité repose sur l'enfermement</a:t>
            </a:r>
            <a:endParaRPr lang="en-US" sz="3200" dirty="0"/>
          </a:p>
        </p:txBody>
      </p:sp>
      <p:pic>
        <p:nvPicPr>
          <p:cNvPr id="3" name="Image 0" descr="Élève près d'une machine de découpe laser fermée avec extraction et extincteu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17320"/>
            <a:ext cx="4937760" cy="37033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675120" y="530352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Appareil de classe 1 (NF EN 60825-1) contenant un laser de classe 4 entièrement enfermé.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8640" y="1417320"/>
            <a:ext cx="5760720" cy="233172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777240" y="155448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Obligatoire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01168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Capot verrouillé qui coupe le faisceau, arrêt d'urgence, marquage CE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Extraction des fumées pendant toute la découpe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Surveillance permanente, extincteur CO2 à portée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48640" y="3931920"/>
            <a:ext cx="5760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777240" y="406908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Matériaux interdits</a:t>
            </a:r>
            <a:endParaRPr lang="en-US" sz="19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4526280"/>
            <a:ext cx="5303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PVC et vinyles : chlore et acide chlorhydrique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Matériaux inconnus, cuir tanné au chrome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À éviter : polycarbonate, ABS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Outillage, soudure et produits chimiques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5440680" cy="4526280"/>
          </a:xfrm>
          <a:prstGeom prst="roundRect">
            <a:avLst>
              <a:gd name="adj" fmla="val 24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172200" y="1417320"/>
            <a:ext cx="5440680" cy="4526280"/>
          </a:xfrm>
          <a:prstGeom prst="roundRect">
            <a:avLst>
              <a:gd name="adj" fmla="val 24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64592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552" y="1810512"/>
            <a:ext cx="356616" cy="35661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91640" y="17373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Outillage et métrologie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560320"/>
            <a:ext cx="4937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Fer à souder ~30 W sur support, extracteur de fumées (colophane sensibilisante)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Pistolet à colle et air chaud : supports dédiés, brûlures au-delà de 65 °C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Cutter à lame rétractable, pièce bridée, inventaire en fin de séance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Pied à coulisse rangé en étui ; thermomètre infrarouge jamais vers les yeux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446520" y="164592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112" y="1810512"/>
            <a:ext cx="356616" cy="35661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15200" y="17373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Produits chimiques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6446520" y="2560320"/>
            <a:ext cx="49377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Inventaire, FDS récentes, étiquetage CLP conservé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Substitution des produits dangereux (R. 4412-15), CMR exclus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Colles à l'eau de préférence, aérosols sous captage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Déchets dangereux, piles et DEEE en filière agréée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446520" y="5074920"/>
            <a:ext cx="4892040" cy="640080"/>
          </a:xfrm>
          <a:prstGeom prst="roundRect">
            <a:avLst>
              <a:gd name="adj" fmla="val 11429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6629400" y="50749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Interdit : perchlorure de fer pour graver les circuits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Former avant de produire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606040" cy="2606040"/>
          </a:xfrm>
          <a:prstGeom prst="roundRect">
            <a:avLst>
              <a:gd name="adj" fmla="val 421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77240" y="160020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1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2402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Règles de la salle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97180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en début d'année : circulation, arrêt d'urgence, tenue, signalement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 rot="5400000">
            <a:off x="3182112" y="2651760"/>
            <a:ext cx="182880" cy="274320"/>
          </a:xfrm>
          <a:prstGeom prst="triangl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83280" y="1463040"/>
            <a:ext cx="2606040" cy="2606040"/>
          </a:xfrm>
          <a:prstGeom prst="roundRect">
            <a:avLst>
              <a:gd name="adj" fmla="val 421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3611880" y="160020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2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2402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Formation par machine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3611880" y="297180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risques, consigne commentée, démonstration, essai observé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 rot="5400000">
            <a:off x="6016752" y="2651760"/>
            <a:ext cx="182880" cy="274320"/>
          </a:xfrm>
          <a:prstGeom prst="triangl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1463040"/>
            <a:ext cx="2606040" cy="2606040"/>
          </a:xfrm>
          <a:prstGeom prst="roundRect">
            <a:avLst>
              <a:gd name="adj" fmla="val 421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446520" y="160020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3</a:t>
            </a:r>
            <a:endParaRPr lang="en-US" sz="3600" dirty="0"/>
          </a:p>
        </p:txBody>
      </p:sp>
      <p:sp>
        <p:nvSpPr>
          <p:cNvPr id="15" name="Text 13"/>
          <p:cNvSpPr txBox="1"/>
          <p:nvPr/>
        </p:nvSpPr>
        <p:spPr>
          <a:xfrm>
            <a:off x="6446520" y="22402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Trace écrite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446520" y="297180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liste des élèves formés par machine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 rot="5400000">
            <a:off x="8851392" y="2651760"/>
            <a:ext cx="182880" cy="274320"/>
          </a:xfrm>
          <a:prstGeom prst="triangl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52560" y="1463040"/>
            <a:ext cx="2606040" cy="2606040"/>
          </a:xfrm>
          <a:prstGeom prst="roundRect">
            <a:avLst>
              <a:gd name="adj" fmla="val 421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9281160" y="160020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4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9281160" y="22402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Rappel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9281160" y="297180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avant chaque séance de production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434340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Tenue et équipements de protection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548640" y="489204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056632"/>
            <a:ext cx="356616" cy="356616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371600" y="489204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Lunettes NF EN 166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1371600" y="52578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perçage, découpe, produits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3383280" y="489204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872" y="5056632"/>
            <a:ext cx="356616" cy="356616"/>
          </a:xfrm>
          <a:prstGeom prst="rect">
            <a:avLst/>
          </a:prstGeom>
        </p:spPr>
      </p:pic>
      <p:sp>
        <p:nvSpPr>
          <p:cNvPr id="29" name="Text 25"/>
          <p:cNvSpPr txBox="1"/>
          <p:nvPr/>
        </p:nvSpPr>
        <p:spPr>
          <a:xfrm>
            <a:off x="4206240" y="489204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Gants adaptés</a:t>
            </a:r>
            <a:endParaRPr lang="en-US" sz="1600" dirty="0"/>
          </a:p>
        </p:txBody>
      </p:sp>
      <p:sp>
        <p:nvSpPr>
          <p:cNvPr id="30" name="Text 26"/>
          <p:cNvSpPr txBox="1"/>
          <p:nvPr/>
        </p:nvSpPr>
        <p:spPr>
          <a:xfrm>
            <a:off x="4206240" y="52578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thermiques ou nitrile selon le risque</a:t>
            </a:r>
            <a:endParaRPr lang="en-US" sz="1300" dirty="0"/>
          </a:p>
        </p:txBody>
      </p:sp>
      <p:sp>
        <p:nvSpPr>
          <p:cNvPr id="31" name="Shape 27"/>
          <p:cNvSpPr/>
          <p:nvPr/>
        </p:nvSpPr>
        <p:spPr>
          <a:xfrm>
            <a:off x="6217920" y="4892040"/>
            <a:ext cx="685800" cy="6858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5056632"/>
            <a:ext cx="356616" cy="356616"/>
          </a:xfrm>
          <a:prstGeom prst="rect">
            <a:avLst/>
          </a:prstGeom>
        </p:spPr>
      </p:pic>
      <p:sp>
        <p:nvSpPr>
          <p:cNvPr id="33" name="Text 28"/>
          <p:cNvSpPr txBox="1"/>
          <p:nvPr/>
        </p:nvSpPr>
        <p:spPr>
          <a:xfrm>
            <a:off x="7040880" y="489204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Jamais de gants</a:t>
            </a:r>
            <a:endParaRPr lang="en-US" sz="1600" dirty="0"/>
          </a:p>
        </p:txBody>
      </p:sp>
      <p:sp>
        <p:nvSpPr>
          <p:cNvPr id="34" name="Text 29"/>
          <p:cNvSpPr txBox="1"/>
          <p:nvPr/>
        </p:nvSpPr>
        <p:spPr>
          <a:xfrm>
            <a:off x="7040880" y="52578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près d'une machine tournante</a:t>
            </a:r>
            <a:endParaRPr lang="en-US" sz="1300" dirty="0"/>
          </a:p>
        </p:txBody>
      </p:sp>
      <p:sp>
        <p:nvSpPr>
          <p:cNvPr id="35" name="Shape 30"/>
          <p:cNvSpPr/>
          <p:nvPr/>
        </p:nvSpPr>
        <p:spPr>
          <a:xfrm>
            <a:off x="9052560" y="489204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152" y="5056632"/>
            <a:ext cx="356616" cy="356616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9875520" y="489204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Cheveux attachés</a:t>
            </a:r>
            <a:endParaRPr lang="en-US" sz="1600" dirty="0"/>
          </a:p>
        </p:txBody>
      </p:sp>
      <p:sp>
        <p:nvSpPr>
          <p:cNvPr id="38" name="Text 32"/>
          <p:cNvSpPr txBox="1"/>
          <p:nvPr/>
        </p:nvSpPr>
        <p:spPr>
          <a:xfrm>
            <a:off x="9875520" y="52578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ni écharpe ni bijoux pendants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La sécurité est aussi un contenu du programme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4"/>
                </a:solidFill>
              </a:rPr>
              <a:t>Programme de technologie du cycle 4, BO n° 9 du 29 février 2024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0440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874520"/>
            <a:ext cx="868680" cy="8686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8745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5e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26080"/>
            <a:ext cx="30632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Repérer et expliquer les choix de conception liés à l'ergonomie et à la sécurité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Découvrir les procédés de l'atelier de fabrication collaboratif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297680" y="1691640"/>
            <a:ext cx="3520440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526280" y="1874520"/>
            <a:ext cx="868680" cy="8686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26280" y="18745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4e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2926080"/>
            <a:ext cx="30632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Repérer les contraintes prises en compte : sécurité, qualité, fiabilité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Choisir et mettre en œuvre des procédés de réalisation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046720" y="1691640"/>
            <a:ext cx="3520440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75320" y="1874520"/>
            <a:ext cx="868680" cy="8686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75320" y="18745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3e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8275320" y="2926080"/>
            <a:ext cx="30632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Proposer un protocole de dépannage puis de réparation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Réaliser une pièce sur mesure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4983480"/>
            <a:ext cx="11064240" cy="960120"/>
          </a:xfrm>
          <a:prstGeom prst="roundRect">
            <a:avLst>
              <a:gd name="adj" fmla="val 952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983480"/>
            <a:ext cx="10515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Connaissances du cycle :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règles usuelles de sécurité et de mise en œuvre des moyens de réalisation, équipements de protection individuelle, outillage manuel, appareillage de prototypage et de fabrication.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Vérifier selon un rythme simple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2606040" cy="45262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16459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0859" y="179953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6916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Avant chaque séance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514600"/>
            <a:ext cx="2194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Prises, fiches, cordons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Protecteurs asservis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Capot et extraction du laser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Circulations dégagées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383280" y="1417320"/>
            <a:ext cx="2606040" cy="45262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611880" y="16459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499" y="1799539"/>
            <a:ext cx="332842" cy="33284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343400" y="16916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Chaque mois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514600"/>
            <a:ext cx="2194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Arrêt d'urgence de chaque machine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217920" y="1417320"/>
            <a:ext cx="2606040" cy="45262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46520" y="16459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39" y="1799539"/>
            <a:ext cx="332842" cy="33284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178040" y="16916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Chaque trimestre</a:t>
            </a:r>
            <a:endParaRPr lang="en-US" sz="1700" dirty="0"/>
          </a:p>
        </p:txBody>
      </p:sp>
      <p:sp>
        <p:nvSpPr>
          <p:cNvPr id="17" name="Text 12"/>
          <p:cNvSpPr txBox="1"/>
          <p:nvPr/>
        </p:nvSpPr>
        <p:spPr>
          <a:xfrm>
            <a:off x="6446520" y="2514600"/>
            <a:ext cx="2194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Arrêt d'urgence général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Différentiels 30 mA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EPI et trousse de secours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Filières déchets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9052560" y="1417320"/>
            <a:ext cx="2606040" cy="45262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1E2A30">
                <a:alpha val="15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9281160" y="1645920"/>
            <a:ext cx="640080" cy="64008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4779" y="1799539"/>
            <a:ext cx="332842" cy="33284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0012680" y="16916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Chaque année</a:t>
            </a:r>
            <a:endParaRPr lang="en-US" sz="1700" dirty="0"/>
          </a:p>
        </p:txBody>
      </p:sp>
      <p:sp>
        <p:nvSpPr>
          <p:cNvPr id="22" name="Text 16"/>
          <p:cNvSpPr txBox="1"/>
          <p:nvPr/>
        </p:nvSpPr>
        <p:spPr>
          <a:xfrm>
            <a:off x="9281160" y="2514600"/>
            <a:ext cx="2194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DUERP et rapport électrique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Inventaire C1 à C5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Consignes de poste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Produits et FDS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Aération des locaux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548640" y="60350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Grille complète en 25 points dans le dossier de sécurité, partie 9. Seule la vérification électrique a une périodicité fixée par les textes.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Références officielles clés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520440" cy="3566160"/>
          </a:xfrm>
          <a:prstGeom prst="roundRect">
            <a:avLst>
              <a:gd name="adj" fmla="val 3117"/>
            </a:avLst>
          </a:prstGeom>
          <a:solidFill>
            <a:srgbClr val="16495D"/>
          </a:solidFill>
          <a:ln w="12700">
            <a:solidFill>
              <a:srgbClr val="16495D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64592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Code du travail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194560"/>
            <a:ext cx="3063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L. 4321-1 et 2 : équipements non conformes interdits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R. 4321-1 à R. 4324-23 : équipements de travail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R. 4226-14 à 21 : vérifications électriques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R. 4412-1 et s. : risque chimique ; R. 4452-1 : lasers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97680" y="1463040"/>
            <a:ext cx="3520440" cy="3566160"/>
          </a:xfrm>
          <a:prstGeom prst="roundRect">
            <a:avLst>
              <a:gd name="adj" fmla="val 3117"/>
            </a:avLst>
          </a:prstGeom>
          <a:solidFill>
            <a:srgbClr val="16495D"/>
          </a:solidFill>
          <a:ln w="12700">
            <a:solidFill>
              <a:srgbClr val="16495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26280" y="164592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Textes européens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526280" y="2194560"/>
            <a:ext cx="3063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Directive 2006/42/CE, puis règlement (UE) 2023/1230 au 20 janvier 2027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Règlements CLP 1272/2008 et REACH 1907/2006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Directive basse tension 2014/35/UE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46720" y="1463040"/>
            <a:ext cx="3520440" cy="3566160"/>
          </a:xfrm>
          <a:prstGeom prst="roundRect">
            <a:avLst>
              <a:gd name="adj" fmla="val 3117"/>
            </a:avLst>
          </a:prstGeom>
          <a:solidFill>
            <a:srgbClr val="16495D"/>
          </a:solidFill>
          <a:ln w="12700">
            <a:solidFill>
              <a:srgbClr val="16495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75320" y="164592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Éducation et normes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8275320" y="2194560"/>
            <a:ext cx="3063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Code de l'éducation R. 421-10 ; décret 82-453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Programme du cycle 4, BO n° 9 du 29/02/2024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NF C 15-100, NF C 18-510, NF EN 61010, NF EN 60825-1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4406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En cas de doute, la règle la plus protectrice pour l'élève s'applique.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curite Techno">
  <a:themeElements>
    <a:clrScheme name="Securite Techno">
      <a:dk1>
        <a:srgbClr val="1E2A30"/>
      </a:dk1>
      <a:lt1>
        <a:srgbClr val="FFFFFF"/>
      </a:lt1>
      <a:dk2>
        <a:srgbClr val="0F3B4C"/>
      </a:dk2>
      <a:lt2>
        <a:srgbClr val="E8EFF2"/>
      </a:lt2>
      <a:accent1>
        <a:srgbClr val="2A9D8F"/>
      </a:accent1>
      <a:accent2>
        <a:srgbClr val="F2B705"/>
      </a:accent2>
      <a:accent3>
        <a:srgbClr val="D64545"/>
      </a:accent3>
      <a:accent4>
        <a:srgbClr val="4A90A4"/>
      </a:accent4>
      <a:accent5>
        <a:srgbClr val="8A99A3"/>
      </a:accent5>
      <a:accent6>
        <a:srgbClr val="3FBF5F"/>
      </a:accent6>
      <a:hlink>
        <a:srgbClr val="2A9D8F"/>
      </a:hlink>
      <a:folHlink>
        <a:srgbClr val="4A90A4"/>
      </a:folHlink>
    </a:clrScheme>
    <a:fontScheme name="Securite Techno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Sécurité en technologie au collège</dc:title>
  <dc:subject>PptxGenJS Presentation</dc:subject>
  <dc:creator>PptxGenJS</dc:creator>
  <cp:lastModifiedBy>PptxGenJS</cp:lastModifiedBy>
  <cp:revision>1</cp:revision>
  <dcterms:created xsi:type="dcterms:W3CDTF">2026-10-04T17:43:50Z</dcterms:created>
  <dcterms:modified xsi:type="dcterms:W3CDTF">2026-10-04T17:43:50Z</dcterms:modified>
</cp:coreProperties>
</file>