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PT Sans Narrow"/>
      <p:regular r:id="rId45"/>
      <p:bold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747775"/>
          </p15:clr>
        </p15:guide>
        <p15:guide id="2">
          <p15:clr>
            <a:srgbClr val="747775"/>
          </p15:clr>
        </p15:guide>
      </p15:sldGuideLst>
    </p:ext>
    <p:ext uri="GoogleSlidesCustomDataVersion2">
      <go:slidesCustomData xmlns:go="http://customooxmlschemas.google.com/" r:id="rId51" roundtripDataSignature="AMtx7mjz6gFJY+1croTFsjpG1/nooC+C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AF2FD5-DD8B-4264-9448-4BA0ACA0A408}">
  <a:tblStyle styleId="{5EAF2FD5-DD8B-4264-9448-4BA0ACA0A40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PTSansNarrow-bold.fntdata"/><Relationship Id="rId45" Type="http://schemas.openxmlformats.org/officeDocument/2006/relationships/font" Target="fonts/PTSansNarrow-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customschemas.google.com/relationships/presentationmetadata" Target="metadata"/><Relationship Id="rId5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uscol.education.fr/document/20389/download"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a09960e076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3a09960e076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a09960e076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3a09960e076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sz="1500" u="sng">
                <a:solidFill>
                  <a:srgbClr val="2264AF"/>
                </a:solidFill>
                <a:highlight>
                  <a:srgbClr val="FFFFFF"/>
                </a:highlight>
                <a:hlinkClick r:id="rId2">
                  <a:extLst>
                    <a:ext uri="{A12FA001-AC4F-418D-AE19-62706E023703}">
                      <ahyp:hlinkClr val="tx"/>
                    </a:ext>
                  </a:extLst>
                </a:hlinkClick>
              </a:rPr>
              <a:t>Cadre de Référence des Compétences Numériques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Démarche d’investigation = fréquemment introduit par un “Pourquoi ?” </a:t>
            </a:r>
            <a:br>
              <a:rPr lang="fr"/>
            </a:br>
            <a:r>
              <a:rPr lang="fr"/>
              <a:t>Démarche de résolution de problème = Introduit par un “Comment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a2b11cb7d6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3a2b11cb7d6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Les modèles académiques peuvent aider à structurer ses choix.</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Les modèles académiques peuvent aider à structurer ses choix.</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SzPts val="1100"/>
              <a:buNone/>
            </a:pPr>
            <a:r>
              <a:rPr b="1" lang="fr" sz="1700">
                <a:solidFill>
                  <a:schemeClr val="dk1"/>
                </a:solidFill>
              </a:rPr>
              <a:t>Finalités du programme de Technologie (BO 2024)</a:t>
            </a:r>
            <a:endParaRPr b="1" sz="17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fr">
                <a:solidFill>
                  <a:schemeClr val="dk1"/>
                </a:solidFill>
              </a:rPr>
              <a:t>Comprendre le monde technologique</a:t>
            </a:r>
            <a:br>
              <a:rPr b="1" lang="fr">
                <a:solidFill>
                  <a:schemeClr val="dk1"/>
                </a:solidFill>
              </a:rPr>
            </a:br>
            <a:r>
              <a:rPr lang="fr">
                <a:solidFill>
                  <a:schemeClr val="dk1"/>
                </a:solidFill>
              </a:rPr>
              <a:t> Amener les élèves à analyser, comprendre et questionner les objets, systèmes et solutions techniques qui les entourent.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fr">
                <a:solidFill>
                  <a:schemeClr val="dk1"/>
                </a:solidFill>
              </a:rPr>
              <a:t>Former des citoyens éclairés</a:t>
            </a:r>
            <a:br>
              <a:rPr b="1" lang="fr">
                <a:solidFill>
                  <a:schemeClr val="dk1"/>
                </a:solidFill>
              </a:rPr>
            </a:br>
            <a:r>
              <a:rPr lang="fr">
                <a:solidFill>
                  <a:schemeClr val="dk1"/>
                </a:solidFill>
              </a:rPr>
              <a:t> Développer une culture technologique permettant d’adopter un usage responsable, critique et éthique des technologies (numérique, IA, énergie, objets connectés…).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fr">
                <a:solidFill>
                  <a:schemeClr val="dk1"/>
                </a:solidFill>
              </a:rPr>
              <a:t>Développer des compétences de conception et de résolution de problèmes</a:t>
            </a:r>
            <a:br>
              <a:rPr b="1" lang="fr">
                <a:solidFill>
                  <a:schemeClr val="dk1"/>
                </a:solidFill>
              </a:rPr>
            </a:br>
            <a:r>
              <a:rPr lang="fr">
                <a:solidFill>
                  <a:schemeClr val="dk1"/>
                </a:solidFill>
              </a:rPr>
              <a:t> Amener les élèves à imaginer, modéliser, tester et améliorer des solutions techniques en mobilisant une démarche d’ingénierie simple et structurée.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fr">
                <a:solidFill>
                  <a:schemeClr val="dk1"/>
                </a:solidFill>
              </a:rPr>
              <a:t>Acquérir des savoirs fondamentaux transversaux</a:t>
            </a:r>
            <a:br>
              <a:rPr b="1" lang="fr">
                <a:solidFill>
                  <a:schemeClr val="dk1"/>
                </a:solidFill>
              </a:rPr>
            </a:br>
            <a:r>
              <a:rPr lang="fr">
                <a:solidFill>
                  <a:schemeClr val="dk1"/>
                </a:solidFill>
              </a:rPr>
              <a:t> S’approprier des connaissances scientifiques, informatiques et numériques utiles dans tous les enseignements.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fr">
                <a:solidFill>
                  <a:schemeClr val="dk1"/>
                </a:solidFill>
              </a:rPr>
              <a:t>Favoriser l’orientation et la découverte des métiers</a:t>
            </a:r>
            <a:br>
              <a:rPr b="1" lang="fr">
                <a:solidFill>
                  <a:schemeClr val="dk1"/>
                </a:solidFill>
              </a:rPr>
            </a:br>
            <a:r>
              <a:rPr lang="fr">
                <a:solidFill>
                  <a:schemeClr val="dk1"/>
                </a:solidFill>
              </a:rPr>
              <a:t> Ouvrir les élèves aux domaines industriels, numériques et technologiques, soutenir des choix d’orientation éclairés.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fr">
                <a:solidFill>
                  <a:schemeClr val="dk1"/>
                </a:solidFill>
              </a:rPr>
              <a:t>Construire des compétences sociales et collaboratives</a:t>
            </a:r>
            <a:br>
              <a:rPr b="1" lang="fr">
                <a:solidFill>
                  <a:schemeClr val="dk1"/>
                </a:solidFill>
              </a:rPr>
            </a:br>
            <a:r>
              <a:rPr lang="fr">
                <a:solidFill>
                  <a:schemeClr val="dk1"/>
                </a:solidFill>
              </a:rPr>
              <a:t> Travailler en équipe, argumenter, communiquer, documenter et présenter une production</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a277b1c47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a277b1c47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Capacités = Compétences détaillées = Repères de progressivité</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39"/>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39"/>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39"/>
          <p:cNvGrpSpPr/>
          <p:nvPr/>
        </p:nvGrpSpPr>
        <p:grpSpPr>
          <a:xfrm>
            <a:off x="1004144" y="1022025"/>
            <a:ext cx="7136668" cy="152400"/>
            <a:chOff x="1346429" y="1011300"/>
            <a:chExt cx="6452100" cy="152400"/>
          </a:xfrm>
        </p:grpSpPr>
        <p:cxnSp>
          <p:nvCxnSpPr>
            <p:cNvPr id="13" name="Google Shape;13;p39"/>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39"/>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39"/>
          <p:cNvGrpSpPr/>
          <p:nvPr/>
        </p:nvGrpSpPr>
        <p:grpSpPr>
          <a:xfrm>
            <a:off x="1004151" y="3969100"/>
            <a:ext cx="7136668" cy="152400"/>
            <a:chOff x="1346435" y="3969088"/>
            <a:chExt cx="6452100" cy="152400"/>
          </a:xfrm>
        </p:grpSpPr>
        <p:cxnSp>
          <p:nvCxnSpPr>
            <p:cNvPr id="16" name="Google Shape;16;p39"/>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39"/>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39"/>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9" name="Google Shape;19;p39"/>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48"/>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8"/>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48"/>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9" name="Google Shape;59;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0"/>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4" name="Google Shape;24;p40"/>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41"/>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1"/>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29" name="Google Shape;29;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4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2" name="Google Shape;32;p42"/>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42"/>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4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7" name="Google Shape;37;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4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4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45"/>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44" name="Google Shape;4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46"/>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 name="Google Shape;47;p4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46"/>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9" name="Google Shape;49;p46"/>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4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51" name="Google Shape;51;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47"/>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3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7" name="Google Shape;7;p38"/>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8.jp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education.gouv.fr/sites/default/files/ensel802_annexe.pdf"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view.officeapps.live.com/op/view.aspx?src=https://ent2d.ac-bordeaux.fr/disciplines/sti-college/wp-content/uploads/sites/63/2024/06/Demarches-investigation-resolution-probleme-projet-cas-1.pptx"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ent2d.ac-bordeaux.fr/disciplines/sti-college/2024/06/13/fiches-connaissances/" TargetMode="External"/><Relationship Id="rId4" Type="http://schemas.openxmlformats.org/officeDocument/2006/relationships/hyperlink" Target="https://ent2d.ac-bordeaux.fr/disciplines/sti-college/2024/06/13/fiches-connaissances/" TargetMode="External"/><Relationship Id="rId5" Type="http://schemas.openxmlformats.org/officeDocument/2006/relationships/image" Target="../media/image14.png"/><Relationship Id="rId6" Type="http://schemas.openxmlformats.org/officeDocument/2006/relationships/hyperlink" Target="https://ent2d.ac-bordeaux.fr/disciplines/sti-college/2024/06/13/fiches-connaissances/" TargetMode="External"/><Relationship Id="rId7"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docs.google.com/spreadsheets/d/13RBAbYJJrmpbXWllm-fn-VYZFT49hRS3/edit?usp=sharing&amp;ouid=108922601304908719197&amp;rtpof=true&amp;sd=true" TargetMode="Externa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ent2d.ac-bordeaux.fr/disciplines/sti-college/2024/06/13/exemples-de-sequences-academie-bordeaux/" TargetMode="Externa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docs.google.com/spreadsheets/d/13RBAbYJJrmpbXWllm-fn-VYZFT49hRS3/edit?usp=sharing&amp;ouid=108922601304908719197&amp;rtpof=true&amp;sd=true" TargetMode="Externa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ent2d.ac-bordeaux.fr/disciplines/sti-college/2025/06/12/exemple-de-progression-en-4eme/"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ent2d.ac-bordeaux.fr/disciplines/sti-college/2025/06/12/exemples-de-sequences-4eme/" TargetMode="Externa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docs.google.com/spreadsheets/d/19vDMRsD8C3rmHQ4EVlBs2oMhcrqSbQLy/edit?usp=sharing&amp;ouid=108922601304908719197&amp;rtpof=true&amp;sd=true" TargetMode="Externa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ent2d.ac-bordeaux.fr/disciplines/sti-college/2024/06/13/exemples-de-sequences-academie-bordeaux/" TargetMode="External"/><Relationship Id="rId4" Type="http://schemas.openxmlformats.org/officeDocument/2006/relationships/hyperlink" Target="https://ent2d.ac-bordeaux.fr/disciplines/sti-college/2025/06/12/exemples-de-sequences-4eme/" TargetMode="External"/><Relationship Id="rId5" Type="http://schemas.openxmlformats.org/officeDocument/2006/relationships/hyperlink" Target="https://ent2d.ac-bordeaux.fr/disciplines/sti-college/2024/06/13/exemples-de-sequences-academie-bordeaux/" TargetMode="External"/><Relationship Id="rId6" Type="http://schemas.openxmlformats.org/officeDocument/2006/relationships/image" Target="../media/image17.png"/><Relationship Id="rId7" Type="http://schemas.openxmlformats.org/officeDocument/2006/relationships/hyperlink" Target="https://ent2d.ac-bordeaux.fr/disciplines/sti-college/2025/06/12/exemples-de-sequences-4eme/" TargetMode="External"/><Relationship Id="rId8"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education.gouv.fr/publication-du-cadre-d-usage-de-l-intelligence-artificielle-en-education-450652"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ent2d.ac-bordeaux.fr/disciplines/sti-college/category/nouveau-programme-de-5eme/les-demarches-pedagogiques/" TargetMode="Externa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education.gouv.fr/sites/default/files/Bulletin_officiel_MENJS_2024_02_29_BO9-1709224967.pdf" TargetMode="External"/><Relationship Id="rId4" Type="http://schemas.openxmlformats.org/officeDocument/2006/relationships/hyperlink" Target="https://ent2d.ac-bordeaux.fr/disciplines/sti-college/category/nouveau-programme-de-5eme/planifier-son-enseignement-nouveau-programme-de-5eme/" TargetMode="External"/><Relationship Id="rId5" Type="http://schemas.openxmlformats.org/officeDocument/2006/relationships/hyperlink" Target="https://ent2d.ac-bordeaux.fr/disciplines/sti-college/category/nouveau-programme-de-5eme/banque-dexemples/" TargetMode="External"/><Relationship Id="rId6" Type="http://schemas.openxmlformats.org/officeDocument/2006/relationships/hyperlink" Target="https://ent2d.ac-bordeaux.fr/disciplines/sti-college/2024/06/13/fiches-connaissances/" TargetMode="External"/><Relationship Id="rId7" Type="http://schemas.openxmlformats.org/officeDocument/2006/relationships/hyperlink" Target="https://www.education.gouv.fr/publication-du-cadre-d-usage-de-l-intelligence-artificielle-en-education-450652" TargetMode="External"/><Relationship Id="rId8" Type="http://schemas.openxmlformats.org/officeDocument/2006/relationships/hyperlink" Target="https://sti.eduscol.education.fr/sites/eduscol.education.fr.sti/files/textes/college/cycle-4/17103-guide-daccompagnement-du-programme-de-technologie-c4-mai-2024.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jpg"/><Relationship Id="rId5"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fr"/>
              <a:t>Webinaire sur le </a:t>
            </a:r>
            <a:br>
              <a:rPr lang="fr"/>
            </a:br>
            <a:r>
              <a:rPr lang="fr"/>
              <a:t>BO n°9 du 29 février 2024 </a:t>
            </a:r>
            <a:endParaRPr/>
          </a:p>
        </p:txBody>
      </p:sp>
      <p:sp>
        <p:nvSpPr>
          <p:cNvPr id="67" name="Google Shape;67;p1"/>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ctr">
              <a:lnSpc>
                <a:spcPct val="100000"/>
              </a:lnSpc>
              <a:spcBef>
                <a:spcPts val="0"/>
              </a:spcBef>
              <a:spcAft>
                <a:spcPts val="0"/>
              </a:spcAft>
              <a:buSzPct val="108108"/>
              <a:buNone/>
            </a:pPr>
            <a:r>
              <a:rPr lang="fr"/>
              <a:t>De l’analyse à la</a:t>
            </a:r>
            <a:r>
              <a:rPr lang="fr">
                <a:solidFill>
                  <a:srgbClr val="FF0000"/>
                </a:solidFill>
              </a:rPr>
              <a:t> </a:t>
            </a:r>
            <a:r>
              <a:rPr lang="fr"/>
              <a:t>mise en oeuvre du programme du Cycle 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aphicFrame>
        <p:nvGraphicFramePr>
          <p:cNvPr id="137" name="Google Shape;137;p9"/>
          <p:cNvGraphicFramePr/>
          <p:nvPr/>
        </p:nvGraphicFramePr>
        <p:xfrm>
          <a:off x="109825" y="1233900"/>
          <a:ext cx="3000000" cy="3000000"/>
        </p:xfrm>
        <a:graphic>
          <a:graphicData uri="http://schemas.openxmlformats.org/drawingml/2006/table">
            <a:tbl>
              <a:tblPr>
                <a:noFill/>
                <a:tableStyleId>{5EAF2FD5-DD8B-4264-9448-4BA0ACA0A408}</a:tableStyleId>
              </a:tblPr>
              <a:tblGrid>
                <a:gridCol w="1849600"/>
                <a:gridCol w="3485400"/>
                <a:gridCol w="3587650"/>
              </a:tblGrid>
              <a:tr h="247650">
                <a:tc>
                  <a:txBody>
                    <a:bodyPr/>
                    <a:lstStyle/>
                    <a:p>
                      <a:pPr indent="0" lvl="0" marL="0" marR="0" rtl="0" algn="ctr">
                        <a:lnSpc>
                          <a:spcPct val="115000"/>
                        </a:lnSpc>
                        <a:spcBef>
                          <a:spcPts val="0"/>
                        </a:spcBef>
                        <a:spcAft>
                          <a:spcPts val="0"/>
                        </a:spcAft>
                        <a:buClr>
                          <a:srgbClr val="000000"/>
                        </a:buClr>
                        <a:buSzPts val="1300"/>
                        <a:buFont typeface="Arial"/>
                        <a:buNone/>
                      </a:pPr>
                      <a:r>
                        <a:rPr b="1" lang="fr" sz="1300" u="none" cap="none" strike="noStrike">
                          <a:solidFill>
                            <a:srgbClr val="695D46"/>
                          </a:solidFill>
                          <a:latin typeface="Open Sans"/>
                          <a:ea typeface="Open Sans"/>
                          <a:cs typeface="Open Sans"/>
                          <a:sym typeface="Open Sans"/>
                        </a:rPr>
                        <a:t>Thèmes du programme</a:t>
                      </a:r>
                      <a:endParaRPr b="1" sz="1300" u="none" cap="none" strike="noStrike">
                        <a:solidFill>
                          <a:srgbClr val="695D46"/>
                        </a:solidFill>
                        <a:latin typeface="Open Sans"/>
                        <a:ea typeface="Open Sans"/>
                        <a:cs typeface="Open Sans"/>
                        <a:sym typeface="Open Sans"/>
                      </a:endParaRPr>
                    </a:p>
                  </a:txBody>
                  <a:tcPr marT="19050" marB="19050" marR="28575" marL="28575" anchor="ctr">
                    <a:lnL cap="flat" cmpd="sng" w="2597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25975">
                      <a:solidFill>
                        <a:srgbClr val="695D46"/>
                      </a:solidFill>
                      <a:prstDash val="solid"/>
                      <a:round/>
                      <a:headEnd len="sm" w="sm" type="none"/>
                      <a:tailEnd len="sm" w="sm" type="none"/>
                    </a:lnT>
                    <a:lnB cap="flat" cmpd="sng" w="17325">
                      <a:solidFill>
                        <a:srgbClr val="695D46"/>
                      </a:solidFill>
                      <a:prstDash val="solid"/>
                      <a:round/>
                      <a:headEnd len="sm" w="sm" type="none"/>
                      <a:tailEnd len="sm" w="sm" type="none"/>
                    </a:lnB>
                    <a:solidFill>
                      <a:srgbClr val="FCE5CD"/>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fr" sz="1300" u="none" cap="none" strike="noStrike">
                          <a:solidFill>
                            <a:srgbClr val="695D46"/>
                          </a:solidFill>
                          <a:latin typeface="Open Sans"/>
                          <a:ea typeface="Open Sans"/>
                          <a:cs typeface="Open Sans"/>
                          <a:sym typeface="Open Sans"/>
                        </a:rPr>
                        <a:t>Compétences attendues en fin de cycle 4</a:t>
                      </a:r>
                      <a:endParaRPr b="1"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25975">
                      <a:solidFill>
                        <a:srgbClr val="695D46"/>
                      </a:solidFill>
                      <a:prstDash val="solid"/>
                      <a:round/>
                      <a:headEnd len="sm" w="sm" type="none"/>
                      <a:tailEnd len="sm" w="sm" type="none"/>
                    </a:lnT>
                    <a:lnB cap="flat" cmpd="sng" w="17325">
                      <a:solidFill>
                        <a:srgbClr val="695D46"/>
                      </a:solidFill>
                      <a:prstDash val="solid"/>
                      <a:round/>
                      <a:headEnd len="sm" w="sm" type="none"/>
                      <a:tailEnd len="sm" w="sm" type="none"/>
                    </a:lnB>
                    <a:solidFill>
                      <a:srgbClr val="FCE5CD"/>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fr" sz="1300" u="none" cap="none" strike="noStrike">
                          <a:solidFill>
                            <a:srgbClr val="695D46"/>
                          </a:solidFill>
                          <a:latin typeface="Open Sans"/>
                          <a:ea typeface="Open Sans"/>
                          <a:cs typeface="Open Sans"/>
                          <a:sym typeface="Open Sans"/>
                        </a:rPr>
                        <a:t>Finalités pédagogiques</a:t>
                      </a:r>
                      <a:endParaRPr b="1"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25975">
                      <a:solidFill>
                        <a:srgbClr val="695D46"/>
                      </a:solidFill>
                      <a:prstDash val="solid"/>
                      <a:round/>
                      <a:headEnd len="sm" w="sm" type="none"/>
                      <a:tailEnd len="sm" w="sm" type="none"/>
                    </a:lnR>
                    <a:lnT cap="flat" cmpd="sng" w="25975">
                      <a:solidFill>
                        <a:srgbClr val="695D46"/>
                      </a:solidFill>
                      <a:prstDash val="solid"/>
                      <a:round/>
                      <a:headEnd len="sm" w="sm" type="none"/>
                      <a:tailEnd len="sm" w="sm" type="none"/>
                    </a:lnT>
                    <a:lnB cap="flat" cmpd="sng" w="17325">
                      <a:solidFill>
                        <a:srgbClr val="695D46"/>
                      </a:solidFill>
                      <a:prstDash val="solid"/>
                      <a:round/>
                      <a:headEnd len="sm" w="sm" type="none"/>
                      <a:tailEnd len="sm" w="sm" type="none"/>
                    </a:lnB>
                    <a:solidFill>
                      <a:srgbClr val="FCE5CD"/>
                    </a:solidFill>
                  </a:tcPr>
                </a:tc>
              </a:tr>
              <a:tr h="619125">
                <a:tc rowSpan="3">
                  <a:txBody>
                    <a:bodyPr/>
                    <a:lstStyle/>
                    <a:p>
                      <a:pPr indent="0" lvl="0" marL="0" marR="0" rtl="0" algn="l">
                        <a:lnSpc>
                          <a:spcPct val="115000"/>
                        </a:lnSpc>
                        <a:spcBef>
                          <a:spcPts val="0"/>
                        </a:spcBef>
                        <a:spcAft>
                          <a:spcPts val="0"/>
                        </a:spcAft>
                        <a:buClr>
                          <a:srgbClr val="000000"/>
                        </a:buClr>
                        <a:buSzPts val="1300"/>
                        <a:buFont typeface="Arial"/>
                        <a:buNone/>
                      </a:pPr>
                      <a:r>
                        <a:rPr b="1" lang="fr" sz="1300" u="none" cap="none" strike="noStrike">
                          <a:solidFill>
                            <a:srgbClr val="695D46"/>
                          </a:solidFill>
                          <a:latin typeface="Open Sans"/>
                          <a:ea typeface="Open Sans"/>
                          <a:cs typeface="Open Sans"/>
                          <a:sym typeface="Open Sans"/>
                        </a:rPr>
                        <a:t>2️⃣ Structure, fonctionnement, comportement : des objets et des systèmes techniques à comprendre</a:t>
                      </a:r>
                      <a:endParaRPr b="1" sz="1300" u="none" cap="none" strike="noStrike">
                        <a:solidFill>
                          <a:srgbClr val="695D46"/>
                        </a:solidFill>
                        <a:latin typeface="Open Sans"/>
                        <a:ea typeface="Open Sans"/>
                        <a:cs typeface="Open Sans"/>
                        <a:sym typeface="Open Sans"/>
                      </a:endParaRPr>
                    </a:p>
                  </a:txBody>
                  <a:tcPr marT="19050" marB="19050" marR="28575" marL="28575" anchor="ctr">
                    <a:lnL cap="flat" cmpd="sng" w="2597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17325">
                      <a:solidFill>
                        <a:srgbClr val="695D46"/>
                      </a:solidFill>
                      <a:prstDash val="solid"/>
                      <a:round/>
                      <a:headEnd len="sm" w="sm" type="none"/>
                      <a:tailEnd len="sm" w="sm" type="none"/>
                    </a:lnT>
                    <a:lnB cap="flat" cmpd="sng" w="17325">
                      <a:solidFill>
                        <a:srgbClr val="695D46"/>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4. Décrire et caractériser l’organisation interne d’un objet ou d’un système technique et ses échanges avec son environnement (énergies, données)</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17325">
                      <a:solidFill>
                        <a:srgbClr val="695D46"/>
                      </a:solidFill>
                      <a:prstDash val="solid"/>
                      <a:round/>
                      <a:headEnd len="sm" w="sm" type="none"/>
                      <a:tailEnd len="sm" w="sm" type="none"/>
                    </a:lnT>
                    <a:lnB cap="flat" cmpd="sng" w="9525">
                      <a:solidFill>
                        <a:srgbClr val="000000"/>
                      </a:solidFill>
                      <a:prstDash val="dash"/>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Comprendre l</a:t>
                      </a:r>
                      <a:r>
                        <a:rPr lang="fr" sz="1300">
                          <a:solidFill>
                            <a:srgbClr val="695D46"/>
                          </a:solidFill>
                          <a:latin typeface="Open Sans"/>
                          <a:ea typeface="Open Sans"/>
                          <a:cs typeface="Open Sans"/>
                          <a:sym typeface="Open Sans"/>
                        </a:rPr>
                        <a:t>a structuration interne des OST, </a:t>
                      </a:r>
                      <a:r>
                        <a:rPr lang="fr" sz="1300" u="none" cap="none" strike="noStrike">
                          <a:solidFill>
                            <a:srgbClr val="695D46"/>
                          </a:solidFill>
                          <a:latin typeface="Open Sans"/>
                          <a:ea typeface="Open Sans"/>
                          <a:cs typeface="Open Sans"/>
                          <a:sym typeface="Open Sans"/>
                        </a:rPr>
                        <a:t>les chaînes d’énergie et d’information, les flux et les transformations.</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25975">
                      <a:solidFill>
                        <a:srgbClr val="695D46"/>
                      </a:solidFill>
                      <a:prstDash val="solid"/>
                      <a:round/>
                      <a:headEnd len="sm" w="sm" type="none"/>
                      <a:tailEnd len="sm" w="sm" type="none"/>
                    </a:lnR>
                    <a:lnT cap="flat" cmpd="sng" w="17325">
                      <a:solidFill>
                        <a:srgbClr val="695D46"/>
                      </a:solidFill>
                      <a:prstDash val="solid"/>
                      <a:round/>
                      <a:headEnd len="sm" w="sm" type="none"/>
                      <a:tailEnd len="sm" w="sm" type="none"/>
                    </a:lnT>
                    <a:lnB cap="flat" cmpd="sng" w="9525">
                      <a:solidFill>
                        <a:srgbClr val="000000"/>
                      </a:solidFill>
                      <a:prstDash val="dash"/>
                      <a:round/>
                      <a:headEnd len="sm" w="sm" type="none"/>
                      <a:tailEnd len="sm" w="sm" type="none"/>
                    </a:lnB>
                  </a:tcPr>
                </a:tc>
              </a:tr>
              <a:tr h="428625">
                <a:tc vMerge="1"/>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5. Identifier un dysfonctionnement d’un objet technique et y remédier</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Développer des compétences manuelles et logiques pour réparer, maintenir, améliorer.</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25975">
                      <a:solidFill>
                        <a:srgbClr val="695D46"/>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tcPr>
                </a:tc>
              </a:tr>
              <a:tr h="428625">
                <a:tc vMerge="1"/>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6. Comprendre et modifier un programme associé à une fonctionnalité d’un objet ou d’un système technique</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9525">
                      <a:solidFill>
                        <a:srgbClr val="000000"/>
                      </a:solidFill>
                      <a:prstDash val="dash"/>
                      <a:round/>
                      <a:headEnd len="sm" w="sm" type="none"/>
                      <a:tailEnd len="sm" w="sm" type="none"/>
                    </a:lnT>
                    <a:lnB cap="flat" cmpd="sng" w="17325">
                      <a:solidFill>
                        <a:srgbClr val="695D46"/>
                      </a:solidFill>
                      <a:prstDash val="solid"/>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Renforcer la pensée informatique et la compréhension des algorithmes.</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25975">
                      <a:solidFill>
                        <a:srgbClr val="695D46"/>
                      </a:solidFill>
                      <a:prstDash val="solid"/>
                      <a:round/>
                      <a:headEnd len="sm" w="sm" type="none"/>
                      <a:tailEnd len="sm" w="sm" type="none"/>
                    </a:lnR>
                    <a:lnT cap="flat" cmpd="sng" w="9525">
                      <a:solidFill>
                        <a:srgbClr val="000000"/>
                      </a:solidFill>
                      <a:prstDash val="dash"/>
                      <a:round/>
                      <a:headEnd len="sm" w="sm" type="none"/>
                      <a:tailEnd len="sm" w="sm" type="none"/>
                    </a:lnT>
                    <a:lnB cap="flat" cmpd="sng" w="17325">
                      <a:solidFill>
                        <a:srgbClr val="695D46"/>
                      </a:solidFill>
                      <a:prstDash val="solid"/>
                      <a:round/>
                      <a:headEnd len="sm" w="sm" type="none"/>
                      <a:tailEnd len="sm" w="sm" type="none"/>
                    </a:lnB>
                  </a:tcPr>
                </a:tc>
              </a:tr>
            </a:tbl>
          </a:graphicData>
        </a:graphic>
      </p:graphicFrame>
      <p:sp>
        <p:nvSpPr>
          <p:cNvPr id="138" name="Google Shape;138;p9"/>
          <p:cNvSpPr txBox="1"/>
          <p:nvPr>
            <p:ph idx="1" type="body"/>
          </p:nvPr>
        </p:nvSpPr>
        <p:spPr>
          <a:xfrm>
            <a:off x="422795" y="4180441"/>
            <a:ext cx="8456285" cy="639387"/>
          </a:xfrm>
          <a:prstGeom prst="rect">
            <a:avLst/>
          </a:prstGeom>
          <a:noFill/>
          <a:ln>
            <a:noFill/>
          </a:ln>
        </p:spPr>
        <p:txBody>
          <a:bodyPr anchorCtr="0" anchor="t" bIns="91425" lIns="91425" spcFirstLastPara="1" rIns="91425" wrap="square" tIns="91425">
            <a:normAutofit/>
          </a:bodyPr>
          <a:lstStyle/>
          <a:p>
            <a:pPr indent="0" lvl="0" marL="120650" rtl="0" algn="l">
              <a:lnSpc>
                <a:spcPct val="115000"/>
              </a:lnSpc>
              <a:spcBef>
                <a:spcPts val="0"/>
              </a:spcBef>
              <a:spcAft>
                <a:spcPts val="0"/>
              </a:spcAft>
              <a:buSzPts val="1700"/>
              <a:buNone/>
            </a:pPr>
            <a:r>
              <a:rPr b="1" lang="fr" sz="1200" u="sng">
                <a:solidFill>
                  <a:schemeClr val="accent1"/>
                </a:solidFill>
              </a:rPr>
              <a:t>Démarches pédagogiques </a:t>
            </a:r>
            <a:r>
              <a:rPr b="1" lang="fr" sz="1200">
                <a:solidFill>
                  <a:schemeClr val="accent1"/>
                </a:solidFill>
              </a:rPr>
              <a:t>: La démarche d’investigation, la démarche technologique et la démarche de résolution de problèmes sont privilégiées.</a:t>
            </a:r>
            <a:endParaRPr sz="1400">
              <a:solidFill>
                <a:schemeClr val="accent1"/>
              </a:solidFill>
            </a:endParaRPr>
          </a:p>
        </p:txBody>
      </p:sp>
      <p:sp>
        <p:nvSpPr>
          <p:cNvPr id="139" name="Google Shape;139;p9"/>
          <p:cNvSpPr txBox="1"/>
          <p:nvPr>
            <p:ph type="title"/>
          </p:nvPr>
        </p:nvSpPr>
        <p:spPr>
          <a:xfrm>
            <a:off x="310850" y="84250"/>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Les neuf compétences de fin de cycle 4 </a:t>
            </a:r>
            <a:endParaRPr/>
          </a:p>
        </p:txBody>
      </p:sp>
      <p:sp>
        <p:nvSpPr>
          <p:cNvPr id="140" name="Google Shape;140;p9"/>
          <p:cNvSpPr txBox="1"/>
          <p:nvPr>
            <p:ph type="title"/>
          </p:nvPr>
        </p:nvSpPr>
        <p:spPr>
          <a:xfrm>
            <a:off x="355925" y="600175"/>
            <a:ext cx="77955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000000"/>
              </a:buClr>
              <a:buSzPts val="3600"/>
              <a:buFont typeface="Arial"/>
              <a:buNone/>
            </a:pPr>
            <a:r>
              <a:rPr lang="fr" sz="2940"/>
              <a:t>Thème 2 - SFC</a:t>
            </a:r>
            <a:endParaRPr sz="294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aphicFrame>
        <p:nvGraphicFramePr>
          <p:cNvPr id="145" name="Google Shape;145;p10"/>
          <p:cNvGraphicFramePr/>
          <p:nvPr/>
        </p:nvGraphicFramePr>
        <p:xfrm>
          <a:off x="109825" y="1233900"/>
          <a:ext cx="3000000" cy="3000000"/>
        </p:xfrm>
        <a:graphic>
          <a:graphicData uri="http://schemas.openxmlformats.org/drawingml/2006/table">
            <a:tbl>
              <a:tblPr>
                <a:noFill/>
                <a:tableStyleId>{5EAF2FD5-DD8B-4264-9448-4BA0ACA0A408}</a:tableStyleId>
              </a:tblPr>
              <a:tblGrid>
                <a:gridCol w="1849600"/>
                <a:gridCol w="3485400"/>
                <a:gridCol w="3587650"/>
              </a:tblGrid>
              <a:tr h="247650">
                <a:tc>
                  <a:txBody>
                    <a:bodyPr/>
                    <a:lstStyle/>
                    <a:p>
                      <a:pPr indent="0" lvl="0" marL="0" marR="0" rtl="0" algn="ctr">
                        <a:lnSpc>
                          <a:spcPct val="115000"/>
                        </a:lnSpc>
                        <a:spcBef>
                          <a:spcPts val="0"/>
                        </a:spcBef>
                        <a:spcAft>
                          <a:spcPts val="0"/>
                        </a:spcAft>
                        <a:buClr>
                          <a:srgbClr val="000000"/>
                        </a:buClr>
                        <a:buSzPts val="1300"/>
                        <a:buFont typeface="Arial"/>
                        <a:buNone/>
                      </a:pPr>
                      <a:r>
                        <a:rPr b="1" lang="fr" sz="1300" u="none" cap="none" strike="noStrike">
                          <a:solidFill>
                            <a:srgbClr val="695D46"/>
                          </a:solidFill>
                          <a:latin typeface="Open Sans"/>
                          <a:ea typeface="Open Sans"/>
                          <a:cs typeface="Open Sans"/>
                          <a:sym typeface="Open Sans"/>
                        </a:rPr>
                        <a:t>Thèmes du programme</a:t>
                      </a:r>
                      <a:endParaRPr b="1" sz="1300" u="none" cap="none" strike="noStrike">
                        <a:solidFill>
                          <a:srgbClr val="695D46"/>
                        </a:solidFill>
                        <a:latin typeface="Open Sans"/>
                        <a:ea typeface="Open Sans"/>
                        <a:cs typeface="Open Sans"/>
                        <a:sym typeface="Open Sans"/>
                      </a:endParaRPr>
                    </a:p>
                  </a:txBody>
                  <a:tcPr marT="19050" marB="19050" marR="28575" marL="28575" anchor="ctr">
                    <a:lnL cap="flat" cmpd="sng" w="2597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25975">
                      <a:solidFill>
                        <a:srgbClr val="695D46"/>
                      </a:solidFill>
                      <a:prstDash val="solid"/>
                      <a:round/>
                      <a:headEnd len="sm" w="sm" type="none"/>
                      <a:tailEnd len="sm" w="sm" type="none"/>
                    </a:lnT>
                    <a:lnB cap="flat" cmpd="sng" w="17325">
                      <a:solidFill>
                        <a:srgbClr val="695D46"/>
                      </a:solidFill>
                      <a:prstDash val="solid"/>
                      <a:round/>
                      <a:headEnd len="sm" w="sm" type="none"/>
                      <a:tailEnd len="sm" w="sm" type="none"/>
                    </a:lnB>
                    <a:solidFill>
                      <a:srgbClr val="FCE5CD"/>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fr" sz="1300" u="none" cap="none" strike="noStrike">
                          <a:solidFill>
                            <a:srgbClr val="695D46"/>
                          </a:solidFill>
                          <a:latin typeface="Open Sans"/>
                          <a:ea typeface="Open Sans"/>
                          <a:cs typeface="Open Sans"/>
                          <a:sym typeface="Open Sans"/>
                        </a:rPr>
                        <a:t>Compétences attendues en fin de cycle 4</a:t>
                      </a:r>
                      <a:endParaRPr b="1"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25975">
                      <a:solidFill>
                        <a:srgbClr val="695D46"/>
                      </a:solidFill>
                      <a:prstDash val="solid"/>
                      <a:round/>
                      <a:headEnd len="sm" w="sm" type="none"/>
                      <a:tailEnd len="sm" w="sm" type="none"/>
                    </a:lnT>
                    <a:lnB cap="flat" cmpd="sng" w="17325">
                      <a:solidFill>
                        <a:srgbClr val="695D46"/>
                      </a:solidFill>
                      <a:prstDash val="solid"/>
                      <a:round/>
                      <a:headEnd len="sm" w="sm" type="none"/>
                      <a:tailEnd len="sm" w="sm" type="none"/>
                    </a:lnB>
                    <a:solidFill>
                      <a:srgbClr val="FCE5CD"/>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fr" sz="1300" u="none" cap="none" strike="noStrike">
                          <a:solidFill>
                            <a:srgbClr val="695D46"/>
                          </a:solidFill>
                          <a:latin typeface="Open Sans"/>
                          <a:ea typeface="Open Sans"/>
                          <a:cs typeface="Open Sans"/>
                          <a:sym typeface="Open Sans"/>
                        </a:rPr>
                        <a:t>Finalités pédagogiques</a:t>
                      </a:r>
                      <a:endParaRPr b="1"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25975">
                      <a:solidFill>
                        <a:srgbClr val="695D46"/>
                      </a:solidFill>
                      <a:prstDash val="solid"/>
                      <a:round/>
                      <a:headEnd len="sm" w="sm" type="none"/>
                      <a:tailEnd len="sm" w="sm" type="none"/>
                    </a:lnR>
                    <a:lnT cap="flat" cmpd="sng" w="25975">
                      <a:solidFill>
                        <a:srgbClr val="695D46"/>
                      </a:solidFill>
                      <a:prstDash val="solid"/>
                      <a:round/>
                      <a:headEnd len="sm" w="sm" type="none"/>
                      <a:tailEnd len="sm" w="sm" type="none"/>
                    </a:lnT>
                    <a:lnB cap="flat" cmpd="sng" w="17325">
                      <a:solidFill>
                        <a:srgbClr val="695D46"/>
                      </a:solidFill>
                      <a:prstDash val="solid"/>
                      <a:round/>
                      <a:headEnd len="sm" w="sm" type="none"/>
                      <a:tailEnd len="sm" w="sm" type="none"/>
                    </a:lnB>
                    <a:solidFill>
                      <a:srgbClr val="FCE5CD"/>
                    </a:solidFill>
                  </a:tcPr>
                </a:tc>
              </a:tr>
              <a:tr h="428625">
                <a:tc rowSpan="3">
                  <a:txBody>
                    <a:bodyPr/>
                    <a:lstStyle/>
                    <a:p>
                      <a:pPr indent="0" lvl="0" marL="0" marR="0" rtl="0" algn="l">
                        <a:lnSpc>
                          <a:spcPct val="115000"/>
                        </a:lnSpc>
                        <a:spcBef>
                          <a:spcPts val="0"/>
                        </a:spcBef>
                        <a:spcAft>
                          <a:spcPts val="0"/>
                        </a:spcAft>
                        <a:buClr>
                          <a:srgbClr val="000000"/>
                        </a:buClr>
                        <a:buSzPts val="1300"/>
                        <a:buFont typeface="Arial"/>
                        <a:buNone/>
                      </a:pPr>
                      <a:r>
                        <a:rPr b="1" lang="fr" sz="1300" u="none" cap="none" strike="noStrike">
                          <a:solidFill>
                            <a:srgbClr val="695D46"/>
                          </a:solidFill>
                          <a:latin typeface="Open Sans"/>
                          <a:ea typeface="Open Sans"/>
                          <a:cs typeface="Open Sans"/>
                          <a:sym typeface="Open Sans"/>
                        </a:rPr>
                        <a:t>3️⃣ Création, conception, réalisation, innovations : des objets à concevoir et à réaliser</a:t>
                      </a:r>
                      <a:endParaRPr b="1" sz="1300" u="none" cap="none" strike="noStrike">
                        <a:solidFill>
                          <a:srgbClr val="695D46"/>
                        </a:solidFill>
                        <a:latin typeface="Open Sans"/>
                        <a:ea typeface="Open Sans"/>
                        <a:cs typeface="Open Sans"/>
                        <a:sym typeface="Open Sans"/>
                      </a:endParaRPr>
                    </a:p>
                  </a:txBody>
                  <a:tcPr marT="19050" marB="19050" marR="28575" marL="28575" anchor="ctr">
                    <a:lnL cap="flat" cmpd="sng" w="2597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17325">
                      <a:solidFill>
                        <a:srgbClr val="695D46"/>
                      </a:solidFill>
                      <a:prstDash val="solid"/>
                      <a:round/>
                      <a:headEnd len="sm" w="sm" type="none"/>
                      <a:tailEnd len="sm" w="sm" type="none"/>
                    </a:lnT>
                    <a:lnB cap="flat" cmpd="sng" w="25975">
                      <a:solidFill>
                        <a:srgbClr val="695D46"/>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7. Imaginer, concevoir et réaliser une ou des solutions en réponse à un besoin ou à une exigence</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17325">
                      <a:solidFill>
                        <a:srgbClr val="695D46"/>
                      </a:solidFill>
                      <a:prstDash val="solid"/>
                      <a:round/>
                      <a:headEnd len="sm" w="sm" type="none"/>
                      <a:tailEnd len="sm" w="sm" type="none"/>
                    </a:lnT>
                    <a:lnB cap="flat" cmpd="sng" w="9525">
                      <a:solidFill>
                        <a:srgbClr val="000000"/>
                      </a:solidFill>
                      <a:prstDash val="dash"/>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Développer la créativité et la démarche de projet</a:t>
                      </a:r>
                      <a:r>
                        <a:rPr lang="fr" sz="1300">
                          <a:solidFill>
                            <a:srgbClr val="695D46"/>
                          </a:solidFill>
                          <a:latin typeface="Open Sans"/>
                          <a:ea typeface="Open Sans"/>
                          <a:cs typeface="Open Sans"/>
                          <a:sym typeface="Open Sans"/>
                        </a:rPr>
                        <a:t> pour concevoir et fabriquer.</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25975">
                      <a:solidFill>
                        <a:srgbClr val="695D46"/>
                      </a:solidFill>
                      <a:prstDash val="solid"/>
                      <a:round/>
                      <a:headEnd len="sm" w="sm" type="none"/>
                      <a:tailEnd len="sm" w="sm" type="none"/>
                    </a:lnR>
                    <a:lnT cap="flat" cmpd="sng" w="17325">
                      <a:solidFill>
                        <a:srgbClr val="695D46"/>
                      </a:solidFill>
                      <a:prstDash val="solid"/>
                      <a:round/>
                      <a:headEnd len="sm" w="sm" type="none"/>
                      <a:tailEnd len="sm" w="sm" type="none"/>
                    </a:lnT>
                    <a:lnB cap="flat" cmpd="sng" w="9525">
                      <a:solidFill>
                        <a:srgbClr val="000000"/>
                      </a:solidFill>
                      <a:prstDash val="dash"/>
                      <a:round/>
                      <a:headEnd len="sm" w="sm" type="none"/>
                      <a:tailEnd len="sm" w="sm" type="none"/>
                    </a:lnB>
                  </a:tcPr>
                </a:tc>
              </a:tr>
              <a:tr h="428625">
                <a:tc vMerge="1"/>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8. Valider les solutions techniques par des simulations ou des protocoles de tests</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Apprendre à vérifier et mesurer la performance d’une solution technique.</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25975">
                      <a:solidFill>
                        <a:srgbClr val="695D46"/>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tcPr>
                </a:tc>
              </a:tr>
              <a:tr h="438150">
                <a:tc vMerge="1"/>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9. Concevoir, écrire, tester et mettre au point un programme</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9525">
                      <a:solidFill>
                        <a:srgbClr val="000000"/>
                      </a:solidFill>
                      <a:prstDash val="dash"/>
                      <a:round/>
                      <a:headEnd len="sm" w="sm" type="none"/>
                      <a:tailEnd len="sm" w="sm" type="none"/>
                    </a:lnT>
                    <a:lnB cap="flat" cmpd="sng" w="25975">
                      <a:solidFill>
                        <a:srgbClr val="695D46"/>
                      </a:solidFill>
                      <a:prstDash val="solid"/>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Programmer pour automatiser ou piloter des objets techniques, dans une approche de projet complet.</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25975">
                      <a:solidFill>
                        <a:srgbClr val="695D46"/>
                      </a:solidFill>
                      <a:prstDash val="solid"/>
                      <a:round/>
                      <a:headEnd len="sm" w="sm" type="none"/>
                      <a:tailEnd len="sm" w="sm" type="none"/>
                    </a:lnR>
                    <a:lnT cap="flat" cmpd="sng" w="9525">
                      <a:solidFill>
                        <a:srgbClr val="000000"/>
                      </a:solidFill>
                      <a:prstDash val="dash"/>
                      <a:round/>
                      <a:headEnd len="sm" w="sm" type="none"/>
                      <a:tailEnd len="sm" w="sm" type="none"/>
                    </a:lnT>
                    <a:lnB cap="flat" cmpd="sng" w="25975">
                      <a:solidFill>
                        <a:srgbClr val="695D46"/>
                      </a:solidFill>
                      <a:prstDash val="solid"/>
                      <a:round/>
                      <a:headEnd len="sm" w="sm" type="none"/>
                      <a:tailEnd len="sm" w="sm" type="none"/>
                    </a:lnB>
                  </a:tcPr>
                </a:tc>
              </a:tr>
            </a:tbl>
          </a:graphicData>
        </a:graphic>
      </p:graphicFrame>
      <p:sp>
        <p:nvSpPr>
          <p:cNvPr id="146" name="Google Shape;146;p10"/>
          <p:cNvSpPr txBox="1"/>
          <p:nvPr>
            <p:ph idx="1" type="body"/>
          </p:nvPr>
        </p:nvSpPr>
        <p:spPr>
          <a:xfrm>
            <a:off x="397158" y="3958250"/>
            <a:ext cx="8456285" cy="929944"/>
          </a:xfrm>
          <a:prstGeom prst="rect">
            <a:avLst/>
          </a:prstGeom>
          <a:noFill/>
          <a:ln>
            <a:noFill/>
          </a:ln>
        </p:spPr>
        <p:txBody>
          <a:bodyPr anchorCtr="0" anchor="t" bIns="91425" lIns="91425" spcFirstLastPara="1" rIns="91425" wrap="square" tIns="91425">
            <a:normAutofit lnSpcReduction="20000"/>
          </a:bodyPr>
          <a:lstStyle/>
          <a:p>
            <a:pPr indent="0" lvl="0" marL="120650" rtl="0" algn="just">
              <a:lnSpc>
                <a:spcPct val="115000"/>
              </a:lnSpc>
              <a:spcBef>
                <a:spcPts val="0"/>
              </a:spcBef>
              <a:spcAft>
                <a:spcPts val="0"/>
              </a:spcAft>
              <a:buSzPts val="1700"/>
              <a:buNone/>
            </a:pPr>
            <a:r>
              <a:rPr b="1" lang="fr" sz="1200" u="sng">
                <a:solidFill>
                  <a:schemeClr val="accent1"/>
                </a:solidFill>
              </a:rPr>
              <a:t>Démarches pédagogiques</a:t>
            </a:r>
            <a:r>
              <a:rPr b="1" lang="fr" sz="1200">
                <a:solidFill>
                  <a:schemeClr val="accent1"/>
                </a:solidFill>
              </a:rPr>
              <a:t> : La démarche de projet incluant les démarches précédentes, notamment de résolution de problème technique. Les phases de créativité sont menées dans un environnement de type classe modulaire ou flexible, au sein de l’atelier de fabrication collaboratif, tout en ayant recours à un environnement informatique maîtrisé (ENT, réseau, identité numérique, etc.). </a:t>
            </a:r>
            <a:endParaRPr sz="1400">
              <a:solidFill>
                <a:schemeClr val="accent1"/>
              </a:solidFill>
            </a:endParaRPr>
          </a:p>
        </p:txBody>
      </p:sp>
      <p:sp>
        <p:nvSpPr>
          <p:cNvPr id="147" name="Google Shape;147;p10"/>
          <p:cNvSpPr txBox="1"/>
          <p:nvPr>
            <p:ph type="title"/>
          </p:nvPr>
        </p:nvSpPr>
        <p:spPr>
          <a:xfrm>
            <a:off x="310850" y="84250"/>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Les neuf compétences de fin de cycle 4 </a:t>
            </a:r>
            <a:endParaRPr/>
          </a:p>
        </p:txBody>
      </p:sp>
      <p:sp>
        <p:nvSpPr>
          <p:cNvPr id="148" name="Google Shape;148;p10"/>
          <p:cNvSpPr txBox="1"/>
          <p:nvPr>
            <p:ph type="title"/>
          </p:nvPr>
        </p:nvSpPr>
        <p:spPr>
          <a:xfrm>
            <a:off x="355925" y="600175"/>
            <a:ext cx="77955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600"/>
              <a:buNone/>
            </a:pPr>
            <a:r>
              <a:rPr lang="fr" sz="2940"/>
              <a:t>Thème 3 - CCRI</a:t>
            </a:r>
            <a:endParaRPr sz="294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Organisation d’une salle de Technologie</a:t>
            </a:r>
            <a:endParaRPr/>
          </a:p>
        </p:txBody>
      </p:sp>
      <p:sp>
        <p:nvSpPr>
          <p:cNvPr id="154" name="Google Shape;154;p11"/>
          <p:cNvSpPr txBox="1"/>
          <p:nvPr>
            <p:ph idx="1" type="body"/>
          </p:nvPr>
        </p:nvSpPr>
        <p:spPr>
          <a:xfrm>
            <a:off x="311700" y="1008775"/>
            <a:ext cx="8626500" cy="494100"/>
          </a:xfrm>
          <a:prstGeom prst="rect">
            <a:avLst/>
          </a:prstGeom>
          <a:noFill/>
          <a:ln>
            <a:noFill/>
          </a:ln>
        </p:spPr>
        <p:txBody>
          <a:bodyPr anchorCtr="0" anchor="t" bIns="91425" lIns="91425" spcFirstLastPara="1" rIns="91425" wrap="square" tIns="91425">
            <a:normAutofit fontScale="92500"/>
          </a:bodyPr>
          <a:lstStyle/>
          <a:p>
            <a:pPr indent="-328453" lvl="0" marL="457200" rtl="0" algn="l">
              <a:lnSpc>
                <a:spcPct val="150000"/>
              </a:lnSpc>
              <a:spcBef>
                <a:spcPts val="0"/>
              </a:spcBef>
              <a:spcAft>
                <a:spcPts val="0"/>
              </a:spcAft>
              <a:buSzPct val="100000"/>
              <a:buChar char="●"/>
            </a:pPr>
            <a:r>
              <a:rPr b="1" lang="fr" sz="1700"/>
              <a:t>Atelier de fabrication collaboratif</a:t>
            </a:r>
            <a:r>
              <a:rPr lang="fr" sz="1700"/>
              <a:t> - “Faire pour apprendre et apprendre à faire”</a:t>
            </a:r>
            <a:endParaRPr b="1"/>
          </a:p>
        </p:txBody>
      </p:sp>
      <p:pic>
        <p:nvPicPr>
          <p:cNvPr id="155" name="Google Shape;155;p11"/>
          <p:cNvPicPr preferRelativeResize="0"/>
          <p:nvPr/>
        </p:nvPicPr>
        <p:blipFill rotWithShape="1">
          <a:blip r:embed="rId3">
            <a:alphaModFix/>
          </a:blip>
          <a:srcRect b="0" l="0" r="0" t="0"/>
          <a:stretch/>
        </p:blipFill>
        <p:spPr>
          <a:xfrm>
            <a:off x="1862800" y="1380100"/>
            <a:ext cx="5238050" cy="3574126"/>
          </a:xfrm>
          <a:prstGeom prst="rect">
            <a:avLst/>
          </a:prstGeom>
          <a:noFill/>
          <a:ln>
            <a:noFill/>
          </a:ln>
        </p:spPr>
      </p:pic>
      <p:sp>
        <p:nvSpPr>
          <p:cNvPr id="156" name="Google Shape;156;p11"/>
          <p:cNvSpPr/>
          <p:nvPr/>
        </p:nvSpPr>
        <p:spPr>
          <a:xfrm>
            <a:off x="5094025" y="4780775"/>
            <a:ext cx="40497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1" lang="fr" sz="1200" u="none" cap="none" strike="noStrike">
                <a:solidFill>
                  <a:srgbClr val="000000"/>
                </a:solidFill>
                <a:latin typeface="Calibri"/>
                <a:ea typeface="Calibri"/>
                <a:cs typeface="Calibri"/>
                <a:sym typeface="Calibri"/>
              </a:rPr>
              <a:t>Source : Extraits du guide d’équipement Académie de Toulouse</a:t>
            </a:r>
            <a:endParaRPr b="0" i="1" sz="12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a09960e076_0_1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Organisation d’une salle de Technologie</a:t>
            </a:r>
            <a:endParaRPr/>
          </a:p>
        </p:txBody>
      </p:sp>
      <p:sp>
        <p:nvSpPr>
          <p:cNvPr id="162" name="Google Shape;162;g3a09960e076_0_13"/>
          <p:cNvSpPr txBox="1"/>
          <p:nvPr>
            <p:ph idx="1" type="body"/>
          </p:nvPr>
        </p:nvSpPr>
        <p:spPr>
          <a:xfrm>
            <a:off x="311700" y="1266325"/>
            <a:ext cx="8626500" cy="494100"/>
          </a:xfrm>
          <a:prstGeom prst="rect">
            <a:avLst/>
          </a:prstGeom>
          <a:noFill/>
          <a:ln>
            <a:noFill/>
          </a:ln>
        </p:spPr>
        <p:txBody>
          <a:bodyPr anchorCtr="0" anchor="t" bIns="91425" lIns="91425" spcFirstLastPara="1" rIns="91425" wrap="square" tIns="91425">
            <a:normAutofit fontScale="92500"/>
          </a:bodyPr>
          <a:lstStyle/>
          <a:p>
            <a:pPr indent="-328453" lvl="0" marL="457200" rtl="0" algn="l">
              <a:lnSpc>
                <a:spcPct val="150000"/>
              </a:lnSpc>
              <a:spcBef>
                <a:spcPts val="0"/>
              </a:spcBef>
              <a:spcAft>
                <a:spcPts val="0"/>
              </a:spcAft>
              <a:buSzPct val="100000"/>
              <a:buChar char="●"/>
            </a:pPr>
            <a:r>
              <a:rPr lang="fr" sz="1700"/>
              <a:t>Quelques cas concrets d’une salle aménagée pour l’enseignement de la Technologie :</a:t>
            </a:r>
            <a:endParaRPr b="1"/>
          </a:p>
        </p:txBody>
      </p:sp>
      <p:pic>
        <p:nvPicPr>
          <p:cNvPr id="163" name="Google Shape;163;g3a09960e076_0_13"/>
          <p:cNvPicPr preferRelativeResize="0"/>
          <p:nvPr/>
        </p:nvPicPr>
        <p:blipFill>
          <a:blip r:embed="rId3">
            <a:alphaModFix/>
          </a:blip>
          <a:stretch>
            <a:fillRect/>
          </a:stretch>
        </p:blipFill>
        <p:spPr>
          <a:xfrm>
            <a:off x="311700" y="1811950"/>
            <a:ext cx="4740726" cy="2637029"/>
          </a:xfrm>
          <a:prstGeom prst="rect">
            <a:avLst/>
          </a:prstGeom>
          <a:noFill/>
          <a:ln>
            <a:noFill/>
          </a:ln>
        </p:spPr>
      </p:pic>
      <p:pic>
        <p:nvPicPr>
          <p:cNvPr descr="https://ent2d.ac-bordeaux.fr/disciplines/sti-college/wp-content/uploads/sites/63/2024/02/laboratoire-Technologie-College-4-02.jpg" id="164" name="Google Shape;164;g3a09960e076_0_13"/>
          <p:cNvPicPr preferRelativeResize="0"/>
          <p:nvPr/>
        </p:nvPicPr>
        <p:blipFill rotWithShape="1">
          <a:blip r:embed="rId4">
            <a:alphaModFix/>
          </a:blip>
          <a:srcRect b="0" l="0" r="0" t="0"/>
          <a:stretch/>
        </p:blipFill>
        <p:spPr>
          <a:xfrm>
            <a:off x="5114150" y="1811945"/>
            <a:ext cx="3602926" cy="2702204"/>
          </a:xfrm>
          <a:prstGeom prst="rect">
            <a:avLst/>
          </a:prstGeom>
          <a:noFill/>
          <a:ln>
            <a:noFill/>
          </a:ln>
        </p:spPr>
      </p:pic>
      <p:pic>
        <p:nvPicPr>
          <p:cNvPr id="165" name="Google Shape;165;g3a09960e076_0_13"/>
          <p:cNvPicPr preferRelativeResize="0"/>
          <p:nvPr/>
        </p:nvPicPr>
        <p:blipFill>
          <a:blip r:embed="rId5">
            <a:alphaModFix/>
          </a:blip>
          <a:stretch>
            <a:fillRect/>
          </a:stretch>
        </p:blipFill>
        <p:spPr>
          <a:xfrm>
            <a:off x="2256125" y="2266375"/>
            <a:ext cx="4740726" cy="2666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a09960e076_0_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Organisation générale des progressions sur le Cycle 4</a:t>
            </a:r>
            <a:endParaRPr/>
          </a:p>
        </p:txBody>
      </p:sp>
      <p:sp>
        <p:nvSpPr>
          <p:cNvPr id="171" name="Google Shape;171;g3a09960e076_0_6"/>
          <p:cNvSpPr txBox="1"/>
          <p:nvPr>
            <p:ph idx="1" type="body"/>
          </p:nvPr>
        </p:nvSpPr>
        <p:spPr>
          <a:xfrm>
            <a:off x="311700" y="1266325"/>
            <a:ext cx="8626500" cy="3353400"/>
          </a:xfrm>
          <a:prstGeom prst="rect">
            <a:avLst/>
          </a:prstGeom>
          <a:noFill/>
          <a:ln>
            <a:noFill/>
          </a:ln>
        </p:spPr>
        <p:txBody>
          <a:bodyPr anchorCtr="0" anchor="t" bIns="91425" lIns="91425" spcFirstLastPara="1" rIns="91425" wrap="square" tIns="91425">
            <a:normAutofit/>
          </a:bodyPr>
          <a:lstStyle/>
          <a:p>
            <a:pPr indent="-336550" lvl="0" marL="457200" rtl="0" algn="l">
              <a:lnSpc>
                <a:spcPct val="150000"/>
              </a:lnSpc>
              <a:spcBef>
                <a:spcPts val="0"/>
              </a:spcBef>
              <a:spcAft>
                <a:spcPts val="0"/>
              </a:spcAft>
              <a:buSzPts val="1700"/>
              <a:buChar char="●"/>
            </a:pPr>
            <a:r>
              <a:rPr lang="fr" sz="1700"/>
              <a:t>Une </a:t>
            </a:r>
            <a:r>
              <a:rPr b="1" lang="fr" sz="1700"/>
              <a:t>progressivité spiralaire</a:t>
            </a:r>
            <a:r>
              <a:rPr lang="fr" sz="1700"/>
              <a:t> sur </a:t>
            </a:r>
            <a:r>
              <a:rPr b="1" lang="fr" sz="1700"/>
              <a:t>3 ans</a:t>
            </a:r>
            <a:r>
              <a:rPr lang="fr" sz="1700"/>
              <a:t> (5e → 3e).</a:t>
            </a:r>
            <a:endParaRPr sz="1700"/>
          </a:p>
          <a:p>
            <a:pPr indent="-336550" lvl="1" marL="914400" rtl="0" algn="l">
              <a:lnSpc>
                <a:spcPct val="150000"/>
              </a:lnSpc>
              <a:spcBef>
                <a:spcPts val="0"/>
              </a:spcBef>
              <a:spcAft>
                <a:spcPts val="0"/>
              </a:spcAft>
              <a:buSzPts val="1700"/>
              <a:buChar char="○"/>
            </a:pPr>
            <a:r>
              <a:rPr lang="fr" sz="1700"/>
              <a:t>Les mêmes compétences avec le niveau de connaissance qui évolue,</a:t>
            </a:r>
            <a:endParaRPr sz="1700"/>
          </a:p>
          <a:p>
            <a:pPr indent="-336550" lvl="1" marL="914400" rtl="0" algn="l">
              <a:lnSpc>
                <a:spcPct val="150000"/>
              </a:lnSpc>
              <a:spcBef>
                <a:spcPts val="0"/>
              </a:spcBef>
              <a:spcAft>
                <a:spcPts val="0"/>
              </a:spcAft>
              <a:buSzPts val="1700"/>
              <a:buChar char="○"/>
            </a:pPr>
            <a:r>
              <a:rPr lang="fr" sz="1700"/>
              <a:t>Complexité croissante.</a:t>
            </a:r>
            <a:endParaRPr sz="1700"/>
          </a:p>
          <a:p>
            <a:pPr indent="-336550" lvl="0" marL="457200" rtl="0" algn="l">
              <a:lnSpc>
                <a:spcPct val="150000"/>
              </a:lnSpc>
              <a:spcBef>
                <a:spcPts val="1000"/>
              </a:spcBef>
              <a:spcAft>
                <a:spcPts val="0"/>
              </a:spcAft>
              <a:buSzPts val="1700"/>
              <a:buChar char="●"/>
            </a:pPr>
            <a:r>
              <a:rPr lang="fr" sz="1700"/>
              <a:t>Des </a:t>
            </a:r>
            <a:r>
              <a:rPr b="1" lang="fr" sz="1700"/>
              <a:t>repères de progressivité</a:t>
            </a:r>
            <a:r>
              <a:rPr lang="fr" sz="1700"/>
              <a:t> clairs par thème, par compétence et sous-thématiques. (Tableaux page suivante)</a:t>
            </a:r>
            <a:endParaRPr sz="1700"/>
          </a:p>
          <a:p>
            <a:pPr indent="-336550" lvl="0" marL="457200" rtl="0" algn="l">
              <a:lnSpc>
                <a:spcPct val="150000"/>
              </a:lnSpc>
              <a:spcBef>
                <a:spcPts val="1000"/>
              </a:spcBef>
              <a:spcAft>
                <a:spcPts val="0"/>
              </a:spcAft>
              <a:buSzPts val="1700"/>
              <a:buChar char="●"/>
            </a:pPr>
            <a:r>
              <a:rPr lang="fr" sz="1700"/>
              <a:t>Des </a:t>
            </a:r>
            <a:r>
              <a:rPr b="1" lang="fr" sz="1700"/>
              <a:t>liens renforcés</a:t>
            </a:r>
            <a:r>
              <a:rPr lang="fr" sz="1700"/>
              <a:t> avec le CRCN et les autres disciplines scientifiques.</a:t>
            </a:r>
            <a:endParaRPr sz="1700"/>
          </a:p>
          <a:p>
            <a:pPr indent="-336550" lvl="0" marL="457200" rtl="0" algn="l">
              <a:lnSpc>
                <a:spcPct val="150000"/>
              </a:lnSpc>
              <a:spcBef>
                <a:spcPts val="1000"/>
              </a:spcBef>
              <a:spcAft>
                <a:spcPts val="0"/>
              </a:spcAft>
              <a:buSzPts val="1700"/>
              <a:buChar char="●"/>
            </a:pPr>
            <a:r>
              <a:rPr lang="fr" sz="1700"/>
              <a:t>Donc, nécessité de </a:t>
            </a:r>
            <a:r>
              <a:rPr b="1" lang="fr" sz="1700"/>
              <a:t>planifier son enseignement par niveau</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Lecture des tableaux du programme - Exemple </a:t>
            </a:r>
            <a:endParaRPr/>
          </a:p>
        </p:txBody>
      </p:sp>
      <p:sp>
        <p:nvSpPr>
          <p:cNvPr id="177" name="Google Shape;177;p12"/>
          <p:cNvSpPr txBox="1"/>
          <p:nvPr/>
        </p:nvSpPr>
        <p:spPr>
          <a:xfrm>
            <a:off x="1043374" y="1252950"/>
            <a:ext cx="4823700" cy="2283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800"/>
              <a:buFont typeface="Arial"/>
              <a:buNone/>
            </a:pPr>
            <a:r>
              <a:rPr b="1" i="0" lang="fr" sz="1400" u="none" cap="none" strike="noStrike">
                <a:solidFill>
                  <a:srgbClr val="0B5394"/>
                </a:solidFill>
                <a:latin typeface="Calibri"/>
                <a:ea typeface="Calibri"/>
                <a:cs typeface="Calibri"/>
                <a:sym typeface="Calibri"/>
              </a:rPr>
              <a:t> CCRI1</a:t>
            </a:r>
            <a:endParaRPr b="0" i="0" sz="1400" u="none" cap="none" strike="noStrike">
              <a:solidFill>
                <a:srgbClr val="0B5394"/>
              </a:solidFill>
              <a:latin typeface="Calibri"/>
              <a:ea typeface="Calibri"/>
              <a:cs typeface="Calibri"/>
              <a:sym typeface="Calibri"/>
            </a:endParaRPr>
          </a:p>
        </p:txBody>
      </p:sp>
      <p:pic>
        <p:nvPicPr>
          <p:cNvPr id="178" name="Google Shape;178;p12"/>
          <p:cNvPicPr preferRelativeResize="0"/>
          <p:nvPr/>
        </p:nvPicPr>
        <p:blipFill rotWithShape="1">
          <a:blip r:embed="rId3">
            <a:alphaModFix/>
          </a:blip>
          <a:srcRect b="0" l="0" r="0" t="0"/>
          <a:stretch/>
        </p:blipFill>
        <p:spPr>
          <a:xfrm>
            <a:off x="1597684" y="1223174"/>
            <a:ext cx="7239786" cy="3674142"/>
          </a:xfrm>
          <a:prstGeom prst="rect">
            <a:avLst/>
          </a:prstGeom>
          <a:noFill/>
          <a:ln>
            <a:noFill/>
          </a:ln>
        </p:spPr>
      </p:pic>
      <p:cxnSp>
        <p:nvCxnSpPr>
          <p:cNvPr id="179" name="Google Shape;179;p12"/>
          <p:cNvCxnSpPr/>
          <p:nvPr/>
        </p:nvCxnSpPr>
        <p:spPr>
          <a:xfrm flipH="1" rot="10800000">
            <a:off x="1767419" y="2637692"/>
            <a:ext cx="1942935" cy="3456"/>
          </a:xfrm>
          <a:prstGeom prst="straightConnector1">
            <a:avLst/>
          </a:prstGeom>
          <a:noFill/>
          <a:ln cap="flat" cmpd="sng" w="9525">
            <a:solidFill>
              <a:srgbClr val="FF0000"/>
            </a:solidFill>
            <a:prstDash val="solid"/>
            <a:round/>
            <a:headEnd len="sm" w="sm" type="none"/>
            <a:tailEnd len="sm" w="sm" type="none"/>
          </a:ln>
        </p:spPr>
      </p:cxnSp>
      <p:cxnSp>
        <p:nvCxnSpPr>
          <p:cNvPr id="180" name="Google Shape;180;p12"/>
          <p:cNvCxnSpPr/>
          <p:nvPr/>
        </p:nvCxnSpPr>
        <p:spPr>
          <a:xfrm flipH="1" rot="10800000">
            <a:off x="4091267" y="2628900"/>
            <a:ext cx="2098518" cy="12248"/>
          </a:xfrm>
          <a:prstGeom prst="straightConnector1">
            <a:avLst/>
          </a:prstGeom>
          <a:noFill/>
          <a:ln cap="flat" cmpd="sng" w="9525">
            <a:solidFill>
              <a:srgbClr val="FF0000"/>
            </a:solidFill>
            <a:prstDash val="solid"/>
            <a:round/>
            <a:headEnd len="sm" w="sm" type="none"/>
            <a:tailEnd len="sm" w="sm" type="none"/>
          </a:ln>
        </p:spPr>
      </p:cxnSp>
      <p:cxnSp>
        <p:nvCxnSpPr>
          <p:cNvPr id="181" name="Google Shape;181;p12"/>
          <p:cNvCxnSpPr/>
          <p:nvPr/>
        </p:nvCxnSpPr>
        <p:spPr>
          <a:xfrm flipH="1" rot="10800000">
            <a:off x="6432121" y="2637692"/>
            <a:ext cx="2061248" cy="3456"/>
          </a:xfrm>
          <a:prstGeom prst="straightConnector1">
            <a:avLst/>
          </a:prstGeom>
          <a:noFill/>
          <a:ln cap="flat" cmpd="sng" w="9525">
            <a:solidFill>
              <a:srgbClr val="FF0000"/>
            </a:solidFill>
            <a:prstDash val="solid"/>
            <a:round/>
            <a:headEnd len="sm" w="sm" type="none"/>
            <a:tailEnd len="sm" w="sm" type="none"/>
          </a:ln>
        </p:spPr>
      </p:cxnSp>
      <p:cxnSp>
        <p:nvCxnSpPr>
          <p:cNvPr id="182" name="Google Shape;182;p12"/>
          <p:cNvCxnSpPr/>
          <p:nvPr/>
        </p:nvCxnSpPr>
        <p:spPr>
          <a:xfrm>
            <a:off x="1629839" y="3201975"/>
            <a:ext cx="0" cy="626400"/>
          </a:xfrm>
          <a:prstGeom prst="straightConnector1">
            <a:avLst/>
          </a:prstGeom>
          <a:noFill/>
          <a:ln cap="flat" cmpd="sng" w="9525">
            <a:solidFill>
              <a:srgbClr val="FF0000"/>
            </a:solidFill>
            <a:prstDash val="solid"/>
            <a:round/>
            <a:headEnd len="sm" w="sm" type="none"/>
            <a:tailEnd len="sm" w="sm" type="none"/>
          </a:ln>
        </p:spPr>
      </p:cxnSp>
      <p:cxnSp>
        <p:nvCxnSpPr>
          <p:cNvPr id="183" name="Google Shape;183;p12"/>
          <p:cNvCxnSpPr/>
          <p:nvPr/>
        </p:nvCxnSpPr>
        <p:spPr>
          <a:xfrm flipH="1">
            <a:off x="1599052" y="4077614"/>
            <a:ext cx="12900" cy="743700"/>
          </a:xfrm>
          <a:prstGeom prst="straightConnector1">
            <a:avLst/>
          </a:prstGeom>
          <a:noFill/>
          <a:ln cap="flat" cmpd="sng" w="9525">
            <a:solidFill>
              <a:srgbClr val="FF0000"/>
            </a:solidFill>
            <a:prstDash val="solid"/>
            <a:round/>
            <a:headEnd len="sm" w="sm" type="none"/>
            <a:tailEnd len="sm" w="sm" type="none"/>
          </a:ln>
        </p:spPr>
      </p:cxnSp>
      <p:sp>
        <p:nvSpPr>
          <p:cNvPr id="184" name="Google Shape;184;p12"/>
          <p:cNvSpPr txBox="1"/>
          <p:nvPr/>
        </p:nvSpPr>
        <p:spPr>
          <a:xfrm>
            <a:off x="297639" y="2093759"/>
            <a:ext cx="12948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fr" sz="1200" u="none" cap="none" strike="noStrike">
                <a:solidFill>
                  <a:srgbClr val="FF0000"/>
                </a:solidFill>
                <a:latin typeface="Calibri"/>
                <a:ea typeface="Calibri"/>
                <a:cs typeface="Calibri"/>
                <a:sym typeface="Calibri"/>
              </a:rPr>
              <a:t>Compétences </a:t>
            </a:r>
            <a:r>
              <a:rPr b="1" i="0" lang="fr" sz="1100" u="none" cap="none" strike="noStrike">
                <a:solidFill>
                  <a:srgbClr val="FF0000"/>
                </a:solidFill>
                <a:latin typeface="Calibri"/>
                <a:ea typeface="Calibri"/>
                <a:cs typeface="Calibri"/>
                <a:sym typeface="Calibri"/>
              </a:rPr>
              <a:t>détaillées</a:t>
            </a:r>
            <a:r>
              <a:rPr b="1" lang="fr" sz="1200">
                <a:solidFill>
                  <a:srgbClr val="FF0000"/>
                </a:solidFill>
                <a:latin typeface="Calibri"/>
                <a:ea typeface="Calibri"/>
                <a:cs typeface="Calibri"/>
                <a:sym typeface="Calibri"/>
              </a:rPr>
              <a:t> </a:t>
            </a:r>
            <a:r>
              <a:rPr b="1" i="0" lang="fr" sz="1200" u="none" cap="none" strike="noStrike">
                <a:solidFill>
                  <a:srgbClr val="FF0000"/>
                </a:solidFill>
                <a:latin typeface="Calibri"/>
                <a:ea typeface="Calibri"/>
                <a:cs typeface="Calibri"/>
                <a:sym typeface="Calibri"/>
              </a:rPr>
              <a:t>ou repères de progression par niveau </a:t>
            </a:r>
            <a:endParaRPr b="1" i="0" sz="1100" u="none" cap="none" strike="noStrike">
              <a:solidFill>
                <a:srgbClr val="000000"/>
              </a:solidFill>
              <a:latin typeface="Arial"/>
              <a:ea typeface="Arial"/>
              <a:cs typeface="Arial"/>
              <a:sym typeface="Arial"/>
            </a:endParaRPr>
          </a:p>
        </p:txBody>
      </p:sp>
      <p:sp>
        <p:nvSpPr>
          <p:cNvPr id="185" name="Google Shape;185;p12"/>
          <p:cNvSpPr txBox="1"/>
          <p:nvPr/>
        </p:nvSpPr>
        <p:spPr>
          <a:xfrm>
            <a:off x="311698" y="3338739"/>
            <a:ext cx="1366500" cy="554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500"/>
              <a:buFont typeface="Arial"/>
              <a:buNone/>
            </a:pPr>
            <a:r>
              <a:rPr b="1" i="0" lang="fr" sz="1200" u="none" cap="none" strike="noStrike">
                <a:solidFill>
                  <a:srgbClr val="FF0000"/>
                </a:solidFill>
                <a:latin typeface="Calibri"/>
                <a:ea typeface="Calibri"/>
                <a:cs typeface="Calibri"/>
                <a:sym typeface="Calibri"/>
              </a:rPr>
              <a:t>Connaissances communes</a:t>
            </a:r>
            <a:endParaRPr b="1" i="0" sz="1200" u="none" cap="none" strike="noStrike">
              <a:solidFill>
                <a:srgbClr val="FF0000"/>
              </a:solidFill>
              <a:latin typeface="Calibri"/>
              <a:ea typeface="Calibri"/>
              <a:cs typeface="Calibri"/>
              <a:sym typeface="Calibri"/>
            </a:endParaRPr>
          </a:p>
        </p:txBody>
      </p:sp>
      <p:sp>
        <p:nvSpPr>
          <p:cNvPr id="186" name="Google Shape;186;p12"/>
          <p:cNvSpPr txBox="1"/>
          <p:nvPr/>
        </p:nvSpPr>
        <p:spPr>
          <a:xfrm>
            <a:off x="342950" y="4143273"/>
            <a:ext cx="11517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fr" sz="1200" u="none" cap="none" strike="noStrike">
                <a:solidFill>
                  <a:srgbClr val="FF0000"/>
                </a:solidFill>
                <a:latin typeface="Calibri"/>
                <a:ea typeface="Calibri"/>
                <a:cs typeface="Calibri"/>
                <a:sym typeface="Calibri"/>
              </a:rPr>
              <a:t>Connaissances issues de OST et SFC</a:t>
            </a:r>
            <a:endParaRPr b="1" i="0" sz="1200" u="none" cap="none" strike="noStrike">
              <a:solidFill>
                <a:srgbClr val="FF0000"/>
              </a:solidFill>
              <a:latin typeface="Calibri"/>
              <a:ea typeface="Calibri"/>
              <a:cs typeface="Calibri"/>
              <a:sym typeface="Calibri"/>
            </a:endParaRPr>
          </a:p>
        </p:txBody>
      </p:sp>
      <p:sp>
        <p:nvSpPr>
          <p:cNvPr id="187" name="Google Shape;187;p12"/>
          <p:cNvSpPr txBox="1"/>
          <p:nvPr/>
        </p:nvSpPr>
        <p:spPr>
          <a:xfrm>
            <a:off x="271400" y="1602838"/>
            <a:ext cx="12948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500"/>
              <a:buFont typeface="Arial"/>
              <a:buNone/>
            </a:pPr>
            <a:r>
              <a:rPr b="1" i="0" lang="fr" sz="1200" u="none" cap="none" strike="noStrike">
                <a:solidFill>
                  <a:srgbClr val="FF0000"/>
                </a:solidFill>
                <a:latin typeface="Calibri"/>
                <a:ea typeface="Calibri"/>
                <a:cs typeface="Calibri"/>
                <a:sym typeface="Calibri"/>
              </a:rPr>
              <a:t>Sous-thématique</a:t>
            </a:r>
            <a:endParaRPr b="1" i="0" sz="1100" u="none" cap="none" strike="noStrike">
              <a:solidFill>
                <a:srgbClr val="000000"/>
              </a:solidFill>
              <a:latin typeface="Arial"/>
              <a:ea typeface="Arial"/>
              <a:cs typeface="Arial"/>
              <a:sym typeface="Arial"/>
            </a:endParaRPr>
          </a:p>
        </p:txBody>
      </p:sp>
      <p:sp>
        <p:nvSpPr>
          <p:cNvPr id="188" name="Google Shape;188;p12"/>
          <p:cNvSpPr txBox="1"/>
          <p:nvPr/>
        </p:nvSpPr>
        <p:spPr>
          <a:xfrm>
            <a:off x="7916007" y="532220"/>
            <a:ext cx="1025700" cy="738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500"/>
              <a:buFont typeface="Arial"/>
              <a:buNone/>
            </a:pPr>
            <a:r>
              <a:rPr b="1" i="0" lang="fr" sz="1200" u="none" cap="none" strike="noStrike">
                <a:solidFill>
                  <a:srgbClr val="FF0000"/>
                </a:solidFill>
                <a:latin typeface="Calibri"/>
                <a:ea typeface="Calibri"/>
                <a:cs typeface="Calibri"/>
                <a:sym typeface="Calibri"/>
              </a:rPr>
              <a:t>Compétence attendue  de fin de cycle</a:t>
            </a:r>
            <a:endParaRPr b="1" i="0" sz="1100" u="none" cap="none" strike="noStrike">
              <a:solidFill>
                <a:srgbClr val="000000"/>
              </a:solidFill>
              <a:latin typeface="Arial"/>
              <a:ea typeface="Arial"/>
              <a:cs typeface="Arial"/>
              <a:sym typeface="Arial"/>
            </a:endParaRPr>
          </a:p>
        </p:txBody>
      </p:sp>
      <p:cxnSp>
        <p:nvCxnSpPr>
          <p:cNvPr id="189" name="Google Shape;189;p12"/>
          <p:cNvCxnSpPr>
            <a:stCxn id="188" idx="1"/>
          </p:cNvCxnSpPr>
          <p:nvPr/>
        </p:nvCxnSpPr>
        <p:spPr>
          <a:xfrm flipH="1">
            <a:off x="7155207" y="901520"/>
            <a:ext cx="760800" cy="3669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Ce qui est attendu d’un élève en fin de cycle 4</a:t>
            </a:r>
            <a:endParaRPr/>
          </a:p>
        </p:txBody>
      </p:sp>
      <p:pic>
        <p:nvPicPr>
          <p:cNvPr id="195" name="Google Shape;195;p13"/>
          <p:cNvPicPr preferRelativeResize="0"/>
          <p:nvPr/>
        </p:nvPicPr>
        <p:blipFill rotWithShape="1">
          <a:blip r:embed="rId3">
            <a:alphaModFix/>
          </a:blip>
          <a:srcRect b="0" l="0" r="0" t="0"/>
          <a:stretch/>
        </p:blipFill>
        <p:spPr>
          <a:xfrm>
            <a:off x="903427" y="1301898"/>
            <a:ext cx="7545619" cy="3108493"/>
          </a:xfrm>
          <a:prstGeom prst="rect">
            <a:avLst/>
          </a:prstGeom>
          <a:noFill/>
          <a:ln>
            <a:noFill/>
          </a:ln>
        </p:spPr>
      </p:pic>
      <p:sp>
        <p:nvSpPr>
          <p:cNvPr id="196" name="Google Shape;196;p13"/>
          <p:cNvSpPr txBox="1"/>
          <p:nvPr>
            <p:ph idx="1" type="body"/>
          </p:nvPr>
        </p:nvSpPr>
        <p:spPr>
          <a:xfrm>
            <a:off x="448850" y="4606350"/>
            <a:ext cx="8550600" cy="419400"/>
          </a:xfrm>
          <a:prstGeom prst="rect">
            <a:avLst/>
          </a:prstGeom>
          <a:noFill/>
          <a:ln>
            <a:noFill/>
          </a:ln>
        </p:spPr>
        <p:txBody>
          <a:bodyPr anchorCtr="0" anchor="t" bIns="91425" lIns="91425" spcFirstLastPara="1" rIns="91425" wrap="square" tIns="91425">
            <a:normAutofit fontScale="85000"/>
          </a:bodyPr>
          <a:lstStyle/>
          <a:p>
            <a:pPr indent="0" lvl="0" marL="0" rtl="0" algn="l">
              <a:lnSpc>
                <a:spcPct val="150000"/>
              </a:lnSpc>
              <a:spcBef>
                <a:spcPts val="0"/>
              </a:spcBef>
              <a:spcAft>
                <a:spcPts val="0"/>
              </a:spcAft>
              <a:buSzPct val="74134"/>
              <a:buNone/>
            </a:pPr>
            <a:r>
              <a:rPr b="1" lang="fr" sz="1372"/>
              <a:t>Résultat obtenu en ayant travaillé, </a:t>
            </a:r>
            <a:r>
              <a:rPr b="1" lang="fr" sz="1372"/>
              <a:t>tout au long du Cycle 4, </a:t>
            </a:r>
            <a:r>
              <a:rPr b="1" lang="fr" sz="1372"/>
              <a:t>les compétences et connaissances du programme. </a:t>
            </a:r>
            <a:endParaRPr b="1" sz="1465"/>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4"/>
          <p:cNvSpPr txBox="1"/>
          <p:nvPr>
            <p:ph type="title"/>
          </p:nvPr>
        </p:nvSpPr>
        <p:spPr>
          <a:xfrm>
            <a:off x="311700" y="445025"/>
            <a:ext cx="8736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Le programme, ses finalités et compétences à développer</a:t>
            </a:r>
            <a:r>
              <a:rPr lang="fr">
                <a:solidFill>
                  <a:srgbClr val="FF0000"/>
                </a:solidFill>
              </a:rPr>
              <a:t> </a:t>
            </a:r>
            <a:endParaRPr>
              <a:solidFill>
                <a:srgbClr val="FF0000"/>
              </a:solidFill>
            </a:endParaRPr>
          </a:p>
        </p:txBody>
      </p:sp>
      <p:pic>
        <p:nvPicPr>
          <p:cNvPr descr="https://ent2d.ac-bordeaux.fr/disciplines/sti-college/wp-content/uploads/sites/63/2024/02/BO-n9-du-29-fevrier-2024-Programme-de-Technologie-au-cycle-4.jpg" id="202" name="Google Shape;202;p14">
            <a:hlinkClick r:id="rId3"/>
          </p:cNvPr>
          <p:cNvPicPr preferRelativeResize="0"/>
          <p:nvPr/>
        </p:nvPicPr>
        <p:blipFill rotWithShape="1">
          <a:blip r:embed="rId4">
            <a:alphaModFix/>
          </a:blip>
          <a:srcRect b="0" l="0" r="0" t="0"/>
          <a:stretch/>
        </p:blipFill>
        <p:spPr>
          <a:xfrm>
            <a:off x="392967" y="1195753"/>
            <a:ext cx="5163771" cy="3638508"/>
          </a:xfrm>
          <a:prstGeom prst="rect">
            <a:avLst/>
          </a:prstGeom>
          <a:noFill/>
          <a:ln>
            <a:noFill/>
          </a:ln>
        </p:spPr>
      </p:pic>
      <p:sp>
        <p:nvSpPr>
          <p:cNvPr id="203" name="Google Shape;203;p14"/>
          <p:cNvSpPr/>
          <p:nvPr/>
        </p:nvSpPr>
        <p:spPr>
          <a:xfrm>
            <a:off x="5583114" y="1323060"/>
            <a:ext cx="3341077" cy="322395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fr" sz="1100" u="none" cap="none" strike="noStrike">
                <a:solidFill>
                  <a:srgbClr val="342E22"/>
                </a:solidFill>
                <a:latin typeface="Open Sans"/>
                <a:ea typeface="Open Sans"/>
                <a:cs typeface="Open Sans"/>
                <a:sym typeface="Open Sans"/>
              </a:rPr>
              <a:t>L’arrêté du nouveau programme d’enseignement de la Technologie au cycle des approfondissements (cycle 4), a été publié au BO n°9 du 29 février 2024.</a:t>
            </a:r>
            <a:endParaRPr/>
          </a:p>
          <a:p>
            <a:pPr indent="0" lvl="0" marL="0" marR="0" rtl="0" algn="l">
              <a:lnSpc>
                <a:spcPct val="100000"/>
              </a:lnSpc>
              <a:spcBef>
                <a:spcPts val="0"/>
              </a:spcBef>
              <a:spcAft>
                <a:spcPts val="0"/>
              </a:spcAft>
              <a:buNone/>
            </a:pPr>
            <a:r>
              <a:t/>
            </a:r>
            <a:endParaRPr b="0" i="0" sz="1100" u="none" cap="none" strike="noStrike">
              <a:solidFill>
                <a:srgbClr val="342E22"/>
              </a:solidFill>
              <a:latin typeface="Open Sans"/>
              <a:ea typeface="Open Sans"/>
              <a:cs typeface="Open Sans"/>
              <a:sym typeface="Open Sans"/>
            </a:endParaRPr>
          </a:p>
          <a:p>
            <a:pPr indent="0" lvl="0" marL="0" marR="0" rtl="0" algn="l">
              <a:lnSpc>
                <a:spcPct val="150000"/>
              </a:lnSpc>
              <a:spcBef>
                <a:spcPts val="0"/>
              </a:spcBef>
              <a:spcAft>
                <a:spcPts val="0"/>
              </a:spcAft>
              <a:buNone/>
            </a:pPr>
            <a:r>
              <a:rPr b="0" i="0" lang="fr" sz="1100" u="none" cap="none" strike="noStrike">
                <a:solidFill>
                  <a:srgbClr val="342E22"/>
                </a:solidFill>
                <a:latin typeface="Open Sans"/>
                <a:ea typeface="Open Sans"/>
                <a:cs typeface="Open Sans"/>
                <a:sym typeface="Open Sans"/>
              </a:rPr>
              <a:t>Les dispositions du présent arrêté entrent en application à la rentrée de l’année scolaire :</a:t>
            </a:r>
            <a:endParaRPr/>
          </a:p>
          <a:p>
            <a:pPr indent="0" lvl="0" marL="0" marR="0" rtl="0" algn="l">
              <a:lnSpc>
                <a:spcPct val="150000"/>
              </a:lnSpc>
              <a:spcBef>
                <a:spcPts val="0"/>
              </a:spcBef>
              <a:spcAft>
                <a:spcPts val="0"/>
              </a:spcAft>
              <a:buNone/>
            </a:pPr>
            <a:r>
              <a:t/>
            </a:r>
            <a:endParaRPr b="0" i="0" sz="1100" u="none" cap="none" strike="noStrike">
              <a:solidFill>
                <a:srgbClr val="342E22"/>
              </a:solidFill>
              <a:latin typeface="Open Sans"/>
              <a:ea typeface="Open Sans"/>
              <a:cs typeface="Open Sans"/>
              <a:sym typeface="Open Sans"/>
            </a:endParaRPr>
          </a:p>
          <a:p>
            <a:pPr indent="-69850" lvl="0" marL="0" marR="0" rtl="0" algn="l">
              <a:lnSpc>
                <a:spcPct val="150000"/>
              </a:lnSpc>
              <a:spcBef>
                <a:spcPts val="0"/>
              </a:spcBef>
              <a:spcAft>
                <a:spcPts val="0"/>
              </a:spcAft>
              <a:buClr>
                <a:srgbClr val="000000"/>
              </a:buClr>
              <a:buSzPts val="1100"/>
              <a:buFont typeface="Arial"/>
              <a:buChar char="•"/>
            </a:pPr>
            <a:r>
              <a:rPr b="1" i="0" lang="fr" sz="1100" u="sng" cap="none" strike="noStrike">
                <a:solidFill>
                  <a:srgbClr val="342E22"/>
                </a:solidFill>
                <a:latin typeface="Open Sans"/>
                <a:ea typeface="Open Sans"/>
                <a:cs typeface="Open Sans"/>
                <a:sym typeface="Open Sans"/>
              </a:rPr>
              <a:t>2024-2025</a:t>
            </a:r>
            <a:r>
              <a:rPr b="0" i="0" lang="fr" sz="1100" u="sng" cap="none" strike="noStrike">
                <a:solidFill>
                  <a:srgbClr val="342E22"/>
                </a:solidFill>
                <a:latin typeface="Open Sans"/>
                <a:ea typeface="Open Sans"/>
                <a:cs typeface="Open Sans"/>
                <a:sym typeface="Open Sans"/>
              </a:rPr>
              <a:t> en ce qu’elles concernent la classe de </a:t>
            </a:r>
            <a:r>
              <a:rPr b="1" i="0" lang="fr" sz="1100" u="sng" cap="none" strike="noStrike">
                <a:solidFill>
                  <a:srgbClr val="342E22"/>
                </a:solidFill>
                <a:latin typeface="Open Sans"/>
                <a:ea typeface="Open Sans"/>
                <a:cs typeface="Open Sans"/>
                <a:sym typeface="Open Sans"/>
              </a:rPr>
              <a:t>cinquième</a:t>
            </a:r>
            <a:r>
              <a:rPr b="0" i="0" lang="fr" sz="1100" u="none" cap="none" strike="noStrike">
                <a:solidFill>
                  <a:srgbClr val="342E22"/>
                </a:solidFill>
                <a:latin typeface="Open Sans"/>
                <a:ea typeface="Open Sans"/>
                <a:cs typeface="Open Sans"/>
                <a:sym typeface="Open Sans"/>
              </a:rPr>
              <a:t>,</a:t>
            </a:r>
            <a:endParaRPr/>
          </a:p>
          <a:p>
            <a:pPr indent="-69850" lvl="0" marL="0" marR="0" rtl="0" algn="l">
              <a:lnSpc>
                <a:spcPct val="150000"/>
              </a:lnSpc>
              <a:spcBef>
                <a:spcPts val="0"/>
              </a:spcBef>
              <a:spcAft>
                <a:spcPts val="0"/>
              </a:spcAft>
              <a:buClr>
                <a:srgbClr val="000000"/>
              </a:buClr>
              <a:buSzPts val="1100"/>
              <a:buFont typeface="Arial"/>
              <a:buChar char="•"/>
            </a:pPr>
            <a:r>
              <a:rPr b="1" i="0" lang="fr" sz="1100" u="sng" cap="none" strike="noStrike">
                <a:solidFill>
                  <a:srgbClr val="342E22"/>
                </a:solidFill>
                <a:latin typeface="Open Sans"/>
                <a:ea typeface="Open Sans"/>
                <a:cs typeface="Open Sans"/>
                <a:sym typeface="Open Sans"/>
              </a:rPr>
              <a:t>2025-2026</a:t>
            </a:r>
            <a:r>
              <a:rPr b="0" i="0" lang="fr" sz="1100" u="sng" cap="none" strike="noStrike">
                <a:solidFill>
                  <a:srgbClr val="342E22"/>
                </a:solidFill>
                <a:latin typeface="Open Sans"/>
                <a:ea typeface="Open Sans"/>
                <a:cs typeface="Open Sans"/>
                <a:sym typeface="Open Sans"/>
              </a:rPr>
              <a:t> en ce qu’elles concernent la classe de </a:t>
            </a:r>
            <a:r>
              <a:rPr b="1" i="0" lang="fr" sz="1100" u="sng" cap="none" strike="noStrike">
                <a:solidFill>
                  <a:srgbClr val="342E22"/>
                </a:solidFill>
                <a:latin typeface="Open Sans"/>
                <a:ea typeface="Open Sans"/>
                <a:cs typeface="Open Sans"/>
                <a:sym typeface="Open Sans"/>
              </a:rPr>
              <a:t>quatrième</a:t>
            </a:r>
            <a:r>
              <a:rPr b="0" i="0" lang="fr" sz="1100" cap="none" strike="noStrike">
                <a:solidFill>
                  <a:srgbClr val="342E22"/>
                </a:solidFill>
                <a:latin typeface="Open Sans"/>
                <a:ea typeface="Open Sans"/>
                <a:cs typeface="Open Sans"/>
                <a:sym typeface="Open Sans"/>
              </a:rPr>
              <a:t>,</a:t>
            </a:r>
            <a:endParaRPr b="0" i="0" sz="1100" cap="none" strike="noStrike">
              <a:solidFill>
                <a:srgbClr val="342E22"/>
              </a:solidFill>
              <a:latin typeface="Open Sans"/>
              <a:ea typeface="Open Sans"/>
              <a:cs typeface="Open Sans"/>
              <a:sym typeface="Open Sans"/>
            </a:endParaRPr>
          </a:p>
          <a:p>
            <a:pPr indent="-69850" lvl="0" marL="0" marR="0" rtl="0" algn="l">
              <a:lnSpc>
                <a:spcPct val="150000"/>
              </a:lnSpc>
              <a:spcBef>
                <a:spcPts val="0"/>
              </a:spcBef>
              <a:spcAft>
                <a:spcPts val="0"/>
              </a:spcAft>
              <a:buClr>
                <a:srgbClr val="000000"/>
              </a:buClr>
              <a:buSzPts val="1100"/>
              <a:buFont typeface="Arial"/>
              <a:buChar char="•"/>
            </a:pPr>
            <a:r>
              <a:rPr b="1" i="0" lang="fr" sz="1100" u="sng" cap="none" strike="noStrike">
                <a:solidFill>
                  <a:srgbClr val="342E22"/>
                </a:solidFill>
                <a:latin typeface="Open Sans"/>
                <a:ea typeface="Open Sans"/>
                <a:cs typeface="Open Sans"/>
                <a:sym typeface="Open Sans"/>
              </a:rPr>
              <a:t>2026-2027</a:t>
            </a:r>
            <a:r>
              <a:rPr b="0" i="0" lang="fr" sz="1100" u="sng" cap="none" strike="noStrike">
                <a:solidFill>
                  <a:srgbClr val="342E22"/>
                </a:solidFill>
                <a:latin typeface="Open Sans"/>
                <a:ea typeface="Open Sans"/>
                <a:cs typeface="Open Sans"/>
                <a:sym typeface="Open Sans"/>
              </a:rPr>
              <a:t> en ce qu’elles concernent la classe de </a:t>
            </a:r>
            <a:r>
              <a:rPr b="1" i="0" lang="fr" sz="1100" u="sng" cap="none" strike="noStrike">
                <a:solidFill>
                  <a:srgbClr val="342E22"/>
                </a:solidFill>
                <a:latin typeface="Open Sans"/>
                <a:ea typeface="Open Sans"/>
                <a:cs typeface="Open Sans"/>
                <a:sym typeface="Open Sans"/>
              </a:rPr>
              <a:t>troisième</a:t>
            </a:r>
            <a:r>
              <a:rPr b="0" i="0" lang="fr" sz="1100" u="none" cap="none" strike="noStrike">
                <a:solidFill>
                  <a:srgbClr val="342E22"/>
                </a:solidFill>
                <a:latin typeface="Open Sans"/>
                <a:ea typeface="Open Sans"/>
                <a:cs typeface="Open Sans"/>
                <a:sym typeface="Open Sans"/>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5"/>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fr"/>
              <a:t>Rappel des démarches pédagogiques à employer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6"/>
          <p:cNvSpPr txBox="1"/>
          <p:nvPr>
            <p:ph type="title"/>
          </p:nvPr>
        </p:nvSpPr>
        <p:spPr>
          <a:xfrm>
            <a:off x="311700" y="377790"/>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Les démarches pédagogiques à employer</a:t>
            </a:r>
            <a:endParaRPr/>
          </a:p>
        </p:txBody>
      </p:sp>
      <p:pic>
        <p:nvPicPr>
          <p:cNvPr id="214" name="Google Shape;214;p16">
            <a:hlinkClick r:id="rId3"/>
          </p:cNvPr>
          <p:cNvPicPr preferRelativeResize="0"/>
          <p:nvPr/>
        </p:nvPicPr>
        <p:blipFill rotWithShape="1">
          <a:blip r:embed="rId4">
            <a:alphaModFix/>
          </a:blip>
          <a:srcRect b="0" l="0" r="0" t="0"/>
          <a:stretch/>
        </p:blipFill>
        <p:spPr>
          <a:xfrm>
            <a:off x="375675" y="1027017"/>
            <a:ext cx="8338948" cy="3604405"/>
          </a:xfrm>
          <a:prstGeom prst="rect">
            <a:avLst/>
          </a:prstGeom>
          <a:noFill/>
          <a:ln>
            <a:noFill/>
          </a:ln>
        </p:spPr>
      </p:pic>
      <p:sp>
        <p:nvSpPr>
          <p:cNvPr id="215" name="Google Shape;215;p16"/>
          <p:cNvSpPr txBox="1"/>
          <p:nvPr>
            <p:ph idx="1" type="body"/>
          </p:nvPr>
        </p:nvSpPr>
        <p:spPr>
          <a:xfrm>
            <a:off x="448850" y="4672575"/>
            <a:ext cx="8550600" cy="419400"/>
          </a:xfrm>
          <a:prstGeom prst="rect">
            <a:avLst/>
          </a:prstGeom>
          <a:noFill/>
          <a:ln>
            <a:noFill/>
          </a:ln>
        </p:spPr>
        <p:txBody>
          <a:bodyPr anchorCtr="0" anchor="t" bIns="91425" lIns="91425" spcFirstLastPara="1" rIns="91425" wrap="square" tIns="91425">
            <a:normAutofit/>
          </a:bodyPr>
          <a:lstStyle/>
          <a:p>
            <a:pPr indent="0" lvl="0" marL="0" rtl="0" algn="l">
              <a:lnSpc>
                <a:spcPct val="150000"/>
              </a:lnSpc>
              <a:spcBef>
                <a:spcPts val="0"/>
              </a:spcBef>
              <a:spcAft>
                <a:spcPts val="0"/>
              </a:spcAft>
              <a:buSzPts val="1018"/>
              <a:buNone/>
            </a:pPr>
            <a:r>
              <a:rPr b="1" lang="fr" sz="1200"/>
              <a:t>NB : L’étude de cas correspond à une problématique et des activités déliées d’un projet</a:t>
            </a:r>
            <a:endParaRPr b="1"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Objectifs de la présentation</a:t>
            </a:r>
            <a:endParaRPr/>
          </a:p>
        </p:txBody>
      </p:sp>
      <p:sp>
        <p:nvSpPr>
          <p:cNvPr id="73" name="Google Shape;73;p2"/>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p>
            <a:pPr indent="-342900" lvl="0" marL="457200" rtl="0" algn="just">
              <a:lnSpc>
                <a:spcPct val="115000"/>
              </a:lnSpc>
              <a:spcBef>
                <a:spcPts val="1000"/>
              </a:spcBef>
              <a:spcAft>
                <a:spcPts val="0"/>
              </a:spcAft>
              <a:buSzPts val="1800"/>
              <a:buAutoNum type="arabicPeriod"/>
            </a:pPr>
            <a:r>
              <a:rPr b="1" lang="fr"/>
              <a:t>Présentation du programme BO n°9 du 29 février 2024 et de ses finalités</a:t>
            </a:r>
            <a:endParaRPr b="1"/>
          </a:p>
          <a:p>
            <a:pPr indent="-342900" lvl="0" marL="457200" rtl="0" algn="l">
              <a:lnSpc>
                <a:spcPct val="115000"/>
              </a:lnSpc>
              <a:spcBef>
                <a:spcPts val="1000"/>
              </a:spcBef>
              <a:spcAft>
                <a:spcPts val="0"/>
              </a:spcAft>
              <a:buSzPts val="1800"/>
              <a:buAutoNum type="arabicPeriod"/>
            </a:pPr>
            <a:r>
              <a:rPr b="1" lang="fr"/>
              <a:t>Rappel des démarches pédagogiques à employer et de la phase de structuration</a:t>
            </a:r>
            <a:endParaRPr b="1"/>
          </a:p>
          <a:p>
            <a:pPr indent="-342900" lvl="0" marL="457200" rtl="0" algn="just">
              <a:lnSpc>
                <a:spcPct val="115000"/>
              </a:lnSpc>
              <a:spcBef>
                <a:spcPts val="1000"/>
              </a:spcBef>
              <a:spcAft>
                <a:spcPts val="0"/>
              </a:spcAft>
              <a:buSzPts val="1800"/>
              <a:buAutoNum type="arabicPeriod"/>
            </a:pPr>
            <a:r>
              <a:rPr b="1" lang="fr"/>
              <a:t>Stratégie de progressions par niveau et exemples</a:t>
            </a:r>
            <a:endParaRPr b="1"/>
          </a:p>
          <a:p>
            <a:pPr indent="-342900" lvl="0" marL="457200" rtl="0" algn="just">
              <a:lnSpc>
                <a:spcPct val="115000"/>
              </a:lnSpc>
              <a:spcBef>
                <a:spcPts val="1000"/>
              </a:spcBef>
              <a:spcAft>
                <a:spcPts val="0"/>
              </a:spcAft>
              <a:buSzPts val="1800"/>
              <a:buAutoNum type="arabicPeriod"/>
            </a:pPr>
            <a:r>
              <a:rPr b="1" lang="fr"/>
              <a:t>Exemples de séquences par niveau et conditions d’utilisation</a:t>
            </a:r>
            <a:endParaRPr b="1"/>
          </a:p>
          <a:p>
            <a:pPr indent="-342900" lvl="0" marL="457200" rtl="0" algn="just">
              <a:lnSpc>
                <a:spcPct val="115000"/>
              </a:lnSpc>
              <a:spcBef>
                <a:spcPts val="1000"/>
              </a:spcBef>
              <a:spcAft>
                <a:spcPts val="0"/>
              </a:spcAft>
              <a:buSzPts val="1800"/>
              <a:buAutoNum type="arabicPeriod"/>
            </a:pPr>
            <a:r>
              <a:rPr b="1" lang="fr"/>
              <a:t>Questions – Échanges – Ressources</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La phase de structuration : ancrer les apprentissages</a:t>
            </a:r>
            <a:endParaRPr/>
          </a:p>
        </p:txBody>
      </p:sp>
      <p:sp>
        <p:nvSpPr>
          <p:cNvPr id="221" name="Google Shape;221;p33"/>
          <p:cNvSpPr txBox="1"/>
          <p:nvPr>
            <p:ph idx="1" type="body"/>
          </p:nvPr>
        </p:nvSpPr>
        <p:spPr>
          <a:xfrm>
            <a:off x="311700" y="1266325"/>
            <a:ext cx="8626500" cy="2823000"/>
          </a:xfrm>
          <a:prstGeom prst="rect">
            <a:avLst/>
          </a:prstGeom>
          <a:noFill/>
          <a:ln>
            <a:noFill/>
          </a:ln>
        </p:spPr>
        <p:txBody>
          <a:bodyPr anchorCtr="0" anchor="t" bIns="91425" lIns="91425" spcFirstLastPara="1" rIns="91425" wrap="square" tIns="91425">
            <a:normAutofit/>
          </a:bodyPr>
          <a:lstStyle/>
          <a:p>
            <a:pPr indent="-336550" lvl="0" marL="457200" rtl="0" algn="just">
              <a:lnSpc>
                <a:spcPct val="115000"/>
              </a:lnSpc>
              <a:spcBef>
                <a:spcPts val="0"/>
              </a:spcBef>
              <a:spcAft>
                <a:spcPts val="0"/>
              </a:spcAft>
              <a:buSzPts val="1700"/>
              <a:buChar char="●"/>
            </a:pPr>
            <a:r>
              <a:rPr lang="fr" sz="1700" u="sng">
                <a:solidFill>
                  <a:schemeClr val="hlink"/>
                </a:solidFill>
                <a:hlinkClick r:id="rId3"/>
              </a:rPr>
              <a:t>Structurer les connaissances</a:t>
            </a:r>
            <a:r>
              <a:rPr lang="fr" sz="1700"/>
              <a:t> : une </a:t>
            </a:r>
            <a:r>
              <a:rPr b="1" lang="fr" sz="1700"/>
              <a:t>étape</a:t>
            </a:r>
            <a:r>
              <a:rPr lang="fr" sz="1700"/>
              <a:t> </a:t>
            </a:r>
            <a:r>
              <a:rPr b="1" lang="fr" sz="1700"/>
              <a:t>essentielle de la séance.</a:t>
            </a:r>
            <a:endParaRPr b="1" sz="1700"/>
          </a:p>
          <a:p>
            <a:pPr indent="-336550" lvl="1" marL="914400" rtl="0" algn="just">
              <a:lnSpc>
                <a:spcPct val="115000"/>
              </a:lnSpc>
              <a:spcBef>
                <a:spcPts val="0"/>
              </a:spcBef>
              <a:spcAft>
                <a:spcPts val="0"/>
              </a:spcAft>
              <a:buSzPts val="1700"/>
              <a:buChar char="○"/>
            </a:pPr>
            <a:r>
              <a:rPr lang="fr" sz="1700"/>
              <a:t>Permet à l’élève de </a:t>
            </a:r>
            <a:r>
              <a:rPr b="1" lang="fr" sz="1700"/>
              <a:t>passer du faire au comprendre</a:t>
            </a:r>
            <a:r>
              <a:rPr lang="fr" sz="1700"/>
              <a:t>.</a:t>
            </a:r>
            <a:endParaRPr sz="1700"/>
          </a:p>
          <a:p>
            <a:pPr indent="-336550" lvl="1" marL="914400" rtl="0" algn="just">
              <a:lnSpc>
                <a:spcPct val="115000"/>
              </a:lnSpc>
              <a:spcBef>
                <a:spcPts val="0"/>
              </a:spcBef>
              <a:spcAft>
                <a:spcPts val="0"/>
              </a:spcAft>
              <a:buSzPts val="1700"/>
              <a:buChar char="○"/>
            </a:pPr>
            <a:r>
              <a:rPr lang="fr" sz="1700"/>
              <a:t>Donne une </a:t>
            </a:r>
            <a:r>
              <a:rPr b="1" lang="fr" sz="1700"/>
              <a:t>vision globale et synthétique</a:t>
            </a:r>
            <a:r>
              <a:rPr lang="fr" sz="1700"/>
              <a:t> de ce qui a été découvert.</a:t>
            </a:r>
            <a:endParaRPr sz="1700"/>
          </a:p>
          <a:p>
            <a:pPr indent="-336550" lvl="1" marL="914400" rtl="0" algn="just">
              <a:lnSpc>
                <a:spcPct val="115000"/>
              </a:lnSpc>
              <a:spcBef>
                <a:spcPts val="0"/>
              </a:spcBef>
              <a:spcAft>
                <a:spcPts val="0"/>
              </a:spcAft>
              <a:buSzPts val="1700"/>
              <a:buChar char="○"/>
            </a:pPr>
            <a:r>
              <a:rPr b="1" lang="fr" sz="1700"/>
              <a:t>Favorise la mémorisation</a:t>
            </a:r>
            <a:r>
              <a:rPr lang="fr" sz="1700"/>
              <a:t> à long terme.</a:t>
            </a:r>
            <a:endParaRPr sz="1700"/>
          </a:p>
          <a:p>
            <a:pPr indent="-336550" lvl="1" marL="914400" rtl="0" algn="just">
              <a:lnSpc>
                <a:spcPct val="115000"/>
              </a:lnSpc>
              <a:spcBef>
                <a:spcPts val="0"/>
              </a:spcBef>
              <a:spcAft>
                <a:spcPts val="0"/>
              </a:spcAft>
              <a:buSzPts val="1700"/>
              <a:buChar char="○"/>
            </a:pPr>
            <a:r>
              <a:rPr lang="fr" sz="1700"/>
              <a:t>Sert de </a:t>
            </a:r>
            <a:r>
              <a:rPr b="1" lang="fr" sz="1700"/>
              <a:t>base aux révisions</a:t>
            </a:r>
            <a:r>
              <a:rPr lang="fr" sz="1700"/>
              <a:t> pour l’évaluation.</a:t>
            </a:r>
            <a:endParaRPr sz="1700"/>
          </a:p>
          <a:p>
            <a:pPr indent="-336550" lvl="0" marL="457200" rtl="0" algn="just">
              <a:lnSpc>
                <a:spcPct val="115000"/>
              </a:lnSpc>
              <a:spcBef>
                <a:spcPts val="1000"/>
              </a:spcBef>
              <a:spcAft>
                <a:spcPts val="0"/>
              </a:spcAft>
              <a:buSzPts val="1700"/>
              <a:buChar char="●"/>
            </a:pPr>
            <a:r>
              <a:rPr lang="fr" sz="1700"/>
              <a:t>La phase de structuration </a:t>
            </a:r>
            <a:r>
              <a:rPr b="1" lang="fr" sz="1700"/>
              <a:t>intervient après les activités et synthèses élèves</a:t>
            </a:r>
            <a:endParaRPr sz="1700"/>
          </a:p>
          <a:p>
            <a:pPr indent="-336550" lvl="1" marL="914400" rtl="0" algn="just">
              <a:lnSpc>
                <a:spcPct val="115000"/>
              </a:lnSpc>
              <a:spcBef>
                <a:spcPts val="0"/>
              </a:spcBef>
              <a:spcAft>
                <a:spcPts val="0"/>
              </a:spcAft>
              <a:buSzPts val="1700"/>
              <a:buChar char="○"/>
            </a:pPr>
            <a:r>
              <a:rPr lang="fr" sz="1700"/>
              <a:t>Permet de formaliser les apprentissages.</a:t>
            </a:r>
            <a:endParaRPr sz="1700"/>
          </a:p>
          <a:p>
            <a:pPr indent="-336550" lvl="0" marL="457200" rtl="0" algn="just">
              <a:lnSpc>
                <a:spcPct val="115000"/>
              </a:lnSpc>
              <a:spcBef>
                <a:spcPts val="1000"/>
              </a:spcBef>
              <a:spcAft>
                <a:spcPts val="1200"/>
              </a:spcAft>
              <a:buSzPts val="1700"/>
              <a:buChar char="●"/>
            </a:pPr>
            <a:r>
              <a:rPr lang="fr" sz="1700"/>
              <a:t>Les fiches de connaissances publiées </a:t>
            </a:r>
            <a:r>
              <a:rPr b="1" lang="fr" sz="1700"/>
              <a:t>servent de références</a:t>
            </a:r>
            <a:r>
              <a:rPr lang="fr" sz="1700"/>
              <a:t>.</a:t>
            </a:r>
            <a:endParaRPr sz="1700"/>
          </a:p>
        </p:txBody>
      </p:sp>
      <p:pic>
        <p:nvPicPr>
          <p:cNvPr id="222" name="Google Shape;222;p33">
            <a:hlinkClick r:id="rId4"/>
          </p:cNvPr>
          <p:cNvPicPr preferRelativeResize="0"/>
          <p:nvPr/>
        </p:nvPicPr>
        <p:blipFill rotWithShape="1">
          <a:blip r:embed="rId5">
            <a:alphaModFix/>
          </a:blip>
          <a:srcRect b="0" l="0" r="0" t="0"/>
          <a:stretch/>
        </p:blipFill>
        <p:spPr>
          <a:xfrm>
            <a:off x="7739123" y="3292775"/>
            <a:ext cx="891502" cy="1266025"/>
          </a:xfrm>
          <a:prstGeom prst="rect">
            <a:avLst/>
          </a:prstGeom>
          <a:noFill/>
          <a:ln>
            <a:noFill/>
          </a:ln>
        </p:spPr>
      </p:pic>
      <p:pic>
        <p:nvPicPr>
          <p:cNvPr id="223" name="Google Shape;223;p33">
            <a:hlinkClick r:id="rId6"/>
          </p:cNvPr>
          <p:cNvPicPr preferRelativeResize="0"/>
          <p:nvPr/>
        </p:nvPicPr>
        <p:blipFill rotWithShape="1">
          <a:blip r:embed="rId7">
            <a:alphaModFix/>
          </a:blip>
          <a:srcRect b="0" l="0" r="0" t="0"/>
          <a:stretch/>
        </p:blipFill>
        <p:spPr>
          <a:xfrm>
            <a:off x="8102721" y="3587647"/>
            <a:ext cx="891502" cy="1273074"/>
          </a:xfrm>
          <a:prstGeom prst="rect">
            <a:avLst/>
          </a:prstGeom>
          <a:noFill/>
          <a:ln>
            <a:noFill/>
          </a:ln>
        </p:spPr>
      </p:pic>
      <p:sp>
        <p:nvSpPr>
          <p:cNvPr id="224" name="Google Shape;224;p33"/>
          <p:cNvSpPr txBox="1"/>
          <p:nvPr/>
        </p:nvSpPr>
        <p:spPr>
          <a:xfrm>
            <a:off x="544950" y="4239775"/>
            <a:ext cx="6907200" cy="564900"/>
          </a:xfrm>
          <a:prstGeom prst="rect">
            <a:avLst/>
          </a:prstGeom>
          <a:solidFill>
            <a:srgbClr val="FBC295"/>
          </a:solidFill>
          <a:ln cap="flat" cmpd="sng" w="9525">
            <a:solidFill>
              <a:srgbClr val="6A5D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1" lang="fr" sz="1800" u="none" cap="none" strike="noStrike">
                <a:solidFill>
                  <a:schemeClr val="dk2"/>
                </a:solidFill>
                <a:latin typeface="Open Sans"/>
                <a:ea typeface="Open Sans"/>
                <a:cs typeface="Open Sans"/>
                <a:sym typeface="Open Sans"/>
              </a:rPr>
              <a:t>La connaissance arrive en fin d’activité, non pas pour introduire, mais pour structurer et consolider. </a:t>
            </a:r>
            <a:endParaRPr b="0" i="1" sz="1800" u="none" cap="none" strike="noStrike">
              <a:solidFill>
                <a:schemeClr val="dk2"/>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7"/>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fr"/>
              <a:t>Stratégie de progressions par niveau et exemples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3a2b11cb7d6_1_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Construire une progression</a:t>
            </a:r>
            <a:endParaRPr/>
          </a:p>
        </p:txBody>
      </p:sp>
      <p:sp>
        <p:nvSpPr>
          <p:cNvPr id="235" name="Google Shape;235;g3a2b11cb7d6_1_2"/>
          <p:cNvSpPr txBox="1"/>
          <p:nvPr>
            <p:ph idx="1" type="body"/>
          </p:nvPr>
        </p:nvSpPr>
        <p:spPr>
          <a:xfrm>
            <a:off x="311700" y="1266325"/>
            <a:ext cx="8626500" cy="3644100"/>
          </a:xfrm>
          <a:prstGeom prst="rect">
            <a:avLst/>
          </a:prstGeom>
          <a:noFill/>
          <a:ln>
            <a:noFill/>
          </a:ln>
        </p:spPr>
        <p:txBody>
          <a:bodyPr anchorCtr="0" anchor="t" bIns="91425" lIns="91425" spcFirstLastPara="1" rIns="91425" wrap="square" tIns="91425">
            <a:normAutofit fontScale="85000" lnSpcReduction="20000"/>
          </a:bodyPr>
          <a:lstStyle/>
          <a:p>
            <a:pPr indent="-327797" lvl="0" marL="457200" rtl="0" algn="just">
              <a:lnSpc>
                <a:spcPct val="115000"/>
              </a:lnSpc>
              <a:spcBef>
                <a:spcPts val="0"/>
              </a:spcBef>
              <a:spcAft>
                <a:spcPts val="0"/>
              </a:spcAft>
              <a:buSzPct val="108108"/>
              <a:buChar char="●"/>
            </a:pPr>
            <a:r>
              <a:rPr lang="fr" sz="1700" u="sng"/>
              <a:t>Prendre appui sur</a:t>
            </a:r>
            <a:r>
              <a:rPr lang="fr" sz="1700"/>
              <a:t> :</a:t>
            </a:r>
            <a:endParaRPr sz="1700"/>
          </a:p>
          <a:p>
            <a:pPr indent="-327797" lvl="1" marL="914400" rtl="0" algn="just">
              <a:lnSpc>
                <a:spcPct val="115000"/>
              </a:lnSpc>
              <a:spcBef>
                <a:spcPts val="0"/>
              </a:spcBef>
              <a:spcAft>
                <a:spcPts val="0"/>
              </a:spcAft>
              <a:buSzPct val="108108"/>
              <a:buChar char="○"/>
            </a:pPr>
            <a:r>
              <a:rPr lang="fr" sz="1700"/>
              <a:t>Les </a:t>
            </a:r>
            <a:r>
              <a:rPr b="1" lang="fr" sz="1700"/>
              <a:t>compétences OST / SFC / CCRI</a:t>
            </a:r>
            <a:r>
              <a:rPr lang="fr" sz="1700"/>
              <a:t>.</a:t>
            </a:r>
            <a:endParaRPr sz="1700"/>
          </a:p>
          <a:p>
            <a:pPr indent="-327797" lvl="1" marL="914400" rtl="0" algn="just">
              <a:spcBef>
                <a:spcPts val="0"/>
              </a:spcBef>
              <a:spcAft>
                <a:spcPts val="0"/>
              </a:spcAft>
              <a:buSzPct val="108108"/>
              <a:buChar char="○"/>
            </a:pPr>
            <a:r>
              <a:rPr lang="fr" sz="1700"/>
              <a:t>Les </a:t>
            </a:r>
            <a:r>
              <a:rPr b="1" lang="fr" sz="1700"/>
              <a:t>repères de progressivité</a:t>
            </a:r>
            <a:r>
              <a:rPr lang="fr" sz="1700"/>
              <a:t> du BO et les </a:t>
            </a:r>
            <a:r>
              <a:rPr b="1" lang="fr" sz="1700"/>
              <a:t>connaissances associées</a:t>
            </a:r>
            <a:r>
              <a:rPr lang="fr" sz="1700"/>
              <a:t>.</a:t>
            </a:r>
            <a:endParaRPr/>
          </a:p>
          <a:p>
            <a:pPr indent="-327797" lvl="1" marL="914400" rtl="0" algn="just">
              <a:lnSpc>
                <a:spcPct val="115000"/>
              </a:lnSpc>
              <a:spcBef>
                <a:spcPts val="0"/>
              </a:spcBef>
              <a:spcAft>
                <a:spcPts val="0"/>
              </a:spcAft>
              <a:buSzPct val="108108"/>
              <a:buChar char="○"/>
            </a:pPr>
            <a:r>
              <a:rPr lang="fr" sz="1700"/>
              <a:t>Les</a:t>
            </a:r>
            <a:r>
              <a:rPr b="1" lang="fr" sz="1700"/>
              <a:t> supports pédagogiques à disposition</a:t>
            </a:r>
            <a:r>
              <a:rPr b="1" lang="fr" sz="1700">
                <a:solidFill>
                  <a:srgbClr val="000000"/>
                </a:solidFill>
              </a:rPr>
              <a:t> </a:t>
            </a:r>
            <a:r>
              <a:rPr lang="fr" sz="1700"/>
              <a:t>dans l’établissement.</a:t>
            </a:r>
            <a:endParaRPr sz="1700">
              <a:solidFill>
                <a:srgbClr val="000000"/>
              </a:solidFill>
            </a:endParaRPr>
          </a:p>
          <a:p>
            <a:pPr indent="-327797" lvl="1" marL="914400" rtl="0" algn="just">
              <a:lnSpc>
                <a:spcPct val="115000"/>
              </a:lnSpc>
              <a:spcBef>
                <a:spcPts val="0"/>
              </a:spcBef>
              <a:spcAft>
                <a:spcPts val="0"/>
              </a:spcAft>
              <a:buSzPct val="108108"/>
              <a:buChar char="○"/>
            </a:pPr>
            <a:r>
              <a:rPr lang="fr" sz="1700"/>
              <a:t>Les </a:t>
            </a:r>
            <a:r>
              <a:rPr b="1" lang="fr" sz="1700"/>
              <a:t>thématiques locales ou projets interdisciplinaires</a:t>
            </a:r>
            <a:r>
              <a:rPr lang="fr" sz="1700"/>
              <a:t>.</a:t>
            </a:r>
            <a:endParaRPr sz="1700"/>
          </a:p>
          <a:p>
            <a:pPr indent="-327797" lvl="0" marL="457200" rtl="0" algn="just">
              <a:lnSpc>
                <a:spcPct val="115000"/>
              </a:lnSpc>
              <a:spcBef>
                <a:spcPts val="1000"/>
              </a:spcBef>
              <a:spcAft>
                <a:spcPts val="0"/>
              </a:spcAft>
              <a:buSzPct val="108108"/>
              <a:buChar char="●"/>
            </a:pPr>
            <a:r>
              <a:rPr lang="fr" sz="1700" u="sng"/>
              <a:t>Objectif</a:t>
            </a:r>
            <a:r>
              <a:rPr lang="fr" sz="1700"/>
              <a:t> : </a:t>
            </a:r>
            <a:r>
              <a:rPr b="1" lang="fr" sz="1700"/>
              <a:t>couvrir l’ensemble des repères de progressivité</a:t>
            </a:r>
            <a:r>
              <a:rPr lang="fr" sz="1700"/>
              <a:t> (compétences détaillées) du cycle en respectant la logique spiralaire.</a:t>
            </a:r>
            <a:endParaRPr/>
          </a:p>
          <a:p>
            <a:pPr indent="-327797" lvl="0" marL="457200" rtl="0" algn="just">
              <a:lnSpc>
                <a:spcPct val="115000"/>
              </a:lnSpc>
              <a:spcBef>
                <a:spcPts val="1200"/>
              </a:spcBef>
              <a:spcAft>
                <a:spcPts val="0"/>
              </a:spcAft>
              <a:buSzPct val="108108"/>
              <a:buChar char="●"/>
            </a:pPr>
            <a:r>
              <a:rPr lang="fr" sz="1700" u="sng"/>
              <a:t>Points de vigilance</a:t>
            </a:r>
            <a:r>
              <a:rPr lang="fr" sz="1700"/>
              <a:t> :</a:t>
            </a:r>
            <a:endParaRPr sz="1700"/>
          </a:p>
          <a:p>
            <a:pPr indent="-314960" lvl="1" marL="914400" rtl="0" algn="just">
              <a:lnSpc>
                <a:spcPct val="115000"/>
              </a:lnSpc>
              <a:spcBef>
                <a:spcPts val="0"/>
              </a:spcBef>
              <a:spcAft>
                <a:spcPts val="0"/>
              </a:spcAft>
              <a:buSzPct val="100000"/>
              <a:buChar char="○"/>
            </a:pPr>
            <a:r>
              <a:rPr lang="fr" sz="1600"/>
              <a:t>Respecter la </a:t>
            </a:r>
            <a:r>
              <a:rPr b="1" lang="fr" sz="1600"/>
              <a:t>linéarité</a:t>
            </a:r>
            <a:r>
              <a:rPr lang="fr" sz="1600"/>
              <a:t> du programme : CCRI reprend des compétences de OST et SFC.</a:t>
            </a:r>
            <a:endParaRPr sz="1600"/>
          </a:p>
          <a:p>
            <a:pPr indent="-314960" lvl="1" marL="914400" rtl="0" algn="just">
              <a:lnSpc>
                <a:spcPct val="115000"/>
              </a:lnSpc>
              <a:spcBef>
                <a:spcPts val="0"/>
              </a:spcBef>
              <a:spcAft>
                <a:spcPts val="0"/>
              </a:spcAft>
              <a:buSzPct val="100000"/>
              <a:buChar char="○"/>
            </a:pPr>
            <a:r>
              <a:rPr lang="fr" sz="1600"/>
              <a:t>Développer </a:t>
            </a:r>
            <a:r>
              <a:rPr b="1" lang="fr" sz="1600"/>
              <a:t>OST au 1er trimestre, SFC au 2ème, puis CCRI au 3ème</a:t>
            </a:r>
            <a:r>
              <a:rPr lang="fr" sz="1600"/>
              <a:t>  </a:t>
            </a:r>
            <a:endParaRPr sz="1600"/>
          </a:p>
          <a:p>
            <a:pPr indent="-314960" lvl="1" marL="914400" rtl="0" algn="just">
              <a:lnSpc>
                <a:spcPct val="115000"/>
              </a:lnSpc>
              <a:spcBef>
                <a:spcPts val="0"/>
              </a:spcBef>
              <a:spcAft>
                <a:spcPts val="0"/>
              </a:spcAft>
              <a:buSzPct val="100000"/>
              <a:buChar char="○"/>
            </a:pPr>
            <a:r>
              <a:rPr lang="fr" sz="1600"/>
              <a:t>Il est préconisé de </a:t>
            </a:r>
            <a:r>
              <a:rPr b="1" lang="fr" sz="1600"/>
              <a:t>regrouper</a:t>
            </a:r>
            <a:r>
              <a:rPr lang="fr" sz="1600"/>
              <a:t> les séquences par </a:t>
            </a:r>
            <a:r>
              <a:rPr b="1" lang="fr" sz="1600"/>
              <a:t>sous-thématiques</a:t>
            </a:r>
            <a:r>
              <a:rPr lang="fr" sz="1600"/>
              <a:t> : « L’évolution des OST », puis « Usages et impacts sociétaux du numérique », …</a:t>
            </a:r>
            <a:endParaRPr sz="1600"/>
          </a:p>
          <a:p>
            <a:pPr indent="-314960" lvl="1" marL="914400" rtl="0" algn="just">
              <a:spcBef>
                <a:spcPts val="0"/>
              </a:spcBef>
              <a:spcAft>
                <a:spcPts val="0"/>
              </a:spcAft>
              <a:buSzPct val="100000"/>
              <a:buChar char="○"/>
            </a:pPr>
            <a:r>
              <a:rPr lang="fr" sz="1600"/>
              <a:t>Pour les séquences, pas de succession d’activités isolées mais un </a:t>
            </a:r>
            <a:r>
              <a:rPr b="1" lang="fr" sz="1600"/>
              <a:t>fil conducteur cohérent avec des projets par sous-thématiques</a:t>
            </a:r>
            <a:r>
              <a:rPr lang="fr" sz="1600"/>
              <a:t>.</a:t>
            </a:r>
            <a:endParaRPr sz="1600"/>
          </a:p>
          <a:p>
            <a:pPr indent="-314960" lvl="1" marL="914400" rtl="0" algn="just">
              <a:spcBef>
                <a:spcPts val="0"/>
              </a:spcBef>
              <a:spcAft>
                <a:spcPts val="0"/>
              </a:spcAft>
              <a:buSzPct val="100000"/>
              <a:buChar char="○"/>
            </a:pPr>
            <a:r>
              <a:rPr lang="fr" sz="1600"/>
              <a:t>Intégrer des </a:t>
            </a:r>
            <a:r>
              <a:rPr b="1" lang="fr" sz="1600"/>
              <a:t>objets ou systèmes techniques</a:t>
            </a:r>
            <a:r>
              <a:rPr lang="fr" sz="1600"/>
              <a:t> qui parlent aux élèves.</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Exemple de progression en 5e</a:t>
            </a:r>
            <a:endParaRPr/>
          </a:p>
        </p:txBody>
      </p:sp>
      <p:sp>
        <p:nvSpPr>
          <p:cNvPr id="241" name="Google Shape;241;p20"/>
          <p:cNvSpPr txBox="1"/>
          <p:nvPr>
            <p:ph idx="1" type="body"/>
          </p:nvPr>
        </p:nvSpPr>
        <p:spPr>
          <a:xfrm>
            <a:off x="311700" y="1266325"/>
            <a:ext cx="6307800" cy="3683100"/>
          </a:xfrm>
          <a:prstGeom prst="rect">
            <a:avLst/>
          </a:prstGeom>
          <a:noFill/>
          <a:ln>
            <a:noFill/>
          </a:ln>
        </p:spPr>
        <p:txBody>
          <a:bodyPr anchorCtr="0" anchor="t" bIns="91425" lIns="91425" spcFirstLastPara="1" rIns="91425" wrap="square" tIns="91425">
            <a:normAutofit/>
          </a:bodyPr>
          <a:lstStyle/>
          <a:p>
            <a:pPr indent="-336550" lvl="0" marL="457200" rtl="0" algn="just">
              <a:lnSpc>
                <a:spcPct val="115000"/>
              </a:lnSpc>
              <a:spcBef>
                <a:spcPts val="0"/>
              </a:spcBef>
              <a:spcAft>
                <a:spcPts val="0"/>
              </a:spcAft>
              <a:buSzPts val="1700"/>
              <a:buChar char="●"/>
            </a:pPr>
            <a:r>
              <a:rPr b="1" lang="fr" sz="1700"/>
              <a:t>3 périodes </a:t>
            </a:r>
            <a:r>
              <a:rPr lang="fr" sz="1700"/>
              <a:t>structurantes autour des </a:t>
            </a:r>
            <a:r>
              <a:rPr b="1" lang="fr" sz="1700"/>
              <a:t>trois thèmes</a:t>
            </a:r>
            <a:r>
              <a:rPr lang="fr" sz="1700"/>
              <a:t>.</a:t>
            </a:r>
            <a:endParaRPr sz="1700"/>
          </a:p>
          <a:p>
            <a:pPr indent="-336550" lvl="1" marL="914400" rtl="0" algn="just">
              <a:lnSpc>
                <a:spcPct val="115000"/>
              </a:lnSpc>
              <a:spcBef>
                <a:spcPts val="0"/>
              </a:spcBef>
              <a:spcAft>
                <a:spcPts val="0"/>
              </a:spcAft>
              <a:buSzPts val="1700"/>
              <a:buChar char="○"/>
            </a:pPr>
            <a:r>
              <a:rPr lang="fr" sz="1700"/>
              <a:t>Période 1 : Découverte des OST – Usages et impacts</a:t>
            </a:r>
            <a:endParaRPr sz="1700"/>
          </a:p>
          <a:p>
            <a:pPr indent="-336550" lvl="1" marL="914400" rtl="0" algn="just">
              <a:lnSpc>
                <a:spcPct val="115000"/>
              </a:lnSpc>
              <a:spcBef>
                <a:spcPts val="0"/>
              </a:spcBef>
              <a:spcAft>
                <a:spcPts val="0"/>
              </a:spcAft>
              <a:buSzPts val="1700"/>
              <a:buChar char="○"/>
            </a:pPr>
            <a:r>
              <a:rPr lang="fr" sz="1700"/>
              <a:t>Période 2 : Chaîne d’énergie / Réparation (SFC)</a:t>
            </a:r>
            <a:endParaRPr sz="1700"/>
          </a:p>
          <a:p>
            <a:pPr indent="-336550" lvl="1" marL="914400" rtl="0" algn="just">
              <a:lnSpc>
                <a:spcPct val="115000"/>
              </a:lnSpc>
              <a:spcBef>
                <a:spcPts val="0"/>
              </a:spcBef>
              <a:spcAft>
                <a:spcPts val="0"/>
              </a:spcAft>
              <a:buSzPts val="1700"/>
              <a:buChar char="○"/>
            </a:pPr>
            <a:r>
              <a:rPr lang="fr" sz="1700"/>
              <a:t>Période 3 : Mini-projet de conception (CCRI)</a:t>
            </a:r>
            <a:endParaRPr sz="1700"/>
          </a:p>
          <a:p>
            <a:pPr indent="-336550" lvl="0" marL="457200" rtl="0" algn="just">
              <a:lnSpc>
                <a:spcPct val="115000"/>
              </a:lnSpc>
              <a:spcBef>
                <a:spcPts val="1000"/>
              </a:spcBef>
              <a:spcAft>
                <a:spcPts val="0"/>
              </a:spcAft>
              <a:buSzPts val="1700"/>
              <a:buChar char="●"/>
            </a:pPr>
            <a:r>
              <a:rPr lang="fr" sz="1700"/>
              <a:t>Exemples de</a:t>
            </a:r>
            <a:r>
              <a:rPr lang="fr" sz="1700">
                <a:solidFill>
                  <a:srgbClr val="FF0000"/>
                </a:solidFill>
              </a:rPr>
              <a:t> </a:t>
            </a:r>
            <a:r>
              <a:rPr lang="fr" sz="1700"/>
              <a:t>supports types :</a:t>
            </a:r>
            <a:endParaRPr sz="1700"/>
          </a:p>
          <a:p>
            <a:pPr indent="-336550" lvl="1" marL="914400" rtl="0" algn="just">
              <a:lnSpc>
                <a:spcPct val="115000"/>
              </a:lnSpc>
              <a:spcBef>
                <a:spcPts val="0"/>
              </a:spcBef>
              <a:spcAft>
                <a:spcPts val="0"/>
              </a:spcAft>
              <a:buSzPts val="1700"/>
              <a:buChar char="○"/>
            </a:pPr>
            <a:r>
              <a:rPr lang="fr" sz="1700"/>
              <a:t>Kit Solar:bit, avec  carte </a:t>
            </a:r>
            <a:r>
              <a:rPr lang="fr" sz="1700"/>
              <a:t>Micro:bit, </a:t>
            </a:r>
            <a:endParaRPr sz="1700"/>
          </a:p>
          <a:p>
            <a:pPr indent="-336550" lvl="1" marL="914400" rtl="0" algn="just">
              <a:lnSpc>
                <a:spcPct val="115000"/>
              </a:lnSpc>
              <a:spcBef>
                <a:spcPts val="0"/>
              </a:spcBef>
              <a:spcAft>
                <a:spcPts val="0"/>
              </a:spcAft>
              <a:buSzPts val="1700"/>
              <a:buChar char="○"/>
            </a:pPr>
            <a:r>
              <a:rPr lang="fr" sz="1700"/>
              <a:t>station météo Weather:bit,</a:t>
            </a:r>
            <a:endParaRPr sz="1700"/>
          </a:p>
          <a:p>
            <a:pPr indent="-336550" lvl="1" marL="914400" rtl="0" algn="just">
              <a:lnSpc>
                <a:spcPct val="115000"/>
              </a:lnSpc>
              <a:spcBef>
                <a:spcPts val="0"/>
              </a:spcBef>
              <a:spcAft>
                <a:spcPts val="0"/>
              </a:spcAft>
              <a:buSzPts val="1700"/>
              <a:buChar char="○"/>
            </a:pPr>
            <a:r>
              <a:rPr lang="fr" sz="1700"/>
              <a:t>robot Maqueen,</a:t>
            </a:r>
            <a:endParaRPr sz="1700"/>
          </a:p>
          <a:p>
            <a:pPr indent="-336550" lvl="1" marL="914400" rtl="0" algn="just">
              <a:lnSpc>
                <a:spcPct val="115000"/>
              </a:lnSpc>
              <a:spcBef>
                <a:spcPts val="0"/>
              </a:spcBef>
              <a:spcAft>
                <a:spcPts val="0"/>
              </a:spcAft>
              <a:buSzPts val="1700"/>
              <a:buChar char="○"/>
            </a:pPr>
            <a:r>
              <a:rPr lang="fr" sz="1700"/>
              <a:t>objets connectés simples,</a:t>
            </a:r>
            <a:endParaRPr sz="1700"/>
          </a:p>
          <a:p>
            <a:pPr indent="-336550" lvl="1" marL="914400" rtl="0" algn="just">
              <a:lnSpc>
                <a:spcPct val="115000"/>
              </a:lnSpc>
              <a:spcBef>
                <a:spcPts val="0"/>
              </a:spcBef>
              <a:spcAft>
                <a:spcPts val="0"/>
              </a:spcAft>
              <a:buSzPts val="1700"/>
              <a:buChar char="○"/>
            </a:pPr>
            <a:r>
              <a:rPr lang="fr" sz="1700"/>
              <a:t>objets du quotidien,</a:t>
            </a:r>
            <a:endParaRPr sz="1700"/>
          </a:p>
          <a:p>
            <a:pPr indent="-336550" lvl="1" marL="914400" rtl="0" algn="just">
              <a:lnSpc>
                <a:spcPct val="115000"/>
              </a:lnSpc>
              <a:spcBef>
                <a:spcPts val="0"/>
              </a:spcBef>
              <a:spcAft>
                <a:spcPts val="0"/>
              </a:spcAft>
              <a:buSzPts val="1700"/>
              <a:buChar char="○"/>
            </a:pPr>
            <a:r>
              <a:rPr lang="fr" sz="1700"/>
              <a:t>…</a:t>
            </a:r>
            <a:endParaRPr sz="1700"/>
          </a:p>
        </p:txBody>
      </p:sp>
      <p:pic>
        <p:nvPicPr>
          <p:cNvPr descr="https://ent2d.ac-bordeaux.fr/disciplines/sti-college/wp-content/uploads/sites/63/2024/06/ProgrBx.jpg" id="242" name="Google Shape;242;p20">
            <a:hlinkClick r:id="rId3"/>
          </p:cNvPr>
          <p:cNvPicPr preferRelativeResize="0"/>
          <p:nvPr/>
        </p:nvPicPr>
        <p:blipFill rotWithShape="1">
          <a:blip r:embed="rId4">
            <a:alphaModFix/>
          </a:blip>
          <a:srcRect b="0" l="0" r="0" t="0"/>
          <a:stretch/>
        </p:blipFill>
        <p:spPr>
          <a:xfrm>
            <a:off x="6547400" y="852775"/>
            <a:ext cx="2422100" cy="3476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Les séquences pédagogiques en 5e</a:t>
            </a:r>
            <a:endParaRPr/>
          </a:p>
        </p:txBody>
      </p:sp>
      <p:sp>
        <p:nvSpPr>
          <p:cNvPr id="248" name="Google Shape;248;p21"/>
          <p:cNvSpPr txBox="1"/>
          <p:nvPr>
            <p:ph idx="1" type="body"/>
          </p:nvPr>
        </p:nvSpPr>
        <p:spPr>
          <a:xfrm>
            <a:off x="311700" y="1266325"/>
            <a:ext cx="6345474" cy="3683100"/>
          </a:xfrm>
          <a:prstGeom prst="rect">
            <a:avLst/>
          </a:prstGeom>
          <a:noFill/>
          <a:ln>
            <a:noFill/>
          </a:ln>
        </p:spPr>
        <p:txBody>
          <a:bodyPr anchorCtr="0" anchor="t" bIns="91425" lIns="91425" spcFirstLastPara="1" rIns="91425" wrap="square" tIns="91425">
            <a:normAutofit lnSpcReduction="10000"/>
          </a:bodyPr>
          <a:lstStyle/>
          <a:p>
            <a:pPr indent="-336550" lvl="0" marL="457200" rtl="0" algn="just">
              <a:lnSpc>
                <a:spcPct val="115000"/>
              </a:lnSpc>
              <a:spcBef>
                <a:spcPts val="0"/>
              </a:spcBef>
              <a:spcAft>
                <a:spcPts val="0"/>
              </a:spcAft>
              <a:buSzPts val="1700"/>
              <a:buChar char="●"/>
            </a:pPr>
            <a:r>
              <a:rPr lang="fr" sz="1700"/>
              <a:t>En 5e, on </a:t>
            </a:r>
            <a:r>
              <a:rPr b="1" lang="fr" sz="1700"/>
              <a:t>privilégie la manipulation et la découverte</a:t>
            </a:r>
            <a:r>
              <a:rPr lang="fr" sz="1700"/>
              <a:t>.</a:t>
            </a:r>
            <a:endParaRPr sz="1700"/>
          </a:p>
          <a:p>
            <a:pPr indent="-336550" lvl="0" marL="457200" rtl="0" algn="just">
              <a:lnSpc>
                <a:spcPct val="115000"/>
              </a:lnSpc>
              <a:spcBef>
                <a:spcPts val="1000"/>
              </a:spcBef>
              <a:spcAft>
                <a:spcPts val="0"/>
              </a:spcAft>
              <a:buSzPts val="1700"/>
              <a:buChar char="●"/>
            </a:pPr>
            <a:r>
              <a:rPr lang="fr" sz="1700"/>
              <a:t>Les élèves doivent :</a:t>
            </a:r>
            <a:endParaRPr sz="1700"/>
          </a:p>
          <a:p>
            <a:pPr indent="-336550" lvl="1" marL="914400" rtl="0" algn="just">
              <a:lnSpc>
                <a:spcPct val="115000"/>
              </a:lnSpc>
              <a:spcBef>
                <a:spcPts val="0"/>
              </a:spcBef>
              <a:spcAft>
                <a:spcPts val="0"/>
              </a:spcAft>
              <a:buSzPts val="1700"/>
              <a:buChar char="○"/>
            </a:pPr>
            <a:r>
              <a:rPr lang="fr" sz="1700"/>
              <a:t>Observer</a:t>
            </a:r>
            <a:endParaRPr sz="1700"/>
          </a:p>
          <a:p>
            <a:pPr indent="-336550" lvl="1" marL="914400" rtl="0" algn="just">
              <a:lnSpc>
                <a:spcPct val="115000"/>
              </a:lnSpc>
              <a:spcBef>
                <a:spcPts val="0"/>
              </a:spcBef>
              <a:spcAft>
                <a:spcPts val="0"/>
              </a:spcAft>
              <a:buSzPts val="1700"/>
              <a:buChar char="○"/>
            </a:pPr>
            <a:r>
              <a:rPr lang="fr" sz="1700"/>
              <a:t>Réparer</a:t>
            </a:r>
            <a:endParaRPr sz="1700"/>
          </a:p>
          <a:p>
            <a:pPr indent="-336550" lvl="1" marL="914400" rtl="0" algn="just">
              <a:lnSpc>
                <a:spcPct val="115000"/>
              </a:lnSpc>
              <a:spcBef>
                <a:spcPts val="0"/>
              </a:spcBef>
              <a:spcAft>
                <a:spcPts val="0"/>
              </a:spcAft>
              <a:buSzPts val="1700"/>
              <a:buChar char="○"/>
            </a:pPr>
            <a:r>
              <a:rPr lang="fr" sz="1700"/>
              <a:t>Comprendre</a:t>
            </a:r>
            <a:endParaRPr sz="1700"/>
          </a:p>
          <a:p>
            <a:pPr indent="-336550" lvl="0" marL="457200" rtl="0" algn="just">
              <a:lnSpc>
                <a:spcPct val="115000"/>
              </a:lnSpc>
              <a:spcBef>
                <a:spcPts val="1000"/>
              </a:spcBef>
              <a:spcAft>
                <a:spcPts val="0"/>
              </a:spcAft>
              <a:buSzPts val="1700"/>
              <a:buChar char="●"/>
            </a:pPr>
            <a:r>
              <a:rPr lang="fr" sz="1700"/>
              <a:t>Séquences qui </a:t>
            </a:r>
            <a:r>
              <a:rPr b="1" lang="fr" sz="1700"/>
              <a:t>favorisent la prise en main d’objets réels </a:t>
            </a:r>
            <a:r>
              <a:rPr lang="fr" sz="1700"/>
              <a:t>et en lien avec le développement durable.</a:t>
            </a:r>
            <a:endParaRPr sz="1700"/>
          </a:p>
          <a:p>
            <a:pPr indent="-336550" lvl="1" marL="914400" rtl="0" algn="just">
              <a:lnSpc>
                <a:spcPct val="115000"/>
              </a:lnSpc>
              <a:spcBef>
                <a:spcPts val="0"/>
              </a:spcBef>
              <a:spcAft>
                <a:spcPts val="0"/>
              </a:spcAft>
              <a:buSzPts val="1700"/>
              <a:buChar char="○"/>
            </a:pPr>
            <a:r>
              <a:rPr lang="fr" sz="1700"/>
              <a:t>Activités simples,</a:t>
            </a:r>
            <a:endParaRPr sz="1700"/>
          </a:p>
          <a:p>
            <a:pPr indent="-336550" lvl="1" marL="914400" rtl="0" algn="just">
              <a:lnSpc>
                <a:spcPct val="115000"/>
              </a:lnSpc>
              <a:spcBef>
                <a:spcPts val="0"/>
              </a:spcBef>
              <a:spcAft>
                <a:spcPts val="0"/>
              </a:spcAft>
              <a:buSzPts val="1700"/>
              <a:buChar char="○"/>
            </a:pPr>
            <a:r>
              <a:rPr lang="fr" sz="1700"/>
              <a:t>forte valeur ajoutée manuelle,</a:t>
            </a:r>
            <a:endParaRPr sz="1700"/>
          </a:p>
          <a:p>
            <a:pPr indent="-336550" lvl="1" marL="914400" rtl="0" algn="just">
              <a:lnSpc>
                <a:spcPct val="115000"/>
              </a:lnSpc>
              <a:spcBef>
                <a:spcPts val="0"/>
              </a:spcBef>
              <a:spcAft>
                <a:spcPts val="0"/>
              </a:spcAft>
              <a:buSzPts val="1700"/>
              <a:buChar char="○"/>
            </a:pPr>
            <a:r>
              <a:rPr lang="fr" sz="1700"/>
              <a:t>paramétrage d’objet communicant,</a:t>
            </a:r>
            <a:endParaRPr sz="1700"/>
          </a:p>
          <a:p>
            <a:pPr indent="-336550" lvl="1" marL="914400" rtl="0" algn="just">
              <a:lnSpc>
                <a:spcPct val="115000"/>
              </a:lnSpc>
              <a:spcBef>
                <a:spcPts val="0"/>
              </a:spcBef>
              <a:spcAft>
                <a:spcPts val="0"/>
              </a:spcAft>
              <a:buSzPts val="1700"/>
              <a:buChar char="○"/>
            </a:pPr>
            <a:r>
              <a:rPr lang="fr" sz="1700"/>
              <a:t>…</a:t>
            </a:r>
            <a:endParaRPr sz="1700"/>
          </a:p>
        </p:txBody>
      </p:sp>
      <p:pic>
        <p:nvPicPr>
          <p:cNvPr id="249" name="Google Shape;249;p21">
            <a:hlinkClick r:id="rId3"/>
          </p:cNvPr>
          <p:cNvPicPr preferRelativeResize="0"/>
          <p:nvPr/>
        </p:nvPicPr>
        <p:blipFill rotWithShape="1">
          <a:blip r:embed="rId4">
            <a:alphaModFix/>
          </a:blip>
          <a:srcRect b="0" l="0" r="0" t="0"/>
          <a:stretch/>
        </p:blipFill>
        <p:spPr>
          <a:xfrm>
            <a:off x="6836635" y="128003"/>
            <a:ext cx="2189706" cy="478075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Exemple : progression 5e (Académie de Bordeaux)</a:t>
            </a:r>
            <a:endParaRPr/>
          </a:p>
        </p:txBody>
      </p:sp>
      <p:pic>
        <p:nvPicPr>
          <p:cNvPr id="255" name="Google Shape;255;p22">
            <a:hlinkClick r:id="rId3"/>
          </p:cNvPr>
          <p:cNvPicPr preferRelativeResize="0"/>
          <p:nvPr/>
        </p:nvPicPr>
        <p:blipFill rotWithShape="1">
          <a:blip r:embed="rId4">
            <a:alphaModFix/>
          </a:blip>
          <a:srcRect b="0" l="0" r="0" t="0"/>
          <a:stretch/>
        </p:blipFill>
        <p:spPr>
          <a:xfrm>
            <a:off x="129425" y="1440925"/>
            <a:ext cx="8885148" cy="3210425"/>
          </a:xfrm>
          <a:prstGeom prst="rect">
            <a:avLst/>
          </a:prstGeom>
          <a:noFill/>
          <a:ln cap="flat" cmpd="sng" w="9525">
            <a:solidFill>
              <a:schemeClr val="dk2"/>
            </a:solidFill>
            <a:prstDash val="dash"/>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Exemple de progression en 4e</a:t>
            </a:r>
            <a:endParaRPr/>
          </a:p>
        </p:txBody>
      </p:sp>
      <p:sp>
        <p:nvSpPr>
          <p:cNvPr id="261" name="Google Shape;261;p23"/>
          <p:cNvSpPr txBox="1"/>
          <p:nvPr>
            <p:ph idx="1" type="body"/>
          </p:nvPr>
        </p:nvSpPr>
        <p:spPr>
          <a:xfrm>
            <a:off x="311700" y="1266325"/>
            <a:ext cx="5679000" cy="3613200"/>
          </a:xfrm>
          <a:prstGeom prst="rect">
            <a:avLst/>
          </a:prstGeom>
          <a:noFill/>
          <a:ln>
            <a:noFill/>
          </a:ln>
        </p:spPr>
        <p:txBody>
          <a:bodyPr anchorCtr="0" anchor="t" bIns="91425" lIns="91425" spcFirstLastPara="1" rIns="91425" wrap="square" tIns="91425">
            <a:normAutofit fontScale="85000"/>
          </a:bodyPr>
          <a:lstStyle/>
          <a:p>
            <a:pPr indent="-320357" lvl="0" marL="457200" rtl="0" algn="just">
              <a:lnSpc>
                <a:spcPct val="115000"/>
              </a:lnSpc>
              <a:spcBef>
                <a:spcPts val="0"/>
              </a:spcBef>
              <a:spcAft>
                <a:spcPts val="0"/>
              </a:spcAft>
              <a:buSzPct val="100000"/>
              <a:buChar char="●"/>
            </a:pPr>
            <a:r>
              <a:rPr lang="fr" sz="1700"/>
              <a:t>Approfondissement des compétences et  connaissances de 5e avec </a:t>
            </a:r>
            <a:r>
              <a:rPr b="1" lang="fr" sz="1700"/>
              <a:t>des nouveaux repères de progressivité</a:t>
            </a:r>
            <a:r>
              <a:rPr lang="fr" sz="1700"/>
              <a:t> (compétences détaillées - intérieur des tableaux).</a:t>
            </a:r>
            <a:endParaRPr sz="1700"/>
          </a:p>
          <a:p>
            <a:pPr indent="-320357" lvl="0" marL="457200" rtl="0" algn="just">
              <a:lnSpc>
                <a:spcPct val="115000"/>
              </a:lnSpc>
              <a:spcBef>
                <a:spcPts val="1000"/>
              </a:spcBef>
              <a:spcAft>
                <a:spcPts val="0"/>
              </a:spcAft>
              <a:buSzPct val="100000"/>
              <a:buChar char="●"/>
            </a:pPr>
            <a:r>
              <a:rPr b="1" lang="fr" sz="1700"/>
              <a:t>Chaînes d’énergie et d’information</a:t>
            </a:r>
            <a:r>
              <a:rPr lang="fr" sz="1700"/>
              <a:t> plus détaillées.</a:t>
            </a:r>
            <a:endParaRPr sz="1700"/>
          </a:p>
          <a:p>
            <a:pPr indent="-320357" lvl="0" marL="457200" rtl="0" algn="just">
              <a:lnSpc>
                <a:spcPct val="115000"/>
              </a:lnSpc>
              <a:spcBef>
                <a:spcPts val="1000"/>
              </a:spcBef>
              <a:spcAft>
                <a:spcPts val="0"/>
              </a:spcAft>
              <a:buSzPct val="100000"/>
              <a:buChar char="●"/>
            </a:pPr>
            <a:r>
              <a:rPr lang="fr" sz="1700"/>
              <a:t>Intégration de la </a:t>
            </a:r>
            <a:r>
              <a:rPr b="1" lang="fr" sz="1700"/>
              <a:t>programmation et de la communication entre systèmes</a:t>
            </a:r>
            <a:r>
              <a:rPr lang="fr" sz="1700"/>
              <a:t>.</a:t>
            </a:r>
            <a:endParaRPr sz="1700"/>
          </a:p>
          <a:p>
            <a:pPr indent="-320357" lvl="0" marL="457200" rtl="0" algn="just">
              <a:lnSpc>
                <a:spcPct val="115000"/>
              </a:lnSpc>
              <a:spcBef>
                <a:spcPts val="1000"/>
              </a:spcBef>
              <a:spcAft>
                <a:spcPts val="0"/>
              </a:spcAft>
              <a:buSzPct val="100000"/>
              <a:buChar char="●"/>
            </a:pPr>
            <a:r>
              <a:rPr lang="fr" sz="1700"/>
              <a:t>Exemples de contextes : “Domotique et automatisation”, “Mesurer pour agir”, “Énergie et habitat”.</a:t>
            </a:r>
            <a:endParaRPr sz="1700"/>
          </a:p>
          <a:p>
            <a:pPr indent="-320357" lvl="0" marL="457200" rtl="0" algn="just">
              <a:lnSpc>
                <a:spcPct val="115000"/>
              </a:lnSpc>
              <a:spcBef>
                <a:spcPts val="1000"/>
              </a:spcBef>
              <a:spcAft>
                <a:spcPts val="1200"/>
              </a:spcAft>
              <a:buSzPct val="100000"/>
              <a:buChar char="●"/>
            </a:pPr>
            <a:r>
              <a:rPr lang="fr" sz="1700"/>
              <a:t>Objectif : </a:t>
            </a:r>
            <a:r>
              <a:rPr b="1" lang="fr" sz="1700"/>
              <a:t>consolider les démarches d’investigation, de résolution de problèmes techniques et de projet</a:t>
            </a:r>
            <a:r>
              <a:rPr lang="fr" sz="1700"/>
              <a:t>.</a:t>
            </a:r>
            <a:endParaRPr sz="1700"/>
          </a:p>
        </p:txBody>
      </p:sp>
      <p:pic>
        <p:nvPicPr>
          <p:cNvPr descr="https://ent2d.ac-bordeaux.fr/disciplines/sti-college/wp-content/uploads/sites/63/2025/06/Exeemple-Progression-4eme.jpg" id="262" name="Google Shape;262;p23">
            <a:hlinkClick r:id="rId3"/>
          </p:cNvPr>
          <p:cNvPicPr preferRelativeResize="0"/>
          <p:nvPr/>
        </p:nvPicPr>
        <p:blipFill rotWithShape="1">
          <a:blip r:embed="rId4">
            <a:alphaModFix/>
          </a:blip>
          <a:srcRect b="0" l="0" r="0" t="0"/>
          <a:stretch/>
        </p:blipFill>
        <p:spPr>
          <a:xfrm>
            <a:off x="6240181" y="666572"/>
            <a:ext cx="2745417" cy="4073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4"/>
          <p:cNvSpPr txBox="1"/>
          <p:nvPr>
            <p:ph type="title"/>
          </p:nvPr>
        </p:nvSpPr>
        <p:spPr>
          <a:xfrm>
            <a:off x="311700" y="445025"/>
            <a:ext cx="61932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Les séquences pédagogiques en 4e</a:t>
            </a:r>
            <a:endParaRPr/>
          </a:p>
        </p:txBody>
      </p:sp>
      <p:sp>
        <p:nvSpPr>
          <p:cNvPr id="268" name="Google Shape;268;p24"/>
          <p:cNvSpPr txBox="1"/>
          <p:nvPr>
            <p:ph idx="1" type="body"/>
          </p:nvPr>
        </p:nvSpPr>
        <p:spPr>
          <a:xfrm>
            <a:off x="558675" y="1266325"/>
            <a:ext cx="6262800" cy="3778200"/>
          </a:xfrm>
          <a:prstGeom prst="rect">
            <a:avLst/>
          </a:prstGeom>
          <a:noFill/>
          <a:ln>
            <a:noFill/>
          </a:ln>
        </p:spPr>
        <p:txBody>
          <a:bodyPr anchorCtr="0" anchor="t" bIns="91425" lIns="91425" spcFirstLastPara="1" rIns="91425" wrap="square" tIns="91425">
            <a:normAutofit fontScale="85000" lnSpcReduction="10000"/>
          </a:bodyPr>
          <a:lstStyle/>
          <a:p>
            <a:pPr indent="-327797" lvl="0" marL="457200" rtl="0" algn="just">
              <a:lnSpc>
                <a:spcPct val="115000"/>
              </a:lnSpc>
              <a:spcBef>
                <a:spcPts val="1000"/>
              </a:spcBef>
              <a:spcAft>
                <a:spcPts val="0"/>
              </a:spcAft>
              <a:buSzPct val="108108"/>
              <a:buChar char="●"/>
            </a:pPr>
            <a:r>
              <a:rPr lang="fr" sz="1700"/>
              <a:t>En 4e, les élèves </a:t>
            </a:r>
            <a:r>
              <a:rPr b="1" lang="fr" sz="1700"/>
              <a:t>approfondissent les notions vues en 5e</a:t>
            </a:r>
            <a:r>
              <a:rPr lang="fr" sz="1700"/>
              <a:t> :</a:t>
            </a:r>
            <a:endParaRPr sz="1700"/>
          </a:p>
          <a:p>
            <a:pPr indent="-327797" lvl="1" marL="914400" rtl="0" algn="just">
              <a:lnSpc>
                <a:spcPct val="115000"/>
              </a:lnSpc>
              <a:spcBef>
                <a:spcPts val="0"/>
              </a:spcBef>
              <a:spcAft>
                <a:spcPts val="0"/>
              </a:spcAft>
              <a:buSzPct val="108108"/>
              <a:buChar char="○"/>
            </a:pPr>
            <a:r>
              <a:rPr lang="fr" sz="1700"/>
              <a:t>S’immerge davantage dans la structure interne des systèmes techniques,</a:t>
            </a:r>
            <a:endParaRPr sz="1700"/>
          </a:p>
          <a:p>
            <a:pPr indent="-327797" lvl="1" marL="914400" rtl="0" algn="just">
              <a:lnSpc>
                <a:spcPct val="115000"/>
              </a:lnSpc>
              <a:spcBef>
                <a:spcPts val="0"/>
              </a:spcBef>
              <a:spcAft>
                <a:spcPts val="0"/>
              </a:spcAft>
              <a:buSzPct val="108108"/>
              <a:buChar char="○"/>
            </a:pPr>
            <a:r>
              <a:rPr lang="fr" sz="1700"/>
              <a:t>Travaillent sur les flux d’énergie et de données,</a:t>
            </a:r>
            <a:endParaRPr sz="1700"/>
          </a:p>
          <a:p>
            <a:pPr indent="-327797" lvl="1" marL="914400" rtl="0" algn="just">
              <a:lnSpc>
                <a:spcPct val="115000"/>
              </a:lnSpc>
              <a:spcBef>
                <a:spcPts val="0"/>
              </a:spcBef>
              <a:spcAft>
                <a:spcPts val="0"/>
              </a:spcAft>
              <a:buSzPct val="108108"/>
              <a:buChar char="○"/>
            </a:pPr>
            <a:r>
              <a:rPr lang="fr" sz="1700"/>
              <a:t>Expérimentent la programmation dans des contextes réels</a:t>
            </a:r>
            <a:endParaRPr sz="1700"/>
          </a:p>
          <a:p>
            <a:pPr indent="0" lvl="0" marL="0" rtl="0" algn="just">
              <a:lnSpc>
                <a:spcPct val="115000"/>
              </a:lnSpc>
              <a:spcBef>
                <a:spcPts val="0"/>
              </a:spcBef>
              <a:spcAft>
                <a:spcPts val="0"/>
              </a:spcAft>
              <a:buNone/>
            </a:pPr>
            <a:r>
              <a:t/>
            </a:r>
            <a:endParaRPr sz="1700"/>
          </a:p>
          <a:p>
            <a:pPr indent="-327797" lvl="0" marL="457200" rtl="0" algn="just">
              <a:spcBef>
                <a:spcPts val="1000"/>
              </a:spcBef>
              <a:spcAft>
                <a:spcPts val="0"/>
              </a:spcAft>
              <a:buSzPct val="108108"/>
              <a:buChar char="●"/>
            </a:pPr>
            <a:r>
              <a:rPr b="1" lang="fr" sz="1700"/>
              <a:t>3 périodes structurantes</a:t>
            </a:r>
            <a:r>
              <a:rPr lang="fr" sz="1700"/>
              <a:t> autour des </a:t>
            </a:r>
            <a:r>
              <a:rPr b="1" lang="fr" sz="1700"/>
              <a:t>trois thèmes</a:t>
            </a:r>
            <a:r>
              <a:rPr lang="fr" sz="1700"/>
              <a:t>.</a:t>
            </a:r>
            <a:endParaRPr sz="1700"/>
          </a:p>
          <a:p>
            <a:pPr indent="-327797" lvl="2" marL="899999" rtl="0" algn="just">
              <a:spcBef>
                <a:spcPts val="0"/>
              </a:spcBef>
              <a:spcAft>
                <a:spcPts val="0"/>
              </a:spcAft>
              <a:buSzPct val="108108"/>
              <a:buChar char="○"/>
            </a:pPr>
            <a:r>
              <a:rPr lang="fr" sz="1700"/>
              <a:t>Préalable : Exploitation de l’IA Générative</a:t>
            </a:r>
            <a:endParaRPr sz="1700"/>
          </a:p>
          <a:p>
            <a:pPr indent="-327797" lvl="2" marL="899999" rtl="0" algn="just">
              <a:spcBef>
                <a:spcPts val="0"/>
              </a:spcBef>
              <a:spcAft>
                <a:spcPts val="0"/>
              </a:spcAft>
              <a:buSzPct val="108108"/>
              <a:buChar char="○"/>
            </a:pPr>
            <a:r>
              <a:rPr lang="fr" sz="1700"/>
              <a:t>Période 1 : Compréhension des objets de l’environnement des élèves (OST)</a:t>
            </a:r>
            <a:endParaRPr sz="1700"/>
          </a:p>
          <a:p>
            <a:pPr indent="-327797" lvl="2" marL="899999" rtl="0" algn="l">
              <a:spcBef>
                <a:spcPts val="0"/>
              </a:spcBef>
              <a:spcAft>
                <a:spcPts val="0"/>
              </a:spcAft>
              <a:buSzPct val="108108"/>
              <a:buChar char="○"/>
            </a:pPr>
            <a:r>
              <a:rPr lang="fr" sz="1700"/>
              <a:t>Période 2 : Comprendre la structure et le fonctionnement de la maison connectée (SFC)</a:t>
            </a:r>
            <a:endParaRPr sz="1700"/>
          </a:p>
          <a:p>
            <a:pPr indent="-327797" lvl="2" marL="899999" rtl="0" algn="just">
              <a:spcBef>
                <a:spcPts val="0"/>
              </a:spcBef>
              <a:spcAft>
                <a:spcPts val="0"/>
              </a:spcAft>
              <a:buSzPct val="108108"/>
              <a:buChar char="○"/>
            </a:pPr>
            <a:r>
              <a:rPr lang="fr" sz="1700"/>
              <a:t>Période 3 : Modifier un robot pour réaliser des missions (CCRI)</a:t>
            </a:r>
            <a:endParaRPr sz="1700">
              <a:solidFill>
                <a:srgbClr val="FF0000"/>
              </a:solidFill>
            </a:endParaRPr>
          </a:p>
        </p:txBody>
      </p:sp>
      <p:pic>
        <p:nvPicPr>
          <p:cNvPr id="269" name="Google Shape;269;p24">
            <a:hlinkClick r:id="rId3"/>
          </p:cNvPr>
          <p:cNvPicPr preferRelativeResize="0"/>
          <p:nvPr/>
        </p:nvPicPr>
        <p:blipFill rotWithShape="1">
          <a:blip r:embed="rId4">
            <a:alphaModFix/>
          </a:blip>
          <a:srcRect b="0" l="0" r="0" t="0"/>
          <a:stretch/>
        </p:blipFill>
        <p:spPr>
          <a:xfrm>
            <a:off x="6821390" y="136731"/>
            <a:ext cx="2200294" cy="481573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Exemple : progression 4e (Académie de Bordeaux)</a:t>
            </a:r>
            <a:endParaRPr/>
          </a:p>
        </p:txBody>
      </p:sp>
      <p:pic>
        <p:nvPicPr>
          <p:cNvPr id="275" name="Google Shape;275;p25">
            <a:hlinkClick r:id="rId3"/>
          </p:cNvPr>
          <p:cNvPicPr preferRelativeResize="0"/>
          <p:nvPr/>
        </p:nvPicPr>
        <p:blipFill rotWithShape="1">
          <a:blip r:embed="rId4">
            <a:alphaModFix/>
          </a:blip>
          <a:srcRect b="0" l="0" r="0" t="0"/>
          <a:stretch/>
        </p:blipFill>
        <p:spPr>
          <a:xfrm>
            <a:off x="152400" y="1304825"/>
            <a:ext cx="8839201" cy="3632549"/>
          </a:xfrm>
          <a:prstGeom prst="rect">
            <a:avLst/>
          </a:prstGeom>
          <a:noFill/>
          <a:ln cap="flat" cmpd="sng" w="9525">
            <a:solidFill>
              <a:schemeClr val="dk2"/>
            </a:solidFill>
            <a:prstDash val="dash"/>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Vers la 3e : approche projet </a:t>
            </a:r>
            <a:endParaRPr/>
          </a:p>
        </p:txBody>
      </p:sp>
      <p:sp>
        <p:nvSpPr>
          <p:cNvPr id="281" name="Google Shape;281;p26"/>
          <p:cNvSpPr txBox="1"/>
          <p:nvPr>
            <p:ph idx="1" type="body"/>
          </p:nvPr>
        </p:nvSpPr>
        <p:spPr>
          <a:xfrm>
            <a:off x="311700" y="1266325"/>
            <a:ext cx="8626500" cy="3582300"/>
          </a:xfrm>
          <a:prstGeom prst="rect">
            <a:avLst/>
          </a:prstGeom>
          <a:noFill/>
          <a:ln>
            <a:noFill/>
          </a:ln>
        </p:spPr>
        <p:txBody>
          <a:bodyPr anchorCtr="0" anchor="t" bIns="91425" lIns="91425" spcFirstLastPara="1" rIns="91425" wrap="square" tIns="91425">
            <a:normAutofit/>
          </a:bodyPr>
          <a:lstStyle/>
          <a:p>
            <a:pPr indent="-336550" lvl="0" marL="457200" rtl="0" algn="just">
              <a:lnSpc>
                <a:spcPct val="115000"/>
              </a:lnSpc>
              <a:spcBef>
                <a:spcPts val="0"/>
              </a:spcBef>
              <a:spcAft>
                <a:spcPts val="0"/>
              </a:spcAft>
              <a:buSzPts val="1700"/>
              <a:buChar char="●"/>
            </a:pPr>
            <a:r>
              <a:rPr lang="fr" sz="1700"/>
              <a:t>Théma</a:t>
            </a:r>
            <a:r>
              <a:rPr lang="fr" sz="1700"/>
              <a:t>tiques da</a:t>
            </a:r>
            <a:r>
              <a:rPr lang="fr" sz="1700"/>
              <a:t>ns le sens des </a:t>
            </a:r>
            <a:r>
              <a:rPr b="1" lang="fr" sz="1700"/>
              <a:t>enjeux du développement durable</a:t>
            </a:r>
            <a:r>
              <a:rPr lang="fr" sz="1700"/>
              <a:t> (</a:t>
            </a:r>
            <a:r>
              <a:rPr i="1" lang="fr" sz="1700"/>
              <a:t>CF les finalités de l’enseignement de Technologie</a:t>
            </a:r>
            <a:r>
              <a:rPr lang="fr" sz="1700"/>
              <a:t>), tout en gardant un lien avec l’orientation des élèves.</a:t>
            </a:r>
            <a:endParaRPr sz="1700"/>
          </a:p>
          <a:p>
            <a:pPr indent="-336550" lvl="0" marL="457200" rtl="0" algn="just">
              <a:lnSpc>
                <a:spcPct val="115000"/>
              </a:lnSpc>
              <a:spcBef>
                <a:spcPts val="1000"/>
              </a:spcBef>
              <a:spcAft>
                <a:spcPts val="0"/>
              </a:spcAft>
              <a:buSzPts val="1700"/>
              <a:buChar char="●"/>
            </a:pPr>
            <a:r>
              <a:rPr b="1" lang="fr" sz="1700"/>
              <a:t>Approche globale sous forme de projet</a:t>
            </a:r>
            <a:r>
              <a:rPr lang="fr" sz="1700"/>
              <a:t> : prototype, validation, tests.</a:t>
            </a:r>
            <a:endParaRPr sz="1700"/>
          </a:p>
          <a:p>
            <a:pPr indent="-336550" lvl="0" marL="457200" rtl="0" algn="just">
              <a:lnSpc>
                <a:spcPct val="115000"/>
              </a:lnSpc>
              <a:spcBef>
                <a:spcPts val="1000"/>
              </a:spcBef>
              <a:spcAft>
                <a:spcPts val="0"/>
              </a:spcAft>
              <a:buSzPts val="1700"/>
              <a:buChar char="●"/>
            </a:pPr>
            <a:r>
              <a:rPr lang="fr" sz="1700"/>
              <a:t>En 3e, on passe à la synthèse</a:t>
            </a:r>
            <a:endParaRPr sz="1700"/>
          </a:p>
          <a:p>
            <a:pPr indent="-336550" lvl="1" marL="914400" rtl="0" algn="just">
              <a:lnSpc>
                <a:spcPct val="115000"/>
              </a:lnSpc>
              <a:spcBef>
                <a:spcPts val="0"/>
              </a:spcBef>
              <a:spcAft>
                <a:spcPts val="0"/>
              </a:spcAft>
              <a:buSzPts val="1700"/>
              <a:buChar char="○"/>
            </a:pPr>
            <a:r>
              <a:rPr lang="fr" sz="1700"/>
              <a:t>Les élèves doivent </a:t>
            </a:r>
            <a:r>
              <a:rPr b="1" lang="fr" sz="1700"/>
              <a:t>mobiliser toutes les compétences construites</a:t>
            </a:r>
            <a:r>
              <a:rPr lang="fr" sz="1700"/>
              <a:t> dans les années précédentes pour </a:t>
            </a:r>
            <a:r>
              <a:rPr b="1" lang="fr" sz="1700"/>
              <a:t>réaliser un</a:t>
            </a:r>
            <a:r>
              <a:rPr lang="fr" sz="1700"/>
              <a:t> </a:t>
            </a:r>
            <a:r>
              <a:rPr b="1" lang="fr" sz="1700"/>
              <a:t>projet complet</a:t>
            </a:r>
            <a:r>
              <a:rPr lang="fr" sz="1700"/>
              <a:t> dans CCRI.</a:t>
            </a:r>
            <a:endParaRPr sz="1700"/>
          </a:p>
          <a:p>
            <a:pPr indent="-336550" lvl="0" marL="457200" rtl="0" algn="just">
              <a:lnSpc>
                <a:spcPct val="115000"/>
              </a:lnSpc>
              <a:spcBef>
                <a:spcPts val="1000"/>
              </a:spcBef>
              <a:spcAft>
                <a:spcPts val="0"/>
              </a:spcAft>
              <a:buSzPts val="1700"/>
              <a:buChar char="●"/>
            </a:pPr>
            <a:r>
              <a:rPr lang="fr" sz="1700"/>
              <a:t>Articulation avec les </a:t>
            </a:r>
            <a:r>
              <a:rPr b="1" lang="fr" sz="1700"/>
              <a:t>objectifs du DNB 2026</a:t>
            </a:r>
            <a:r>
              <a:rPr lang="fr" sz="1700"/>
              <a:t>.</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fr"/>
              <a:t>Présentation du programme BO n°9 du 29 février 2024 et de ses finalités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7"/>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fr"/>
              <a:t>Exemples de séquences par niveau et conditions d’utilisation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8"/>
          <p:cNvSpPr txBox="1"/>
          <p:nvPr>
            <p:ph type="title"/>
          </p:nvPr>
        </p:nvSpPr>
        <p:spPr>
          <a:xfrm>
            <a:off x="311700" y="445025"/>
            <a:ext cx="51321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Exploiter la banque de séquences</a:t>
            </a:r>
            <a:endParaRPr/>
          </a:p>
        </p:txBody>
      </p:sp>
      <p:sp>
        <p:nvSpPr>
          <p:cNvPr id="292" name="Google Shape;292;p28"/>
          <p:cNvSpPr txBox="1"/>
          <p:nvPr>
            <p:ph idx="1" type="body"/>
          </p:nvPr>
        </p:nvSpPr>
        <p:spPr>
          <a:xfrm>
            <a:off x="311700" y="1266325"/>
            <a:ext cx="5454600" cy="3353400"/>
          </a:xfrm>
          <a:prstGeom prst="rect">
            <a:avLst/>
          </a:prstGeom>
          <a:noFill/>
          <a:ln>
            <a:noFill/>
          </a:ln>
        </p:spPr>
        <p:txBody>
          <a:bodyPr anchorCtr="0" anchor="t" bIns="91425" lIns="91425" spcFirstLastPara="1" rIns="91425" wrap="square" tIns="91425">
            <a:normAutofit lnSpcReduction="20000"/>
          </a:bodyPr>
          <a:lstStyle/>
          <a:p>
            <a:pPr indent="-336550" lvl="0" marL="457200" rtl="0" algn="just">
              <a:lnSpc>
                <a:spcPct val="115000"/>
              </a:lnSpc>
              <a:spcBef>
                <a:spcPts val="0"/>
              </a:spcBef>
              <a:spcAft>
                <a:spcPts val="0"/>
              </a:spcAft>
              <a:buSzPts val="1700"/>
              <a:buChar char="●"/>
            </a:pPr>
            <a:r>
              <a:rPr lang="fr" sz="1700"/>
              <a:t>Banque académique, ces séquences constituent des modèles réutilisables : </a:t>
            </a:r>
            <a:endParaRPr sz="1700"/>
          </a:p>
          <a:p>
            <a:pPr indent="-336550" lvl="1" marL="914400" rtl="0" algn="just">
              <a:lnSpc>
                <a:spcPct val="115000"/>
              </a:lnSpc>
              <a:spcBef>
                <a:spcPts val="0"/>
              </a:spcBef>
              <a:spcAft>
                <a:spcPts val="0"/>
              </a:spcAft>
              <a:buSzPts val="1700"/>
              <a:buChar char="○"/>
            </a:pPr>
            <a:r>
              <a:rPr lang="fr" sz="1700" u="sng">
                <a:solidFill>
                  <a:schemeClr val="hlink"/>
                </a:solidFill>
                <a:hlinkClick r:id="rId3"/>
              </a:rPr>
              <a:t>Séquences 5e – Bordeaux</a:t>
            </a:r>
            <a:endParaRPr sz="1700"/>
          </a:p>
          <a:p>
            <a:pPr indent="-336550" lvl="1" marL="914400" rtl="0" algn="just">
              <a:lnSpc>
                <a:spcPct val="115000"/>
              </a:lnSpc>
              <a:spcBef>
                <a:spcPts val="0"/>
              </a:spcBef>
              <a:spcAft>
                <a:spcPts val="0"/>
              </a:spcAft>
              <a:buSzPts val="1700"/>
              <a:buChar char="○"/>
            </a:pPr>
            <a:r>
              <a:rPr lang="fr" sz="1700" u="sng">
                <a:solidFill>
                  <a:schemeClr val="hlink"/>
                </a:solidFill>
                <a:hlinkClick r:id="rId4"/>
              </a:rPr>
              <a:t>Séquences 4e – Bordeaux</a:t>
            </a:r>
            <a:endParaRPr sz="1700" u="sng">
              <a:solidFill>
                <a:schemeClr val="hlink"/>
              </a:solidFill>
            </a:endParaRPr>
          </a:p>
          <a:p>
            <a:pPr indent="-228600" lvl="1" marL="914400" rtl="0" algn="just">
              <a:lnSpc>
                <a:spcPct val="115000"/>
              </a:lnSpc>
              <a:spcBef>
                <a:spcPts val="0"/>
              </a:spcBef>
              <a:spcAft>
                <a:spcPts val="0"/>
              </a:spcAft>
              <a:buSzPts val="1700"/>
              <a:buNone/>
            </a:pPr>
            <a:r>
              <a:t/>
            </a:r>
            <a:endParaRPr sz="1700" u="sng">
              <a:solidFill>
                <a:schemeClr val="hlink"/>
              </a:solidFill>
            </a:endParaRPr>
          </a:p>
          <a:p>
            <a:pPr indent="-228600" lvl="1" marL="914400" rtl="0" algn="just">
              <a:lnSpc>
                <a:spcPct val="115000"/>
              </a:lnSpc>
              <a:spcBef>
                <a:spcPts val="0"/>
              </a:spcBef>
              <a:spcAft>
                <a:spcPts val="0"/>
              </a:spcAft>
              <a:buSzPts val="1700"/>
              <a:buNone/>
            </a:pPr>
            <a:r>
              <a:t/>
            </a:r>
            <a:endParaRPr sz="1700"/>
          </a:p>
          <a:p>
            <a:pPr indent="-336550" lvl="0" marL="457200" rtl="0" algn="just">
              <a:lnSpc>
                <a:spcPct val="115000"/>
              </a:lnSpc>
              <a:spcBef>
                <a:spcPts val="1000"/>
              </a:spcBef>
              <a:spcAft>
                <a:spcPts val="0"/>
              </a:spcAft>
              <a:buSzPts val="1700"/>
              <a:buChar char="●"/>
            </a:pPr>
            <a:r>
              <a:rPr lang="fr" sz="1700"/>
              <a:t>Structure commune :</a:t>
            </a:r>
            <a:endParaRPr sz="1700"/>
          </a:p>
          <a:p>
            <a:pPr indent="-336550" lvl="1" marL="914400" rtl="0" algn="just">
              <a:lnSpc>
                <a:spcPct val="115000"/>
              </a:lnSpc>
              <a:spcBef>
                <a:spcPts val="0"/>
              </a:spcBef>
              <a:spcAft>
                <a:spcPts val="0"/>
              </a:spcAft>
              <a:buSzPts val="1700"/>
              <a:buChar char="○"/>
            </a:pPr>
            <a:r>
              <a:rPr lang="fr" sz="1700"/>
              <a:t>Situation déclenchante,</a:t>
            </a:r>
            <a:endParaRPr sz="1700"/>
          </a:p>
          <a:p>
            <a:pPr indent="-336550" lvl="1" marL="914400" rtl="0" algn="just">
              <a:lnSpc>
                <a:spcPct val="115000"/>
              </a:lnSpc>
              <a:spcBef>
                <a:spcPts val="0"/>
              </a:spcBef>
              <a:spcAft>
                <a:spcPts val="0"/>
              </a:spcAft>
              <a:buSzPts val="1700"/>
              <a:buChar char="○"/>
            </a:pPr>
            <a:r>
              <a:rPr lang="fr" sz="1700"/>
              <a:t>Activités (investigations / résolutions de problèmes / projet),</a:t>
            </a:r>
            <a:endParaRPr sz="1700"/>
          </a:p>
          <a:p>
            <a:pPr indent="-336550" lvl="1" marL="914400" rtl="0" algn="just">
              <a:lnSpc>
                <a:spcPct val="115000"/>
              </a:lnSpc>
              <a:spcBef>
                <a:spcPts val="0"/>
              </a:spcBef>
              <a:spcAft>
                <a:spcPts val="0"/>
              </a:spcAft>
              <a:buSzPts val="1700"/>
              <a:buChar char="○"/>
            </a:pPr>
            <a:r>
              <a:rPr lang="fr" sz="1700"/>
              <a:t>Synthèse élève et structuration professeur,</a:t>
            </a:r>
            <a:endParaRPr sz="1700"/>
          </a:p>
          <a:p>
            <a:pPr indent="-336550" lvl="1" marL="914400" rtl="0" algn="just">
              <a:lnSpc>
                <a:spcPct val="115000"/>
              </a:lnSpc>
              <a:spcBef>
                <a:spcPts val="0"/>
              </a:spcBef>
              <a:spcAft>
                <a:spcPts val="0"/>
              </a:spcAft>
              <a:buSzPts val="1700"/>
              <a:buChar char="○"/>
            </a:pPr>
            <a:r>
              <a:rPr lang="fr" sz="1700"/>
              <a:t>Évaluation par compétences.</a:t>
            </a:r>
            <a:endParaRPr sz="1700"/>
          </a:p>
        </p:txBody>
      </p:sp>
      <p:pic>
        <p:nvPicPr>
          <p:cNvPr id="293" name="Google Shape;293;p28">
            <a:hlinkClick r:id="rId5"/>
          </p:cNvPr>
          <p:cNvPicPr preferRelativeResize="0"/>
          <p:nvPr/>
        </p:nvPicPr>
        <p:blipFill rotWithShape="1">
          <a:blip r:embed="rId6">
            <a:alphaModFix/>
          </a:blip>
          <a:srcRect b="0" l="0" r="0" t="0"/>
          <a:stretch/>
        </p:blipFill>
        <p:spPr>
          <a:xfrm>
            <a:off x="5848178" y="153642"/>
            <a:ext cx="1709160" cy="3731589"/>
          </a:xfrm>
          <a:prstGeom prst="rect">
            <a:avLst/>
          </a:prstGeom>
          <a:noFill/>
          <a:ln>
            <a:noFill/>
          </a:ln>
        </p:spPr>
      </p:pic>
      <p:pic>
        <p:nvPicPr>
          <p:cNvPr id="294" name="Google Shape;294;p28">
            <a:hlinkClick r:id="rId7"/>
          </p:cNvPr>
          <p:cNvPicPr preferRelativeResize="0"/>
          <p:nvPr/>
        </p:nvPicPr>
        <p:blipFill rotWithShape="1">
          <a:blip r:embed="rId8">
            <a:alphaModFix/>
          </a:blip>
          <a:srcRect b="0" l="0" r="0" t="0"/>
          <a:stretch/>
        </p:blipFill>
        <p:spPr>
          <a:xfrm>
            <a:off x="7377638" y="1266337"/>
            <a:ext cx="1680846" cy="367883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Conditions d’utilisation des séquences partagées (Site)</a:t>
            </a:r>
            <a:endParaRPr/>
          </a:p>
        </p:txBody>
      </p:sp>
      <p:sp>
        <p:nvSpPr>
          <p:cNvPr id="300" name="Google Shape;300;p29"/>
          <p:cNvSpPr txBox="1"/>
          <p:nvPr>
            <p:ph idx="1" type="body"/>
          </p:nvPr>
        </p:nvSpPr>
        <p:spPr>
          <a:xfrm>
            <a:off x="311700" y="1266325"/>
            <a:ext cx="8626500" cy="3353400"/>
          </a:xfrm>
          <a:prstGeom prst="rect">
            <a:avLst/>
          </a:prstGeom>
          <a:noFill/>
          <a:ln>
            <a:noFill/>
          </a:ln>
        </p:spPr>
        <p:txBody>
          <a:bodyPr anchorCtr="0" anchor="t" bIns="91425" lIns="91425" spcFirstLastPara="1" rIns="91425" wrap="square" tIns="91425">
            <a:normAutofit lnSpcReduction="10000"/>
          </a:bodyPr>
          <a:lstStyle/>
          <a:p>
            <a:pPr indent="-336550" lvl="0" marL="457200" rtl="0" algn="just">
              <a:lnSpc>
                <a:spcPct val="115000"/>
              </a:lnSpc>
              <a:spcBef>
                <a:spcPts val="0"/>
              </a:spcBef>
              <a:spcAft>
                <a:spcPts val="0"/>
              </a:spcAft>
              <a:buSzPts val="1700"/>
              <a:buChar char="●"/>
            </a:pPr>
            <a:r>
              <a:rPr lang="fr" sz="1700"/>
              <a:t>Pour qu’une séquence soit efficace, elle doit pouvoir être adaptée :</a:t>
            </a:r>
            <a:endParaRPr sz="1700"/>
          </a:p>
          <a:p>
            <a:pPr indent="-336550" lvl="1" marL="914400" rtl="0" algn="just">
              <a:lnSpc>
                <a:spcPct val="115000"/>
              </a:lnSpc>
              <a:spcBef>
                <a:spcPts val="0"/>
              </a:spcBef>
              <a:spcAft>
                <a:spcPts val="0"/>
              </a:spcAft>
              <a:buSzPts val="1700"/>
              <a:buChar char="○"/>
            </a:pPr>
            <a:r>
              <a:rPr lang="fr" sz="1700"/>
              <a:t>Aux </a:t>
            </a:r>
            <a:r>
              <a:rPr b="1" lang="fr" sz="1700"/>
              <a:t>ressources locales</a:t>
            </a:r>
            <a:r>
              <a:rPr lang="fr" sz="1700"/>
              <a:t> du collège.</a:t>
            </a:r>
            <a:endParaRPr sz="1700"/>
          </a:p>
          <a:p>
            <a:pPr indent="-336550" lvl="1" marL="914400" rtl="0" algn="just">
              <a:lnSpc>
                <a:spcPct val="115000"/>
              </a:lnSpc>
              <a:spcBef>
                <a:spcPts val="0"/>
              </a:spcBef>
              <a:spcAft>
                <a:spcPts val="0"/>
              </a:spcAft>
              <a:buSzPts val="1700"/>
              <a:buChar char="○"/>
            </a:pPr>
            <a:r>
              <a:rPr lang="fr" sz="1700"/>
              <a:t>À la </a:t>
            </a:r>
            <a:r>
              <a:rPr b="1" lang="fr" sz="1700"/>
              <a:t>durée horaire</a:t>
            </a:r>
            <a:r>
              <a:rPr lang="fr" sz="1700"/>
              <a:t> annuelle.</a:t>
            </a:r>
            <a:endParaRPr sz="1700"/>
          </a:p>
          <a:p>
            <a:pPr indent="-336550" lvl="1" marL="914400" rtl="0" algn="just">
              <a:lnSpc>
                <a:spcPct val="115000"/>
              </a:lnSpc>
              <a:spcBef>
                <a:spcPts val="0"/>
              </a:spcBef>
              <a:spcAft>
                <a:spcPts val="0"/>
              </a:spcAft>
              <a:buSzPts val="1700"/>
              <a:buChar char="○"/>
            </a:pPr>
            <a:r>
              <a:rPr lang="fr" sz="1700"/>
              <a:t>À la </a:t>
            </a:r>
            <a:r>
              <a:rPr b="1" lang="fr" sz="1700"/>
              <a:t>progression définie en équipe</a:t>
            </a:r>
            <a:r>
              <a:rPr lang="fr" sz="1700"/>
              <a:t>.</a:t>
            </a:r>
            <a:endParaRPr sz="1700"/>
          </a:p>
          <a:p>
            <a:pPr indent="-336550" lvl="0" marL="457200" rtl="0" algn="just">
              <a:lnSpc>
                <a:spcPct val="115000"/>
              </a:lnSpc>
              <a:spcBef>
                <a:spcPts val="1000"/>
              </a:spcBef>
              <a:spcAft>
                <a:spcPts val="0"/>
              </a:spcAft>
              <a:buSzPts val="1700"/>
              <a:buChar char="●"/>
            </a:pPr>
            <a:r>
              <a:rPr lang="fr" sz="1700"/>
              <a:t>Favoriser la </a:t>
            </a:r>
            <a:r>
              <a:rPr b="1" lang="fr" sz="1700"/>
              <a:t>mutualisation</a:t>
            </a:r>
            <a:r>
              <a:rPr lang="fr" sz="1700"/>
              <a:t> : partage via l’ENT, le site académique ou Pronote.</a:t>
            </a:r>
            <a:endParaRPr sz="1700"/>
          </a:p>
          <a:p>
            <a:pPr indent="-336550" lvl="0" marL="457200" rtl="0" algn="just">
              <a:lnSpc>
                <a:spcPct val="115000"/>
              </a:lnSpc>
              <a:spcBef>
                <a:spcPts val="1200"/>
              </a:spcBef>
              <a:spcAft>
                <a:spcPts val="0"/>
              </a:spcAft>
              <a:buSzPts val="1700"/>
              <a:buChar char="●"/>
            </a:pPr>
            <a:r>
              <a:rPr lang="fr" sz="1700"/>
              <a:t>Sans partage ou mutualisation avec ses collègues, cela conduit souvent à des doublons, des manques de cohérence, ou une perte d’efficacité collective.</a:t>
            </a:r>
            <a:endParaRPr sz="1700"/>
          </a:p>
          <a:p>
            <a:pPr indent="-336550" lvl="0" marL="457200" rtl="0" algn="just">
              <a:lnSpc>
                <a:spcPct val="115000"/>
              </a:lnSpc>
              <a:spcBef>
                <a:spcPts val="1200"/>
              </a:spcBef>
              <a:spcAft>
                <a:spcPts val="1200"/>
              </a:spcAft>
              <a:buSzPts val="1700"/>
              <a:buChar char="●"/>
            </a:pPr>
            <a:r>
              <a:rPr lang="fr" sz="1700"/>
              <a:t>Nouveauté : intégrer dans ses progression la </a:t>
            </a:r>
            <a:r>
              <a:rPr b="1" lang="fr" sz="1700"/>
              <a:t>dimension IA et design</a:t>
            </a:r>
            <a:r>
              <a:rPr lang="fr" sz="1700"/>
              <a:t> (</a:t>
            </a:r>
            <a:r>
              <a:rPr i="1" lang="fr" sz="1700" u="sng">
                <a:solidFill>
                  <a:schemeClr val="hlink"/>
                </a:solidFill>
                <a:hlinkClick r:id="rId3"/>
              </a:rPr>
              <a:t>Cadre d’usage IA – MEN 2025</a:t>
            </a:r>
            <a:r>
              <a:rPr lang="fr" sz="1700"/>
              <a:t>).</a:t>
            </a:r>
            <a:endParaRPr sz="17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Synthèse finale : vers une appropriation collective</a:t>
            </a:r>
            <a:endParaRPr/>
          </a:p>
        </p:txBody>
      </p:sp>
      <p:sp>
        <p:nvSpPr>
          <p:cNvPr id="306" name="Google Shape;306;p31"/>
          <p:cNvSpPr txBox="1"/>
          <p:nvPr>
            <p:ph idx="1" type="body"/>
          </p:nvPr>
        </p:nvSpPr>
        <p:spPr>
          <a:xfrm>
            <a:off x="311700" y="1077375"/>
            <a:ext cx="8626500" cy="19371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just">
              <a:lnSpc>
                <a:spcPct val="115000"/>
              </a:lnSpc>
              <a:spcBef>
                <a:spcPts val="0"/>
              </a:spcBef>
              <a:spcAft>
                <a:spcPts val="0"/>
              </a:spcAft>
              <a:buSzPct val="105882"/>
              <a:buNone/>
            </a:pPr>
            <a:r>
              <a:rPr lang="fr" sz="1700"/>
              <a:t>En résumé, ce nouveau programme n’est pas une rupture, mais une </a:t>
            </a:r>
            <a:r>
              <a:rPr b="1" lang="fr" sz="1700"/>
              <a:t>consolidation de notre discipline</a:t>
            </a:r>
            <a:r>
              <a:rPr lang="fr" sz="1700"/>
              <a:t>, avec </a:t>
            </a:r>
            <a:r>
              <a:rPr b="1" lang="fr" sz="1700"/>
              <a:t>exploitation effectives d’objets et systèmes techniques</a:t>
            </a:r>
            <a:r>
              <a:rPr lang="fr" sz="1700"/>
              <a:t> ainsi  que les matériels dans le cadre d’un </a:t>
            </a:r>
            <a:r>
              <a:rPr b="1" lang="fr" sz="1700"/>
              <a:t>FabLab</a:t>
            </a:r>
            <a:r>
              <a:rPr lang="fr" sz="1700"/>
              <a:t>.</a:t>
            </a:r>
            <a:endParaRPr sz="1700"/>
          </a:p>
          <a:p>
            <a:pPr indent="0" lvl="0" marL="0" rtl="0" algn="just">
              <a:lnSpc>
                <a:spcPct val="115000"/>
              </a:lnSpc>
              <a:spcBef>
                <a:spcPts val="1200"/>
              </a:spcBef>
              <a:spcAft>
                <a:spcPts val="0"/>
              </a:spcAft>
              <a:buSzPct val="105882"/>
              <a:buNone/>
            </a:pPr>
            <a:r>
              <a:rPr lang="fr" sz="1700"/>
              <a:t>Il nous donne donc la possibilité de replacer le </a:t>
            </a:r>
            <a:r>
              <a:rPr b="1" lang="fr" sz="1700"/>
              <a:t>concret</a:t>
            </a:r>
            <a:r>
              <a:rPr lang="fr" sz="1700"/>
              <a:t>, la </a:t>
            </a:r>
            <a:r>
              <a:rPr b="1" lang="fr" sz="1700"/>
              <a:t>créativité</a:t>
            </a:r>
            <a:r>
              <a:rPr lang="fr" sz="1700"/>
              <a:t> et le </a:t>
            </a:r>
            <a:r>
              <a:rPr b="1" lang="fr" sz="1700"/>
              <a:t>numérique</a:t>
            </a:r>
            <a:r>
              <a:rPr lang="fr" sz="1700"/>
              <a:t> au coeur des apprentissages.</a:t>
            </a:r>
            <a:endParaRPr sz="1700"/>
          </a:p>
          <a:p>
            <a:pPr indent="0" lvl="0" marL="0" rtl="0" algn="just">
              <a:lnSpc>
                <a:spcPct val="115000"/>
              </a:lnSpc>
              <a:spcBef>
                <a:spcPts val="1200"/>
              </a:spcBef>
              <a:spcAft>
                <a:spcPts val="1200"/>
              </a:spcAft>
              <a:buSzPct val="105882"/>
              <a:buNone/>
            </a:pPr>
            <a:r>
              <a:rPr lang="fr" sz="1700"/>
              <a:t>En résumé, s’emparer de ce programme, c’est :</a:t>
            </a:r>
            <a:endParaRPr sz="1700"/>
          </a:p>
        </p:txBody>
      </p:sp>
      <p:sp>
        <p:nvSpPr>
          <p:cNvPr id="307" name="Google Shape;307;p31"/>
          <p:cNvSpPr txBox="1"/>
          <p:nvPr/>
        </p:nvSpPr>
        <p:spPr>
          <a:xfrm>
            <a:off x="170307" y="3129385"/>
            <a:ext cx="2104200" cy="996300"/>
          </a:xfrm>
          <a:prstGeom prst="rect">
            <a:avLst/>
          </a:prstGeom>
          <a:solidFill>
            <a:srgbClr val="FBC295"/>
          </a:solidFill>
          <a:ln cap="flat" cmpd="sng" w="9525">
            <a:solidFill>
              <a:srgbClr val="6A5D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dk2"/>
                </a:solidFill>
                <a:latin typeface="Open Sans"/>
                <a:ea typeface="Open Sans"/>
                <a:cs typeface="Open Sans"/>
                <a:sym typeface="Open Sans"/>
              </a:rPr>
              <a:t>Comprendre les finalité du BO</a:t>
            </a:r>
            <a:endParaRPr b="1" i="0" sz="1800" u="none" cap="none" strike="noStrike">
              <a:solidFill>
                <a:schemeClr val="dk2"/>
              </a:solidFill>
              <a:latin typeface="Open Sans"/>
              <a:ea typeface="Open Sans"/>
              <a:cs typeface="Open Sans"/>
              <a:sym typeface="Open Sans"/>
            </a:endParaRPr>
          </a:p>
        </p:txBody>
      </p:sp>
      <p:sp>
        <p:nvSpPr>
          <p:cNvPr id="308" name="Google Shape;308;p31"/>
          <p:cNvSpPr txBox="1"/>
          <p:nvPr/>
        </p:nvSpPr>
        <p:spPr>
          <a:xfrm>
            <a:off x="2396357" y="3340385"/>
            <a:ext cx="2123700" cy="996300"/>
          </a:xfrm>
          <a:prstGeom prst="rect">
            <a:avLst/>
          </a:prstGeom>
          <a:solidFill>
            <a:srgbClr val="FBC295"/>
          </a:solidFill>
          <a:ln cap="flat" cmpd="sng" w="9525">
            <a:solidFill>
              <a:srgbClr val="6A5D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fr" sz="1800">
                <a:solidFill>
                  <a:schemeClr val="dk2"/>
                </a:solidFill>
                <a:latin typeface="Open Sans"/>
                <a:ea typeface="Open Sans"/>
                <a:cs typeface="Open Sans"/>
                <a:sym typeface="Open Sans"/>
              </a:rPr>
              <a:t>Respecter</a:t>
            </a:r>
            <a:r>
              <a:rPr b="1" i="0" lang="fr" sz="1800" u="none" cap="none" strike="noStrike">
                <a:solidFill>
                  <a:schemeClr val="dk2"/>
                </a:solidFill>
                <a:latin typeface="Open Sans"/>
                <a:ea typeface="Open Sans"/>
                <a:cs typeface="Open Sans"/>
                <a:sym typeface="Open Sans"/>
              </a:rPr>
              <a:t> une progression cohérente</a:t>
            </a:r>
            <a:endParaRPr b="1" i="0" sz="1800" u="none" cap="none" strike="noStrike">
              <a:solidFill>
                <a:schemeClr val="dk2"/>
              </a:solidFill>
              <a:latin typeface="Open Sans"/>
              <a:ea typeface="Open Sans"/>
              <a:cs typeface="Open Sans"/>
              <a:sym typeface="Open Sans"/>
            </a:endParaRPr>
          </a:p>
        </p:txBody>
      </p:sp>
      <p:sp>
        <p:nvSpPr>
          <p:cNvPr id="309" name="Google Shape;309;p31"/>
          <p:cNvSpPr txBox="1"/>
          <p:nvPr/>
        </p:nvSpPr>
        <p:spPr>
          <a:xfrm>
            <a:off x="4641907" y="3547935"/>
            <a:ext cx="2123700" cy="996300"/>
          </a:xfrm>
          <a:prstGeom prst="rect">
            <a:avLst/>
          </a:prstGeom>
          <a:solidFill>
            <a:srgbClr val="FBC295"/>
          </a:solidFill>
          <a:ln cap="flat" cmpd="sng" w="9525">
            <a:solidFill>
              <a:srgbClr val="6A5D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fr" sz="1800">
                <a:solidFill>
                  <a:schemeClr val="dk2"/>
                </a:solidFill>
                <a:latin typeface="Open Sans"/>
                <a:ea typeface="Open Sans"/>
                <a:cs typeface="Open Sans"/>
                <a:sym typeface="Open Sans"/>
              </a:rPr>
              <a:t>Proposer des</a:t>
            </a:r>
            <a:r>
              <a:rPr b="1" i="0" lang="fr" sz="1800" u="none" cap="none" strike="noStrike">
                <a:solidFill>
                  <a:schemeClr val="dk2"/>
                </a:solidFill>
                <a:latin typeface="Open Sans"/>
                <a:ea typeface="Open Sans"/>
                <a:cs typeface="Open Sans"/>
                <a:sym typeface="Open Sans"/>
              </a:rPr>
              <a:t> séquences </a:t>
            </a:r>
            <a:r>
              <a:rPr b="1" lang="fr" sz="1800">
                <a:solidFill>
                  <a:schemeClr val="dk2"/>
                </a:solidFill>
                <a:latin typeface="Open Sans"/>
                <a:ea typeface="Open Sans"/>
                <a:cs typeface="Open Sans"/>
                <a:sym typeface="Open Sans"/>
              </a:rPr>
              <a:t>pertinentes</a:t>
            </a:r>
            <a:endParaRPr b="1" i="0" sz="1800" u="none" cap="none" strike="noStrike">
              <a:solidFill>
                <a:schemeClr val="dk2"/>
              </a:solidFill>
              <a:latin typeface="Open Sans"/>
              <a:ea typeface="Open Sans"/>
              <a:cs typeface="Open Sans"/>
              <a:sym typeface="Open Sans"/>
            </a:endParaRPr>
          </a:p>
        </p:txBody>
      </p:sp>
      <p:sp>
        <p:nvSpPr>
          <p:cNvPr id="310" name="Google Shape;310;p31"/>
          <p:cNvSpPr txBox="1"/>
          <p:nvPr/>
        </p:nvSpPr>
        <p:spPr>
          <a:xfrm>
            <a:off x="6887457" y="3791760"/>
            <a:ext cx="2104200" cy="996300"/>
          </a:xfrm>
          <a:prstGeom prst="rect">
            <a:avLst/>
          </a:prstGeom>
          <a:solidFill>
            <a:srgbClr val="FBC295"/>
          </a:solidFill>
          <a:ln cap="flat" cmpd="sng" w="9525">
            <a:solidFill>
              <a:srgbClr val="6A5D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dk2"/>
                </a:solidFill>
                <a:latin typeface="Open Sans"/>
                <a:ea typeface="Open Sans"/>
                <a:cs typeface="Open Sans"/>
                <a:sym typeface="Open Sans"/>
              </a:rPr>
              <a:t>Mutualiser et innover ensemble</a:t>
            </a:r>
            <a:endParaRPr b="1" i="0" sz="1800" u="none" cap="none" strike="noStrike">
              <a:solidFill>
                <a:schemeClr val="dk2"/>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En synthèse sur la préparation de son enseignement</a:t>
            </a:r>
            <a:endParaRPr/>
          </a:p>
        </p:txBody>
      </p:sp>
      <p:pic>
        <p:nvPicPr>
          <p:cNvPr id="316" name="Google Shape;316;p18">
            <a:hlinkClick r:id="rId3"/>
          </p:cNvPr>
          <p:cNvPicPr preferRelativeResize="0"/>
          <p:nvPr/>
        </p:nvPicPr>
        <p:blipFill rotWithShape="1">
          <a:blip r:embed="rId4">
            <a:alphaModFix/>
          </a:blip>
          <a:srcRect b="0" l="0" r="0" t="0"/>
          <a:stretch/>
        </p:blipFill>
        <p:spPr>
          <a:xfrm>
            <a:off x="311700" y="1152427"/>
            <a:ext cx="8350749" cy="3755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Ressources complémentaires</a:t>
            </a:r>
            <a:endParaRPr/>
          </a:p>
        </p:txBody>
      </p:sp>
      <p:sp>
        <p:nvSpPr>
          <p:cNvPr id="322" name="Google Shape;322;p36"/>
          <p:cNvSpPr txBox="1"/>
          <p:nvPr>
            <p:ph idx="1" type="body"/>
          </p:nvPr>
        </p:nvSpPr>
        <p:spPr>
          <a:xfrm>
            <a:off x="311700" y="1266325"/>
            <a:ext cx="8626500" cy="3353400"/>
          </a:xfrm>
          <a:prstGeom prst="rect">
            <a:avLst/>
          </a:prstGeom>
          <a:noFill/>
          <a:ln>
            <a:noFill/>
          </a:ln>
        </p:spPr>
        <p:txBody>
          <a:bodyPr anchorCtr="0" anchor="t" bIns="91425" lIns="91425" spcFirstLastPara="1" rIns="91425" wrap="square" tIns="91425">
            <a:normAutofit/>
          </a:bodyPr>
          <a:lstStyle/>
          <a:p>
            <a:pPr indent="-336550" lvl="0" marL="457200" rtl="0" algn="just">
              <a:lnSpc>
                <a:spcPct val="115000"/>
              </a:lnSpc>
              <a:spcBef>
                <a:spcPts val="0"/>
              </a:spcBef>
              <a:spcAft>
                <a:spcPts val="0"/>
              </a:spcAft>
              <a:buSzPts val="1700"/>
              <a:buChar char="●"/>
            </a:pPr>
            <a:r>
              <a:rPr lang="fr" sz="1700" u="sng">
                <a:solidFill>
                  <a:schemeClr val="hlink"/>
                </a:solidFill>
                <a:hlinkClick r:id="rId3"/>
              </a:rPr>
              <a:t>BO n°9 du 29 février 2024 (Texte intégral).</a:t>
            </a:r>
            <a:endParaRPr sz="1700"/>
          </a:p>
          <a:p>
            <a:pPr indent="-336550" lvl="0" marL="457200" rtl="0" algn="just">
              <a:lnSpc>
                <a:spcPct val="115000"/>
              </a:lnSpc>
              <a:spcBef>
                <a:spcPts val="0"/>
              </a:spcBef>
              <a:spcAft>
                <a:spcPts val="0"/>
              </a:spcAft>
              <a:buSzPts val="1700"/>
              <a:buChar char="●"/>
            </a:pPr>
            <a:r>
              <a:rPr lang="fr" sz="1700" u="sng">
                <a:solidFill>
                  <a:schemeClr val="hlink"/>
                </a:solidFill>
                <a:hlinkClick r:id="rId4"/>
              </a:rPr>
              <a:t>Progressions 5e / 4e – Académie de Bordeaux.</a:t>
            </a:r>
            <a:endParaRPr sz="1700"/>
          </a:p>
          <a:p>
            <a:pPr indent="-336550" lvl="0" marL="457200" rtl="0" algn="just">
              <a:lnSpc>
                <a:spcPct val="115000"/>
              </a:lnSpc>
              <a:spcBef>
                <a:spcPts val="0"/>
              </a:spcBef>
              <a:spcAft>
                <a:spcPts val="0"/>
              </a:spcAft>
              <a:buSzPts val="1700"/>
              <a:buChar char="●"/>
            </a:pPr>
            <a:r>
              <a:rPr lang="fr" sz="1700" u="sng">
                <a:solidFill>
                  <a:schemeClr val="hlink"/>
                </a:solidFill>
                <a:hlinkClick r:id="rId5"/>
              </a:rPr>
              <a:t>Site Académique de Bordeaux – Banque de séquences.</a:t>
            </a:r>
            <a:endParaRPr sz="1700"/>
          </a:p>
          <a:p>
            <a:pPr indent="-336550" lvl="0" marL="457200" rtl="0" algn="just">
              <a:lnSpc>
                <a:spcPct val="115000"/>
              </a:lnSpc>
              <a:spcBef>
                <a:spcPts val="0"/>
              </a:spcBef>
              <a:spcAft>
                <a:spcPts val="0"/>
              </a:spcAft>
              <a:buSzPts val="1700"/>
              <a:buChar char="●"/>
            </a:pPr>
            <a:r>
              <a:rPr lang="fr" sz="1700" u="sng">
                <a:solidFill>
                  <a:schemeClr val="hlink"/>
                </a:solidFill>
                <a:hlinkClick r:id="rId6"/>
              </a:rPr>
              <a:t>Site Académique de Bordeaux - Structuration des connaissances.</a:t>
            </a:r>
            <a:endParaRPr sz="1700"/>
          </a:p>
          <a:p>
            <a:pPr indent="-336550" lvl="0" marL="457200" rtl="0" algn="just">
              <a:lnSpc>
                <a:spcPct val="115000"/>
              </a:lnSpc>
              <a:spcBef>
                <a:spcPts val="0"/>
              </a:spcBef>
              <a:spcAft>
                <a:spcPts val="0"/>
              </a:spcAft>
              <a:buSzPts val="1700"/>
              <a:buChar char="●"/>
            </a:pPr>
            <a:r>
              <a:rPr lang="fr" sz="1700" u="sng">
                <a:solidFill>
                  <a:schemeClr val="hlink"/>
                </a:solidFill>
                <a:hlinkClick r:id="rId7"/>
              </a:rPr>
              <a:t>Cadre d’usage de l’IA – MEN juin 2025.</a:t>
            </a:r>
            <a:endParaRPr sz="1700"/>
          </a:p>
          <a:p>
            <a:pPr indent="-336550" lvl="0" marL="457200" rtl="0" algn="just">
              <a:lnSpc>
                <a:spcPct val="115000"/>
              </a:lnSpc>
              <a:spcBef>
                <a:spcPts val="0"/>
              </a:spcBef>
              <a:spcAft>
                <a:spcPts val="0"/>
              </a:spcAft>
              <a:buSzPts val="1700"/>
              <a:buChar char="●"/>
            </a:pPr>
            <a:r>
              <a:rPr lang="fr" sz="1700" u="sng">
                <a:solidFill>
                  <a:schemeClr val="hlink"/>
                </a:solidFill>
                <a:hlinkClick r:id="rId8"/>
              </a:rPr>
              <a:t>Guide d’accompagnement du programme de technologie - février 2024.</a:t>
            </a:r>
            <a:endParaRPr sz="17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4"/>
          <p:cNvSpPr txBox="1"/>
          <p:nvPr>
            <p:ph type="title"/>
          </p:nvPr>
        </p:nvSpPr>
        <p:spPr>
          <a:xfrm>
            <a:off x="311700" y="814800"/>
            <a:ext cx="8571300" cy="11382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fr"/>
              <a:t>Questions – Échanges – Ressources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Questions / échanges</a:t>
            </a:r>
            <a:endParaRPr/>
          </a:p>
        </p:txBody>
      </p:sp>
      <p:sp>
        <p:nvSpPr>
          <p:cNvPr id="333" name="Google Shape;333;p35"/>
          <p:cNvSpPr txBox="1"/>
          <p:nvPr>
            <p:ph idx="1" type="body"/>
          </p:nvPr>
        </p:nvSpPr>
        <p:spPr>
          <a:xfrm>
            <a:off x="311700" y="1266325"/>
            <a:ext cx="8626500" cy="1145400"/>
          </a:xfrm>
          <a:prstGeom prst="rect">
            <a:avLst/>
          </a:prstGeom>
          <a:noFill/>
          <a:ln>
            <a:noFill/>
          </a:ln>
        </p:spPr>
        <p:txBody>
          <a:bodyPr anchorCtr="0" anchor="t" bIns="91425" lIns="91425" spcFirstLastPara="1" rIns="91425" wrap="square" tIns="91425">
            <a:normAutofit/>
          </a:bodyPr>
          <a:lstStyle/>
          <a:p>
            <a:pPr indent="-336550" lvl="0" marL="457200" rtl="0" algn="just">
              <a:lnSpc>
                <a:spcPct val="115000"/>
              </a:lnSpc>
              <a:spcBef>
                <a:spcPts val="0"/>
              </a:spcBef>
              <a:spcAft>
                <a:spcPts val="0"/>
              </a:spcAft>
              <a:buSzPts val="1700"/>
              <a:buChar char="●"/>
            </a:pPr>
            <a:r>
              <a:rPr lang="fr" sz="1700"/>
              <a:t>Retour d’expérience sur la mise en œuvre du BO.</a:t>
            </a:r>
            <a:endParaRPr sz="1700"/>
          </a:p>
          <a:p>
            <a:pPr indent="-336550" lvl="0" marL="457200" rtl="0" algn="just">
              <a:lnSpc>
                <a:spcPct val="115000"/>
              </a:lnSpc>
              <a:spcBef>
                <a:spcPts val="0"/>
              </a:spcBef>
              <a:spcAft>
                <a:spcPts val="0"/>
              </a:spcAft>
              <a:buSzPts val="1700"/>
              <a:buChar char="●"/>
            </a:pPr>
            <a:r>
              <a:rPr lang="fr" sz="1700"/>
              <a:t>Mutualisation de séquences et ressources locales.</a:t>
            </a:r>
            <a:endParaRPr sz="1700"/>
          </a:p>
          <a:p>
            <a:pPr indent="-336550" lvl="0" marL="457200" rtl="0" algn="just">
              <a:lnSpc>
                <a:spcPct val="115000"/>
              </a:lnSpc>
              <a:spcBef>
                <a:spcPts val="0"/>
              </a:spcBef>
              <a:spcAft>
                <a:spcPts val="0"/>
              </a:spcAft>
              <a:buSzPts val="1700"/>
              <a:buChar char="●"/>
            </a:pPr>
            <a:r>
              <a:rPr lang="fr" sz="1700"/>
              <a:t>Points de vigilance : évaluation par compétences, équilibre 5e-4e-3e.</a:t>
            </a:r>
            <a:endParaRPr sz="1700"/>
          </a:p>
        </p:txBody>
      </p:sp>
      <p:sp>
        <p:nvSpPr>
          <p:cNvPr id="334" name="Google Shape;334;p35"/>
          <p:cNvSpPr txBox="1"/>
          <p:nvPr/>
        </p:nvSpPr>
        <p:spPr>
          <a:xfrm>
            <a:off x="1016700" y="2963325"/>
            <a:ext cx="7110600" cy="707400"/>
          </a:xfrm>
          <a:prstGeom prst="rect">
            <a:avLst/>
          </a:prstGeom>
          <a:solidFill>
            <a:srgbClr val="EFEFEF"/>
          </a:solidFill>
          <a:ln cap="flat" cmpd="sng" w="9525">
            <a:solidFill>
              <a:srgbClr val="6A5D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1" lang="fr" sz="1800" u="none" cap="none" strike="noStrike">
                <a:solidFill>
                  <a:schemeClr val="dk2"/>
                </a:solidFill>
                <a:latin typeface="Open Sans"/>
                <a:ea typeface="Open Sans"/>
                <a:cs typeface="Open Sans"/>
                <a:sym typeface="Open Sans"/>
              </a:rPr>
              <a:t>Quels sont vos besoins, vos freins, vos idées de mutualisation ?</a:t>
            </a:r>
            <a:endParaRPr b="1" i="1" sz="1800" u="none" cap="none" strike="noStrike">
              <a:solidFill>
                <a:schemeClr val="dk2"/>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7"/>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fr"/>
              <a:t>Merci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Contexte et enjeux du nouveau programme</a:t>
            </a:r>
            <a:endParaRPr/>
          </a:p>
        </p:txBody>
      </p:sp>
      <p:sp>
        <p:nvSpPr>
          <p:cNvPr id="84" name="Google Shape;84;p4"/>
          <p:cNvSpPr txBox="1"/>
          <p:nvPr>
            <p:ph idx="1" type="body"/>
          </p:nvPr>
        </p:nvSpPr>
        <p:spPr>
          <a:xfrm>
            <a:off x="311700" y="1089125"/>
            <a:ext cx="8520600" cy="4054500"/>
          </a:xfrm>
          <a:prstGeom prst="rect">
            <a:avLst/>
          </a:prstGeom>
          <a:noFill/>
          <a:ln>
            <a:noFill/>
          </a:ln>
        </p:spPr>
        <p:txBody>
          <a:bodyPr anchorCtr="0" anchor="t" bIns="91425" lIns="91425" spcFirstLastPara="1" rIns="91425" wrap="square" tIns="91425">
            <a:normAutofit fontScale="85000" lnSpcReduction="10000"/>
          </a:bodyPr>
          <a:lstStyle/>
          <a:p>
            <a:pPr indent="-336550" lvl="0" marL="457200" rtl="0" algn="l">
              <a:lnSpc>
                <a:spcPct val="115000"/>
              </a:lnSpc>
              <a:spcBef>
                <a:spcPts val="0"/>
              </a:spcBef>
              <a:spcAft>
                <a:spcPts val="0"/>
              </a:spcAft>
              <a:buSzPct val="117647"/>
              <a:buChar char="●"/>
            </a:pPr>
            <a:r>
              <a:rPr lang="fr" sz="1700"/>
              <a:t>Une réponse aux </a:t>
            </a:r>
            <a:r>
              <a:rPr b="1" lang="fr" sz="1700"/>
              <a:t>grands défis sociétaux</a:t>
            </a:r>
            <a:r>
              <a:rPr lang="fr" sz="1700"/>
              <a:t> :</a:t>
            </a:r>
            <a:endParaRPr/>
          </a:p>
          <a:p>
            <a:pPr indent="-228600" lvl="0" marL="457200" rtl="0" algn="l">
              <a:lnSpc>
                <a:spcPct val="115000"/>
              </a:lnSpc>
              <a:spcBef>
                <a:spcPts val="0"/>
              </a:spcBef>
              <a:spcAft>
                <a:spcPts val="0"/>
              </a:spcAft>
              <a:buSzPct val="117647"/>
              <a:buNone/>
            </a:pPr>
            <a:r>
              <a:t/>
            </a:r>
            <a:endParaRPr sz="1700"/>
          </a:p>
          <a:p>
            <a:pPr indent="-228600" lvl="0" marL="457200" rtl="0" algn="l">
              <a:lnSpc>
                <a:spcPct val="115000"/>
              </a:lnSpc>
              <a:spcBef>
                <a:spcPts val="0"/>
              </a:spcBef>
              <a:spcAft>
                <a:spcPts val="0"/>
              </a:spcAft>
              <a:buSzPct val="117647"/>
              <a:buNone/>
            </a:pPr>
            <a:r>
              <a:t/>
            </a:r>
            <a:endParaRPr sz="1700"/>
          </a:p>
          <a:p>
            <a:pPr indent="-228600" lvl="0" marL="457200" rtl="0" algn="l">
              <a:lnSpc>
                <a:spcPct val="115000"/>
              </a:lnSpc>
              <a:spcBef>
                <a:spcPts val="0"/>
              </a:spcBef>
              <a:spcAft>
                <a:spcPts val="0"/>
              </a:spcAft>
              <a:buSzPct val="117647"/>
              <a:buNone/>
            </a:pPr>
            <a:r>
              <a:t/>
            </a:r>
            <a:endParaRPr sz="1700"/>
          </a:p>
          <a:p>
            <a:pPr indent="-228600" lvl="0" marL="457200" rtl="0" algn="l">
              <a:lnSpc>
                <a:spcPct val="115000"/>
              </a:lnSpc>
              <a:spcBef>
                <a:spcPts val="0"/>
              </a:spcBef>
              <a:spcAft>
                <a:spcPts val="0"/>
              </a:spcAft>
              <a:buSzPct val="117647"/>
              <a:buNone/>
            </a:pPr>
            <a:r>
              <a:t/>
            </a:r>
            <a:endParaRPr sz="1700"/>
          </a:p>
          <a:p>
            <a:pPr indent="-228600" lvl="0" marL="457200" rtl="0" algn="l">
              <a:lnSpc>
                <a:spcPct val="115000"/>
              </a:lnSpc>
              <a:spcBef>
                <a:spcPts val="0"/>
              </a:spcBef>
              <a:spcAft>
                <a:spcPts val="0"/>
              </a:spcAft>
              <a:buSzPct val="117647"/>
              <a:buNone/>
            </a:pPr>
            <a:r>
              <a:t/>
            </a:r>
            <a:endParaRPr sz="1700"/>
          </a:p>
          <a:p>
            <a:pPr indent="-228600" lvl="0" marL="457200" rtl="0" algn="l">
              <a:lnSpc>
                <a:spcPct val="115000"/>
              </a:lnSpc>
              <a:spcBef>
                <a:spcPts val="0"/>
              </a:spcBef>
              <a:spcAft>
                <a:spcPts val="0"/>
              </a:spcAft>
              <a:buSzPct val="117647"/>
              <a:buNone/>
            </a:pPr>
            <a:r>
              <a:t/>
            </a:r>
            <a:endParaRPr sz="1700"/>
          </a:p>
          <a:p>
            <a:pPr indent="-228600" lvl="0" marL="457200" rtl="0" algn="l">
              <a:lnSpc>
                <a:spcPct val="115000"/>
              </a:lnSpc>
              <a:spcBef>
                <a:spcPts val="0"/>
              </a:spcBef>
              <a:spcAft>
                <a:spcPts val="0"/>
              </a:spcAft>
              <a:buSzPct val="117647"/>
              <a:buNone/>
            </a:pPr>
            <a:r>
              <a:t/>
            </a:r>
            <a:endParaRPr sz="1700"/>
          </a:p>
          <a:p>
            <a:pPr indent="-336550" lvl="0" marL="457200" rtl="0" algn="l">
              <a:lnSpc>
                <a:spcPct val="115000"/>
              </a:lnSpc>
              <a:spcBef>
                <a:spcPts val="1000"/>
              </a:spcBef>
              <a:spcAft>
                <a:spcPts val="0"/>
              </a:spcAft>
              <a:buSzPct val="117647"/>
              <a:buChar char="●"/>
            </a:pPr>
            <a:r>
              <a:rPr lang="fr" sz="1700"/>
              <a:t>Un enseignement qui vise à </a:t>
            </a:r>
            <a:r>
              <a:rPr b="1" lang="fr" sz="1700"/>
              <a:t>développer la culture technologique</a:t>
            </a:r>
            <a:r>
              <a:rPr lang="fr" sz="1700"/>
              <a:t> et la </a:t>
            </a:r>
            <a:r>
              <a:rPr b="1" lang="fr" sz="1700"/>
              <a:t>pensée critique</a:t>
            </a:r>
            <a:r>
              <a:rPr lang="fr" sz="1700"/>
              <a:t>.</a:t>
            </a:r>
            <a:endParaRPr sz="1700"/>
          </a:p>
          <a:p>
            <a:pPr indent="-336550" lvl="1" marL="914400" rtl="0" algn="l">
              <a:lnSpc>
                <a:spcPct val="115000"/>
              </a:lnSpc>
              <a:spcBef>
                <a:spcPts val="0"/>
              </a:spcBef>
              <a:spcAft>
                <a:spcPts val="0"/>
              </a:spcAft>
              <a:buSzPct val="117647"/>
              <a:buChar char="○"/>
            </a:pPr>
            <a:r>
              <a:rPr lang="fr" sz="1700"/>
              <a:t>Donner un </a:t>
            </a:r>
            <a:r>
              <a:rPr b="1" lang="fr" sz="1700"/>
              <a:t>sens aux apprentissages </a:t>
            </a:r>
            <a:r>
              <a:rPr b="1" lang="fr" sz="1700"/>
              <a:t>techniques</a:t>
            </a:r>
            <a:r>
              <a:rPr lang="fr" sz="1700"/>
              <a:t> à travers des </a:t>
            </a:r>
            <a:r>
              <a:rPr b="1" lang="fr" sz="1700"/>
              <a:t>situations concrètes</a:t>
            </a:r>
            <a:endParaRPr b="1" sz="1700"/>
          </a:p>
          <a:p>
            <a:pPr indent="-336550" lvl="1" marL="914400" rtl="0" algn="l">
              <a:lnSpc>
                <a:spcPct val="115000"/>
              </a:lnSpc>
              <a:spcBef>
                <a:spcPts val="0"/>
              </a:spcBef>
              <a:spcAft>
                <a:spcPts val="0"/>
              </a:spcAft>
              <a:buSzPct val="117647"/>
              <a:buChar char="○"/>
            </a:pPr>
            <a:r>
              <a:rPr b="1" lang="fr" sz="1700"/>
              <a:t>Comprendre les objets et systèmes techniques </a:t>
            </a:r>
            <a:r>
              <a:rPr lang="fr" sz="1700"/>
              <a:t>qui nous entourent</a:t>
            </a:r>
            <a:endParaRPr sz="1700"/>
          </a:p>
          <a:p>
            <a:pPr indent="-336550" lvl="1" marL="914400" rtl="0" algn="l">
              <a:lnSpc>
                <a:spcPct val="115000"/>
              </a:lnSpc>
              <a:spcBef>
                <a:spcPts val="0"/>
              </a:spcBef>
              <a:spcAft>
                <a:spcPts val="0"/>
              </a:spcAft>
              <a:buSzPct val="117647"/>
              <a:buChar char="○"/>
            </a:pPr>
            <a:r>
              <a:rPr lang="fr" sz="1700"/>
              <a:t>Développer une </a:t>
            </a:r>
            <a:r>
              <a:rPr b="1" lang="fr" sz="1700"/>
              <a:t>culture scientifique et technologique</a:t>
            </a:r>
            <a:endParaRPr b="1" sz="1700"/>
          </a:p>
          <a:p>
            <a:pPr indent="-336550" lvl="1" marL="914400" rtl="0" algn="l">
              <a:lnSpc>
                <a:spcPct val="115000"/>
              </a:lnSpc>
              <a:spcBef>
                <a:spcPts val="0"/>
              </a:spcBef>
              <a:spcAft>
                <a:spcPts val="0"/>
              </a:spcAft>
              <a:buSzPct val="117647"/>
              <a:buChar char="○"/>
            </a:pPr>
            <a:r>
              <a:rPr lang="fr" sz="1700"/>
              <a:t>Adopter un </a:t>
            </a:r>
            <a:r>
              <a:rPr b="1" lang="fr" sz="1700"/>
              <a:t>regard critique </a:t>
            </a:r>
            <a:r>
              <a:rPr lang="fr" sz="1700"/>
              <a:t>sur les innovations</a:t>
            </a:r>
            <a:endParaRPr sz="1700"/>
          </a:p>
          <a:p>
            <a:pPr indent="-336550" lvl="0" marL="457200" rtl="0" algn="l">
              <a:lnSpc>
                <a:spcPct val="115000"/>
              </a:lnSpc>
              <a:spcBef>
                <a:spcPts val="1000"/>
              </a:spcBef>
              <a:spcAft>
                <a:spcPts val="1200"/>
              </a:spcAft>
              <a:buSzPct val="117647"/>
              <a:buChar char="●"/>
            </a:pPr>
            <a:r>
              <a:rPr lang="fr" sz="1700"/>
              <a:t>Mise en avant du triptyque </a:t>
            </a:r>
            <a:r>
              <a:rPr b="1" lang="fr" sz="1700"/>
              <a:t>Matière – Énergie – Information (MEI)</a:t>
            </a:r>
            <a:r>
              <a:rPr lang="fr" sz="1700"/>
              <a:t>.</a:t>
            </a:r>
            <a:endParaRPr sz="1700"/>
          </a:p>
        </p:txBody>
      </p:sp>
      <p:grpSp>
        <p:nvGrpSpPr>
          <p:cNvPr id="85" name="Google Shape;85;p4"/>
          <p:cNvGrpSpPr/>
          <p:nvPr/>
        </p:nvGrpSpPr>
        <p:grpSpPr>
          <a:xfrm>
            <a:off x="879712" y="1470444"/>
            <a:ext cx="2422533" cy="748726"/>
            <a:chOff x="1619146" y="0"/>
            <a:chExt cx="4667100" cy="2882400"/>
          </a:xfrm>
        </p:grpSpPr>
        <p:sp>
          <p:nvSpPr>
            <p:cNvPr id="86" name="Google Shape;86;p4"/>
            <p:cNvSpPr/>
            <p:nvPr/>
          </p:nvSpPr>
          <p:spPr>
            <a:xfrm>
              <a:off x="1619146" y="0"/>
              <a:ext cx="4667100" cy="2882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
            <p:cNvSpPr txBox="1"/>
            <p:nvPr/>
          </p:nvSpPr>
          <p:spPr>
            <a:xfrm>
              <a:off x="1759860" y="266033"/>
              <a:ext cx="4385700" cy="26010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200"/>
                <a:buFont typeface="Arial"/>
                <a:buNone/>
              </a:pPr>
              <a:r>
                <a:rPr b="1" i="0" lang="fr" sz="1200" u="none" cap="none" strike="noStrike">
                  <a:solidFill>
                    <a:srgbClr val="FFFF00"/>
                  </a:solidFill>
                  <a:latin typeface="Open Sans"/>
                  <a:ea typeface="Open Sans"/>
                  <a:cs typeface="Open Sans"/>
                  <a:sym typeface="Open Sans"/>
                </a:rPr>
                <a:t>Transition</a:t>
              </a:r>
              <a:r>
                <a:rPr i="0" lang="fr" sz="1200" u="none" cap="none" strike="noStrike">
                  <a:solidFill>
                    <a:srgbClr val="FFFF00"/>
                  </a:solidFill>
                  <a:latin typeface="Open Sans"/>
                  <a:ea typeface="Open Sans"/>
                  <a:cs typeface="Open Sans"/>
                  <a:sym typeface="Open Sans"/>
                </a:rPr>
                <a:t> </a:t>
              </a:r>
              <a:r>
                <a:rPr b="1" i="0" lang="fr" sz="1200" u="none" cap="none" strike="noStrike">
                  <a:solidFill>
                    <a:srgbClr val="FFFF00"/>
                  </a:solidFill>
                  <a:latin typeface="Open Sans"/>
                  <a:ea typeface="Open Sans"/>
                  <a:cs typeface="Open Sans"/>
                  <a:sym typeface="Open Sans"/>
                </a:rPr>
                <a:t>écologique : </a:t>
              </a:r>
              <a:r>
                <a:rPr i="0" lang="fr" sz="1200" u="none" cap="none" strike="noStrike">
                  <a:solidFill>
                    <a:schemeClr val="lt1"/>
                  </a:solidFill>
                  <a:latin typeface="Open Sans"/>
                  <a:ea typeface="Open Sans"/>
                  <a:cs typeface="Open Sans"/>
                  <a:sym typeface="Open Sans"/>
                </a:rPr>
                <a:t>environnement et impacts du changement climatique </a:t>
              </a:r>
              <a:endParaRPr i="0" sz="1200" u="none" cap="none" strike="noStrike">
                <a:solidFill>
                  <a:schemeClr val="lt1"/>
                </a:solidFill>
                <a:latin typeface="Open Sans"/>
                <a:ea typeface="Open Sans"/>
                <a:cs typeface="Open Sans"/>
                <a:sym typeface="Open Sans"/>
              </a:endParaRPr>
            </a:p>
          </p:txBody>
        </p:sp>
      </p:grpSp>
      <p:pic>
        <p:nvPicPr>
          <p:cNvPr id="88" name="Google Shape;88;p4"/>
          <p:cNvPicPr preferRelativeResize="0"/>
          <p:nvPr/>
        </p:nvPicPr>
        <p:blipFill rotWithShape="1">
          <a:blip r:embed="rId3">
            <a:alphaModFix/>
          </a:blip>
          <a:srcRect b="0" l="0" r="0" t="0"/>
          <a:stretch/>
        </p:blipFill>
        <p:spPr>
          <a:xfrm>
            <a:off x="1196410" y="2227305"/>
            <a:ext cx="1828801" cy="717498"/>
          </a:xfrm>
          <a:prstGeom prst="rect">
            <a:avLst/>
          </a:prstGeom>
          <a:noFill/>
          <a:ln>
            <a:noFill/>
          </a:ln>
        </p:spPr>
      </p:pic>
      <p:grpSp>
        <p:nvGrpSpPr>
          <p:cNvPr id="89" name="Google Shape;89;p4"/>
          <p:cNvGrpSpPr/>
          <p:nvPr/>
        </p:nvGrpSpPr>
        <p:grpSpPr>
          <a:xfrm>
            <a:off x="3812830" y="1442404"/>
            <a:ext cx="2238288" cy="759848"/>
            <a:chOff x="6114724" y="1735787"/>
            <a:chExt cx="2124300" cy="1527300"/>
          </a:xfrm>
        </p:grpSpPr>
        <p:sp>
          <p:nvSpPr>
            <p:cNvPr id="90" name="Google Shape;90;p4"/>
            <p:cNvSpPr/>
            <p:nvPr/>
          </p:nvSpPr>
          <p:spPr>
            <a:xfrm>
              <a:off x="6114724" y="1735787"/>
              <a:ext cx="2124300" cy="15273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
            <p:cNvSpPr txBox="1"/>
            <p:nvPr/>
          </p:nvSpPr>
          <p:spPr>
            <a:xfrm>
              <a:off x="6189278" y="1810340"/>
              <a:ext cx="1975198" cy="13890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200"/>
                <a:buFont typeface="Arial"/>
                <a:buNone/>
              </a:pPr>
              <a:r>
                <a:rPr b="1" i="0" lang="fr" sz="1200" u="none" cap="none" strike="noStrike">
                  <a:solidFill>
                    <a:srgbClr val="FFFF00"/>
                  </a:solidFill>
                  <a:latin typeface="Open Sans"/>
                  <a:ea typeface="Open Sans"/>
                  <a:cs typeface="Open Sans"/>
                  <a:sym typeface="Open Sans"/>
                </a:rPr>
                <a:t>Transition numérique :</a:t>
              </a:r>
              <a:r>
                <a:rPr i="0" lang="fr" sz="1200" u="none" cap="none" strike="noStrike">
                  <a:solidFill>
                    <a:schemeClr val="lt1"/>
                  </a:solidFill>
                  <a:latin typeface="Open Sans"/>
                  <a:ea typeface="Open Sans"/>
                  <a:cs typeface="Open Sans"/>
                  <a:sym typeface="Open Sans"/>
                </a:rPr>
                <a:t> IA, données, algorithmes, réseaux</a:t>
              </a:r>
              <a:endParaRPr i="0" sz="1200" u="none" cap="none" strike="noStrike">
                <a:solidFill>
                  <a:schemeClr val="lt1"/>
                </a:solidFill>
                <a:latin typeface="Open Sans"/>
                <a:ea typeface="Open Sans"/>
                <a:cs typeface="Open Sans"/>
                <a:sym typeface="Open Sans"/>
              </a:endParaRPr>
            </a:p>
          </p:txBody>
        </p:sp>
      </p:grpSp>
      <p:pic>
        <p:nvPicPr>
          <p:cNvPr id="92" name="Google Shape;92;p4"/>
          <p:cNvPicPr preferRelativeResize="0"/>
          <p:nvPr/>
        </p:nvPicPr>
        <p:blipFill rotWithShape="1">
          <a:blip r:embed="rId4">
            <a:alphaModFix/>
          </a:blip>
          <a:srcRect b="0" l="0" r="0" t="0"/>
          <a:stretch/>
        </p:blipFill>
        <p:spPr>
          <a:xfrm>
            <a:off x="4247260" y="2236441"/>
            <a:ext cx="1401510" cy="692015"/>
          </a:xfrm>
          <a:prstGeom prst="rect">
            <a:avLst/>
          </a:prstGeom>
          <a:noFill/>
          <a:ln>
            <a:noFill/>
          </a:ln>
        </p:spPr>
      </p:pic>
      <p:grpSp>
        <p:nvGrpSpPr>
          <p:cNvPr id="93" name="Google Shape;93;p4"/>
          <p:cNvGrpSpPr/>
          <p:nvPr/>
        </p:nvGrpSpPr>
        <p:grpSpPr>
          <a:xfrm>
            <a:off x="6467261" y="1447806"/>
            <a:ext cx="2450645" cy="761762"/>
            <a:chOff x="3695204" y="361328"/>
            <a:chExt cx="1632600" cy="1008900"/>
          </a:xfrm>
        </p:grpSpPr>
        <p:sp>
          <p:nvSpPr>
            <p:cNvPr id="94" name="Google Shape;94;p4"/>
            <p:cNvSpPr/>
            <p:nvPr/>
          </p:nvSpPr>
          <p:spPr>
            <a:xfrm>
              <a:off x="3695204" y="361328"/>
              <a:ext cx="1632600" cy="10089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4"/>
            <p:cNvSpPr txBox="1"/>
            <p:nvPr/>
          </p:nvSpPr>
          <p:spPr>
            <a:xfrm>
              <a:off x="3749938" y="410581"/>
              <a:ext cx="1577700" cy="9105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200"/>
                <a:buFont typeface="Arial"/>
                <a:buNone/>
              </a:pPr>
              <a:r>
                <a:rPr b="1" i="0" lang="fr" sz="1200" u="none" cap="none" strike="noStrike">
                  <a:solidFill>
                    <a:srgbClr val="FFFF00"/>
                  </a:solidFill>
                  <a:latin typeface="Open Sans"/>
                  <a:ea typeface="Open Sans"/>
                  <a:cs typeface="Open Sans"/>
                  <a:sym typeface="Open Sans"/>
                </a:rPr>
                <a:t>Transition énergétique : </a:t>
              </a:r>
              <a:r>
                <a:rPr i="0" lang="fr" sz="1200" u="none" cap="none" strike="noStrike">
                  <a:solidFill>
                    <a:schemeClr val="lt1"/>
                  </a:solidFill>
                  <a:latin typeface="Open Sans"/>
                  <a:ea typeface="Open Sans"/>
                  <a:cs typeface="Open Sans"/>
                  <a:sym typeface="Open Sans"/>
                </a:rPr>
                <a:t>sources et formes d’énergies, performance énergétique</a:t>
              </a:r>
              <a:endParaRPr i="0" sz="1400" u="none" cap="none" strike="noStrike">
                <a:solidFill>
                  <a:srgbClr val="000000"/>
                </a:solidFill>
                <a:latin typeface="Open Sans"/>
                <a:ea typeface="Open Sans"/>
                <a:cs typeface="Open Sans"/>
                <a:sym typeface="Open Sans"/>
              </a:endParaRPr>
            </a:p>
          </p:txBody>
        </p:sp>
      </p:grpSp>
      <p:pic>
        <p:nvPicPr>
          <p:cNvPr id="96" name="Google Shape;96;p4"/>
          <p:cNvPicPr preferRelativeResize="0"/>
          <p:nvPr/>
        </p:nvPicPr>
        <p:blipFill rotWithShape="1">
          <a:blip r:embed="rId5">
            <a:alphaModFix/>
          </a:blip>
          <a:srcRect b="0" l="0" r="0" t="0"/>
          <a:stretch/>
        </p:blipFill>
        <p:spPr>
          <a:xfrm>
            <a:off x="6928405" y="2251821"/>
            <a:ext cx="1549023" cy="7271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5"/>
          <p:cNvPicPr preferRelativeResize="0"/>
          <p:nvPr/>
        </p:nvPicPr>
        <p:blipFill rotWithShape="1">
          <a:blip r:embed="rId3">
            <a:alphaModFix/>
          </a:blip>
          <a:srcRect b="0" l="0" r="0" t="0"/>
          <a:stretch/>
        </p:blipFill>
        <p:spPr>
          <a:xfrm>
            <a:off x="5594591" y="1011179"/>
            <a:ext cx="3549416" cy="2765311"/>
          </a:xfrm>
          <a:prstGeom prst="rect">
            <a:avLst/>
          </a:prstGeom>
          <a:noFill/>
          <a:ln>
            <a:noFill/>
          </a:ln>
        </p:spPr>
      </p:pic>
      <p:sp>
        <p:nvSpPr>
          <p:cNvPr id="102" name="Google Shape;102;p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Les 3 problématiques abordées</a:t>
            </a:r>
            <a:endParaRPr/>
          </a:p>
        </p:txBody>
      </p:sp>
      <p:sp>
        <p:nvSpPr>
          <p:cNvPr id="103" name="Google Shape;103;p5"/>
          <p:cNvSpPr txBox="1"/>
          <p:nvPr/>
        </p:nvSpPr>
        <p:spPr>
          <a:xfrm>
            <a:off x="355300" y="1011175"/>
            <a:ext cx="6068100" cy="2383200"/>
          </a:xfrm>
          <a:prstGeom prst="rect">
            <a:avLst/>
          </a:prstGeom>
          <a:noFill/>
          <a:ln>
            <a:noFill/>
          </a:ln>
        </p:spPr>
        <p:txBody>
          <a:bodyPr anchorCtr="0" anchor="t" bIns="0" lIns="0" spcFirstLastPara="1" rIns="0" wrap="square" tIns="12700">
            <a:spAutoFit/>
          </a:bodyPr>
          <a:lstStyle/>
          <a:p>
            <a:pPr indent="-228600" lvl="0" marL="457200" marR="0" rtl="0" algn="l">
              <a:lnSpc>
                <a:spcPct val="100000"/>
              </a:lnSpc>
              <a:spcBef>
                <a:spcPts val="0"/>
              </a:spcBef>
              <a:spcAft>
                <a:spcPts val="0"/>
              </a:spcAft>
              <a:buClr>
                <a:srgbClr val="FF9900"/>
              </a:buClr>
              <a:buSzPts val="2100"/>
              <a:buFont typeface="Calibri"/>
              <a:buNone/>
            </a:pPr>
            <a:r>
              <a:t/>
            </a:r>
            <a:endParaRPr b="1" i="0" u="none" cap="none" strike="noStrike">
              <a:solidFill>
                <a:srgbClr val="FF9900"/>
              </a:solidFill>
              <a:highlight>
                <a:schemeClr val="lt1"/>
              </a:highlight>
              <a:latin typeface="Open Sans"/>
              <a:ea typeface="Open Sans"/>
              <a:cs typeface="Open Sans"/>
              <a:sym typeface="Open Sans"/>
            </a:endParaRPr>
          </a:p>
          <a:p>
            <a:pPr indent="-317500" lvl="0" marL="457200" marR="0" rtl="0" algn="l">
              <a:lnSpc>
                <a:spcPct val="100000"/>
              </a:lnSpc>
              <a:spcBef>
                <a:spcPts val="0"/>
              </a:spcBef>
              <a:spcAft>
                <a:spcPts val="0"/>
              </a:spcAft>
              <a:buClr>
                <a:srgbClr val="FF9900"/>
              </a:buClr>
              <a:buSzPts val="1400"/>
              <a:buFont typeface="Open Sans"/>
              <a:buChar char="❖"/>
            </a:pPr>
            <a:r>
              <a:rPr b="1" lang="fr">
                <a:solidFill>
                  <a:srgbClr val="FF9900"/>
                </a:solidFill>
                <a:highlight>
                  <a:schemeClr val="lt1"/>
                </a:highlight>
                <a:latin typeface="Open Sans"/>
                <a:ea typeface="Open Sans"/>
                <a:cs typeface="Open Sans"/>
                <a:sym typeface="Open Sans"/>
              </a:rPr>
              <a:t>OST - </a:t>
            </a:r>
            <a:r>
              <a:rPr b="1" i="0" lang="fr" u="none" cap="none" strike="noStrike">
                <a:solidFill>
                  <a:srgbClr val="FF9900"/>
                </a:solidFill>
                <a:highlight>
                  <a:schemeClr val="lt1"/>
                </a:highlight>
                <a:latin typeface="Open Sans"/>
                <a:ea typeface="Open Sans"/>
                <a:cs typeface="Open Sans"/>
                <a:sym typeface="Open Sans"/>
              </a:rPr>
              <a:t>Comment ces objets, systèmes techniques interagissent avec les Humains, et jouent un rôle dans les défis que doit aujourd’hui relever la société ?</a:t>
            </a:r>
            <a:br>
              <a:rPr b="1" i="0" lang="fr" u="none" cap="none" strike="noStrike">
                <a:solidFill>
                  <a:srgbClr val="FF9900"/>
                </a:solidFill>
                <a:highlight>
                  <a:schemeClr val="lt1"/>
                </a:highlight>
                <a:latin typeface="Open Sans"/>
                <a:ea typeface="Open Sans"/>
                <a:cs typeface="Open Sans"/>
                <a:sym typeface="Open Sans"/>
              </a:rPr>
            </a:br>
            <a:r>
              <a:rPr b="1" i="0" lang="fr" u="none" cap="none" strike="noStrike">
                <a:solidFill>
                  <a:srgbClr val="FF9900"/>
                </a:solidFill>
                <a:highlight>
                  <a:schemeClr val="lt1"/>
                </a:highlight>
                <a:latin typeface="Open Sans"/>
                <a:ea typeface="Open Sans"/>
                <a:cs typeface="Open Sans"/>
                <a:sym typeface="Open Sans"/>
              </a:rPr>
              <a:t> </a:t>
            </a:r>
            <a:endParaRPr b="1" i="0" u="none" cap="none" strike="noStrike">
              <a:solidFill>
                <a:srgbClr val="FF9900"/>
              </a:solidFill>
              <a:highlight>
                <a:schemeClr val="lt1"/>
              </a:highlight>
              <a:latin typeface="Open Sans"/>
              <a:ea typeface="Open Sans"/>
              <a:cs typeface="Open Sans"/>
              <a:sym typeface="Open Sans"/>
            </a:endParaRPr>
          </a:p>
          <a:p>
            <a:pPr indent="-317500" lvl="0" marL="457200" marR="0" rtl="0" algn="l">
              <a:lnSpc>
                <a:spcPct val="100000"/>
              </a:lnSpc>
              <a:spcBef>
                <a:spcPts val="0"/>
              </a:spcBef>
              <a:spcAft>
                <a:spcPts val="0"/>
              </a:spcAft>
              <a:buClr>
                <a:srgbClr val="1155CC"/>
              </a:buClr>
              <a:buSzPts val="1400"/>
              <a:buFont typeface="Open Sans"/>
              <a:buChar char="❖"/>
            </a:pPr>
            <a:r>
              <a:rPr b="1" lang="fr">
                <a:solidFill>
                  <a:srgbClr val="1155CC"/>
                </a:solidFill>
                <a:highlight>
                  <a:schemeClr val="lt1"/>
                </a:highlight>
                <a:latin typeface="Open Sans"/>
                <a:ea typeface="Open Sans"/>
                <a:cs typeface="Open Sans"/>
                <a:sym typeface="Open Sans"/>
              </a:rPr>
              <a:t>SFC - </a:t>
            </a:r>
            <a:r>
              <a:rPr b="1" i="0" lang="fr" u="none" cap="none" strike="noStrike">
                <a:solidFill>
                  <a:srgbClr val="1155CC"/>
                </a:solidFill>
                <a:highlight>
                  <a:schemeClr val="lt1"/>
                </a:highlight>
                <a:latin typeface="Open Sans"/>
                <a:ea typeface="Open Sans"/>
                <a:cs typeface="Open Sans"/>
                <a:sym typeface="Open Sans"/>
              </a:rPr>
              <a:t>Comment ces objets, systèmes techniques fonctionnent et se comportent ?</a:t>
            </a:r>
            <a:br>
              <a:rPr b="1" i="0" lang="fr" u="none" cap="none" strike="noStrike">
                <a:solidFill>
                  <a:srgbClr val="1155CC"/>
                </a:solidFill>
                <a:highlight>
                  <a:schemeClr val="lt1"/>
                </a:highlight>
                <a:latin typeface="Open Sans"/>
                <a:ea typeface="Open Sans"/>
                <a:cs typeface="Open Sans"/>
                <a:sym typeface="Open Sans"/>
              </a:rPr>
            </a:br>
            <a:r>
              <a:rPr b="1" i="0" lang="fr" u="none" cap="none" strike="noStrike">
                <a:solidFill>
                  <a:srgbClr val="1155CC"/>
                </a:solidFill>
                <a:highlight>
                  <a:schemeClr val="lt1"/>
                </a:highlight>
                <a:latin typeface="Open Sans"/>
                <a:ea typeface="Open Sans"/>
                <a:cs typeface="Open Sans"/>
                <a:sym typeface="Open Sans"/>
              </a:rPr>
              <a:t> </a:t>
            </a:r>
            <a:endParaRPr b="1" i="0" u="none" cap="none" strike="noStrike">
              <a:solidFill>
                <a:srgbClr val="1155CC"/>
              </a:solidFill>
              <a:highlight>
                <a:schemeClr val="lt1"/>
              </a:highlight>
              <a:latin typeface="Open Sans"/>
              <a:ea typeface="Open Sans"/>
              <a:cs typeface="Open Sans"/>
              <a:sym typeface="Open Sans"/>
            </a:endParaRPr>
          </a:p>
          <a:p>
            <a:pPr indent="-317500" lvl="0" marL="457200" marR="0" rtl="0" algn="l">
              <a:lnSpc>
                <a:spcPct val="100000"/>
              </a:lnSpc>
              <a:spcBef>
                <a:spcPts val="0"/>
              </a:spcBef>
              <a:spcAft>
                <a:spcPts val="0"/>
              </a:spcAft>
              <a:buClr>
                <a:srgbClr val="6AA84F"/>
              </a:buClr>
              <a:buSzPts val="1400"/>
              <a:buFont typeface="Calibri"/>
              <a:buChar char="❖"/>
            </a:pPr>
            <a:r>
              <a:rPr b="1" lang="fr">
                <a:solidFill>
                  <a:srgbClr val="6AA84F"/>
                </a:solidFill>
                <a:highlight>
                  <a:schemeClr val="lt1"/>
                </a:highlight>
                <a:latin typeface="Open Sans"/>
                <a:ea typeface="Open Sans"/>
                <a:cs typeface="Open Sans"/>
                <a:sym typeface="Open Sans"/>
              </a:rPr>
              <a:t>CCRI - </a:t>
            </a:r>
            <a:r>
              <a:rPr b="1" i="0" lang="fr" u="none" cap="none" strike="noStrike">
                <a:solidFill>
                  <a:srgbClr val="6AA84F"/>
                </a:solidFill>
                <a:highlight>
                  <a:schemeClr val="lt1"/>
                </a:highlight>
                <a:latin typeface="Open Sans"/>
                <a:ea typeface="Open Sans"/>
                <a:cs typeface="Open Sans"/>
                <a:sym typeface="Open Sans"/>
              </a:rPr>
              <a:t>Comment </a:t>
            </a:r>
            <a:r>
              <a:rPr b="1" lang="fr">
                <a:solidFill>
                  <a:srgbClr val="6AA84F"/>
                </a:solidFill>
                <a:highlight>
                  <a:schemeClr val="lt1"/>
                </a:highlight>
                <a:latin typeface="Open Sans"/>
                <a:ea typeface="Open Sans"/>
                <a:cs typeface="Open Sans"/>
                <a:sym typeface="Open Sans"/>
              </a:rPr>
              <a:t>les OST ont</a:t>
            </a:r>
            <a:r>
              <a:rPr b="1" i="0" lang="fr" u="none" cap="none" strike="noStrike">
                <a:solidFill>
                  <a:srgbClr val="6AA84F"/>
                </a:solidFill>
                <a:highlight>
                  <a:schemeClr val="lt1"/>
                </a:highlight>
                <a:latin typeface="Open Sans"/>
                <a:ea typeface="Open Sans"/>
                <a:cs typeface="Open Sans"/>
                <a:sym typeface="Open Sans"/>
              </a:rPr>
              <a:t> été imaginés, conçus et réalisés, et comment </a:t>
            </a:r>
            <a:r>
              <a:rPr b="1" lang="fr">
                <a:solidFill>
                  <a:srgbClr val="6AA84F"/>
                </a:solidFill>
                <a:highlight>
                  <a:schemeClr val="lt1"/>
                </a:highlight>
                <a:latin typeface="Open Sans"/>
                <a:ea typeface="Open Sans"/>
                <a:cs typeface="Open Sans"/>
                <a:sym typeface="Open Sans"/>
              </a:rPr>
              <a:t>il est </a:t>
            </a:r>
            <a:r>
              <a:rPr b="1" i="0" lang="fr" u="none" cap="none" strike="noStrike">
                <a:solidFill>
                  <a:srgbClr val="6AA84F"/>
                </a:solidFill>
                <a:highlight>
                  <a:schemeClr val="lt1"/>
                </a:highlight>
                <a:latin typeface="Open Sans"/>
                <a:ea typeface="Open Sans"/>
                <a:cs typeface="Open Sans"/>
                <a:sym typeface="Open Sans"/>
              </a:rPr>
              <a:t>possible de les faire évoluer pour répondre aux enjeux sociétaux ?</a:t>
            </a:r>
            <a:endParaRPr b="1" i="0" u="none" cap="none" strike="noStrike">
              <a:solidFill>
                <a:srgbClr val="5770BE"/>
              </a:solidFill>
              <a:highlight>
                <a:schemeClr val="lt1"/>
              </a:highlight>
              <a:latin typeface="Open Sans"/>
              <a:ea typeface="Open Sans"/>
              <a:cs typeface="Open Sans"/>
              <a:sym typeface="Open Sans"/>
            </a:endParaRPr>
          </a:p>
        </p:txBody>
      </p:sp>
      <p:pic>
        <p:nvPicPr>
          <p:cNvPr id="104" name="Google Shape;104;p5"/>
          <p:cNvPicPr preferRelativeResize="0"/>
          <p:nvPr/>
        </p:nvPicPr>
        <p:blipFill rotWithShape="1">
          <a:blip r:embed="rId4">
            <a:alphaModFix/>
          </a:blip>
          <a:srcRect b="0" l="0" r="0" t="0"/>
          <a:stretch/>
        </p:blipFill>
        <p:spPr>
          <a:xfrm>
            <a:off x="618774" y="3532018"/>
            <a:ext cx="5370310" cy="14501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b="0" l="0" r="0" t="0"/>
          <a:stretch/>
        </p:blipFill>
        <p:spPr>
          <a:xfrm>
            <a:off x="6249750" y="1669764"/>
            <a:ext cx="2703100" cy="2105961"/>
          </a:xfrm>
          <a:prstGeom prst="rect">
            <a:avLst/>
          </a:prstGeom>
          <a:noFill/>
          <a:ln>
            <a:noFill/>
          </a:ln>
        </p:spPr>
      </p:pic>
      <p:sp>
        <p:nvSpPr>
          <p:cNvPr id="110" name="Google Shape;110;p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Le développement pédagogique du cycle 4</a:t>
            </a:r>
            <a:endParaRPr/>
          </a:p>
        </p:txBody>
      </p:sp>
      <p:sp>
        <p:nvSpPr>
          <p:cNvPr id="111" name="Google Shape;111;p6"/>
          <p:cNvSpPr txBox="1"/>
          <p:nvPr>
            <p:ph idx="1" type="body"/>
          </p:nvPr>
        </p:nvSpPr>
        <p:spPr>
          <a:xfrm>
            <a:off x="0" y="1152425"/>
            <a:ext cx="6159000" cy="3777000"/>
          </a:xfrm>
          <a:prstGeom prst="rect">
            <a:avLst/>
          </a:prstGeom>
          <a:noFill/>
          <a:ln>
            <a:noFill/>
          </a:ln>
        </p:spPr>
        <p:txBody>
          <a:bodyPr anchorCtr="0" anchor="t" bIns="91425" lIns="91425" spcFirstLastPara="1" rIns="91425" wrap="square" tIns="91425">
            <a:normAutofit fontScale="62500" lnSpcReduction="10000"/>
          </a:bodyPr>
          <a:lstStyle/>
          <a:p>
            <a:pPr indent="-304006" lvl="0" marL="457200" rtl="0" algn="l">
              <a:lnSpc>
                <a:spcPct val="115000"/>
              </a:lnSpc>
              <a:spcBef>
                <a:spcPts val="0"/>
              </a:spcBef>
              <a:spcAft>
                <a:spcPts val="0"/>
              </a:spcAft>
              <a:buSzPct val="78143"/>
              <a:buChar char="●"/>
            </a:pPr>
            <a:r>
              <a:rPr b="1" lang="fr" sz="2431"/>
              <a:t>« Faire pour apprendre et apprendre à faire </a:t>
            </a:r>
            <a:r>
              <a:rPr lang="fr" sz="2431"/>
              <a:t>»</a:t>
            </a:r>
            <a:r>
              <a:rPr lang="fr" sz="1860"/>
              <a:t>.</a:t>
            </a:r>
            <a:endParaRPr sz="1860"/>
          </a:p>
          <a:p>
            <a:pPr indent="-304006" lvl="1" marL="914400" rtl="0" algn="just">
              <a:lnSpc>
                <a:spcPct val="115000"/>
              </a:lnSpc>
              <a:spcBef>
                <a:spcPts val="0"/>
              </a:spcBef>
              <a:spcAft>
                <a:spcPts val="0"/>
              </a:spcAft>
              <a:buClr>
                <a:srgbClr val="6A5D47"/>
              </a:buClr>
              <a:buSzPct val="100000"/>
              <a:buChar char="➢"/>
            </a:pPr>
            <a:r>
              <a:rPr b="1" lang="fr" sz="1900"/>
              <a:t>Doit se dérouler </a:t>
            </a:r>
            <a:r>
              <a:rPr b="1" lang="fr" sz="1900"/>
              <a:t>dans un atelier de fabrication collaboratif</a:t>
            </a:r>
            <a:r>
              <a:rPr lang="fr" sz="1900"/>
              <a:t>, </a:t>
            </a:r>
            <a:r>
              <a:rPr b="1" lang="fr" sz="1900"/>
              <a:t>FABLAB</a:t>
            </a:r>
            <a:r>
              <a:rPr lang="fr" sz="1900"/>
              <a:t>.</a:t>
            </a:r>
            <a:endParaRPr sz="1900"/>
          </a:p>
          <a:p>
            <a:pPr indent="-304006" lvl="1" marL="914400" rtl="0" algn="just">
              <a:lnSpc>
                <a:spcPct val="115000"/>
              </a:lnSpc>
              <a:spcBef>
                <a:spcPts val="0"/>
              </a:spcBef>
              <a:spcAft>
                <a:spcPts val="0"/>
              </a:spcAft>
              <a:buClr>
                <a:srgbClr val="6A5D47"/>
              </a:buClr>
              <a:buSzPct val="100000"/>
              <a:buChar char="➢"/>
            </a:pPr>
            <a:r>
              <a:rPr b="1" lang="fr" sz="1900"/>
              <a:t>Habileté manuelles attendues</a:t>
            </a:r>
            <a:r>
              <a:rPr lang="fr" sz="1900"/>
              <a:t> avec l’</a:t>
            </a:r>
            <a:r>
              <a:rPr b="1" lang="fr" sz="1900"/>
              <a:t>observation</a:t>
            </a:r>
            <a:r>
              <a:rPr lang="fr" sz="1900"/>
              <a:t> et/ou la </a:t>
            </a:r>
            <a:r>
              <a:rPr b="1" lang="fr" sz="1900"/>
              <a:t>manipulation </a:t>
            </a:r>
            <a:r>
              <a:rPr lang="fr" sz="1900"/>
              <a:t>d’OST effectivement dans la salle.</a:t>
            </a:r>
            <a:endParaRPr sz="1900"/>
          </a:p>
          <a:p>
            <a:pPr indent="0" lvl="0" marL="0" rtl="0" algn="just">
              <a:lnSpc>
                <a:spcPct val="115000"/>
              </a:lnSpc>
              <a:spcBef>
                <a:spcPts val="0"/>
              </a:spcBef>
              <a:spcAft>
                <a:spcPts val="0"/>
              </a:spcAft>
              <a:buNone/>
            </a:pPr>
            <a:r>
              <a:t/>
            </a:r>
            <a:endParaRPr sz="1900"/>
          </a:p>
          <a:p>
            <a:pPr indent="-304006" lvl="0" marL="457200" rtl="0" algn="l">
              <a:lnSpc>
                <a:spcPct val="115000"/>
              </a:lnSpc>
              <a:spcBef>
                <a:spcPts val="1000"/>
              </a:spcBef>
              <a:spcAft>
                <a:spcPts val="0"/>
              </a:spcAft>
              <a:buSzPct val="100000"/>
              <a:buChar char="●"/>
            </a:pPr>
            <a:r>
              <a:rPr lang="fr" sz="1900"/>
              <a:t>Pour d</a:t>
            </a:r>
            <a:r>
              <a:rPr lang="fr" sz="1900"/>
              <a:t>évelopper </a:t>
            </a:r>
            <a:r>
              <a:rPr b="1" lang="fr" sz="1900"/>
              <a:t>neuf compétences de fin de cycle</a:t>
            </a:r>
            <a:r>
              <a:rPr lang="fr" sz="1900"/>
              <a:t> articulées autour de </a:t>
            </a:r>
            <a:r>
              <a:rPr b="1" lang="fr" sz="1900"/>
              <a:t>trois thèmes</a:t>
            </a:r>
            <a:r>
              <a:rPr lang="fr" sz="1900"/>
              <a:t> :</a:t>
            </a:r>
            <a:endParaRPr sz="1900"/>
          </a:p>
          <a:p>
            <a:pPr indent="-307975" lvl="1" marL="914400" rtl="0" algn="l">
              <a:lnSpc>
                <a:spcPct val="115000"/>
              </a:lnSpc>
              <a:spcBef>
                <a:spcPts val="0"/>
              </a:spcBef>
              <a:spcAft>
                <a:spcPts val="0"/>
              </a:spcAft>
              <a:buSzPct val="100000"/>
              <a:buAutoNum type="arabicPeriod"/>
            </a:pPr>
            <a:r>
              <a:rPr b="1" lang="fr" sz="2000">
                <a:solidFill>
                  <a:srgbClr val="FFA45B"/>
                </a:solidFill>
              </a:rPr>
              <a:t>OST : Usages et interactions</a:t>
            </a:r>
            <a:endParaRPr b="1" sz="2000">
              <a:solidFill>
                <a:srgbClr val="FFA45B"/>
              </a:solidFill>
            </a:endParaRPr>
          </a:p>
          <a:p>
            <a:pPr indent="-304006" lvl="2" marL="1371600" rtl="0" algn="l">
              <a:lnSpc>
                <a:spcPct val="115000"/>
              </a:lnSpc>
              <a:spcBef>
                <a:spcPts val="0"/>
              </a:spcBef>
              <a:spcAft>
                <a:spcPts val="0"/>
              </a:spcAft>
              <a:buSzPct val="111764"/>
              <a:buChar char="➢"/>
            </a:pPr>
            <a:r>
              <a:rPr lang="fr" sz="1700"/>
              <a:t>Invite à analyser leurs usages et leurs impacts dans notre société. (Observation externe des OST).</a:t>
            </a:r>
            <a:endParaRPr sz="1700"/>
          </a:p>
          <a:p>
            <a:pPr indent="-307975" lvl="1" marL="914400" rtl="0" algn="l">
              <a:lnSpc>
                <a:spcPct val="115000"/>
              </a:lnSpc>
              <a:spcBef>
                <a:spcPts val="0"/>
              </a:spcBef>
              <a:spcAft>
                <a:spcPts val="0"/>
              </a:spcAft>
              <a:buSzPct val="100000"/>
              <a:buAutoNum type="arabicPeriod"/>
            </a:pPr>
            <a:r>
              <a:rPr b="1" lang="fr" sz="2000">
                <a:solidFill>
                  <a:srgbClr val="0070C0"/>
                </a:solidFill>
              </a:rPr>
              <a:t>SFC : Structure</a:t>
            </a:r>
            <a:r>
              <a:rPr lang="fr" sz="2000">
                <a:solidFill>
                  <a:srgbClr val="0070C0"/>
                </a:solidFill>
              </a:rPr>
              <a:t>, </a:t>
            </a:r>
            <a:r>
              <a:rPr b="1" lang="fr" sz="2000">
                <a:solidFill>
                  <a:srgbClr val="0070C0"/>
                </a:solidFill>
              </a:rPr>
              <a:t>fonctionnement</a:t>
            </a:r>
            <a:r>
              <a:rPr lang="fr" sz="2000">
                <a:solidFill>
                  <a:srgbClr val="0070C0"/>
                </a:solidFill>
              </a:rPr>
              <a:t>, </a:t>
            </a:r>
            <a:r>
              <a:rPr b="1" lang="fr" sz="2000">
                <a:solidFill>
                  <a:srgbClr val="0070C0"/>
                </a:solidFill>
              </a:rPr>
              <a:t>comportement</a:t>
            </a:r>
            <a:endParaRPr b="1" sz="2000">
              <a:solidFill>
                <a:srgbClr val="0070C0"/>
              </a:solidFill>
            </a:endParaRPr>
          </a:p>
          <a:p>
            <a:pPr indent="-304006" lvl="2" marL="1371600" rtl="0" algn="l">
              <a:lnSpc>
                <a:spcPct val="115000"/>
              </a:lnSpc>
              <a:spcBef>
                <a:spcPts val="0"/>
              </a:spcBef>
              <a:spcAft>
                <a:spcPts val="0"/>
              </a:spcAft>
              <a:buSzPct val="111764"/>
              <a:buChar char="➢"/>
            </a:pPr>
            <a:r>
              <a:rPr lang="fr" sz="1700"/>
              <a:t>Comprendre le fonctionnement interne, leur structure et les flux d’énergie, d’information et de matière. (Observation interne des OST).</a:t>
            </a:r>
            <a:endParaRPr sz="1700"/>
          </a:p>
          <a:p>
            <a:pPr indent="-307975" lvl="1" marL="914400" rtl="0" algn="l">
              <a:lnSpc>
                <a:spcPct val="115000"/>
              </a:lnSpc>
              <a:spcBef>
                <a:spcPts val="0"/>
              </a:spcBef>
              <a:spcAft>
                <a:spcPts val="0"/>
              </a:spcAft>
              <a:buSzPct val="100000"/>
              <a:buAutoNum type="arabicPeriod"/>
            </a:pPr>
            <a:r>
              <a:rPr b="1" lang="fr" sz="2000">
                <a:solidFill>
                  <a:srgbClr val="00B050"/>
                </a:solidFill>
              </a:rPr>
              <a:t>CCRI : Création</a:t>
            </a:r>
            <a:r>
              <a:rPr lang="fr" sz="2000">
                <a:solidFill>
                  <a:srgbClr val="00B050"/>
                </a:solidFill>
              </a:rPr>
              <a:t>, </a:t>
            </a:r>
            <a:r>
              <a:rPr b="1" lang="fr" sz="2000">
                <a:solidFill>
                  <a:srgbClr val="00B050"/>
                </a:solidFill>
              </a:rPr>
              <a:t>conception</a:t>
            </a:r>
            <a:r>
              <a:rPr lang="fr" sz="2000">
                <a:solidFill>
                  <a:srgbClr val="00B050"/>
                </a:solidFill>
              </a:rPr>
              <a:t>, </a:t>
            </a:r>
            <a:r>
              <a:rPr b="1" lang="fr" sz="2000">
                <a:solidFill>
                  <a:srgbClr val="00B050"/>
                </a:solidFill>
              </a:rPr>
              <a:t>réalisation</a:t>
            </a:r>
            <a:r>
              <a:rPr lang="fr" sz="2000">
                <a:solidFill>
                  <a:srgbClr val="00B050"/>
                </a:solidFill>
              </a:rPr>
              <a:t>, </a:t>
            </a:r>
            <a:r>
              <a:rPr b="1" lang="fr" sz="2000">
                <a:solidFill>
                  <a:srgbClr val="00B050"/>
                </a:solidFill>
              </a:rPr>
              <a:t>innovation</a:t>
            </a:r>
            <a:endParaRPr b="1" sz="2000">
              <a:solidFill>
                <a:srgbClr val="00B050"/>
              </a:solidFill>
            </a:endParaRPr>
          </a:p>
          <a:p>
            <a:pPr indent="-304006" lvl="2" marL="1371600" rtl="0" algn="l">
              <a:lnSpc>
                <a:spcPct val="115000"/>
              </a:lnSpc>
              <a:spcBef>
                <a:spcPts val="0"/>
              </a:spcBef>
              <a:spcAft>
                <a:spcPts val="0"/>
              </a:spcAft>
              <a:buSzPct val="111764"/>
              <a:buChar char="➢"/>
            </a:pPr>
            <a:r>
              <a:rPr lang="fr" sz="1700"/>
              <a:t>Mettre les élèves en action dans des démarches de créativité et de projet. (Imaginer, concevoir, fabriquer, programmer et tester).</a:t>
            </a:r>
            <a:endParaRPr sz="19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a277b1c478_0_1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Le renforcement de la pensée informatique</a:t>
            </a:r>
            <a:endParaRPr/>
          </a:p>
        </p:txBody>
      </p:sp>
      <p:sp>
        <p:nvSpPr>
          <p:cNvPr id="117" name="Google Shape;117;g3a277b1c478_0_10"/>
          <p:cNvSpPr txBox="1"/>
          <p:nvPr>
            <p:ph idx="1" type="body"/>
          </p:nvPr>
        </p:nvSpPr>
        <p:spPr>
          <a:xfrm>
            <a:off x="311700" y="1266325"/>
            <a:ext cx="8647800" cy="30162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935"/>
              <a:buNone/>
            </a:pPr>
            <a:r>
              <a:rPr lang="fr" sz="1430"/>
              <a:t>➡️ Le nouveau programme confirme l’importance de la</a:t>
            </a:r>
            <a:r>
              <a:rPr b="1" lang="fr" sz="1430"/>
              <a:t> pensée informatique</a:t>
            </a:r>
            <a:r>
              <a:rPr lang="fr" sz="1430"/>
              <a:t> dans l’enseignement de la Technologie.</a:t>
            </a:r>
            <a:endParaRPr sz="1430"/>
          </a:p>
          <a:p>
            <a:pPr indent="0" lvl="0" marL="0" rtl="0" algn="l">
              <a:lnSpc>
                <a:spcPct val="95000"/>
              </a:lnSpc>
              <a:spcBef>
                <a:spcPts val="0"/>
              </a:spcBef>
              <a:spcAft>
                <a:spcPts val="0"/>
              </a:spcAft>
              <a:buSzPts val="935"/>
              <a:buNone/>
            </a:pPr>
            <a:r>
              <a:rPr lang="fr" sz="1430"/>
              <a:t>Elle </a:t>
            </a:r>
            <a:r>
              <a:rPr b="1" lang="fr" sz="1430"/>
              <a:t>ne se limite pas à « faire du code » et une multiplication d’essais/erreurs</a:t>
            </a:r>
            <a:r>
              <a:rPr lang="fr" sz="1430"/>
              <a:t>, mais vise à </a:t>
            </a:r>
            <a:r>
              <a:rPr b="1" lang="fr" sz="1430"/>
              <a:t>développer une manière de raisonner propre à l’informatique</a:t>
            </a:r>
            <a:r>
              <a:rPr lang="fr" sz="1430"/>
              <a:t>.</a:t>
            </a:r>
            <a:endParaRPr sz="1430"/>
          </a:p>
          <a:p>
            <a:pPr indent="0" lvl="0" marL="0" rtl="0" algn="l">
              <a:lnSpc>
                <a:spcPct val="95000"/>
              </a:lnSpc>
              <a:spcBef>
                <a:spcPts val="0"/>
              </a:spcBef>
              <a:spcAft>
                <a:spcPts val="0"/>
              </a:spcAft>
              <a:buSzPts val="935"/>
              <a:buNone/>
            </a:pPr>
            <a:r>
              <a:t/>
            </a:r>
            <a:endParaRPr sz="1430"/>
          </a:p>
          <a:p>
            <a:pPr indent="0" lvl="0" marL="0" rtl="0" algn="l">
              <a:lnSpc>
                <a:spcPct val="95000"/>
              </a:lnSpc>
              <a:spcBef>
                <a:spcPts val="0"/>
              </a:spcBef>
              <a:spcAft>
                <a:spcPts val="0"/>
              </a:spcAft>
              <a:buSzPts val="935"/>
              <a:buNone/>
            </a:pPr>
            <a:r>
              <a:rPr b="1" lang="fr" sz="1430"/>
              <a:t>En pratique, cela signifie :</a:t>
            </a:r>
            <a:endParaRPr b="1" sz="1430"/>
          </a:p>
          <a:p>
            <a:pPr indent="0" lvl="0" marL="0" rtl="0" algn="l">
              <a:lnSpc>
                <a:spcPct val="95000"/>
              </a:lnSpc>
              <a:spcBef>
                <a:spcPts val="0"/>
              </a:spcBef>
              <a:spcAft>
                <a:spcPts val="0"/>
              </a:spcAft>
              <a:buSzPts val="935"/>
              <a:buNone/>
            </a:pPr>
            <a:r>
              <a:t/>
            </a:r>
            <a:endParaRPr sz="1430"/>
          </a:p>
          <a:p>
            <a:pPr indent="457200" lvl="0" marL="0" rtl="0" algn="l">
              <a:lnSpc>
                <a:spcPct val="95000"/>
              </a:lnSpc>
              <a:spcBef>
                <a:spcPts val="0"/>
              </a:spcBef>
              <a:spcAft>
                <a:spcPts val="0"/>
              </a:spcAft>
              <a:buSzPts val="935"/>
              <a:buNone/>
            </a:pPr>
            <a:r>
              <a:rPr lang="fr" sz="1430"/>
              <a:t>🧩 </a:t>
            </a:r>
            <a:r>
              <a:rPr b="1" lang="fr" sz="1430"/>
              <a:t>Décomposer un problème</a:t>
            </a:r>
            <a:r>
              <a:rPr lang="fr" sz="1430"/>
              <a:t> </a:t>
            </a:r>
            <a:r>
              <a:rPr b="1" lang="fr" sz="1430"/>
              <a:t>en sous-problème</a:t>
            </a:r>
            <a:r>
              <a:rPr lang="fr" sz="1430"/>
              <a:t> avec des étapes simples et logiques ;</a:t>
            </a:r>
            <a:endParaRPr sz="1430"/>
          </a:p>
          <a:p>
            <a:pPr indent="457200" lvl="0" marL="0" rtl="0" algn="l">
              <a:lnSpc>
                <a:spcPct val="95000"/>
              </a:lnSpc>
              <a:spcBef>
                <a:spcPts val="0"/>
              </a:spcBef>
              <a:spcAft>
                <a:spcPts val="0"/>
              </a:spcAft>
              <a:buSzPts val="935"/>
              <a:buNone/>
            </a:pPr>
            <a:r>
              <a:rPr lang="fr" sz="1430"/>
              <a:t>🔁 </a:t>
            </a:r>
            <a:r>
              <a:rPr b="1" lang="fr" sz="1430"/>
              <a:t>Concevoir des algorithmes</a:t>
            </a:r>
            <a:r>
              <a:rPr lang="fr" sz="1430"/>
              <a:t> pour décrire des actions automatisées ;</a:t>
            </a:r>
            <a:endParaRPr sz="1430"/>
          </a:p>
          <a:p>
            <a:pPr indent="0" lvl="0" marL="450000" rtl="0" algn="l">
              <a:lnSpc>
                <a:spcPct val="95000"/>
              </a:lnSpc>
              <a:spcBef>
                <a:spcPts val="0"/>
              </a:spcBef>
              <a:spcAft>
                <a:spcPts val="0"/>
              </a:spcAft>
              <a:buSzPts val="935"/>
              <a:buNone/>
            </a:pPr>
            <a:r>
              <a:rPr lang="fr" sz="1430"/>
              <a:t>⚙️ </a:t>
            </a:r>
            <a:r>
              <a:rPr b="1" lang="fr" sz="1430"/>
              <a:t>Programmer et tester</a:t>
            </a:r>
            <a:r>
              <a:rPr lang="fr" sz="1430"/>
              <a:t> sur des objets ou systèmes connectés (Micro:bit, capteurs, réseaux…) </a:t>
            </a:r>
            <a:r>
              <a:rPr b="1" lang="fr" sz="1430"/>
              <a:t>sur la base d’algorithmes préalables réfléchis</a:t>
            </a:r>
            <a:r>
              <a:rPr lang="fr" sz="1430"/>
              <a:t> ;</a:t>
            </a:r>
            <a:endParaRPr sz="1430"/>
          </a:p>
          <a:p>
            <a:pPr indent="457200" lvl="0" marL="0" rtl="0" algn="l">
              <a:lnSpc>
                <a:spcPct val="95000"/>
              </a:lnSpc>
              <a:spcBef>
                <a:spcPts val="0"/>
              </a:spcBef>
              <a:spcAft>
                <a:spcPts val="0"/>
              </a:spcAft>
              <a:buSzPts val="935"/>
              <a:buNone/>
            </a:pPr>
            <a:r>
              <a:rPr lang="fr" sz="1430"/>
              <a:t>🧠 </a:t>
            </a:r>
            <a:r>
              <a:rPr b="1" lang="fr" sz="1430"/>
              <a:t>Utiliser la simulation</a:t>
            </a:r>
            <a:r>
              <a:rPr lang="fr" sz="1430"/>
              <a:t> pour prévoir et corriger le fonctionnement d’un système.</a:t>
            </a:r>
            <a:endParaRPr sz="143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Le principe de structuration du programme </a:t>
            </a:r>
            <a:endParaRPr/>
          </a:p>
        </p:txBody>
      </p:sp>
      <p:pic>
        <p:nvPicPr>
          <p:cNvPr id="123" name="Google Shape;123;p7"/>
          <p:cNvPicPr preferRelativeResize="0"/>
          <p:nvPr/>
        </p:nvPicPr>
        <p:blipFill rotWithShape="1">
          <a:blip r:embed="rId3">
            <a:alphaModFix/>
          </a:blip>
          <a:srcRect b="0" l="0" r="0" t="0"/>
          <a:stretch/>
        </p:blipFill>
        <p:spPr>
          <a:xfrm>
            <a:off x="387059" y="1673049"/>
            <a:ext cx="2283637" cy="2283654"/>
          </a:xfrm>
          <a:prstGeom prst="rect">
            <a:avLst/>
          </a:prstGeom>
          <a:noFill/>
          <a:ln>
            <a:noFill/>
          </a:ln>
        </p:spPr>
      </p:pic>
      <p:pic>
        <p:nvPicPr>
          <p:cNvPr id="124" name="Google Shape;124;p7"/>
          <p:cNvPicPr preferRelativeResize="0"/>
          <p:nvPr/>
        </p:nvPicPr>
        <p:blipFill rotWithShape="1">
          <a:blip r:embed="rId4">
            <a:alphaModFix/>
          </a:blip>
          <a:srcRect b="0" l="0" r="0" t="0"/>
          <a:stretch/>
        </p:blipFill>
        <p:spPr>
          <a:xfrm>
            <a:off x="2865050" y="1034050"/>
            <a:ext cx="6176800" cy="39380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Les neuf compétences de fin de cycle 4 </a:t>
            </a:r>
            <a:endParaRPr/>
          </a:p>
        </p:txBody>
      </p:sp>
      <p:graphicFrame>
        <p:nvGraphicFramePr>
          <p:cNvPr id="130" name="Google Shape;130;p8"/>
          <p:cNvGraphicFramePr/>
          <p:nvPr/>
        </p:nvGraphicFramePr>
        <p:xfrm>
          <a:off x="170300" y="1668350"/>
          <a:ext cx="3000000" cy="3000000"/>
        </p:xfrm>
        <a:graphic>
          <a:graphicData uri="http://schemas.openxmlformats.org/drawingml/2006/table">
            <a:tbl>
              <a:tblPr>
                <a:noFill/>
                <a:tableStyleId>{5EAF2FD5-DD8B-4264-9448-4BA0ACA0A408}</a:tableStyleId>
              </a:tblPr>
              <a:tblGrid>
                <a:gridCol w="1824875"/>
                <a:gridCol w="3438825"/>
                <a:gridCol w="3539700"/>
              </a:tblGrid>
              <a:tr h="247650">
                <a:tc>
                  <a:txBody>
                    <a:bodyPr/>
                    <a:lstStyle/>
                    <a:p>
                      <a:pPr indent="0" lvl="0" marL="0" marR="0" rtl="0" algn="ctr">
                        <a:lnSpc>
                          <a:spcPct val="115000"/>
                        </a:lnSpc>
                        <a:spcBef>
                          <a:spcPts val="0"/>
                        </a:spcBef>
                        <a:spcAft>
                          <a:spcPts val="0"/>
                        </a:spcAft>
                        <a:buClr>
                          <a:srgbClr val="000000"/>
                        </a:buClr>
                        <a:buSzPts val="1300"/>
                        <a:buFont typeface="Arial"/>
                        <a:buNone/>
                      </a:pPr>
                      <a:r>
                        <a:rPr b="1" lang="fr" sz="1300" u="none" cap="none" strike="noStrike">
                          <a:solidFill>
                            <a:srgbClr val="695D46"/>
                          </a:solidFill>
                          <a:latin typeface="Open Sans"/>
                          <a:ea typeface="Open Sans"/>
                          <a:cs typeface="Open Sans"/>
                          <a:sym typeface="Open Sans"/>
                        </a:rPr>
                        <a:t>Thèmes du programme</a:t>
                      </a:r>
                      <a:endParaRPr b="1" sz="1300" u="none" cap="none" strike="noStrike">
                        <a:solidFill>
                          <a:srgbClr val="695D46"/>
                        </a:solidFill>
                        <a:latin typeface="Open Sans"/>
                        <a:ea typeface="Open Sans"/>
                        <a:cs typeface="Open Sans"/>
                        <a:sym typeface="Open Sans"/>
                      </a:endParaRPr>
                    </a:p>
                  </a:txBody>
                  <a:tcPr marT="19050" marB="19050" marR="28575" marL="28575" anchor="ctr">
                    <a:lnL cap="flat" cmpd="sng" w="2597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25975">
                      <a:solidFill>
                        <a:srgbClr val="695D46"/>
                      </a:solidFill>
                      <a:prstDash val="solid"/>
                      <a:round/>
                      <a:headEnd len="sm" w="sm" type="none"/>
                      <a:tailEnd len="sm" w="sm" type="none"/>
                    </a:lnT>
                    <a:lnB cap="flat" cmpd="sng" w="17325">
                      <a:solidFill>
                        <a:srgbClr val="695D46"/>
                      </a:solidFill>
                      <a:prstDash val="solid"/>
                      <a:round/>
                      <a:headEnd len="sm" w="sm" type="none"/>
                      <a:tailEnd len="sm" w="sm" type="none"/>
                    </a:lnB>
                    <a:solidFill>
                      <a:srgbClr val="FCE5CD"/>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fr" sz="1300" u="none" cap="none" strike="noStrike">
                          <a:solidFill>
                            <a:srgbClr val="695D46"/>
                          </a:solidFill>
                          <a:latin typeface="Open Sans"/>
                          <a:ea typeface="Open Sans"/>
                          <a:cs typeface="Open Sans"/>
                          <a:sym typeface="Open Sans"/>
                        </a:rPr>
                        <a:t>Compétences attendues en fin de cycle 4</a:t>
                      </a:r>
                      <a:endParaRPr b="1"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25975">
                      <a:solidFill>
                        <a:srgbClr val="695D46"/>
                      </a:solidFill>
                      <a:prstDash val="solid"/>
                      <a:round/>
                      <a:headEnd len="sm" w="sm" type="none"/>
                      <a:tailEnd len="sm" w="sm" type="none"/>
                    </a:lnT>
                    <a:lnB cap="flat" cmpd="sng" w="17325">
                      <a:solidFill>
                        <a:srgbClr val="695D46"/>
                      </a:solidFill>
                      <a:prstDash val="solid"/>
                      <a:round/>
                      <a:headEnd len="sm" w="sm" type="none"/>
                      <a:tailEnd len="sm" w="sm" type="none"/>
                    </a:lnB>
                    <a:solidFill>
                      <a:srgbClr val="FCE5CD"/>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fr" sz="1300" u="none" cap="none" strike="noStrike">
                          <a:solidFill>
                            <a:srgbClr val="695D46"/>
                          </a:solidFill>
                          <a:latin typeface="Open Sans"/>
                          <a:ea typeface="Open Sans"/>
                          <a:cs typeface="Open Sans"/>
                          <a:sym typeface="Open Sans"/>
                        </a:rPr>
                        <a:t>Finalités pédagogiques</a:t>
                      </a:r>
                      <a:endParaRPr b="1"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25975">
                      <a:solidFill>
                        <a:srgbClr val="695D46"/>
                      </a:solidFill>
                      <a:prstDash val="solid"/>
                      <a:round/>
                      <a:headEnd len="sm" w="sm" type="none"/>
                      <a:tailEnd len="sm" w="sm" type="none"/>
                    </a:lnR>
                    <a:lnT cap="flat" cmpd="sng" w="25975">
                      <a:solidFill>
                        <a:srgbClr val="695D46"/>
                      </a:solidFill>
                      <a:prstDash val="solid"/>
                      <a:round/>
                      <a:headEnd len="sm" w="sm" type="none"/>
                      <a:tailEnd len="sm" w="sm" type="none"/>
                    </a:lnT>
                    <a:lnB cap="flat" cmpd="sng" w="17325">
                      <a:solidFill>
                        <a:srgbClr val="695D46"/>
                      </a:solidFill>
                      <a:prstDash val="solid"/>
                      <a:round/>
                      <a:headEnd len="sm" w="sm" type="none"/>
                      <a:tailEnd len="sm" w="sm" type="none"/>
                    </a:lnB>
                    <a:solidFill>
                      <a:srgbClr val="FCE5CD"/>
                    </a:solidFill>
                  </a:tcPr>
                </a:tc>
              </a:tr>
              <a:tr h="428625">
                <a:tc rowSpan="3">
                  <a:txBody>
                    <a:bodyPr/>
                    <a:lstStyle/>
                    <a:p>
                      <a:pPr indent="0" lvl="0" marL="0" marR="0" rtl="0" algn="l">
                        <a:lnSpc>
                          <a:spcPct val="115000"/>
                        </a:lnSpc>
                        <a:spcBef>
                          <a:spcPts val="0"/>
                        </a:spcBef>
                        <a:spcAft>
                          <a:spcPts val="0"/>
                        </a:spcAft>
                        <a:buClr>
                          <a:srgbClr val="000000"/>
                        </a:buClr>
                        <a:buSzPts val="1300"/>
                        <a:buFont typeface="Arial"/>
                        <a:buNone/>
                      </a:pPr>
                      <a:r>
                        <a:rPr b="1" lang="fr" sz="1300" u="none" cap="none" strike="noStrike">
                          <a:solidFill>
                            <a:srgbClr val="695D46"/>
                          </a:solidFill>
                          <a:latin typeface="Open Sans"/>
                          <a:ea typeface="Open Sans"/>
                          <a:cs typeface="Open Sans"/>
                          <a:sym typeface="Open Sans"/>
                        </a:rPr>
                        <a:t>1️⃣ Les objets et les systèmes techniques : leurs usages et leurs interactions à découvrir et à analyser</a:t>
                      </a:r>
                      <a:endParaRPr b="1" sz="1300" u="none" cap="none" strike="noStrike">
                        <a:solidFill>
                          <a:srgbClr val="695D46"/>
                        </a:solidFill>
                        <a:latin typeface="Open Sans"/>
                        <a:ea typeface="Open Sans"/>
                        <a:cs typeface="Open Sans"/>
                        <a:sym typeface="Open Sans"/>
                      </a:endParaRPr>
                    </a:p>
                  </a:txBody>
                  <a:tcPr marT="19050" marB="19050" marR="28575" marL="28575" anchor="ctr">
                    <a:lnL cap="flat" cmpd="sng" w="2597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17325">
                      <a:solidFill>
                        <a:srgbClr val="695D46"/>
                      </a:solidFill>
                      <a:prstDash val="solid"/>
                      <a:round/>
                      <a:headEnd len="sm" w="sm" type="none"/>
                      <a:tailEnd len="sm" w="sm" type="none"/>
                    </a:lnT>
                    <a:lnB cap="flat" cmpd="sng" w="17325">
                      <a:solidFill>
                        <a:srgbClr val="695D46"/>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1. Décrire les liens entre usages et évolutions technologiques des objets et des systèmes techniques</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17325">
                      <a:solidFill>
                        <a:srgbClr val="695D46"/>
                      </a:solidFill>
                      <a:prstDash val="solid"/>
                      <a:round/>
                      <a:headEnd len="sm" w="sm" type="none"/>
                      <a:tailEnd len="sm" w="sm" type="none"/>
                    </a:lnT>
                    <a:lnB cap="flat" cmpd="sng" w="9525">
                      <a:solidFill>
                        <a:srgbClr val="000000"/>
                      </a:solidFill>
                      <a:prstDash val="dash"/>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Comprendre comment les innovations techniques répondent à l’évolution des besoins et transforment la société.</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25975">
                      <a:solidFill>
                        <a:srgbClr val="695D46"/>
                      </a:solidFill>
                      <a:prstDash val="solid"/>
                      <a:round/>
                      <a:headEnd len="sm" w="sm" type="none"/>
                      <a:tailEnd len="sm" w="sm" type="none"/>
                    </a:lnR>
                    <a:lnT cap="flat" cmpd="sng" w="17325">
                      <a:solidFill>
                        <a:srgbClr val="695D46"/>
                      </a:solidFill>
                      <a:prstDash val="solid"/>
                      <a:round/>
                      <a:headEnd len="sm" w="sm" type="none"/>
                      <a:tailEnd len="sm" w="sm" type="none"/>
                    </a:lnT>
                    <a:lnB cap="flat" cmpd="sng" w="9525">
                      <a:solidFill>
                        <a:srgbClr val="000000"/>
                      </a:solidFill>
                      <a:prstDash val="dash"/>
                      <a:round/>
                      <a:headEnd len="sm" w="sm" type="none"/>
                      <a:tailEnd len="sm" w="sm" type="none"/>
                    </a:lnB>
                  </a:tcPr>
                </a:tc>
              </a:tr>
              <a:tr h="428625">
                <a:tc vMerge="1"/>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2. Décrire les interactions entre un objet ou un système technique, son environnement et les utilisateurs</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Identifier les contraintes d’usage, d’ergonomie et d’impact environnemental.</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25975">
                      <a:solidFill>
                        <a:srgbClr val="695D46"/>
                      </a:solidFill>
                      <a:prstDash val="solid"/>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tcPr>
                </a:tc>
              </a:tr>
              <a:tr h="733425">
                <a:tc vMerge="1"/>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3. Caractériser et choisir un objet ou un système technique selon différents critères</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17325">
                      <a:solidFill>
                        <a:srgbClr val="695D46"/>
                      </a:solidFill>
                      <a:prstDash val="solid"/>
                      <a:round/>
                      <a:headEnd len="sm" w="sm" type="none"/>
                      <a:tailEnd len="sm" w="sm" type="none"/>
                    </a:lnR>
                    <a:lnT cap="flat" cmpd="sng" w="9525">
                      <a:solidFill>
                        <a:srgbClr val="000000"/>
                      </a:solidFill>
                      <a:prstDash val="dash"/>
                      <a:round/>
                      <a:headEnd len="sm" w="sm" type="none"/>
                      <a:tailEnd len="sm" w="sm" type="none"/>
                    </a:lnT>
                    <a:lnB cap="flat" cmpd="sng" w="17325">
                      <a:solidFill>
                        <a:srgbClr val="695D46"/>
                      </a:solidFill>
                      <a:prstDash val="solid"/>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300"/>
                        <a:buFont typeface="Arial"/>
                        <a:buNone/>
                      </a:pPr>
                      <a:r>
                        <a:rPr lang="fr" sz="1300" u="none" cap="none" strike="noStrike">
                          <a:solidFill>
                            <a:srgbClr val="695D46"/>
                          </a:solidFill>
                          <a:latin typeface="Open Sans"/>
                          <a:ea typeface="Open Sans"/>
                          <a:cs typeface="Open Sans"/>
                          <a:sym typeface="Open Sans"/>
                        </a:rPr>
                        <a:t>Être capable d’effectuer un choix raisonné en prenant en compte les performances et le développement durable.</a:t>
                      </a:r>
                      <a:endParaRPr sz="1300" u="none" cap="none" strike="noStrike">
                        <a:solidFill>
                          <a:srgbClr val="695D46"/>
                        </a:solidFill>
                        <a:latin typeface="Open Sans"/>
                        <a:ea typeface="Open Sans"/>
                        <a:cs typeface="Open Sans"/>
                        <a:sym typeface="Open Sans"/>
                      </a:endParaRPr>
                    </a:p>
                  </a:txBody>
                  <a:tcPr marT="19050" marB="19050" marR="28575" marL="28575" anchor="ctr">
                    <a:lnL cap="flat" cmpd="sng" w="17325">
                      <a:solidFill>
                        <a:srgbClr val="695D46"/>
                      </a:solidFill>
                      <a:prstDash val="solid"/>
                      <a:round/>
                      <a:headEnd len="sm" w="sm" type="none"/>
                      <a:tailEnd len="sm" w="sm" type="none"/>
                    </a:lnL>
                    <a:lnR cap="flat" cmpd="sng" w="25975">
                      <a:solidFill>
                        <a:srgbClr val="695D46"/>
                      </a:solidFill>
                      <a:prstDash val="solid"/>
                      <a:round/>
                      <a:headEnd len="sm" w="sm" type="none"/>
                      <a:tailEnd len="sm" w="sm" type="none"/>
                    </a:lnR>
                    <a:lnT cap="flat" cmpd="sng" w="9525">
                      <a:solidFill>
                        <a:srgbClr val="000000"/>
                      </a:solidFill>
                      <a:prstDash val="dash"/>
                      <a:round/>
                      <a:headEnd len="sm" w="sm" type="none"/>
                      <a:tailEnd len="sm" w="sm" type="none"/>
                    </a:lnT>
                    <a:lnB cap="flat" cmpd="sng" w="17325">
                      <a:solidFill>
                        <a:srgbClr val="695D46"/>
                      </a:solidFill>
                      <a:prstDash val="solid"/>
                      <a:round/>
                      <a:headEnd len="sm" w="sm" type="none"/>
                      <a:tailEnd len="sm" w="sm" type="none"/>
                    </a:lnB>
                  </a:tcPr>
                </a:tc>
              </a:tr>
            </a:tbl>
          </a:graphicData>
        </a:graphic>
      </p:graphicFrame>
      <p:sp>
        <p:nvSpPr>
          <p:cNvPr id="131" name="Google Shape;131;p8"/>
          <p:cNvSpPr txBox="1"/>
          <p:nvPr>
            <p:ph idx="1" type="body"/>
          </p:nvPr>
        </p:nvSpPr>
        <p:spPr>
          <a:xfrm>
            <a:off x="440695" y="4504191"/>
            <a:ext cx="8456400" cy="639300"/>
          </a:xfrm>
          <a:prstGeom prst="rect">
            <a:avLst/>
          </a:prstGeom>
          <a:noFill/>
          <a:ln>
            <a:noFill/>
          </a:ln>
        </p:spPr>
        <p:txBody>
          <a:bodyPr anchorCtr="0" anchor="t" bIns="91425" lIns="91425" spcFirstLastPara="1" rIns="91425" wrap="square" tIns="91425">
            <a:normAutofit/>
          </a:bodyPr>
          <a:lstStyle/>
          <a:p>
            <a:pPr indent="0" lvl="0" marL="120650" rtl="0" algn="l">
              <a:lnSpc>
                <a:spcPct val="115000"/>
              </a:lnSpc>
              <a:spcBef>
                <a:spcPts val="0"/>
              </a:spcBef>
              <a:spcAft>
                <a:spcPts val="0"/>
              </a:spcAft>
              <a:buSzPts val="1700"/>
              <a:buNone/>
            </a:pPr>
            <a:r>
              <a:rPr b="1" lang="fr" sz="1200" u="sng">
                <a:solidFill>
                  <a:schemeClr val="accent1"/>
                </a:solidFill>
              </a:rPr>
              <a:t>Démarche pédagogique </a:t>
            </a:r>
            <a:r>
              <a:rPr b="1" lang="fr" sz="1200">
                <a:solidFill>
                  <a:schemeClr val="accent1"/>
                </a:solidFill>
              </a:rPr>
              <a:t>: L’étude de cas à partir de manipulations et d’expérimentations est privilégiée.</a:t>
            </a:r>
            <a:endParaRPr sz="1400">
              <a:solidFill>
                <a:schemeClr val="accent1"/>
              </a:solidFill>
            </a:endParaRPr>
          </a:p>
        </p:txBody>
      </p:sp>
      <p:sp>
        <p:nvSpPr>
          <p:cNvPr id="132" name="Google Shape;132;p8"/>
          <p:cNvSpPr txBox="1"/>
          <p:nvPr>
            <p:ph type="title"/>
          </p:nvPr>
        </p:nvSpPr>
        <p:spPr>
          <a:xfrm>
            <a:off x="356775" y="960950"/>
            <a:ext cx="77955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600"/>
              <a:buNone/>
            </a:pPr>
            <a:r>
              <a:rPr lang="fr" sz="2940"/>
              <a:t>Thème 1 - OST</a:t>
            </a:r>
            <a:endParaRPr sz="2940"/>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