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73" r:id="rId2"/>
    <p:sldId id="290" r:id="rId3"/>
    <p:sldId id="296" r:id="rId4"/>
    <p:sldId id="295" r:id="rId5"/>
    <p:sldId id="298" r:id="rId6"/>
    <p:sldId id="297" r:id="rId7"/>
    <p:sldId id="299" r:id="rId8"/>
    <p:sldId id="300" r:id="rId9"/>
    <p:sldId id="293" r:id="rId10"/>
    <p:sldId id="276" r:id="rId11"/>
    <p:sldId id="278" r:id="rId12"/>
    <p:sldId id="279" r:id="rId13"/>
    <p:sldId id="274" r:id="rId14"/>
    <p:sldId id="275" r:id="rId15"/>
    <p:sldId id="280" r:id="rId16"/>
    <p:sldId id="281" r:id="rId17"/>
    <p:sldId id="291" r:id="rId18"/>
    <p:sldId id="283" r:id="rId19"/>
    <p:sldId id="282" r:id="rId20"/>
    <p:sldId id="284" r:id="rId21"/>
    <p:sldId id="292" r:id="rId22"/>
    <p:sldId id="285" r:id="rId23"/>
    <p:sldId id="286" r:id="rId24"/>
    <p:sldId id="287" r:id="rId25"/>
    <p:sldId id="288" r:id="rId26"/>
    <p:sldId id="289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364" autoAdjust="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C5BE0-C4E9-42F1-969A-CF32C70F9838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B36BC-E38B-431E-9946-907B188E0B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008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8D8635-B3FB-48C5-A21A-40A01ECC1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E974BC-6EE8-4616-88F6-EFFCCCC79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6D36FB-719C-44D6-8A1F-A3F8323D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A108-3F69-4EB5-A38F-FB7A78D30A6C}" type="datetime1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4461C1-0A68-40C3-A39D-A03F1321A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80232A-2460-4C6E-9456-40A0B285E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62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4EE333-9966-443F-8690-071EFB3BE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F4476F-BE99-4A09-903A-71D0B76AB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72A100-1AC4-4A50-86C4-FB941214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BF1A-0DF5-476F-A4A2-21A7E2BEA14A}" type="datetime1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3116C4-13B0-4810-B0F9-338FC25ED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F066F7-322F-4673-AE1D-9D82310B8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00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DB19F39-F3A1-418D-8FCF-BA3015FB5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7C62F58-9156-4D5C-927F-15CF03435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9D9AD4-1015-4D16-9DB4-586B72DC4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B5A0-77AF-42EF-9432-A4FBAEBC321B}" type="datetime1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83D9C2-5118-4E49-BB4E-9EA30F58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4A90B0-28F8-4401-BD7A-FE3EF3DA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1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52EA61-F97B-4EFA-95BF-47F11D221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658660-DD8F-4B9F-A00F-9035A6343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6B1B9A-A890-4592-884E-62B1A348D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7327-FF8D-4F48-8F68-E36CD27CCA72}" type="datetime1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BFC914-A8A0-4CB0-9E1A-FB64FE803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C7FB2A-50AA-411B-93E1-1E6E8113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75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BA0B18-EAE8-4501-8FD4-6457923E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F464B6-1F41-4F6D-9E00-3D30A83BD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264538-0B20-44E0-818E-70F0EC502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FF67-3F71-4708-B497-668741707ABD}" type="datetime1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3A0467-B8B1-4743-A869-35F38A756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7D232D-11EF-4560-BEBE-526FF7234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95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A6E7AC-5EC5-4C0A-A73E-31DC2D2F6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E6BB4B-514F-4F60-88D6-03FC23F2D6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B82DF7-FEB5-4AA2-B87E-CC46430A5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56EF57-E73C-47FC-B6E0-E64DAF99F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9A1E-0415-40B8-BD1D-4B33A7E49172}" type="datetime1">
              <a:rPr lang="fr-FR" smtClean="0"/>
              <a:t>14/11/2024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E66ECF-29D8-449B-8249-7BAA891FE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CD89CE-D875-436A-A087-27432EA0C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36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F185A4-75B3-480E-8B47-3F169BDD8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ED8924-26B4-4265-8B40-C55E3270A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FF8B88-0B7D-4E79-9D5A-1D58AA260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5D73355-3FD7-4A4B-A6A8-625F03468B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35867BC-F41A-459A-8EAD-F4FFDD2E81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BEE95A-2405-4186-9ECE-41471485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6AF2C-7C4C-4B2F-B427-9BEB225CC52A}" type="datetime1">
              <a:rPr lang="fr-FR" smtClean="0"/>
              <a:t>14/11/2024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F1D7AAA-3BBE-408E-849A-1E74E2281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520CB57-37FB-4BA7-B2E6-E4BFD284B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18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30F0D7-B4EF-4B17-95D2-87F26D119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A47A565-F635-4FD4-9753-3AC5F861E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C0A1-3513-4404-9948-52C38F1BC1B0}" type="datetime1">
              <a:rPr lang="fr-FR" smtClean="0"/>
              <a:t>14/11/2024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C45B50-BD41-407E-A342-0822E895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9FD2F27-9983-4BDF-91F6-4AAF771BD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12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4D5D6F2-D837-4DF3-8683-0F7FF2642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6F46-F297-4B85-B77C-8D91406BD7A3}" type="datetime1">
              <a:rPr lang="fr-FR" smtClean="0"/>
              <a:t>14/11/2024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38A8420-37F6-486C-8BA0-148C686A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51F69C-6D67-4C5B-8B7E-FBF6B264C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125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60068A-C799-4EB3-8648-5B1ACD566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B222D2-C99D-4406-98EE-C54106548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5DB5264-9185-403C-ADAC-215EC168C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F15D00-31DD-4478-A45A-53453A613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691FA-E8FD-48C2-8A92-FE987263F42B}" type="datetime1">
              <a:rPr lang="fr-FR" smtClean="0"/>
              <a:t>14/11/2024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2DCE0A-701F-4726-AAF3-452888FE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8024D3-DE1D-4E7E-B270-475C5EF27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25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B9C778-EFB5-42A6-9E8A-CAEC4B3BA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B4C839D-FDC6-425F-A62B-48F92EEF8C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0DF627-BAF8-4860-AAD0-9D75E53C2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3990CB-2396-4747-A33E-D0EF707CF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D9BD-13C2-4B47-9DF3-220D99FD688C}" type="datetime1">
              <a:rPr lang="fr-FR" smtClean="0"/>
              <a:t>14/11/2024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8FCD44-5F16-4394-9A67-C68657DB5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A77ED7-5295-4696-BECF-6C138A1A0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01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83E9BC0-F7A3-4B86-9D03-0D47B9456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524558-CAB0-4F09-BE0C-8968DF7ED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7FBBDD-79C9-4962-9390-9A48D6B6D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44F1B-17B8-4065-8576-B236D30AD539}" type="datetime1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A9B28C-DBF3-40B2-A336-8DEC50B887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Réunion sur le vademecum - novembre 2024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7803B4-E628-4A7B-B5BF-4CE920FA3E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8062-694F-4A50-A2DB-7D8071F36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47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3C4BB9-7383-4483-9598-17B6C0443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4215"/>
            <a:ext cx="9144000" cy="2769672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Informations et échanges relatifs aux épreuves du Bac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9739688-E5C7-4B43-9D3C-B1AF99045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49" name="Image 17">
            <a:extLst>
              <a:ext uri="{FF2B5EF4-FFF2-40B4-BE49-F238E27FC236}">
                <a16:creationId xmlns:a16="http://schemas.microsoft.com/office/drawing/2014/main" id="{B4462E52-A7DE-4F62-A466-19DF2755D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91" y="485773"/>
            <a:ext cx="1344654" cy="99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E0DD598A-678F-400B-9A31-74E30975E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644" y="179398"/>
            <a:ext cx="7569936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fr-FR" alt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	</a:t>
            </a:r>
            <a:endParaRPr kumimoji="0" lang="fr-FR" alt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Inspection </a:t>
            </a:r>
            <a:r>
              <a:rPr kumimoji="0" lang="en-US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Pédagogique</a:t>
            </a: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 </a:t>
            </a:r>
            <a:r>
              <a:rPr kumimoji="0" lang="en-US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Régionale</a:t>
            </a: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Sciences  </a:t>
            </a:r>
            <a:r>
              <a:rPr kumimoji="0" lang="en-US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Economiques</a:t>
            </a: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et </a:t>
            </a:r>
            <a:r>
              <a:rPr kumimoji="0" lang="en-US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Sociales</a:t>
            </a:r>
            <a:endParaRPr kumimoji="0" lang="fr-FR" alt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84FBA197-9595-4941-A795-38E4662C7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0870" y="295848"/>
            <a:ext cx="1409348" cy="126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2E0E25E-3A16-5C05-2347-4E9C7FF2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FC3E1B-A4E1-9E8E-C94F-3B83A0260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39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D7125-CD68-F03C-ECB5-4CB20BE93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F77B63-F866-FDB7-73A0-82B9AA1FF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8" y="675698"/>
            <a:ext cx="10515600" cy="5212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b="0" i="0" dirty="0">
                <a:solidFill>
                  <a:srgbClr val="1F497D"/>
                </a:solidFill>
                <a:effectLst/>
                <a:latin typeface="marianne"/>
              </a:rPr>
              <a:t>3 évolutions importantes </a:t>
            </a:r>
            <a:endParaRPr lang="fr-FR" sz="4000" b="0" i="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marianne"/>
            </a:endParaRPr>
          </a:p>
          <a:p>
            <a:pPr marL="0" indent="0">
              <a:buNone/>
            </a:pPr>
            <a:endParaRPr lang="fr-FR" sz="1800" b="0" i="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marianne"/>
            </a:endParaRPr>
          </a:p>
          <a:p>
            <a:pPr marL="0" indent="0">
              <a:buNone/>
            </a:pPr>
            <a:endParaRPr lang="fr-FR" sz="1800" b="0" i="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marianne"/>
            </a:endParaRPr>
          </a:p>
          <a:p>
            <a:pPr>
              <a:spcAft>
                <a:spcPts val="600"/>
              </a:spcAft>
            </a:pPr>
            <a:r>
              <a:rPr lang="fr-FR" sz="32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L’établissement d’une Commission d’Entente Nationale</a:t>
            </a:r>
          </a:p>
          <a:p>
            <a:pPr>
              <a:spcAft>
                <a:spcPts val="600"/>
              </a:spcAft>
            </a:pPr>
            <a:r>
              <a:rPr lang="fr-FR" sz="32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La réduction du programme </a:t>
            </a:r>
            <a:r>
              <a:rPr lang="fr-FR" sz="32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évaluable lors de l’épreuve de spécialité SES</a:t>
            </a:r>
          </a:p>
          <a:p>
            <a:pPr>
              <a:spcAft>
                <a:spcPts val="600"/>
              </a:spcAft>
            </a:pPr>
            <a:r>
              <a:rPr lang="fr-FR" sz="32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La production d’un </a:t>
            </a:r>
            <a:r>
              <a:rPr lang="fr-FR" sz="3200" b="0" i="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vademecum</a:t>
            </a:r>
            <a:r>
              <a:rPr lang="fr-FR" sz="32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 </a:t>
            </a:r>
            <a:r>
              <a:rPr lang="fr-FR" sz="32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national</a:t>
            </a:r>
            <a:r>
              <a:rPr lang="fr-FR" sz="3200" b="1" i="0" dirty="0">
                <a:solidFill>
                  <a:schemeClr val="accent1"/>
                </a:solidFill>
                <a:effectLst/>
                <a:latin typeface="marianne"/>
              </a:rPr>
              <a:t> </a:t>
            </a:r>
            <a:r>
              <a:rPr lang="fr-FR" sz="32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 pour les épreuves écrites du Baccalauréat en SES</a:t>
            </a:r>
          </a:p>
          <a:p>
            <a:pPr marL="0" indent="0">
              <a:buNone/>
            </a:pPr>
            <a:r>
              <a:rPr lang="fr-FR" dirty="0">
                <a:solidFill>
                  <a:srgbClr val="1F497D"/>
                </a:solidFill>
                <a:latin typeface="marianne"/>
              </a:rPr>
              <a:t> </a:t>
            </a:r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9A7F7BE4-7B54-E0DC-1422-5CD10AB04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04282793-F183-2283-B455-32CE2ADBA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851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7AB0F-04D0-5727-8328-5859D9D71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4A4217-4881-904E-1C07-D48892204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8" y="360218"/>
            <a:ext cx="10515600" cy="55279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1800" b="0" i="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marianne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fr-FR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L’établissement d’une Commission d’Entente Nationale</a:t>
            </a:r>
          </a:p>
          <a:p>
            <a:pPr marL="0" indent="0">
              <a:spcAft>
                <a:spcPts val="600"/>
              </a:spcAft>
              <a:buNone/>
            </a:pPr>
            <a:endParaRPr lang="fr-FR" sz="4000" dirty="0">
              <a:solidFill>
                <a:schemeClr val="tx2">
                  <a:lumMod val="75000"/>
                  <a:lumOff val="25000"/>
                </a:schemeClr>
              </a:solidFill>
              <a:latin typeface="marianne"/>
            </a:endParaRPr>
          </a:p>
          <a:p>
            <a:pPr>
              <a:spcAft>
                <a:spcPts val="600"/>
              </a:spcAft>
            </a:pPr>
            <a:r>
              <a:rPr lang="fr-FR" dirty="0">
                <a:solidFill>
                  <a:srgbClr val="1F497D"/>
                </a:solidFill>
                <a:latin typeface="marianne"/>
              </a:rPr>
              <a:t>Harmonisation des dispositifs disciplinaires d’entente et d’harmonisation demandée par la DGESCO</a:t>
            </a:r>
          </a:p>
          <a:p>
            <a:pPr>
              <a:spcAft>
                <a:spcPts val="600"/>
              </a:spcAft>
            </a:pPr>
            <a:r>
              <a:rPr lang="fr-FR" dirty="0">
                <a:solidFill>
                  <a:srgbClr val="1F497D"/>
                </a:solidFill>
                <a:latin typeface="marianne"/>
              </a:rPr>
              <a:t>Constat en SES d’approches spécifiques selon les académies pouvant interroger sur l’équité de traitement. </a:t>
            </a:r>
          </a:p>
          <a:p>
            <a:pPr>
              <a:spcAft>
                <a:spcPts val="600"/>
              </a:spcAft>
            </a:pPr>
            <a:r>
              <a:rPr lang="fr-FR" dirty="0">
                <a:solidFill>
                  <a:srgbClr val="1F497D"/>
                </a:solidFill>
                <a:latin typeface="marianne"/>
              </a:rPr>
              <a:t>Un cadre national qui réduit la latitude des CE académiques</a:t>
            </a:r>
          </a:p>
          <a:p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8D8CE2A4-E85C-1F61-6CEC-354C21EF4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BA459356-0481-C808-6658-D406BD7F8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588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FDDECA-2CB3-940C-A37F-7AE8A6B714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9164DE-D7CF-6BF3-A7CC-A149BBBC6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5018"/>
            <a:ext cx="10515600" cy="5527964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fr-FR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L’établissement d’une Commission d’Entente Nationale</a:t>
            </a:r>
          </a:p>
          <a:p>
            <a:pPr marL="0" indent="0">
              <a:buNone/>
            </a:pPr>
            <a:r>
              <a:rPr lang="fr-FR" dirty="0">
                <a:solidFill>
                  <a:srgbClr val="1F497D"/>
                </a:solidFill>
                <a:latin typeface="marianne"/>
              </a:rPr>
              <a:t>Dans le même but d’homogénéiser les pratiques</a:t>
            </a:r>
          </a:p>
          <a:p>
            <a:pPr lvl="1"/>
            <a:r>
              <a:rPr lang="fr-FR" sz="2800" dirty="0">
                <a:solidFill>
                  <a:srgbClr val="1F497D"/>
                </a:solidFill>
                <a:latin typeface="marianne"/>
              </a:rPr>
              <a:t>Outre le caractère national des sujets (écrit et oral)</a:t>
            </a:r>
            <a:br>
              <a:rPr lang="fr-FR" sz="2800" dirty="0">
                <a:solidFill>
                  <a:srgbClr val="1F497D"/>
                </a:solidFill>
                <a:latin typeface="marianne"/>
              </a:rPr>
            </a:br>
            <a:endParaRPr lang="fr-FR" sz="2800" dirty="0">
              <a:solidFill>
                <a:srgbClr val="1F497D"/>
              </a:solidFill>
              <a:latin typeface="marianne"/>
            </a:endParaRPr>
          </a:p>
          <a:p>
            <a:pPr lvl="1"/>
            <a:r>
              <a:rPr lang="fr-FR" sz="2800" dirty="0">
                <a:solidFill>
                  <a:srgbClr val="1F497D"/>
                </a:solidFill>
                <a:latin typeface="marianne"/>
              </a:rPr>
              <a:t>Des précisions apportées sur les modalités d’harmonisation </a:t>
            </a:r>
          </a:p>
          <a:p>
            <a:pPr lvl="2"/>
            <a:r>
              <a:rPr lang="fr-FR" sz="2800" dirty="0">
                <a:solidFill>
                  <a:srgbClr val="1F497D"/>
                </a:solidFill>
                <a:latin typeface="marianne"/>
              </a:rPr>
              <a:t>uniquement par lot</a:t>
            </a:r>
          </a:p>
          <a:p>
            <a:pPr lvl="2"/>
            <a:r>
              <a:rPr lang="fr-FR" sz="2800" dirty="0">
                <a:solidFill>
                  <a:srgbClr val="1F497D"/>
                </a:solidFill>
                <a:latin typeface="marianne"/>
              </a:rPr>
              <a:t>au niveau académique</a:t>
            </a:r>
            <a:br>
              <a:rPr lang="fr-FR" sz="2800" dirty="0">
                <a:solidFill>
                  <a:srgbClr val="1F497D"/>
                </a:solidFill>
                <a:latin typeface="marianne"/>
              </a:rPr>
            </a:br>
            <a:endParaRPr lang="fr-FR" sz="2800" dirty="0">
              <a:solidFill>
                <a:srgbClr val="1F497D"/>
              </a:solidFill>
              <a:latin typeface="marianne"/>
            </a:endParaRPr>
          </a:p>
          <a:p>
            <a:pPr lvl="1"/>
            <a:r>
              <a:rPr lang="fr-FR" sz="2800" dirty="0">
                <a:solidFill>
                  <a:srgbClr val="1F497D"/>
                </a:solidFill>
                <a:latin typeface="marianne"/>
              </a:rPr>
              <a:t>L’adoption d’un même support pour l’épreuve orale du second groupe </a:t>
            </a:r>
          </a:p>
          <a:p>
            <a:pPr marL="0" indent="0" algn="ctr">
              <a:buNone/>
            </a:pPr>
            <a:r>
              <a:rPr lang="fr-FR" sz="2600" i="1" dirty="0">
                <a:solidFill>
                  <a:srgbClr val="1F497D"/>
                </a:solidFill>
                <a:latin typeface="marianne"/>
              </a:rPr>
              <a:t>A priori un modèle très proche de celui utilisé à Bordeaux et Limoges</a:t>
            </a:r>
          </a:p>
          <a:p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4242EFF2-5E2F-4B13-75C9-F9C3AB36E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C5849B7-6E46-01CF-27E1-22E3FAF66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07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B80B96-7EEA-98E2-8A3C-6DF7BB703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249382"/>
            <a:ext cx="11306335" cy="6106968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fr-FR" sz="43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La réduction du programme </a:t>
            </a:r>
            <a:r>
              <a:rPr lang="fr-FR" sz="43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évaluable lors de l’épreuve de spécialité SES</a:t>
            </a:r>
          </a:p>
          <a:p>
            <a:pPr marL="0" indent="0">
              <a:buNone/>
            </a:pPr>
            <a:endParaRPr lang="fr-FR" b="0" i="0" dirty="0">
              <a:solidFill>
                <a:srgbClr val="1F497D"/>
              </a:solidFill>
              <a:effectLst/>
              <a:latin typeface="marianne"/>
            </a:endParaRPr>
          </a:p>
          <a:p>
            <a:pPr marL="0" indent="0">
              <a:buNone/>
            </a:pPr>
            <a:endParaRPr lang="fr-FR" dirty="0">
              <a:solidFill>
                <a:srgbClr val="1F497D"/>
              </a:solidFill>
              <a:latin typeface="marianne"/>
            </a:endParaRPr>
          </a:p>
          <a:p>
            <a:pPr marL="0" indent="0">
              <a:buNone/>
            </a:pPr>
            <a:endParaRPr lang="fr-FR" b="0" i="0" dirty="0">
              <a:solidFill>
                <a:srgbClr val="1F497D"/>
              </a:solidFill>
              <a:effectLst/>
              <a:latin typeface="marianne"/>
            </a:endParaRPr>
          </a:p>
          <a:p>
            <a:pPr marL="0" indent="0">
              <a:buNone/>
            </a:pPr>
            <a:endParaRPr lang="fr-FR" b="0" i="0" dirty="0">
              <a:solidFill>
                <a:srgbClr val="1F497D"/>
              </a:solidFill>
              <a:effectLst/>
              <a:latin typeface="marianne"/>
            </a:endParaRPr>
          </a:p>
          <a:p>
            <a:pPr marL="0" indent="0">
              <a:buNone/>
            </a:pPr>
            <a:endParaRPr lang="fr-FR" b="0" i="0" dirty="0">
              <a:solidFill>
                <a:srgbClr val="1F497D"/>
              </a:solidFill>
              <a:effectLst/>
              <a:latin typeface="marianne"/>
            </a:endParaRPr>
          </a:p>
          <a:p>
            <a:pPr marL="0" indent="0">
              <a:buNone/>
            </a:pPr>
            <a:endParaRPr lang="fr-FR" dirty="0">
              <a:solidFill>
                <a:srgbClr val="1F497D"/>
              </a:solidFill>
              <a:latin typeface="marianne"/>
            </a:endParaRPr>
          </a:p>
          <a:p>
            <a:pPr marL="0" indent="0">
              <a:buNone/>
            </a:pPr>
            <a:endParaRPr lang="fr-FR" dirty="0">
              <a:solidFill>
                <a:srgbClr val="1F497D"/>
              </a:solidFill>
              <a:latin typeface="marianne"/>
            </a:endParaRPr>
          </a:p>
          <a:p>
            <a:r>
              <a:rPr lang="fr-FR" sz="2600" dirty="0">
                <a:solidFill>
                  <a:srgbClr val="1F497D"/>
                </a:solidFill>
                <a:latin typeface="marianne"/>
              </a:rPr>
              <a:t>Conserve les « fondamentaux » du programme </a:t>
            </a:r>
          </a:p>
          <a:p>
            <a:r>
              <a:rPr lang="fr-FR" sz="2600" dirty="0">
                <a:solidFill>
                  <a:srgbClr val="1F497D"/>
                </a:solidFill>
                <a:latin typeface="marianne"/>
              </a:rPr>
              <a:t>Doit permettre aux enseignants de préparer dans de meilleures conditions les élèves  </a:t>
            </a:r>
          </a:p>
          <a:p>
            <a:r>
              <a:rPr lang="fr-FR" sz="2600" dirty="0">
                <a:solidFill>
                  <a:srgbClr val="1F497D"/>
                </a:solidFill>
                <a:latin typeface="marianne"/>
              </a:rPr>
              <a:t>Programme inchangé pour le Grand Oral et les concours (12 chapitres)</a:t>
            </a:r>
          </a:p>
          <a:p>
            <a:pPr marL="0" indent="0" algn="ctr">
              <a:buNone/>
            </a:pPr>
            <a:endParaRPr lang="fr-FR" sz="2600" i="1" dirty="0">
              <a:solidFill>
                <a:srgbClr val="1F497D"/>
              </a:solidFill>
              <a:latin typeface="marianne"/>
            </a:endParaRPr>
          </a:p>
          <a:p>
            <a:pPr marL="0" indent="0" algn="ctr">
              <a:buNone/>
            </a:pPr>
            <a:r>
              <a:rPr lang="fr-FR" sz="2600" i="1" dirty="0">
                <a:solidFill>
                  <a:srgbClr val="1F497D"/>
                </a:solidFill>
                <a:latin typeface="marianne"/>
              </a:rPr>
              <a:t>Pas d’information officielle sur d‘autres évolutions (programmes de seconde et première, travail sur les OA) qui rendraient nécessaire une procédure plus conséquente</a:t>
            </a:r>
          </a:p>
          <a:p>
            <a:endParaRPr lang="fr-FR" dirty="0">
              <a:solidFill>
                <a:srgbClr val="1F497D"/>
              </a:solidFill>
              <a:latin typeface="marianne"/>
            </a:endParaRPr>
          </a:p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109FAD9-4802-EF17-C2E3-2DA374D9F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09" y="1406237"/>
            <a:ext cx="7543800" cy="2398508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90EE0A4-76DB-B68A-6CD1-91CAD95AF130}"/>
              </a:ext>
            </a:extLst>
          </p:cNvPr>
          <p:cNvSpPr txBox="1"/>
          <p:nvPr/>
        </p:nvSpPr>
        <p:spPr>
          <a:xfrm>
            <a:off x="8394058" y="3073496"/>
            <a:ext cx="2888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0" i="0" dirty="0">
                <a:solidFill>
                  <a:srgbClr val="1F497D"/>
                </a:solidFill>
                <a:effectLst/>
                <a:latin typeface="marianne"/>
              </a:rPr>
              <a:t>Note de service du 17 septembre 2024 </a:t>
            </a:r>
          </a:p>
          <a:p>
            <a:r>
              <a:rPr lang="fr-FR" dirty="0"/>
              <a:t> 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86B630-C4C5-72F7-506A-26CFC45D6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8004BDC-2E4E-D4B5-CE82-1F1FB29B3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360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62A3D4-7E7C-D78E-EF58-75E29E8BF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6DEE09-3A08-004A-87E8-39C64E47F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8" y="675698"/>
            <a:ext cx="10515600" cy="52124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4000" b="0" i="0" dirty="0">
                <a:solidFill>
                  <a:srgbClr val="1F497D"/>
                </a:solidFill>
                <a:effectLst/>
                <a:latin typeface="marianne"/>
              </a:rPr>
              <a:t>Le </a:t>
            </a:r>
            <a:r>
              <a:rPr lang="fr-FR" sz="4000" b="0" i="0" dirty="0" err="1">
                <a:solidFill>
                  <a:srgbClr val="1F497D"/>
                </a:solidFill>
                <a:effectLst/>
                <a:latin typeface="marianne"/>
              </a:rPr>
              <a:t>vademecum</a:t>
            </a:r>
            <a:r>
              <a:rPr lang="fr-FR" sz="4000" b="1" i="0" dirty="0">
                <a:solidFill>
                  <a:schemeClr val="accent1"/>
                </a:solidFill>
                <a:effectLst/>
                <a:latin typeface="marianne"/>
              </a:rPr>
              <a:t> </a:t>
            </a:r>
            <a:r>
              <a:rPr lang="fr-FR" sz="4000" dirty="0">
                <a:solidFill>
                  <a:srgbClr val="1F497D"/>
                </a:solidFill>
                <a:latin typeface="marianne"/>
              </a:rPr>
              <a:t>national p</a:t>
            </a:r>
            <a:r>
              <a:rPr lang="fr-FR" sz="4000" b="0" i="0" dirty="0">
                <a:solidFill>
                  <a:srgbClr val="1F497D"/>
                </a:solidFill>
                <a:effectLst/>
                <a:latin typeface="marianne"/>
              </a:rPr>
              <a:t>our les épreuves écrites du Baccalauréat en SES</a:t>
            </a:r>
          </a:p>
          <a:p>
            <a:pPr indent="0" algn="l">
              <a:buNone/>
            </a:pPr>
            <a:endParaRPr lang="fr-FR" sz="3200" b="0" i="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marianne"/>
            </a:endParaRPr>
          </a:p>
          <a:p>
            <a:pPr indent="0" algn="l">
              <a:buNone/>
            </a:pPr>
            <a:r>
              <a:rPr lang="fr-FR" sz="32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Le contexte </a:t>
            </a:r>
          </a:p>
          <a:p>
            <a:pPr marL="514350" indent="-285750"/>
            <a:r>
              <a:rPr lang="fr-FR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Volonté de la part de l’inspection de SES de rendre le plus explicite et le plus transparent possibles les attentes et le processus de constitution des sujets de baccalauréat ;</a:t>
            </a:r>
          </a:p>
          <a:p>
            <a:pPr marL="514350" indent="-28575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P</a:t>
            </a:r>
            <a:r>
              <a:rPr lang="fr-FR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rise en compte des conséquences de la mise en place d’une entente nationale, qui a conduit l’inspection à préciser un cadre et une harmonisation au niveau national des attentes (document de cadrage)</a:t>
            </a:r>
            <a:endParaRPr lang="fr-FR" dirty="0">
              <a:solidFill>
                <a:schemeClr val="tx2">
                  <a:lumMod val="75000"/>
                  <a:lumOff val="25000"/>
                </a:schemeClr>
              </a:solidFill>
              <a:latin typeface="marianne"/>
            </a:endParaRPr>
          </a:p>
          <a:p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41FB39DB-5D7E-3E27-A082-38EABCEC5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2E479F4F-388B-45C2-2DAF-FCC5EF140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941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CD999A-53F4-73BE-239D-DDCD027F6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8F4F23-1873-3CC0-E213-B113D4E32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8" y="675698"/>
            <a:ext cx="11135472" cy="5212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b="0" i="0" dirty="0">
                <a:solidFill>
                  <a:srgbClr val="1F497D"/>
                </a:solidFill>
                <a:effectLst/>
                <a:latin typeface="marianne"/>
              </a:rPr>
              <a:t>Le </a:t>
            </a:r>
            <a:r>
              <a:rPr lang="fr-FR" sz="4000" b="0" i="0" dirty="0" err="1">
                <a:solidFill>
                  <a:srgbClr val="1F497D"/>
                </a:solidFill>
                <a:effectLst/>
                <a:latin typeface="marianne"/>
              </a:rPr>
              <a:t>vademecum</a:t>
            </a:r>
            <a:endParaRPr lang="fr-FR" sz="4000" b="0" i="0" dirty="0">
              <a:solidFill>
                <a:srgbClr val="1F497D"/>
              </a:solidFill>
              <a:effectLst/>
              <a:latin typeface="marianne"/>
            </a:endParaRPr>
          </a:p>
          <a:p>
            <a:pPr indent="0" algn="l">
              <a:buNone/>
            </a:pPr>
            <a:r>
              <a:rPr lang="fr-FR" sz="32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Le contenu</a:t>
            </a:r>
          </a:p>
          <a:p>
            <a:pPr marL="514350" indent="-28575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L</a:t>
            </a:r>
            <a:r>
              <a:rPr lang="fr-FR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es textes officiels relatifs aux épreuves</a:t>
            </a:r>
            <a:endParaRPr lang="fr-FR" b="1" i="0" dirty="0">
              <a:solidFill>
                <a:schemeClr val="accent1"/>
              </a:solidFill>
              <a:effectLst/>
              <a:latin typeface="marianne"/>
            </a:endParaRPr>
          </a:p>
          <a:p>
            <a:pPr marL="514350" indent="-28575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Guide à destination des concepteurs de sujets </a:t>
            </a:r>
          </a:p>
          <a:p>
            <a:pPr marL="971550" lvl="1" indent="-28575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Evolution du statut et de la rédaction du corrigé des concepteurs</a:t>
            </a:r>
          </a:p>
          <a:p>
            <a:pPr marL="971550" lvl="1" indent="-28575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Bordeaux bientôt concerné par la conception des sujets</a:t>
            </a:r>
          </a:p>
          <a:p>
            <a:pPr marL="514350" indent="-28575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Les grilles nationales</a:t>
            </a:r>
          </a:p>
          <a:p>
            <a:pPr marL="971550" lvl="1" indent="-28575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Les premières (p. 28 et s.) pour la notation des épreuves</a:t>
            </a:r>
          </a:p>
          <a:p>
            <a:pPr marL="971550" lvl="1" indent="-28575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Les secondes (p. 37 et s.) pour l’évaluation formative en classe </a:t>
            </a:r>
          </a:p>
          <a:p>
            <a:pPr lvl="2" indent="0">
              <a:buNone/>
            </a:pP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(Elles sont proches du </a:t>
            </a:r>
            <a:r>
              <a:rPr lang="fr-FR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vademecum</a:t>
            </a:r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 Bordeaux –Limoges)</a:t>
            </a:r>
          </a:p>
          <a:p>
            <a:pPr marL="514350" indent="-28575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Le document de cadrage national sur les attentes au Bac</a:t>
            </a:r>
          </a:p>
          <a:p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9A7DE289-C752-F16E-50A1-E8019A47E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9ED93D9D-7214-5D18-16C5-6CA8355FE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967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D5F408-3F9E-DB50-7C49-6AF3518FD4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636710-80EC-DD00-FE8F-120ED457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8" y="675698"/>
            <a:ext cx="10515600" cy="5680652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fr-FR" sz="4000" dirty="0">
                <a:solidFill>
                  <a:srgbClr val="1F497D"/>
                </a:solidFill>
                <a:latin typeface="marianne"/>
              </a:rPr>
              <a:t>Guide à destination des concepteurs de sujets </a:t>
            </a:r>
          </a:p>
          <a:p>
            <a:pPr indent="0">
              <a:buNone/>
            </a:pPr>
            <a:endParaRPr lang="fr-FR" sz="4000" dirty="0">
              <a:solidFill>
                <a:srgbClr val="1F497D"/>
              </a:solidFill>
              <a:latin typeface="marianne"/>
            </a:endParaRPr>
          </a:p>
          <a:p>
            <a:pPr marL="971550" lvl="1" indent="-285750"/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Document destiné aux professeurs </a:t>
            </a:r>
          </a:p>
          <a:p>
            <a:pPr marL="1428750" lvl="2" indent="-285750"/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N’a pas à être présenté en classe ou en réunion avec les parents d’élèves</a:t>
            </a:r>
          </a:p>
          <a:p>
            <a:pPr marL="1428750" lvl="2" indent="-285750"/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Pour </a:t>
            </a:r>
            <a:r>
              <a:rPr lang="fr-FR" sz="24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rendre le plus explicite et le plus transparent possible les attentes et le processus de constitution des sujets de baccalauréat</a:t>
            </a:r>
          </a:p>
          <a:p>
            <a:pPr marL="971550" lvl="1" indent="-285750"/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Il doit permettre de réduire les discussions sur les sujets en posant les bases d’une culture commune</a:t>
            </a:r>
          </a:p>
          <a:p>
            <a:pPr marL="971550" lvl="1" indent="-285750"/>
            <a:r>
              <a:rPr lang="fr-FR" sz="28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Il aidera les professeurs composant des sujets durant l’année, pour les bacs blancs notamment</a:t>
            </a:r>
            <a:br>
              <a:rPr lang="fr-FR" sz="28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</a:br>
            <a:endParaRPr lang="fr-FR" sz="2800" b="0" i="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marianne"/>
            </a:endParaRPr>
          </a:p>
          <a:p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BC360DC8-D7F8-9284-5A86-919EAE263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7D20E197-7C39-904C-6867-8D1E803D9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778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2CB989-E212-5038-CF3C-E7A52A416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7DFAEA-8DBF-69BB-6969-E71022E7D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35283"/>
            <a:ext cx="11170920" cy="1820857"/>
          </a:xfrm>
        </p:spPr>
        <p:txBody>
          <a:bodyPr>
            <a:normAutofit/>
          </a:bodyPr>
          <a:lstStyle/>
          <a:p>
            <a:pPr marL="971550" lvl="1" indent="-285750"/>
            <a:endParaRPr lang="fr-FR" sz="2400" b="0" i="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marianne"/>
            </a:endParaRPr>
          </a:p>
          <a:p>
            <a:pPr lvl="1" indent="0">
              <a:buNone/>
            </a:pPr>
            <a:r>
              <a:rPr lang="fr-FR" sz="4000" dirty="0">
                <a:solidFill>
                  <a:srgbClr val="1F497D"/>
                </a:solidFill>
                <a:latin typeface="marianne"/>
              </a:rPr>
              <a:t>Guide à destination des concepteurs de sujets </a:t>
            </a:r>
          </a:p>
          <a:p>
            <a:pPr marL="1028700" lvl="1" indent="-34290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M</a:t>
            </a:r>
            <a:r>
              <a:rPr lang="fr-FR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odification du statut et de la rédaction des « Corrigés des concepteurs » : </a:t>
            </a:r>
          </a:p>
          <a:p>
            <a:pPr marL="1485900" lvl="2" indent="-342900"/>
            <a:endParaRPr lang="fr-FR" sz="2400" b="1" i="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marianne"/>
            </a:endParaRP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FF70AAB-BBB3-59D3-9477-8740B1C20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8007" y="1589025"/>
            <a:ext cx="7757339" cy="366710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E474C089-EB0C-64D3-764E-9455F858FDCF}"/>
              </a:ext>
            </a:extLst>
          </p:cNvPr>
          <p:cNvSpPr txBox="1"/>
          <p:nvPr/>
        </p:nvSpPr>
        <p:spPr>
          <a:xfrm>
            <a:off x="436737" y="2096184"/>
            <a:ext cx="2065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FR" sz="24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Rédaction  en termes </a:t>
            </a:r>
            <a:r>
              <a:rPr lang="fr-FR" sz="24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arianne"/>
              </a:rPr>
              <a:t>d’attentes</a:t>
            </a:r>
            <a:endParaRPr lang="fr-FR" sz="2400" b="0" i="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marianne"/>
            </a:endParaRPr>
          </a:p>
          <a:p>
            <a:endParaRPr lang="fr-FR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F42C0467-9DE7-E1AB-6275-0BD9FDD14D85}"/>
              </a:ext>
            </a:extLst>
          </p:cNvPr>
          <p:cNvSpPr txBox="1">
            <a:spLocks/>
          </p:cNvSpPr>
          <p:nvPr/>
        </p:nvSpPr>
        <p:spPr>
          <a:xfrm>
            <a:off x="-5074920" y="-2001871"/>
            <a:ext cx="10515600" cy="1015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Font typeface="Arial" panose="020B0604020202020204" pitchFamily="34" charset="0"/>
              <a:buNone/>
            </a:pPr>
            <a:r>
              <a:rPr lang="fr-FR" sz="4000" dirty="0">
                <a:solidFill>
                  <a:srgbClr val="1F497D"/>
                </a:solidFill>
                <a:latin typeface="marianne"/>
              </a:rPr>
              <a:t>Guide à destination des concepteurs de sujets </a:t>
            </a:r>
          </a:p>
          <a:p>
            <a:pPr marL="971550" lvl="1" indent="-285750"/>
            <a:endParaRPr lang="fr-FR" dirty="0">
              <a:solidFill>
                <a:schemeClr val="tx2">
                  <a:lumMod val="75000"/>
                  <a:lumOff val="25000"/>
                </a:schemeClr>
              </a:solidFill>
              <a:latin typeface="marianne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199C2C56-12C2-EBB6-0534-4B3832BC08E2}"/>
              </a:ext>
            </a:extLst>
          </p:cNvPr>
          <p:cNvSpPr txBox="1">
            <a:spLocks/>
          </p:cNvSpPr>
          <p:nvPr/>
        </p:nvSpPr>
        <p:spPr>
          <a:xfrm>
            <a:off x="0" y="4989016"/>
            <a:ext cx="10176893" cy="1820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85900" lvl="2" indent="-342900"/>
            <a:endParaRPr lang="fr-FR" sz="2400" b="1" dirty="0">
              <a:solidFill>
                <a:schemeClr val="tx2">
                  <a:lumMod val="75000"/>
                  <a:lumOff val="25000"/>
                </a:schemeClr>
              </a:solidFill>
              <a:latin typeface="marianne"/>
            </a:endParaRPr>
          </a:p>
          <a:p>
            <a:pPr marL="1485900" lvl="2" indent="-342900"/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S’appuyant sur les </a:t>
            </a:r>
            <a:r>
              <a:rPr lang="fr-FR" sz="2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fiches de synthèse 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du Collège de France établies pour mieux cerner le périmètre des objectifs d’apprentissage du programme.</a:t>
            </a:r>
          </a:p>
          <a:p>
            <a:endParaRPr lang="fr-FR" dirty="0"/>
          </a:p>
        </p:txBody>
      </p:sp>
      <p:sp>
        <p:nvSpPr>
          <p:cNvPr id="14" name="Espace réservé du pied de page 13">
            <a:extLst>
              <a:ext uri="{FF2B5EF4-FFF2-40B4-BE49-F238E27FC236}">
                <a16:creationId xmlns:a16="http://schemas.microsoft.com/office/drawing/2014/main" id="{F1933088-34A5-12E1-1D0A-4AE55B036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15" name="Espace réservé du numéro de diapositive 14">
            <a:extLst>
              <a:ext uri="{FF2B5EF4-FFF2-40B4-BE49-F238E27FC236}">
                <a16:creationId xmlns:a16="http://schemas.microsoft.com/office/drawing/2014/main" id="{783DD8C4-3191-B6EE-1C13-C2248FF2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948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175115-3329-97D8-BC3C-6ACF90CF0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9B14DB-B21B-A05C-9B79-5024AF984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6425"/>
            <a:ext cx="10515600" cy="5212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b="0" i="0" dirty="0">
                <a:solidFill>
                  <a:srgbClr val="1F497D"/>
                </a:solidFill>
                <a:effectLst/>
                <a:latin typeface="marianne"/>
              </a:rPr>
              <a:t>Les grilles nationales </a:t>
            </a:r>
          </a:p>
          <a:p>
            <a:pPr lvl="2"/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Grille  pour la notation des épreuves</a:t>
            </a:r>
          </a:p>
          <a:p>
            <a:pPr marL="1143000" lvl="1" indent="-45720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Sans changement / Bac 2024</a:t>
            </a:r>
          </a:p>
          <a:p>
            <a:pPr marL="1143000" lvl="1" indent="-45720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Une prise en main sans problème majeur après un temps d’adaptation (moyenne, écart-type, écart entre correcteurs…)</a:t>
            </a:r>
          </a:p>
          <a:p>
            <a:pPr marL="1143000" lvl="1" indent="-45720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Mais avec souvent un appui sur les grilles académiques. </a:t>
            </a:r>
          </a:p>
          <a:p>
            <a:pPr marL="685800" indent="-457200" algn="ctr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Grille (indicative) pour l’évaluation formative en classe</a:t>
            </a:r>
          </a:p>
          <a:p>
            <a:pPr marL="971550" lvl="1" indent="-28575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Un outil pratique, à contextualiser pour chaque sujet (il faut sensibiliser les élèves au fait que les items n’ont pas toujours le même poids)</a:t>
            </a:r>
          </a:p>
          <a:p>
            <a:pPr marL="971550" lvl="1" indent="-28575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Utilisable en classe</a:t>
            </a:r>
          </a:p>
          <a:p>
            <a:pPr marL="971550" lvl="1" indent="-285750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marianne"/>
              </a:rPr>
              <a:t>Base de réflexion pour harmoniser les évaluations sommatives au fil de l’année, au sein des établissements et entre les établissements 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C62765F5-2367-B004-F207-ED970888E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816ACBB6-5AFF-CA88-5654-2BA6E6A5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881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153F2A-EAF2-B864-938D-C1DF7F569E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E4977E-CBF8-6AD8-AC50-406CDF9CC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8" y="277091"/>
            <a:ext cx="10515600" cy="56110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b="0" i="0" dirty="0">
                <a:solidFill>
                  <a:srgbClr val="1F497D"/>
                </a:solidFill>
                <a:effectLst/>
                <a:latin typeface="marianne"/>
              </a:rPr>
              <a:t>Le document de cadrage national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B319322-3505-9815-5EC3-0B630C4A30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116083"/>
              </p:ext>
            </p:extLst>
          </p:nvPr>
        </p:nvGraphicFramePr>
        <p:xfrm>
          <a:off x="741218" y="867733"/>
          <a:ext cx="10709564" cy="6530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2273">
                  <a:extLst>
                    <a:ext uri="{9D8B030D-6E8A-4147-A177-3AD203B41FA5}">
                      <a16:colId xmlns:a16="http://schemas.microsoft.com/office/drawing/2014/main" val="2062114782"/>
                    </a:ext>
                  </a:extLst>
                </a:gridCol>
                <a:gridCol w="734291">
                  <a:extLst>
                    <a:ext uri="{9D8B030D-6E8A-4147-A177-3AD203B41FA5}">
                      <a16:colId xmlns:a16="http://schemas.microsoft.com/office/drawing/2014/main" val="405119180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2239118734"/>
                    </a:ext>
                  </a:extLst>
                </a:gridCol>
              </a:tblGrid>
              <a:tr h="52172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Un enseignant, deux postures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406006"/>
                  </a:ext>
                </a:extLst>
              </a:tr>
              <a:tr h="420578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formateur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évaluateur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411151"/>
                  </a:ext>
                </a:extLst>
              </a:tr>
              <a:tr h="277581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Pour préparer les épreuves du Bac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Pour le Grand Oral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Pour préparer le futur étudiant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Pour développer les compétences du citoyen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Connaissances, curiosité, esprit critique…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Du « contrôle continu »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Bulletin </a:t>
                      </a:r>
                    </a:p>
                    <a:p>
                      <a:pPr marL="12001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Impact / </a:t>
                      </a:r>
                      <a:r>
                        <a:rPr lang="fr-FR" sz="2400" dirty="0" err="1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Parcoursup</a:t>
                      </a:r>
                      <a:endParaRPr lang="fr-FR" sz="2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Livret scolaire du Lycéen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Des épreuves certificatives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Épreuve de fin de 1°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Baccalauréat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0591881"/>
                  </a:ext>
                </a:extLst>
              </a:tr>
              <a:tr h="2775816"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fr-FR" sz="2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fr-FR" sz="2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7100819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0625642-A1BF-7D64-0198-7D7817B64BBA}"/>
              </a:ext>
            </a:extLst>
          </p:cNvPr>
          <p:cNvSpPr txBox="1"/>
          <p:nvPr/>
        </p:nvSpPr>
        <p:spPr>
          <a:xfrm>
            <a:off x="741219" y="4627393"/>
            <a:ext cx="10709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Les attentes en classe diffèrent donc, notamment en termes de difficulté, de celles du Baccalauréat : on peut / on doit aller plus loin, dans une logique de progressivité,  différenciation, d’épanouissement de chaque élève, de préparation des projets d’orientation et de Grand oral qui doivent être personnalisés</a:t>
            </a:r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B10CA0DF-3075-6C2F-3535-57A815A3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51640A65-BD08-960E-5EA9-A8E348AC0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2704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CBD097-B772-7D3F-69B1-4D9013AD4F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53E40032-52B3-1889-6B22-8156C7BAE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6A3307A-41A4-5941-3B39-1DF0A1F3D193}"/>
              </a:ext>
            </a:extLst>
          </p:cNvPr>
          <p:cNvSpPr txBox="1"/>
          <p:nvPr/>
        </p:nvSpPr>
        <p:spPr>
          <a:xfrm>
            <a:off x="806645" y="1081143"/>
            <a:ext cx="1057870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Bilan de la session 2024</a:t>
            </a:r>
          </a:p>
          <a:p>
            <a:endParaRPr lang="fr-FR" sz="36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 termes pratiques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Corrections et jurys (Grand oral et second groupe d’épreuves) assurés en totalité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Retours positifs sur l’organisation mise en place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Des absences de dernier moment très préjudiciables pour la qualité et les conditions de travail des professeurs ayant dû assurer les missions</a:t>
            </a:r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90DCD5CD-8844-5CB6-DCA3-C8FC72461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5046ED5E-D781-B619-2B43-0A2D108D9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850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F98ADD-4695-83F6-E26F-A8EB7C339F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815C87-FE6F-78E4-7453-7ED795F54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8" y="843148"/>
            <a:ext cx="10515600" cy="5045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b="0" i="0" dirty="0">
                <a:solidFill>
                  <a:srgbClr val="1F497D"/>
                </a:solidFill>
                <a:effectLst/>
                <a:latin typeface="marianne"/>
              </a:rPr>
              <a:t>Quelques précisions :</a:t>
            </a:r>
          </a:p>
          <a:p>
            <a:pPr marL="0" indent="0">
              <a:buNone/>
            </a:pPr>
            <a:endParaRPr lang="fr-FR" sz="3200" b="0" i="0" dirty="0">
              <a:solidFill>
                <a:srgbClr val="1F497D"/>
              </a:solidFill>
              <a:effectLst/>
              <a:latin typeface="marianne"/>
            </a:endParaRPr>
          </a:p>
          <a:p>
            <a:r>
              <a:rPr lang="fr-FR" b="0" i="0" dirty="0">
                <a:solidFill>
                  <a:srgbClr val="1F497D"/>
                </a:solidFill>
                <a:effectLst/>
                <a:latin typeface="marianne"/>
              </a:rPr>
              <a:t>Le document de cadrage national vise à expliciter les attentes qui seront ensuite évaluées de façon synthétique dans la grille nationale.</a:t>
            </a:r>
          </a:p>
          <a:p>
            <a:endParaRPr lang="fr-FR" b="0" i="0" dirty="0">
              <a:solidFill>
                <a:srgbClr val="1F497D"/>
              </a:solidFill>
              <a:effectLst/>
              <a:latin typeface="marianne"/>
            </a:endParaRPr>
          </a:p>
          <a:p>
            <a:r>
              <a:rPr lang="fr-FR" b="0" i="0" dirty="0">
                <a:solidFill>
                  <a:srgbClr val="1F497D"/>
                </a:solidFill>
                <a:effectLst/>
                <a:latin typeface="marianne"/>
              </a:rPr>
              <a:t>La grille académique actuelle peut être utilisée par tout correcteur pour assurer la traduction des attentes dans la grille nationale mais ne sera pas « validée » en CEA. </a:t>
            </a:r>
          </a:p>
          <a:p>
            <a:pPr lvl="1"/>
            <a:r>
              <a:rPr lang="fr-FR" sz="2800" dirty="0">
                <a:solidFill>
                  <a:srgbClr val="1F497D"/>
                </a:solidFill>
                <a:latin typeface="marianne"/>
              </a:rPr>
              <a:t>elle est très proche de la grille formative de l’IG …</a:t>
            </a:r>
          </a:p>
          <a:p>
            <a:pPr lvl="1"/>
            <a:r>
              <a:rPr lang="fr-FR" sz="2800" dirty="0">
                <a:solidFill>
                  <a:srgbClr val="1F497D"/>
                </a:solidFill>
                <a:latin typeface="marianne"/>
              </a:rPr>
              <a:t>…dont la pratique devrait « naturellement » se généraliser</a:t>
            </a:r>
          </a:p>
          <a:p>
            <a:pPr marL="0" indent="0">
              <a:buNone/>
            </a:pPr>
            <a:endParaRPr lang="fr-FR" sz="3200" b="0" i="0" dirty="0">
              <a:solidFill>
                <a:srgbClr val="1F497D"/>
              </a:solidFill>
              <a:effectLst/>
              <a:latin typeface="marianne"/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E58C9F9D-9E18-B1A4-E6F6-FB50EF0C2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145B8840-5988-8E4C-9257-C1DD46ED7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402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E0D2E1-052A-9372-7C6F-033DDFCEF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7DA97C-8F69-35FC-945E-F08578FDE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8" y="843148"/>
            <a:ext cx="10515600" cy="5045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b="0" i="0" dirty="0">
                <a:solidFill>
                  <a:srgbClr val="1F497D"/>
                </a:solidFill>
                <a:effectLst/>
                <a:latin typeface="marianne"/>
              </a:rPr>
              <a:t>Quelques précisions :</a:t>
            </a:r>
          </a:p>
          <a:p>
            <a:pPr marL="0" indent="0">
              <a:buNone/>
            </a:pPr>
            <a:endParaRPr lang="fr-FR" sz="3200" dirty="0">
              <a:solidFill>
                <a:srgbClr val="1F497D"/>
              </a:solidFill>
              <a:latin typeface="marianne"/>
            </a:endParaRPr>
          </a:p>
          <a:p>
            <a:pPr marL="0" indent="0">
              <a:buNone/>
            </a:pPr>
            <a:endParaRPr lang="fr-FR" sz="3200" b="0" i="0" dirty="0">
              <a:solidFill>
                <a:srgbClr val="1F497D"/>
              </a:solidFill>
              <a:effectLst/>
              <a:latin typeface="marianne"/>
            </a:endParaRPr>
          </a:p>
          <a:p>
            <a:r>
              <a:rPr lang="fr-FR" dirty="0">
                <a:solidFill>
                  <a:srgbClr val="1F497D"/>
                </a:solidFill>
                <a:latin typeface="marianne"/>
              </a:rPr>
              <a:t>Il n’est pas prévu d’autre document pour accompagner l’évaluation des épreuves du Bac</a:t>
            </a:r>
          </a:p>
          <a:p>
            <a:r>
              <a:rPr lang="fr-FR" dirty="0">
                <a:solidFill>
                  <a:srgbClr val="1F497D"/>
                </a:solidFill>
                <a:latin typeface="marianne"/>
              </a:rPr>
              <a:t>Le dispositif est solidement fondé (expériences antérieures, échanges nombreux entre IG et IPR, entre IPR et CMI, avec les professeurs) mais fera l’objet d’un suivi régulier au fil des ans</a:t>
            </a:r>
            <a:endParaRPr lang="fr-FR" b="0" i="0" dirty="0">
              <a:solidFill>
                <a:srgbClr val="1F497D"/>
              </a:solidFill>
              <a:effectLst/>
              <a:latin typeface="marianne"/>
            </a:endParaRPr>
          </a:p>
          <a:p>
            <a:pPr marL="0" indent="0">
              <a:buNone/>
            </a:pPr>
            <a:endParaRPr lang="fr-FR" sz="3200" b="0" i="0" dirty="0">
              <a:solidFill>
                <a:srgbClr val="1F497D"/>
              </a:solidFill>
              <a:effectLst/>
              <a:latin typeface="marianne"/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BF477E8E-B714-971C-866B-138AE88F7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D18383E-4E0E-ACDF-0046-FF3541E3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7983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B1E166-933A-F5B8-C80C-C01DB6C7DA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95E208-C049-405A-5586-527E8EFA6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8" y="277091"/>
            <a:ext cx="10515600" cy="5791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3200" b="1" i="0" dirty="0">
                <a:solidFill>
                  <a:srgbClr val="1F497D"/>
                </a:solidFill>
                <a:effectLst/>
                <a:latin typeface="marianne"/>
              </a:rPr>
              <a:t>Quelques précisions :</a:t>
            </a:r>
          </a:p>
          <a:p>
            <a:pPr marL="0" indent="0">
              <a:buNone/>
            </a:pPr>
            <a:endParaRPr lang="fr-FR" sz="3200" b="0" i="0" dirty="0">
              <a:solidFill>
                <a:srgbClr val="1F497D"/>
              </a:solidFill>
              <a:effectLst/>
              <a:latin typeface="marianne"/>
            </a:endParaRPr>
          </a:p>
          <a:p>
            <a:r>
              <a:rPr lang="fr-FR" b="0" i="0" dirty="0">
                <a:solidFill>
                  <a:srgbClr val="1F497D"/>
                </a:solidFill>
                <a:effectLst/>
                <a:latin typeface="marianne"/>
              </a:rPr>
              <a:t>Le </a:t>
            </a:r>
            <a:r>
              <a:rPr lang="fr-FR" b="1" i="0" dirty="0">
                <a:solidFill>
                  <a:srgbClr val="1F497D"/>
                </a:solidFill>
                <a:effectLst/>
                <a:latin typeface="marianne"/>
              </a:rPr>
              <a:t>fond</a:t>
            </a:r>
            <a:r>
              <a:rPr lang="fr-FR" b="0" i="0" dirty="0">
                <a:solidFill>
                  <a:srgbClr val="1F497D"/>
                </a:solidFill>
                <a:effectLst/>
                <a:latin typeface="marianne"/>
              </a:rPr>
              <a:t> prime la </a:t>
            </a:r>
            <a:r>
              <a:rPr lang="fr-FR" b="1" i="0" dirty="0">
                <a:solidFill>
                  <a:srgbClr val="1F497D"/>
                </a:solidFill>
                <a:effectLst/>
                <a:latin typeface="marianne"/>
              </a:rPr>
              <a:t>forme</a:t>
            </a:r>
          </a:p>
          <a:p>
            <a:r>
              <a:rPr lang="fr-FR" dirty="0">
                <a:solidFill>
                  <a:srgbClr val="1F497D"/>
                </a:solidFill>
                <a:latin typeface="marianne"/>
              </a:rPr>
              <a:t>Pas de formalisme précis pour </a:t>
            </a:r>
            <a:r>
              <a:rPr lang="fr-FR" b="1" dirty="0">
                <a:solidFill>
                  <a:srgbClr val="1F497D"/>
                </a:solidFill>
                <a:latin typeface="marianne"/>
              </a:rPr>
              <a:t>l’introduction</a:t>
            </a:r>
            <a:r>
              <a:rPr lang="fr-FR" dirty="0">
                <a:solidFill>
                  <a:srgbClr val="1F497D"/>
                </a:solidFill>
                <a:latin typeface="marianne"/>
              </a:rPr>
              <a:t> </a:t>
            </a:r>
          </a:p>
          <a:p>
            <a:pPr lvl="1"/>
            <a:r>
              <a:rPr lang="fr-FR" dirty="0">
                <a:solidFill>
                  <a:srgbClr val="1F497D"/>
                </a:solidFill>
                <a:latin typeface="marianne"/>
              </a:rPr>
              <a:t>On évalue l’intention du candidat en termes de présentation du sujet et de ses termes, de travail de problématisation </a:t>
            </a:r>
            <a:r>
              <a:rPr lang="fr-FR" b="1" dirty="0">
                <a:solidFill>
                  <a:srgbClr val="1F497D"/>
                </a:solidFill>
                <a:latin typeface="marianne"/>
              </a:rPr>
              <a:t>(seulement en dissert), </a:t>
            </a:r>
            <a:r>
              <a:rPr lang="fr-FR" dirty="0">
                <a:solidFill>
                  <a:srgbClr val="1F497D"/>
                </a:solidFill>
                <a:latin typeface="marianne"/>
              </a:rPr>
              <a:t>de proposition d’une structure cohérente</a:t>
            </a:r>
          </a:p>
          <a:p>
            <a:r>
              <a:rPr lang="fr-FR" b="0" i="0" dirty="0">
                <a:solidFill>
                  <a:srgbClr val="1F497D"/>
                </a:solidFill>
                <a:effectLst/>
                <a:latin typeface="marianne"/>
              </a:rPr>
              <a:t>La </a:t>
            </a:r>
            <a:r>
              <a:rPr lang="fr-FR" b="1" i="0" dirty="0">
                <a:solidFill>
                  <a:srgbClr val="1F497D"/>
                </a:solidFill>
                <a:effectLst/>
                <a:latin typeface="marianne"/>
              </a:rPr>
              <a:t>problématique</a:t>
            </a:r>
            <a:r>
              <a:rPr lang="fr-FR" b="0" i="0" dirty="0">
                <a:solidFill>
                  <a:srgbClr val="1F497D"/>
                </a:solidFill>
                <a:effectLst/>
                <a:latin typeface="marianne"/>
              </a:rPr>
              <a:t> </a:t>
            </a:r>
          </a:p>
          <a:p>
            <a:pPr lvl="1"/>
            <a:r>
              <a:rPr lang="fr-FR" b="0" i="0" dirty="0">
                <a:solidFill>
                  <a:srgbClr val="1F497D"/>
                </a:solidFill>
                <a:effectLst/>
                <a:latin typeface="marianne"/>
              </a:rPr>
              <a:t>Vaut surtout pour le travail de problématisation qui la précède</a:t>
            </a:r>
            <a:r>
              <a:rPr lang="fr-FR" dirty="0">
                <a:solidFill>
                  <a:srgbClr val="1F497D"/>
                </a:solidFill>
                <a:latin typeface="marianne"/>
              </a:rPr>
              <a:t>, c’est-à-dire l’analyse du sujet débouchant sur un dispositif de prise en charge (de forme libre) débouchant sur un plan </a:t>
            </a:r>
            <a:endParaRPr lang="fr-FR" b="1" i="0" dirty="0">
              <a:solidFill>
                <a:schemeClr val="accent1"/>
              </a:solidFill>
              <a:effectLst/>
              <a:latin typeface="marianne"/>
            </a:endParaRPr>
          </a:p>
          <a:p>
            <a:pPr lvl="1"/>
            <a:r>
              <a:rPr lang="fr-FR" dirty="0">
                <a:solidFill>
                  <a:srgbClr val="1F497D"/>
                </a:solidFill>
                <a:latin typeface="marianne"/>
              </a:rPr>
              <a:t>Rend compte de la spécificité et de la complexité du sujet</a:t>
            </a:r>
            <a:endParaRPr lang="fr-FR" b="0" i="0" dirty="0">
              <a:solidFill>
                <a:srgbClr val="1F497D"/>
              </a:solidFill>
              <a:effectLst/>
              <a:latin typeface="marianne"/>
            </a:endParaRPr>
          </a:p>
          <a:p>
            <a:pPr lvl="1"/>
            <a:r>
              <a:rPr lang="fr-FR" dirty="0">
                <a:solidFill>
                  <a:srgbClr val="1F497D"/>
                </a:solidFill>
                <a:latin typeface="marianne"/>
              </a:rPr>
              <a:t>N’est pas unique pour un sujet donné (intérêt de proposer plusieurs approches)</a:t>
            </a:r>
            <a:endParaRPr lang="fr-FR" b="0" i="0" dirty="0">
              <a:solidFill>
                <a:srgbClr val="1F497D"/>
              </a:solidFill>
              <a:effectLst/>
              <a:latin typeface="marianne"/>
            </a:endParaRPr>
          </a:p>
          <a:p>
            <a:pPr marL="0" indent="0">
              <a:buNone/>
            </a:pPr>
            <a:endParaRPr lang="fr-FR" sz="3200" b="0" i="0" dirty="0">
              <a:solidFill>
                <a:srgbClr val="1F497D"/>
              </a:solidFill>
              <a:effectLst/>
              <a:latin typeface="marianne"/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0F90B0A-CC98-18F1-B6E7-40C226C42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840E0CAA-6976-841C-877A-DDFA86179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037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654A1E-A685-10EF-42D8-B1E9B165E0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C72B7E-33C0-7338-65D6-86885B82C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8" y="277091"/>
            <a:ext cx="10515600" cy="5791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3200" b="1" i="0" dirty="0">
                <a:solidFill>
                  <a:srgbClr val="1F497D"/>
                </a:solidFill>
                <a:effectLst/>
                <a:latin typeface="marianne"/>
              </a:rPr>
              <a:t>Quelques précisions :</a:t>
            </a:r>
          </a:p>
          <a:p>
            <a:r>
              <a:rPr lang="fr-FR" dirty="0">
                <a:solidFill>
                  <a:srgbClr val="1F497D"/>
                </a:solidFill>
                <a:latin typeface="marianne"/>
              </a:rPr>
              <a:t>L’exploitation</a:t>
            </a:r>
            <a:r>
              <a:rPr lang="fr-FR" b="1" dirty="0">
                <a:solidFill>
                  <a:srgbClr val="1F497D"/>
                </a:solidFill>
                <a:latin typeface="marianne"/>
              </a:rPr>
              <a:t> pertinente </a:t>
            </a:r>
            <a:r>
              <a:rPr lang="fr-FR" dirty="0">
                <a:solidFill>
                  <a:srgbClr val="1F497D"/>
                </a:solidFill>
                <a:latin typeface="marianne"/>
              </a:rPr>
              <a:t>des données </a:t>
            </a:r>
          </a:p>
          <a:p>
            <a:pPr lvl="1"/>
            <a:r>
              <a:rPr lang="fr-FR" dirty="0">
                <a:solidFill>
                  <a:srgbClr val="1F497D"/>
                </a:solidFill>
                <a:latin typeface="marianne"/>
              </a:rPr>
              <a:t>reste une compétence centrale pour un élève de SES </a:t>
            </a:r>
          </a:p>
          <a:p>
            <a:pPr lvl="1"/>
            <a:r>
              <a:rPr lang="fr-FR" dirty="0">
                <a:solidFill>
                  <a:srgbClr val="1F497D"/>
                </a:solidFill>
                <a:latin typeface="marianne"/>
              </a:rPr>
              <a:t>mais elle ne passe pas forcément par une formalisation stricte en termes d’expression. </a:t>
            </a:r>
          </a:p>
          <a:p>
            <a:pPr lvl="1"/>
            <a:r>
              <a:rPr lang="fr-FR" dirty="0">
                <a:solidFill>
                  <a:srgbClr val="1F497D"/>
                </a:solidFill>
                <a:latin typeface="marianne"/>
              </a:rPr>
              <a:t>et n’est pas un exercice en soi mais en lien avec la question posée</a:t>
            </a:r>
          </a:p>
          <a:p>
            <a:r>
              <a:rPr lang="fr-FR" b="0" i="0" dirty="0">
                <a:solidFill>
                  <a:srgbClr val="1F497D"/>
                </a:solidFill>
                <a:effectLst/>
                <a:latin typeface="marianne"/>
              </a:rPr>
              <a:t>L’éventuelle « </a:t>
            </a:r>
            <a:r>
              <a:rPr lang="fr-FR" b="1" i="0" dirty="0">
                <a:solidFill>
                  <a:srgbClr val="1F497D"/>
                </a:solidFill>
                <a:effectLst/>
                <a:latin typeface="marianne"/>
              </a:rPr>
              <a:t>explication</a:t>
            </a:r>
            <a:r>
              <a:rPr lang="fr-FR" b="0" i="0" dirty="0">
                <a:solidFill>
                  <a:srgbClr val="1F497D"/>
                </a:solidFill>
                <a:effectLst/>
                <a:latin typeface="marianne"/>
              </a:rPr>
              <a:t> » dans EC21 (p. 11) vise à clarifier une lecture « </a:t>
            </a:r>
            <a:r>
              <a:rPr lang="fr-FR" b="1" i="0" dirty="0">
                <a:solidFill>
                  <a:srgbClr val="1F497D"/>
                </a:solidFill>
                <a:effectLst/>
                <a:latin typeface="marianne"/>
              </a:rPr>
              <a:t>pertinente</a:t>
            </a:r>
            <a:r>
              <a:rPr lang="fr-FR" b="0" i="0" dirty="0">
                <a:solidFill>
                  <a:srgbClr val="1F497D"/>
                </a:solidFill>
                <a:effectLst/>
                <a:latin typeface="marianne"/>
              </a:rPr>
              <a:t> » (p. 26). Il n’y a pas d’attente de contenu d’analyse</a:t>
            </a:r>
          </a:p>
          <a:p>
            <a:r>
              <a:rPr lang="fr-FR" b="0" i="0" dirty="0">
                <a:solidFill>
                  <a:srgbClr val="1F497D"/>
                </a:solidFill>
                <a:effectLst/>
                <a:latin typeface="marianne"/>
              </a:rPr>
              <a:t>L’attente « </a:t>
            </a:r>
            <a:r>
              <a:rPr lang="fr-FR" b="1" i="0" dirty="0">
                <a:solidFill>
                  <a:srgbClr val="1F497D"/>
                </a:solidFill>
                <a:effectLst/>
                <a:latin typeface="marianne"/>
              </a:rPr>
              <a:t>caractérisation</a:t>
            </a:r>
            <a:r>
              <a:rPr lang="fr-FR" b="0" i="0" dirty="0">
                <a:solidFill>
                  <a:srgbClr val="1F497D"/>
                </a:solidFill>
                <a:effectLst/>
                <a:latin typeface="marianne"/>
              </a:rPr>
              <a:t> » (EC2) vise à faire émerger les valeurs extrêmes ou au contraire une tendance ou une moyenne  sans entrer dans une analyse approfondie du bloc de données. </a:t>
            </a:r>
          </a:p>
          <a:p>
            <a:r>
              <a:rPr lang="fr-FR" dirty="0">
                <a:solidFill>
                  <a:srgbClr val="1F497D"/>
                </a:solidFill>
                <a:latin typeface="marianne"/>
              </a:rPr>
              <a:t>Le vocabulaire utilisé pour la </a:t>
            </a:r>
            <a:r>
              <a:rPr lang="fr-FR" b="1" dirty="0">
                <a:solidFill>
                  <a:srgbClr val="1F497D"/>
                </a:solidFill>
                <a:latin typeface="marianne"/>
              </a:rPr>
              <a:t>structuration de l’EC3 </a:t>
            </a:r>
            <a:r>
              <a:rPr lang="fr-FR" dirty="0">
                <a:solidFill>
                  <a:srgbClr val="1F497D"/>
                </a:solidFill>
                <a:latin typeface="marianne"/>
              </a:rPr>
              <a:t>(parties et sous-parties, p. 26) ne signifie aucunement un rapprochement vers la forme de la dissertation; on peut rester sur la notion de </a:t>
            </a:r>
            <a:r>
              <a:rPr lang="fr-FR" b="1" dirty="0">
                <a:solidFill>
                  <a:srgbClr val="1F497D"/>
                </a:solidFill>
                <a:latin typeface="marianne"/>
              </a:rPr>
              <a:t>paragraphe</a:t>
            </a:r>
            <a:r>
              <a:rPr lang="fr-FR" dirty="0">
                <a:solidFill>
                  <a:srgbClr val="1F497D"/>
                </a:solidFill>
                <a:latin typeface="marianne"/>
              </a:rPr>
              <a:t> pour bien distinguer les deux exercices.</a:t>
            </a:r>
            <a:endParaRPr lang="fr-FR" b="0" i="0" dirty="0">
              <a:solidFill>
                <a:srgbClr val="1F497D"/>
              </a:solidFill>
              <a:effectLst/>
              <a:latin typeface="marianne"/>
            </a:endParaRPr>
          </a:p>
          <a:p>
            <a:pPr marL="0" indent="0">
              <a:buNone/>
            </a:pPr>
            <a:endParaRPr lang="fr-FR" sz="3200" b="0" i="0" dirty="0">
              <a:solidFill>
                <a:srgbClr val="1F497D"/>
              </a:solidFill>
              <a:effectLst/>
              <a:latin typeface="marianne"/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CC559755-7D67-5DC9-5A44-0D975F89B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90FBA511-BC98-C4FF-1C44-8063D87E1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539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94E2A0-2729-6F7F-5546-FB58CC093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C55BAB-D8E2-6D88-1D0C-DAD40E8A5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8" y="277091"/>
            <a:ext cx="10515600" cy="5791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3200" b="1" i="0" dirty="0">
                <a:solidFill>
                  <a:srgbClr val="1F497D"/>
                </a:solidFill>
                <a:effectLst/>
                <a:latin typeface="marianne"/>
              </a:rPr>
              <a:t>Quelques précisions :</a:t>
            </a:r>
          </a:p>
          <a:p>
            <a:r>
              <a:rPr lang="fr-FR" sz="3200" b="0" i="0" dirty="0">
                <a:solidFill>
                  <a:srgbClr val="1F497D"/>
                </a:solidFill>
                <a:effectLst/>
                <a:latin typeface="marianne"/>
              </a:rPr>
              <a:t>Pour </a:t>
            </a:r>
            <a:r>
              <a:rPr lang="fr-FR" sz="3200" b="1" i="0" dirty="0">
                <a:solidFill>
                  <a:srgbClr val="1F497D"/>
                </a:solidFill>
                <a:effectLst/>
                <a:latin typeface="marianne"/>
              </a:rPr>
              <a:t>éviter l’inflation des attentes </a:t>
            </a:r>
            <a:r>
              <a:rPr lang="fr-FR" sz="3200" b="0" i="0" dirty="0">
                <a:solidFill>
                  <a:srgbClr val="1F497D"/>
                </a:solidFill>
                <a:effectLst/>
                <a:latin typeface="marianne"/>
              </a:rPr>
              <a:t>au fil des ans</a:t>
            </a:r>
          </a:p>
          <a:p>
            <a:pPr lvl="1"/>
            <a:r>
              <a:rPr lang="fr-FR" sz="2800" dirty="0">
                <a:solidFill>
                  <a:srgbClr val="1F497D"/>
                </a:solidFill>
                <a:latin typeface="marianne"/>
              </a:rPr>
              <a:t>Une utilisation de la</a:t>
            </a:r>
            <a:r>
              <a:rPr lang="fr-FR" sz="2800" b="1" dirty="0">
                <a:solidFill>
                  <a:srgbClr val="1F497D"/>
                </a:solidFill>
                <a:latin typeface="marianne"/>
              </a:rPr>
              <a:t> « valorisation » </a:t>
            </a:r>
            <a:r>
              <a:rPr lang="fr-FR" sz="2800" dirty="0">
                <a:solidFill>
                  <a:srgbClr val="1F497D"/>
                </a:solidFill>
                <a:latin typeface="marianne"/>
              </a:rPr>
              <a:t>limitée</a:t>
            </a:r>
            <a:r>
              <a:rPr lang="fr-FR" sz="2800" b="1" dirty="0">
                <a:solidFill>
                  <a:srgbClr val="1F497D"/>
                </a:solidFill>
                <a:latin typeface="marianne"/>
              </a:rPr>
              <a:t> </a:t>
            </a:r>
          </a:p>
          <a:p>
            <a:pPr lvl="2"/>
            <a:r>
              <a:rPr lang="fr-FR" sz="2400" b="1" dirty="0">
                <a:solidFill>
                  <a:srgbClr val="1F497D"/>
                </a:solidFill>
                <a:latin typeface="marianne"/>
              </a:rPr>
              <a:t>aux savoir-faire statistiques  </a:t>
            </a:r>
            <a:r>
              <a:rPr lang="fr-FR" sz="2400" dirty="0">
                <a:solidFill>
                  <a:srgbClr val="1F497D"/>
                </a:solidFill>
                <a:latin typeface="marianne"/>
              </a:rPr>
              <a:t>(ce qui doit inciter à développer ces compétences, au-delà de l’intérêt intellectuel)</a:t>
            </a:r>
          </a:p>
          <a:p>
            <a:pPr lvl="2"/>
            <a:r>
              <a:rPr lang="fr-FR" sz="2400" dirty="0">
                <a:solidFill>
                  <a:srgbClr val="1F497D"/>
                </a:solidFill>
                <a:latin typeface="marianne"/>
              </a:rPr>
              <a:t>À </a:t>
            </a:r>
            <a:r>
              <a:rPr lang="fr-FR" sz="2400" b="1" dirty="0">
                <a:solidFill>
                  <a:srgbClr val="1F497D"/>
                </a:solidFill>
                <a:latin typeface="marianne"/>
              </a:rPr>
              <a:t>l’utilisation exhaustive du dossier documentaire</a:t>
            </a:r>
          </a:p>
          <a:p>
            <a:pPr lvl="2"/>
            <a:r>
              <a:rPr lang="fr-FR" sz="2400" b="1" dirty="0">
                <a:solidFill>
                  <a:srgbClr val="1F497D"/>
                </a:solidFill>
                <a:latin typeface="marianne"/>
              </a:rPr>
              <a:t>A une bonne maîtrise de l’orthographe et de l’expression</a:t>
            </a:r>
          </a:p>
          <a:p>
            <a:pPr lvl="1"/>
            <a:endParaRPr lang="fr-FR" sz="2800" dirty="0">
              <a:solidFill>
                <a:srgbClr val="1F497D"/>
              </a:solidFill>
              <a:latin typeface="marianne"/>
            </a:endParaRPr>
          </a:p>
          <a:p>
            <a:pPr lvl="1"/>
            <a:r>
              <a:rPr lang="fr-FR" sz="2800" b="0" i="0" dirty="0">
                <a:solidFill>
                  <a:srgbClr val="1F497D"/>
                </a:solidFill>
                <a:effectLst/>
                <a:latin typeface="marianne"/>
              </a:rPr>
              <a:t>Une gestion fine du </a:t>
            </a:r>
            <a:r>
              <a:rPr lang="fr-FR" sz="2800" b="1" i="0" dirty="0">
                <a:solidFill>
                  <a:srgbClr val="1F497D"/>
                </a:solidFill>
                <a:effectLst/>
                <a:latin typeface="marianne"/>
              </a:rPr>
              <a:t>hors-sujet</a:t>
            </a:r>
          </a:p>
          <a:p>
            <a:pPr lvl="2"/>
            <a:r>
              <a:rPr lang="fr-FR" sz="2400" dirty="0">
                <a:solidFill>
                  <a:srgbClr val="1F497D"/>
                </a:solidFill>
                <a:latin typeface="marianne"/>
              </a:rPr>
              <a:t>Par les candidats : ça ne rapporte pas grand-chose et c’est aléatoire, ça fait perdre du temps. </a:t>
            </a:r>
          </a:p>
          <a:p>
            <a:pPr lvl="2"/>
            <a:r>
              <a:rPr lang="fr-FR" sz="2400" b="0" i="0" dirty="0">
                <a:solidFill>
                  <a:srgbClr val="1F497D"/>
                </a:solidFill>
                <a:effectLst/>
                <a:latin typeface="marianne"/>
              </a:rPr>
              <a:t>Par les évaluateurs : distinguer </a:t>
            </a:r>
          </a:p>
          <a:p>
            <a:pPr lvl="3"/>
            <a:r>
              <a:rPr lang="fr-FR" sz="2600" b="0" i="0" dirty="0">
                <a:solidFill>
                  <a:srgbClr val="1F497D"/>
                </a:solidFill>
                <a:effectLst/>
                <a:latin typeface="marianne"/>
              </a:rPr>
              <a:t>le </a:t>
            </a:r>
            <a:r>
              <a:rPr lang="fr-FR" sz="2600" b="1" i="0" dirty="0">
                <a:solidFill>
                  <a:srgbClr val="1F497D"/>
                </a:solidFill>
                <a:effectLst/>
                <a:latin typeface="marianne"/>
              </a:rPr>
              <a:t>hors-sujet contresens </a:t>
            </a:r>
            <a:r>
              <a:rPr lang="fr-FR" sz="2600" b="0" i="0" dirty="0">
                <a:solidFill>
                  <a:srgbClr val="1F497D"/>
                </a:solidFill>
                <a:effectLst/>
                <a:latin typeface="marianne"/>
              </a:rPr>
              <a:t>(on sanctionne alors l’erreur d’analyse du sujet ou </a:t>
            </a:r>
            <a:r>
              <a:rPr lang="fr-FR" sz="2600" i="0" dirty="0">
                <a:solidFill>
                  <a:srgbClr val="1F497D"/>
                </a:solidFill>
                <a:effectLst/>
                <a:latin typeface="marianne"/>
              </a:rPr>
              <a:t>l’organisation des idées, si toute une partie est hors sujet par exemple) </a:t>
            </a:r>
            <a:endParaRPr lang="fr-FR" sz="2600" dirty="0">
              <a:solidFill>
                <a:srgbClr val="1F497D"/>
              </a:solidFill>
              <a:latin typeface="marianne"/>
            </a:endParaRPr>
          </a:p>
          <a:p>
            <a:pPr lvl="3"/>
            <a:r>
              <a:rPr lang="fr-FR" sz="2600" dirty="0">
                <a:solidFill>
                  <a:srgbClr val="1F497D"/>
                </a:solidFill>
                <a:latin typeface="marianne"/>
              </a:rPr>
              <a:t>Le </a:t>
            </a:r>
            <a:r>
              <a:rPr lang="fr-FR" sz="2600" b="1" dirty="0">
                <a:solidFill>
                  <a:srgbClr val="1F497D"/>
                </a:solidFill>
                <a:latin typeface="marianne"/>
              </a:rPr>
              <a:t>hors sujet « débordant » </a:t>
            </a:r>
            <a:r>
              <a:rPr lang="fr-FR" sz="2600" dirty="0">
                <a:solidFill>
                  <a:srgbClr val="1F497D"/>
                </a:solidFill>
                <a:latin typeface="marianne"/>
              </a:rPr>
              <a:t>dans</a:t>
            </a:r>
            <a:r>
              <a:rPr lang="fr-FR" sz="2600" b="1" dirty="0">
                <a:solidFill>
                  <a:srgbClr val="1F497D"/>
                </a:solidFill>
                <a:latin typeface="marianne"/>
              </a:rPr>
              <a:t> </a:t>
            </a:r>
            <a:r>
              <a:rPr lang="fr-FR" sz="2600" dirty="0">
                <a:solidFill>
                  <a:srgbClr val="1F497D"/>
                </a:solidFill>
                <a:latin typeface="marianne"/>
              </a:rPr>
              <a:t>un développement par ailleurs pertinent et complet(le candidat s’est sans doute déjà pénalisé en perdant du temps. Il ne sera pas sanctionné car le hors-sujet « s’ajoute » au développement). </a:t>
            </a:r>
          </a:p>
          <a:p>
            <a:endParaRPr lang="fr-FR" sz="3200" b="0" i="0" dirty="0">
              <a:solidFill>
                <a:srgbClr val="1F497D"/>
              </a:solidFill>
              <a:effectLst/>
              <a:latin typeface="marianne"/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3C59930C-7334-6D49-10F7-B291EBF07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015213C8-A53B-E88E-CD78-9E5FE9B1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059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1B10AE-18C9-0744-C3F3-81D825565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8F8C11-3503-ACF1-61B4-EFD489F59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8" y="277091"/>
            <a:ext cx="105156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b="1" i="0" dirty="0">
                <a:solidFill>
                  <a:srgbClr val="1F497D"/>
                </a:solidFill>
                <a:effectLst/>
                <a:latin typeface="marianne"/>
              </a:rPr>
              <a:t>Quelques précisions :</a:t>
            </a:r>
          </a:p>
          <a:p>
            <a:r>
              <a:rPr lang="fr-FR" sz="3200" dirty="0">
                <a:solidFill>
                  <a:srgbClr val="1F497D"/>
                </a:solidFill>
                <a:latin typeface="marianne"/>
              </a:rPr>
              <a:t>Exploitation du </a:t>
            </a:r>
            <a:r>
              <a:rPr lang="fr-FR" sz="3200" b="1" dirty="0">
                <a:solidFill>
                  <a:srgbClr val="1F497D"/>
                </a:solidFill>
                <a:latin typeface="marianne"/>
              </a:rPr>
              <a:t>dossier documentaire</a:t>
            </a:r>
          </a:p>
          <a:p>
            <a:pPr lvl="1"/>
            <a:r>
              <a:rPr lang="fr-FR" sz="2800" dirty="0">
                <a:solidFill>
                  <a:srgbClr val="1F497D"/>
                </a:solidFill>
                <a:latin typeface="marianne"/>
              </a:rPr>
              <a:t>Sensibiliser les élèves au fait que </a:t>
            </a:r>
            <a:r>
              <a:rPr lang="fr-FR" sz="2800" b="1" dirty="0">
                <a:solidFill>
                  <a:srgbClr val="1F497D"/>
                </a:solidFill>
                <a:latin typeface="marianne"/>
              </a:rPr>
              <a:t>chaque document éclaire un aspect du sujet</a:t>
            </a:r>
            <a:r>
              <a:rPr lang="fr-FR" sz="2800" dirty="0">
                <a:solidFill>
                  <a:srgbClr val="1F497D"/>
                </a:solidFill>
                <a:latin typeface="marianne"/>
              </a:rPr>
              <a:t>. En oublier un traduit un traitement sans doute incomplet</a:t>
            </a:r>
          </a:p>
          <a:p>
            <a:pPr lvl="1"/>
            <a:r>
              <a:rPr lang="fr-FR" sz="2800" dirty="0">
                <a:solidFill>
                  <a:srgbClr val="1F497D"/>
                </a:solidFill>
                <a:latin typeface="marianne"/>
              </a:rPr>
              <a:t>La </a:t>
            </a:r>
            <a:r>
              <a:rPr lang="fr-FR" sz="2800" b="1" dirty="0">
                <a:solidFill>
                  <a:srgbClr val="1F497D"/>
                </a:solidFill>
                <a:latin typeface="marianne"/>
              </a:rPr>
              <a:t>gestion stratégique des impasses </a:t>
            </a:r>
            <a:r>
              <a:rPr lang="fr-FR" sz="2800" dirty="0">
                <a:solidFill>
                  <a:srgbClr val="1F497D"/>
                </a:solidFill>
                <a:latin typeface="marianne"/>
              </a:rPr>
              <a:t>est un art délicat</a:t>
            </a:r>
          </a:p>
          <a:p>
            <a:pPr lvl="1"/>
            <a:r>
              <a:rPr lang="fr-FR" sz="2800" b="0" i="0" dirty="0">
                <a:solidFill>
                  <a:srgbClr val="1F497D"/>
                </a:solidFill>
                <a:effectLst/>
                <a:latin typeface="marianne"/>
              </a:rPr>
              <a:t>La </a:t>
            </a:r>
            <a:r>
              <a:rPr lang="fr-FR" sz="2800" b="1" i="0" dirty="0">
                <a:solidFill>
                  <a:srgbClr val="1F497D"/>
                </a:solidFill>
                <a:effectLst/>
                <a:latin typeface="marianne"/>
              </a:rPr>
              <a:t>valorisation de l’utilisation exhaustive du dossier documentaire </a:t>
            </a:r>
            <a:r>
              <a:rPr lang="fr-FR" sz="2800" i="0" dirty="0">
                <a:solidFill>
                  <a:srgbClr val="1F497D"/>
                </a:solidFill>
                <a:effectLst/>
                <a:latin typeface="marianne"/>
              </a:rPr>
              <a:t>doit inciter </a:t>
            </a:r>
          </a:p>
          <a:p>
            <a:pPr lvl="2"/>
            <a:r>
              <a:rPr lang="fr-FR" sz="2400" i="0" dirty="0">
                <a:solidFill>
                  <a:srgbClr val="1F497D"/>
                </a:solidFill>
                <a:effectLst/>
                <a:latin typeface="marianne"/>
              </a:rPr>
              <a:t>les élèves à la systématiser </a:t>
            </a:r>
            <a:endParaRPr lang="fr-FR" sz="2400" dirty="0">
              <a:solidFill>
                <a:srgbClr val="1F497D"/>
              </a:solidFill>
              <a:latin typeface="marianne"/>
            </a:endParaRPr>
          </a:p>
          <a:p>
            <a:pPr lvl="2"/>
            <a:r>
              <a:rPr lang="fr-FR" sz="2400" i="0" dirty="0">
                <a:solidFill>
                  <a:srgbClr val="1F497D"/>
                </a:solidFill>
                <a:effectLst/>
                <a:latin typeface="marianne"/>
              </a:rPr>
              <a:t>les professeurs à renforcer les </a:t>
            </a:r>
            <a:r>
              <a:rPr lang="fr-FR" sz="2400" dirty="0">
                <a:solidFill>
                  <a:srgbClr val="1F497D"/>
                </a:solidFill>
                <a:latin typeface="marianne"/>
              </a:rPr>
              <a:t>compétences de lecture, d’interprétation, d’analyse et d’exploitation </a:t>
            </a:r>
            <a:r>
              <a:rPr lang="fr-FR" sz="2400" i="0" dirty="0">
                <a:solidFill>
                  <a:srgbClr val="1F497D"/>
                </a:solidFill>
                <a:effectLst/>
                <a:latin typeface="marianne"/>
              </a:rPr>
              <a:t>des documents lors des mises en activité, en variant les types de documents proposés, en travaillant sur des documents longs ou composites</a:t>
            </a:r>
          </a:p>
          <a:p>
            <a:pPr lvl="1"/>
            <a:endParaRPr lang="fr-FR" sz="2800" b="0" i="0" dirty="0">
              <a:solidFill>
                <a:srgbClr val="1F497D"/>
              </a:solidFill>
              <a:effectLst/>
              <a:latin typeface="marianne"/>
            </a:endParaRPr>
          </a:p>
          <a:p>
            <a:endParaRPr lang="fr-FR" sz="3200" b="0" i="0" dirty="0">
              <a:solidFill>
                <a:srgbClr val="1F497D"/>
              </a:solidFill>
              <a:effectLst/>
              <a:latin typeface="marianne"/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C3C38FC-399E-4892-9943-D5474A6D8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126D6EE-DCE5-3408-5C4D-E2DF2DBB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98706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94D37F-0BAD-9B85-485A-CC1761E9C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6CE3B1-512A-A0EC-6F31-B4C484827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47139"/>
            <a:ext cx="9144000" cy="1695370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Echanges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B530554-5545-8775-DF77-95CAC5959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49" name="Image 17">
            <a:extLst>
              <a:ext uri="{FF2B5EF4-FFF2-40B4-BE49-F238E27FC236}">
                <a16:creationId xmlns:a16="http://schemas.microsoft.com/office/drawing/2014/main" id="{47E10F57-FC08-6C2A-9458-934E88E71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91" y="485773"/>
            <a:ext cx="1344654" cy="99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38EEF4DC-9681-CD8D-05AB-3D7B217F9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644" y="179398"/>
            <a:ext cx="7569936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fr-FR" alt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	</a:t>
            </a:r>
            <a:endParaRPr kumimoji="0" lang="fr-FR" alt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Inspection </a:t>
            </a:r>
            <a:r>
              <a:rPr kumimoji="0" lang="en-US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Pédagogique</a:t>
            </a: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 </a:t>
            </a:r>
            <a:r>
              <a:rPr kumimoji="0" lang="en-US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Régionale</a:t>
            </a: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Sciences  </a:t>
            </a:r>
            <a:r>
              <a:rPr kumimoji="0" lang="en-US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Economiques</a:t>
            </a: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et </a:t>
            </a:r>
            <a:r>
              <a:rPr kumimoji="0" lang="en-US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Sociales</a:t>
            </a:r>
            <a:endParaRPr kumimoji="0" lang="fr-FR" alt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20BEF10D-FFDF-3F0A-3996-54AC5F138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0870" y="295848"/>
            <a:ext cx="1409348" cy="126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731DB6-1DAD-EC37-B5D4-D34FFE657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4C28266-28B5-EE4A-DF0A-DD63EE119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7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A3472-DCBF-1382-3781-B3F41F69BB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7BC44258-596C-CDAF-BAE2-6D2C8C16D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69AEDC8-DC0F-326D-B15C-DDE78C2BA2EF}"/>
              </a:ext>
            </a:extLst>
          </p:cNvPr>
          <p:cNvSpPr txBox="1"/>
          <p:nvPr/>
        </p:nvSpPr>
        <p:spPr>
          <a:xfrm>
            <a:off x="775091" y="1039852"/>
            <a:ext cx="1057870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Bilan de la session 2024</a:t>
            </a:r>
          </a:p>
          <a:p>
            <a:endParaRPr lang="fr-FR" sz="36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 termes de qualité d’évaluation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Brassage des évaluateurs et des copies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Homogénéité (relative) maintenue avec des situations individuelles à suivre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Bonne prise en charge de la grille nationale par les enseignants correcteurs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E87B36FD-A1B9-9452-BBB9-BED5AD03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0CA495D-14E0-3860-6733-47CFFDB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705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1F72C5-CF70-CFD4-9813-0BBAE07FEE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F806C47E-D1ED-0CB9-494B-81555AEEE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6F1A983-5DA0-4CF7-CA83-F18D92C469A3}"/>
              </a:ext>
            </a:extLst>
          </p:cNvPr>
          <p:cNvSpPr txBox="1"/>
          <p:nvPr/>
        </p:nvSpPr>
        <p:spPr>
          <a:xfrm>
            <a:off x="731903" y="1039851"/>
            <a:ext cx="10472909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Rappels</a:t>
            </a:r>
          </a:p>
          <a:p>
            <a:endParaRPr lang="fr-FR" sz="36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participation à l’évaluation des épreuves du Bac est une obligation de service : EDS écrit et oral , Grand oral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Les exemptions sont exceptionnelles et doivent être motivées par des raisons impérieuses (santé, formation EN, concours)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Les demandes doivent être adressées dès maintenant et avant la fin novembre pour tout ce qui est prévisible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D56F2BB-4AC8-594D-8F4B-66230F79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0FCA7E1-59E1-D43D-33C8-9213D7C99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083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BF506B-0703-2029-491A-C30ADC502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D40871F4-5E7F-540D-F833-278F3CE0C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49830B5-F1D0-44DF-B94C-F224E60D917C}"/>
              </a:ext>
            </a:extLst>
          </p:cNvPr>
          <p:cNvSpPr txBox="1"/>
          <p:nvPr/>
        </p:nvSpPr>
        <p:spPr>
          <a:xfrm>
            <a:off x="731903" y="228600"/>
            <a:ext cx="1047290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Perspective pour la session 2025</a:t>
            </a:r>
          </a:p>
          <a:p>
            <a:endParaRPr lang="fr-FR" sz="36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Maintien du dispositif choisi en 2024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Mobiliser tous les professeurs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« spécialiser » sur des types d’épreuve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Les exemptés de 2024 sont prioritaires pour les missions de 2025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 2025 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Renforcer le dispositif de remplacement (imposera sans doute d’augmenter le nombre de copies à l’écrit)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Rotation des missions d’une session sur l’autre, (autant que faire se peut)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8ACD9ED-1FBA-980C-8498-0FB069F03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2219150-5DE5-A0F1-FDF2-F4F093C3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022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3CEC2-6C70-5B5C-F140-ECED46C844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5465F50B-D577-CCD1-6C15-0E5DE57FC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8736F0F-E5C5-D09D-139D-DD734120931C}"/>
              </a:ext>
            </a:extLst>
          </p:cNvPr>
          <p:cNvSpPr txBox="1"/>
          <p:nvPr/>
        </p:nvSpPr>
        <p:spPr>
          <a:xfrm>
            <a:off x="759199" y="457200"/>
            <a:ext cx="1047290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Perspective pour la session 2025</a:t>
            </a:r>
          </a:p>
          <a:p>
            <a:endParaRPr lang="fr-FR" sz="36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Maintien pour l’essentiel du dispositif d’entente et d’harmonisation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Commission d’entente nationale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Pas d’harmonisation de masse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Possibilité de régulation à l’échelle du lot par l’IPR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Prise en charge collégiale du dispositif sous la responsabilité de l’IPR : Chargés de mission et professeurs coordonnateurs (Bordeaux)</a:t>
            </a:r>
          </a:p>
          <a:p>
            <a:endParaRPr lang="fr-FR" sz="28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fr-FR" sz="28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0459664-0BED-4097-64C7-BA624663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8E9823D-29B6-BDFC-0523-5EA77908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793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F3F4DC-449E-3322-1360-1AF447FCF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C7D6E144-9281-F15F-3976-1C6FE88FC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046B36F-2C78-A056-03FB-C895DDF11C52}"/>
              </a:ext>
            </a:extLst>
          </p:cNvPr>
          <p:cNvSpPr txBox="1"/>
          <p:nvPr/>
        </p:nvSpPr>
        <p:spPr>
          <a:xfrm>
            <a:off x="774759" y="873341"/>
            <a:ext cx="10472909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Perspective pour la session 2025</a:t>
            </a:r>
          </a:p>
          <a:p>
            <a:endParaRPr lang="fr-FR" sz="9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Evolutions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 jour de plus pour la commission d’entente nationale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Appui sur les propositions des concepteurs et sur le document de cadrage</a:t>
            </a:r>
          </a:p>
          <a:p>
            <a:endParaRPr lang="fr-FR" sz="24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fr-FR" sz="24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E7BF821-E4F2-6B99-BEE2-441BA0E9A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F42B8FA-3E17-4AC4-D6E5-ABEB63EB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204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B467F-3589-5593-F98D-651E1C8255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4CA9CB56-C635-EB45-DE44-26F955C83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8EAEA76-D083-CCF5-0CF9-9AD99709F7DD}"/>
              </a:ext>
            </a:extLst>
          </p:cNvPr>
          <p:cNvSpPr txBox="1"/>
          <p:nvPr/>
        </p:nvSpPr>
        <p:spPr>
          <a:xfrm>
            <a:off x="663664" y="206769"/>
            <a:ext cx="10472909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6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fr-FR" sz="36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Travail sur l’évaluation</a:t>
            </a:r>
          </a:p>
          <a:p>
            <a:endParaRPr lang="fr-FR" sz="9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fr-FR" sz="24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Forte incitation des Rectorats à prendre en compte les outils statistiques dans l’évaluation de l’évaluation :</a:t>
            </a:r>
          </a:p>
          <a:p>
            <a:endParaRPr lang="fr-FR" sz="24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Interroger les écarts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au sein des équipes,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entre établissements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Entre « contrôle continu » (moyennes trimestrielles, LSL) et évaluations certificatives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Appui de l’Inspection à la demande des équipes dans les établissements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fr-FR" sz="20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Une lettre d’informations sera prochainement consacrée à ces sujets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1D2C0BB-3B44-240B-BABE-4E56D9A08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8A274C6-9FAF-3B19-D6F2-504A564B2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0690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E5C9E-90B5-0DFD-FDC7-D36690361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4CCB00-B48C-9D8B-E576-05AC84464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4215"/>
            <a:ext cx="9144000" cy="2202876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Présentation</a:t>
            </a:r>
            <a:br>
              <a:rPr lang="fr-FR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du </a:t>
            </a:r>
            <a:r>
              <a:rPr lang="fr-FR" b="1" dirty="0" err="1">
                <a:solidFill>
                  <a:schemeClr val="accent5">
                    <a:lumMod val="50000"/>
                  </a:schemeClr>
                </a:solidFill>
              </a:rPr>
              <a:t>vademecum</a:t>
            </a:r>
            <a:endParaRPr lang="fr-FR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14BC2BC-6AC8-184C-4BCC-87D037FAC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49" name="Image 17">
            <a:extLst>
              <a:ext uri="{FF2B5EF4-FFF2-40B4-BE49-F238E27FC236}">
                <a16:creationId xmlns:a16="http://schemas.microsoft.com/office/drawing/2014/main" id="{841F5020-E076-1A1F-6CB5-1A11AF218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91" y="485773"/>
            <a:ext cx="1344654" cy="99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F5FADF97-55B6-6809-3606-29A5073AD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644" y="179398"/>
            <a:ext cx="7569936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fr-FR" alt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	</a:t>
            </a:r>
            <a:endParaRPr kumimoji="0" lang="fr-FR" alt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Inspection </a:t>
            </a:r>
            <a:r>
              <a:rPr kumimoji="0" lang="en-US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Pédagogique</a:t>
            </a: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 </a:t>
            </a:r>
            <a:r>
              <a:rPr kumimoji="0" lang="en-US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Régionale</a:t>
            </a: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Arial" panose="020B0604020202020204" pitchFamily="34" charset="0"/>
                <a:cs typeface="Poppins" panose="00000500000000000000" pitchFamily="2" charset="0"/>
              </a:rPr>
              <a:t>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Sciences  </a:t>
            </a:r>
            <a:r>
              <a:rPr kumimoji="0" lang="en-US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Economiques</a:t>
            </a:r>
            <a:r>
              <a:rPr kumimoji="0" lang="en-US" alt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et </a:t>
            </a:r>
            <a:r>
              <a:rPr kumimoji="0" lang="en-US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Sociales</a:t>
            </a:r>
            <a:endParaRPr kumimoji="0" lang="fr-FR" alt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2F06D6BC-C17F-2DD1-433D-FFB6038F97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0870" y="295848"/>
            <a:ext cx="1409348" cy="126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F252A63-C0EB-9504-816B-9C205EB44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sur le vademecum - novembre 2024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B634005-3125-F512-196A-5FF7816FB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8062-694F-4A50-A2DB-7D8071F3612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191949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4866</TotalTime>
  <Words>1961</Words>
  <Application>Microsoft Office PowerPoint</Application>
  <PresentationFormat>Grand écran</PresentationFormat>
  <Paragraphs>260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4" baseType="lpstr">
      <vt:lpstr>Aptos</vt:lpstr>
      <vt:lpstr>Arial</vt:lpstr>
      <vt:lpstr>Calibri</vt:lpstr>
      <vt:lpstr>Calibri Light</vt:lpstr>
      <vt:lpstr>marianne</vt:lpstr>
      <vt:lpstr>Poppins</vt:lpstr>
      <vt:lpstr>Wingdings</vt:lpstr>
      <vt:lpstr>1_Thème Office</vt:lpstr>
      <vt:lpstr>Informations et échanges relatifs aux épreuves du Bac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du vademecum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Echanges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et échanges sur le vademecum relatif aux épreuves du Bac</dc:title>
  <dc:creator>François VERGNES</dc:creator>
  <cp:lastModifiedBy>eric duclos</cp:lastModifiedBy>
  <cp:revision>19</cp:revision>
  <dcterms:created xsi:type="dcterms:W3CDTF">2024-11-01T07:42:38Z</dcterms:created>
  <dcterms:modified xsi:type="dcterms:W3CDTF">2024-11-14T17:01:38Z</dcterms:modified>
</cp:coreProperties>
</file>