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2" r:id="rId3"/>
    <p:sldId id="302" r:id="rId4"/>
    <p:sldId id="293" r:id="rId5"/>
    <p:sldId id="291" r:id="rId6"/>
    <p:sldId id="258" r:id="rId7"/>
    <p:sldId id="295" r:id="rId8"/>
    <p:sldId id="284" r:id="rId9"/>
    <p:sldId id="266" r:id="rId10"/>
    <p:sldId id="261" r:id="rId11"/>
    <p:sldId id="263" r:id="rId12"/>
    <p:sldId id="275" r:id="rId13"/>
    <p:sldId id="276" r:id="rId14"/>
    <p:sldId id="272" r:id="rId15"/>
    <p:sldId id="265" r:id="rId16"/>
    <p:sldId id="264" r:id="rId17"/>
    <p:sldId id="271" r:id="rId18"/>
    <p:sldId id="298" r:id="rId19"/>
    <p:sldId id="30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F2BF-45C2-4109-A406-30D44DDABDE6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3AD3-C1C7-4B6A-BBA1-FFF971565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05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F2BF-45C2-4109-A406-30D44DDABDE6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3AD3-C1C7-4B6A-BBA1-FFF971565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72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F2BF-45C2-4109-A406-30D44DDABDE6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3AD3-C1C7-4B6A-BBA1-FFF971565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15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F2BF-45C2-4109-A406-30D44DDABDE6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3AD3-C1C7-4B6A-BBA1-FFF971565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78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F2BF-45C2-4109-A406-30D44DDABDE6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3AD3-C1C7-4B6A-BBA1-FFF971565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49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F2BF-45C2-4109-A406-30D44DDABDE6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3AD3-C1C7-4B6A-BBA1-FFF971565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44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F2BF-45C2-4109-A406-30D44DDABDE6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3AD3-C1C7-4B6A-BBA1-FFF971565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0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F2BF-45C2-4109-A406-30D44DDABDE6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3AD3-C1C7-4B6A-BBA1-FFF971565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9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F2BF-45C2-4109-A406-30D44DDABDE6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3AD3-C1C7-4B6A-BBA1-FFF971565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10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F2BF-45C2-4109-A406-30D44DDABDE6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3AD3-C1C7-4B6A-BBA1-FFF971565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76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F2BF-45C2-4109-A406-30D44DDABDE6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3AD3-C1C7-4B6A-BBA1-FFF971565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1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F2BF-45C2-4109-A406-30D44DDABDE6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33AD3-C1C7-4B6A-BBA1-FFF971565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44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Durkheim</a:t>
            </a:r>
            <a:r>
              <a:rPr lang="fr-FR" i="1" dirty="0"/>
              <a:t>, Leçons de sociologie criminelle, </a:t>
            </a:r>
            <a:r>
              <a:rPr lang="fr-FR" dirty="0"/>
              <a:t>Flammarion, juin 2022 (415 pages)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8" y="1981362"/>
            <a:ext cx="2395636" cy="3779965"/>
          </a:xfrm>
        </p:spPr>
      </p:pic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29" y="2158145"/>
            <a:ext cx="2930236" cy="3603182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>
            <a:off x="5153891" y="3279372"/>
            <a:ext cx="988291" cy="71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00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/>
              <a:t>Les crimes anomiques (banqueroutes frauduleuses, abuse de biens sociaux, de confiance, escroqueries…)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94036" y="1773381"/>
            <a:ext cx="6308437" cy="4582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« Quand l’activité économique est forte, les désirs des hommes ne connaissent plus de limite : l’augmentation du luxe et la </a:t>
            </a:r>
            <a:r>
              <a:rPr lang="fr-FR" i="1" dirty="0"/>
              <a:t>fièvre des affaires</a:t>
            </a:r>
            <a:r>
              <a:rPr lang="fr-FR" dirty="0"/>
              <a:t>. Il se produit une véritable </a:t>
            </a:r>
            <a:r>
              <a:rPr lang="fr-FR" i="1" dirty="0"/>
              <a:t>manie des richesses</a:t>
            </a:r>
            <a:r>
              <a:rPr lang="fr-FR" dirty="0"/>
              <a:t> qui cherche à se satisfaire et qui ne le peut pas. Cette </a:t>
            </a:r>
            <a:r>
              <a:rPr lang="fr-FR" i="1" dirty="0"/>
              <a:t>soif effrénée, insatiable par définition</a:t>
            </a:r>
            <a:r>
              <a:rPr lang="fr-FR" dirty="0"/>
              <a:t>, incite l’homme aux actes indélicats pour arriver plus rapidement à un but situé en dehors des attentes ». 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1" y="1913948"/>
            <a:ext cx="4525734" cy="3684588"/>
          </a:xfrm>
        </p:spPr>
      </p:pic>
    </p:spTree>
    <p:extLst>
      <p:ext uri="{BB962C8B-B14F-4D97-AF65-F5344CB8AC3E}">
        <p14:creationId xmlns:p14="http://schemas.microsoft.com/office/powerpoint/2010/main" val="387191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crimes ataxiques (vagabondages, vols, mendicité)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8725" y="1690688"/>
            <a:ext cx="7012709" cy="4623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« Le fait d’être un nomade est un fait social assez important pour causer une profonde modification de la conscience morale. (…)  </a:t>
            </a:r>
            <a:r>
              <a:rPr lang="fr-FR" i="1" dirty="0"/>
              <a:t>Cet état de nomadisme</a:t>
            </a:r>
            <a:r>
              <a:rPr lang="fr-FR" dirty="0"/>
              <a:t> pousse au vol. (…) </a:t>
            </a:r>
            <a:r>
              <a:rPr lang="fr-FR" i="1" dirty="0"/>
              <a:t>Le nomade n’a pas de milieu, ni professionnel ni autre.</a:t>
            </a:r>
            <a:r>
              <a:rPr lang="fr-FR" dirty="0"/>
              <a:t> (…) </a:t>
            </a:r>
          </a:p>
          <a:p>
            <a:pPr marL="0" indent="0">
              <a:buNone/>
            </a:pPr>
            <a:r>
              <a:rPr lang="fr-FR" dirty="0"/>
              <a:t>L’étranger qui immigre se trouve (à un moindre degré) dans </a:t>
            </a:r>
            <a:r>
              <a:rPr lang="fr-FR" u="sng" dirty="0"/>
              <a:t>cet</a:t>
            </a:r>
            <a:r>
              <a:rPr lang="fr-FR" i="1" u="sng" dirty="0"/>
              <a:t> état d’instabilité</a:t>
            </a:r>
            <a:r>
              <a:rPr lang="fr-FR" dirty="0"/>
              <a:t>. (…) Cette criminalité d’immigrés diminue quand </a:t>
            </a:r>
            <a:r>
              <a:rPr lang="fr-FR" i="1" dirty="0"/>
              <a:t>l’instabilité</a:t>
            </a:r>
            <a:r>
              <a:rPr lang="fr-FR" dirty="0"/>
              <a:t> diminue. La manière de mesurer la tendance à s’assimiler, c’est de mesurer la manière dont ils se naturalisent »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6" y="1690688"/>
            <a:ext cx="31909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crimes alcooliques (injures, coupes et blessures)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04145" y="1690688"/>
            <a:ext cx="732212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« La criminalité des coups et blessures varie en raison directe de la fréquentation des cabarets. Plus les choses essentielles à la vie sont bon marché, plus il reste d’argent à la population laborieuse pour s’amuser »</a:t>
            </a:r>
          </a:p>
          <a:p>
            <a:pPr marL="0" indent="0">
              <a:buNone/>
            </a:pPr>
            <a:r>
              <a:rPr lang="fr-FR" dirty="0"/>
              <a:t>« l’homicide alcoolique est un produit de la vie de café, de la vie civilisée ; par contre, l’homicide a pour base la vie altruiste, la société familiale »</a:t>
            </a:r>
          </a:p>
          <a:p>
            <a:pPr marL="0" indent="0">
              <a:buNone/>
            </a:pPr>
            <a:r>
              <a:rPr lang="fr-FR" dirty="0"/>
              <a:t>« il y a une très grande différence de l’homicide avec les coups et blessures : les deux naissent bien d’une certaine </a:t>
            </a:r>
            <a:r>
              <a:rPr lang="fr-FR" i="1" dirty="0"/>
              <a:t>effervescence collective</a:t>
            </a:r>
            <a:r>
              <a:rPr lang="fr-FR" dirty="0"/>
              <a:t>, mais elle n’est pas du même genre. [Ainsi,] la guerre augmente les homicides, [mais elle fait diminuer] les coups et blessures, les cabarets se vident »</a:t>
            </a:r>
          </a:p>
          <a:p>
            <a:endParaRPr lang="fr-FR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6" y="1690688"/>
            <a:ext cx="3527967" cy="271942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805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Les crimes sexuels </a:t>
            </a:r>
            <a:br>
              <a:rPr lang="fr-FR" dirty="0"/>
            </a:br>
            <a:r>
              <a:rPr lang="fr-FR" dirty="0"/>
              <a:t>(viols, attentats à le pudeur sur adultes, sur mineurs)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294967295"/>
          </p:nvPr>
        </p:nvSpPr>
        <p:spPr>
          <a:xfrm>
            <a:off x="5292437" y="2505075"/>
            <a:ext cx="6899564" cy="368458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« Quant aux viols sur les enfants, je ne vois aucune condition sociale. Ce sont d’ailleurs d’ordinaire des malades, des criminels psychopathiques, crimes de la sexualité pervertie »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5625"/>
            <a:ext cx="3134014" cy="43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389051"/>
              </p:ext>
            </p:extLst>
          </p:nvPr>
        </p:nvGraphicFramePr>
        <p:xfrm>
          <a:off x="683492" y="365127"/>
          <a:ext cx="10670308" cy="6172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3893">
                  <a:extLst>
                    <a:ext uri="{9D8B030D-6E8A-4147-A177-3AD203B41FA5}">
                      <a16:colId xmlns:a16="http://schemas.microsoft.com/office/drawing/2014/main" val="2528518805"/>
                    </a:ext>
                  </a:extLst>
                </a:gridCol>
                <a:gridCol w="1768209">
                  <a:extLst>
                    <a:ext uri="{9D8B030D-6E8A-4147-A177-3AD203B41FA5}">
                      <a16:colId xmlns:a16="http://schemas.microsoft.com/office/drawing/2014/main" val="3159994576"/>
                    </a:ext>
                  </a:extLst>
                </a:gridCol>
                <a:gridCol w="1885438">
                  <a:extLst>
                    <a:ext uri="{9D8B030D-6E8A-4147-A177-3AD203B41FA5}">
                      <a16:colId xmlns:a16="http://schemas.microsoft.com/office/drawing/2014/main" val="1173171435"/>
                    </a:ext>
                  </a:extLst>
                </a:gridCol>
                <a:gridCol w="2017332">
                  <a:extLst>
                    <a:ext uri="{9D8B030D-6E8A-4147-A177-3AD203B41FA5}">
                      <a16:colId xmlns:a16="http://schemas.microsoft.com/office/drawing/2014/main" val="4189420321"/>
                    </a:ext>
                  </a:extLst>
                </a:gridCol>
                <a:gridCol w="2625436">
                  <a:extLst>
                    <a:ext uri="{9D8B030D-6E8A-4147-A177-3AD203B41FA5}">
                      <a16:colId xmlns:a16="http://schemas.microsoft.com/office/drawing/2014/main" val="1570361827"/>
                    </a:ext>
                  </a:extLst>
                </a:gridCol>
              </a:tblGrid>
              <a:tr h="808134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effectLst/>
                          <a:latin typeface="+mn-lt"/>
                        </a:rPr>
                        <a:t>types criminologiques</a:t>
                      </a:r>
                    </a:p>
                    <a:p>
                      <a:pPr algn="l"/>
                      <a:r>
                        <a:rPr lang="fr-FR" sz="1600" dirty="0">
                          <a:effectLst/>
                          <a:latin typeface="+mn-lt"/>
                        </a:rPr>
                        <a:t>(par ordre d’apparition)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  <a:latin typeface="+mn-lt"/>
                        </a:rPr>
                        <a:t>Causes sociales 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marR="10160" algn="just"/>
                      <a:r>
                        <a:rPr lang="fr-FR" sz="1600">
                          <a:effectLst/>
                          <a:latin typeface="+mn-lt"/>
                        </a:rPr>
                        <a:t>Milieux décrits</a:t>
                      </a:r>
                      <a:endParaRPr lang="fr-F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Espèces de crimes (catégories juridiques)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Détails 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(catégories</a:t>
                      </a:r>
                      <a:r>
                        <a:rPr lang="fr-FR" sz="1600" baseline="0" dirty="0">
                          <a:effectLst/>
                          <a:latin typeface="+mn-lt"/>
                        </a:rPr>
                        <a:t> de la statistiques publiques)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extLst>
                  <a:ext uri="{0D108BD9-81ED-4DB2-BD59-A6C34878D82A}">
                    <a16:rowId xmlns:a16="http://schemas.microsoft.com/office/drawing/2014/main" val="1840085229"/>
                  </a:ext>
                </a:extLst>
              </a:tr>
              <a:tr h="1399632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effectLst/>
                          <a:latin typeface="+mn-lt"/>
                        </a:rPr>
                        <a:t>Crimes altruistes</a:t>
                      </a:r>
                    </a:p>
                    <a:p>
                      <a:pPr algn="l"/>
                      <a:r>
                        <a:rPr lang="fr-FR" sz="1600" dirty="0">
                          <a:effectLst/>
                          <a:latin typeface="+mn-lt"/>
                        </a:rPr>
                        <a:t>(Leçon 10)</a:t>
                      </a:r>
                    </a:p>
                    <a:p>
                      <a:pPr algn="l"/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Famille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(sens de l’honneur) Vendetta corse</a:t>
                      </a:r>
                    </a:p>
                    <a:p>
                      <a:pPr algn="just"/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Effervescence sociale</a:t>
                      </a: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Famille </a:t>
                      </a:r>
                    </a:p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Religion </a:t>
                      </a:r>
                    </a:p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Politique </a:t>
                      </a:r>
                    </a:p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Guerre </a:t>
                      </a:r>
                    </a:p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Crimes contre les personnes (ou « crimes homicides »)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Homicides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Certains crimes sexuels (viols et attentats sur adultes)</a:t>
                      </a:r>
                    </a:p>
                    <a:p>
                      <a:pPr algn="just"/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certains coups et blessures</a:t>
                      </a:r>
                    </a:p>
                  </a:txBody>
                  <a:tcPr marL="67872" marR="67872" marT="0" marB="0"/>
                </a:tc>
                <a:extLst>
                  <a:ext uri="{0D108BD9-81ED-4DB2-BD59-A6C34878D82A}">
                    <a16:rowId xmlns:a16="http://schemas.microsoft.com/office/drawing/2014/main" val="987402040"/>
                  </a:ext>
                </a:extLst>
              </a:tr>
              <a:tr h="605663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effectLst/>
                          <a:latin typeface="+mn-lt"/>
                        </a:rPr>
                        <a:t>Crimes</a:t>
                      </a:r>
                      <a:r>
                        <a:rPr lang="fr-FR" sz="1600" baseline="0" dirty="0">
                          <a:effectLst/>
                          <a:latin typeface="+mn-lt"/>
                        </a:rPr>
                        <a:t> a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lcooliques</a:t>
                      </a:r>
                    </a:p>
                    <a:p>
                      <a:pPr algn="l"/>
                      <a:r>
                        <a:rPr lang="fr-FR" sz="1600" dirty="0">
                          <a:effectLst/>
                          <a:latin typeface="+mn-lt"/>
                        </a:rPr>
                        <a:t>(leçon 11)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effervescence de la vie sociale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Vie de cabarets</a:t>
                      </a:r>
                    </a:p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Loisirs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Crimes contre les personnes (et les choses)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Coups et blessures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Injures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Certains homicides</a:t>
                      </a:r>
                    </a:p>
                  </a:txBody>
                  <a:tcPr marL="67872" marR="67872" marT="0" marB="0"/>
                </a:tc>
                <a:extLst>
                  <a:ext uri="{0D108BD9-81ED-4DB2-BD59-A6C34878D82A}">
                    <a16:rowId xmlns:a16="http://schemas.microsoft.com/office/drawing/2014/main" val="4213078649"/>
                  </a:ext>
                </a:extLst>
              </a:tr>
              <a:tr h="1414235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effectLst/>
                          <a:latin typeface="+mn-lt"/>
                        </a:rPr>
                        <a:t>Crimes</a:t>
                      </a:r>
                      <a:r>
                        <a:rPr lang="fr-FR" sz="1600" baseline="0" dirty="0">
                          <a:effectLst/>
                          <a:latin typeface="+mn-lt"/>
                        </a:rPr>
                        <a:t> a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taxiques</a:t>
                      </a:r>
                    </a:p>
                    <a:p>
                      <a:pPr algn="l"/>
                      <a:r>
                        <a:rPr lang="fr-FR" sz="1600" dirty="0">
                          <a:effectLst/>
                          <a:latin typeface="+mn-lt"/>
                        </a:rPr>
                        <a:t>(leçon 12)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Instabilité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Pas d’éducation morale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Absence d’attache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</a:t>
                      </a:r>
                      <a:r>
                        <a:rPr lang="fr-FR" sz="16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nomade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Famille, éducation</a:t>
                      </a:r>
                      <a:r>
                        <a:rPr lang="fr-FR" sz="1600" baseline="0" dirty="0">
                          <a:effectLst/>
                          <a:latin typeface="+mn-lt"/>
                        </a:rPr>
                        <a:t> (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Aucune éducation morale)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Sans emploi</a:t>
                      </a:r>
                      <a:r>
                        <a:rPr lang="fr-FR" sz="1600" baseline="0" dirty="0">
                          <a:effectLst/>
                          <a:latin typeface="+mn-lt"/>
                        </a:rPr>
                        <a:t> ni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ancrage territorial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Crimes contre les choses</a:t>
                      </a:r>
                      <a:r>
                        <a:rPr lang="fr-FR" sz="1600" baseline="0" dirty="0">
                          <a:effectLst/>
                          <a:latin typeface="+mn-lt"/>
                        </a:rPr>
                        <a:t> (o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u « crimes contre la propriété »)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Vagabondage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Vols 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extLst>
                  <a:ext uri="{0D108BD9-81ED-4DB2-BD59-A6C34878D82A}">
                    <a16:rowId xmlns:a16="http://schemas.microsoft.com/office/drawing/2014/main" val="818431365"/>
                  </a:ext>
                </a:extLst>
              </a:tr>
              <a:tr h="1414235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effectLst/>
                          <a:latin typeface="+mn-lt"/>
                        </a:rPr>
                        <a:t>Crimes</a:t>
                      </a:r>
                      <a:r>
                        <a:rPr lang="fr-FR" sz="1600" baseline="0" dirty="0">
                          <a:effectLst/>
                          <a:latin typeface="+mn-lt"/>
                        </a:rPr>
                        <a:t> a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nomiques</a:t>
                      </a:r>
                    </a:p>
                    <a:p>
                      <a:pPr algn="l"/>
                      <a:r>
                        <a:rPr lang="fr-FR" sz="1600" dirty="0">
                          <a:effectLst/>
                          <a:latin typeface="+mn-lt"/>
                        </a:rPr>
                        <a:t> (leçon 13)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Activité économique excessive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Moyens illicites pour des buts infinis (enrichissement)</a:t>
                      </a: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Economie</a:t>
                      </a:r>
                    </a:p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 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marR="10160" algn="just"/>
                      <a:r>
                        <a:rPr lang="fr-FR" sz="1600" dirty="0">
                          <a:effectLst/>
                          <a:latin typeface="+mn-lt"/>
                        </a:rPr>
                        <a:t>Crimes contre les choses</a:t>
                      </a:r>
                    </a:p>
                  </a:txBody>
                  <a:tcPr marL="67872" marR="6787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Escroquerie 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Banqueroute frauduleuse 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Abus de confiance 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+mn-lt"/>
                        </a:rPr>
                        <a:t>Certains vols (de caissiers)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2" marR="67872" marT="0" marB="0"/>
                </a:tc>
                <a:extLst>
                  <a:ext uri="{0D108BD9-81ED-4DB2-BD59-A6C34878D82A}">
                    <a16:rowId xmlns:a16="http://schemas.microsoft.com/office/drawing/2014/main" val="310526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59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Double dimension du social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La vie collective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	-si excessive : alcoolisme, cabaret, homicides et coups et blessures</a:t>
            </a:r>
          </a:p>
          <a:p>
            <a:pPr marL="0" indent="0">
              <a:buNone/>
            </a:pPr>
            <a:r>
              <a:rPr lang="fr-FR" dirty="0"/>
              <a:t>	-si lacunaire : vagabondage, vols, mendicité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Les sentiments collectifs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-si trop forts : homicides</a:t>
            </a:r>
          </a:p>
          <a:p>
            <a:pPr marL="0" indent="0">
              <a:buNone/>
            </a:pPr>
            <a:r>
              <a:rPr lang="fr-FR" dirty="0"/>
              <a:t>	- si lacunaires : crimes anomiques, crimes ataxiques (vols)</a:t>
            </a:r>
          </a:p>
        </p:txBody>
      </p:sp>
    </p:spTree>
    <p:extLst>
      <p:ext uri="{BB962C8B-B14F-4D97-AF65-F5344CB8AC3E}">
        <p14:creationId xmlns:p14="http://schemas.microsoft.com/office/powerpoint/2010/main" val="97139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Synthèse théorique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730255"/>
              </p:ext>
            </p:extLst>
          </p:nvPr>
        </p:nvGraphicFramePr>
        <p:xfrm>
          <a:off x="1348509" y="1607128"/>
          <a:ext cx="9476509" cy="4744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532">
                  <a:extLst>
                    <a:ext uri="{9D8B030D-6E8A-4147-A177-3AD203B41FA5}">
                      <a16:colId xmlns:a16="http://schemas.microsoft.com/office/drawing/2014/main" val="671774144"/>
                    </a:ext>
                  </a:extLst>
                </a:gridCol>
                <a:gridCol w="2417832">
                  <a:extLst>
                    <a:ext uri="{9D8B030D-6E8A-4147-A177-3AD203B41FA5}">
                      <a16:colId xmlns:a16="http://schemas.microsoft.com/office/drawing/2014/main" val="1048225818"/>
                    </a:ext>
                  </a:extLst>
                </a:gridCol>
                <a:gridCol w="2793787">
                  <a:extLst>
                    <a:ext uri="{9D8B030D-6E8A-4147-A177-3AD203B41FA5}">
                      <a16:colId xmlns:a16="http://schemas.microsoft.com/office/drawing/2014/main" val="3682571167"/>
                    </a:ext>
                  </a:extLst>
                </a:gridCol>
                <a:gridCol w="2526358">
                  <a:extLst>
                    <a:ext uri="{9D8B030D-6E8A-4147-A177-3AD203B41FA5}">
                      <a16:colId xmlns:a16="http://schemas.microsoft.com/office/drawing/2014/main" val="3592931165"/>
                    </a:ext>
                  </a:extLst>
                </a:gridCol>
              </a:tblGrid>
              <a:tr h="780080"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      Sentiments collectifs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001424"/>
                  </a:ext>
                </a:extLst>
              </a:tr>
              <a:tr h="729121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Par excès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(aliénants)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Par défaut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(inexistants)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961451"/>
                  </a:ext>
                </a:extLst>
              </a:tr>
              <a:tr h="165000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Vie collective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Par excès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(effervescence)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</a:rPr>
                        <a:t>Crimes altruistes (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homicides, guerre, </a:t>
                      </a:r>
                      <a:r>
                        <a:rPr lang="fr-FR" sz="1800" dirty="0">
                          <a:effectLst/>
                        </a:rPr>
                        <a:t>vendetta)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Crimes alcooliques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(coups et blessures, injures)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</a:rPr>
                        <a:t>Crimes anomiques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(escroquerie, abus de confiance, banqueroutes)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6153676"/>
                  </a:ext>
                </a:extLst>
              </a:tr>
              <a:tr h="14607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Par défaut (instabilité)</a:t>
                      </a:r>
                      <a:endParaRPr lang="fr-FR" sz="28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</a:rPr>
                        <a:t>Crimes alcooliques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(coups et blessures, injures)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</a:rPr>
                        <a:t>Crimes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</a:rPr>
                        <a:t>Ataxiques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(vol, vagabondage)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2374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1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avec flèche 17"/>
          <p:cNvCxnSpPr/>
          <p:nvPr/>
        </p:nvCxnSpPr>
        <p:spPr>
          <a:xfrm>
            <a:off x="1570182" y="3491345"/>
            <a:ext cx="8128001" cy="5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070764" y="1089768"/>
            <a:ext cx="27709" cy="4461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929091" y="3362098"/>
            <a:ext cx="190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Sentiments collectifs excessif</a:t>
            </a:r>
          </a:p>
          <a:p>
            <a:r>
              <a:rPr lang="fr-FR" dirty="0"/>
              <a:t>(individuation lacunaire)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553527" y="443345"/>
            <a:ext cx="213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Vie sociale excessive</a:t>
            </a:r>
          </a:p>
          <a:p>
            <a:r>
              <a:rPr lang="fr-FR" b="1" dirty="0"/>
              <a:t>effervescente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599055" y="1357807"/>
            <a:ext cx="2958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Crimes altruistes </a:t>
            </a: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/>
              <a:t>homicides, guerre, vendetta</a:t>
            </a:r>
            <a:r>
              <a:rPr lang="fr-FR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8690" y="3311174"/>
            <a:ext cx="2955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Sentiments </a:t>
            </a:r>
          </a:p>
          <a:p>
            <a:r>
              <a:rPr lang="fr-FR" b="1" dirty="0"/>
              <a:t>collectifs lacunaires</a:t>
            </a:r>
          </a:p>
          <a:p>
            <a:r>
              <a:rPr lang="fr-FR" dirty="0"/>
              <a:t>(Individuation excessive)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53527" y="5763675"/>
            <a:ext cx="232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Vie sociale  lacunaire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57567" y="1154497"/>
            <a:ext cx="2938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Crimes anomiques </a:t>
            </a: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/>
              <a:t>banqueroutes frauduleuses, </a:t>
            </a:r>
          </a:p>
          <a:p>
            <a:r>
              <a:rPr lang="fr-FR" dirty="0"/>
              <a:t>abus de confiance, </a:t>
            </a:r>
          </a:p>
          <a:p>
            <a:r>
              <a:rPr lang="fr-FR" dirty="0"/>
              <a:t>escroqueries</a:t>
            </a:r>
            <a:r>
              <a:rPr lang="fr-FR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59439" y="4997057"/>
            <a:ext cx="2050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Crimes ataxiques </a:t>
            </a: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/>
              <a:t>vol, vagabondages)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455694" y="1413393"/>
            <a:ext cx="355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Crimes alcooliques </a:t>
            </a:r>
          </a:p>
          <a:p>
            <a:r>
              <a:rPr lang="fr-FR" dirty="0"/>
              <a:t>(coups et blessures, injures)</a:t>
            </a:r>
          </a:p>
        </p:txBody>
      </p:sp>
      <p:sp>
        <p:nvSpPr>
          <p:cNvPr id="6" name="Ellipse 5"/>
          <p:cNvSpPr/>
          <p:nvPr/>
        </p:nvSpPr>
        <p:spPr>
          <a:xfrm>
            <a:off x="2022764" y="2059724"/>
            <a:ext cx="6659418" cy="32327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51564" y="3491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195798" y="2706055"/>
            <a:ext cx="4313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Zone de normalité</a:t>
            </a:r>
          </a:p>
          <a:p>
            <a:r>
              <a:rPr lang="fr-FR" sz="2800" dirty="0">
                <a:solidFill>
                  <a:srgbClr val="00B050"/>
                </a:solidFill>
              </a:rPr>
              <a:t> (ni excès, ni défaut de vie sociale et sentiment collectif)</a:t>
            </a:r>
          </a:p>
        </p:txBody>
      </p:sp>
    </p:spTree>
    <p:extLst>
      <p:ext uri="{BB962C8B-B14F-4D97-AF65-F5344CB8AC3E}">
        <p14:creationId xmlns:p14="http://schemas.microsoft.com/office/powerpoint/2010/main" val="590510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 des </a:t>
            </a:r>
            <a:r>
              <a:rPr lang="fr-FR" i="1" dirty="0"/>
              <a:t>Leçons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- L’ensemble de la criminalité croît avec la civilisation. </a:t>
            </a:r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u="sng" dirty="0"/>
              <a:t>L’instruction est sans influence sur la criminalité</a:t>
            </a:r>
            <a:r>
              <a:rPr lang="fr-FR" dirty="0"/>
              <a:t> car elle n’agit pas sur les couches profondes de la moralité. </a:t>
            </a:r>
          </a:p>
          <a:p>
            <a:pPr marL="0" indent="0">
              <a:buNone/>
            </a:pPr>
            <a:r>
              <a:rPr lang="fr-FR" dirty="0"/>
              <a:t>- Les organisations professionnelles doivent contribuer à la reconstitution des mailles de l’organisation sociale. </a:t>
            </a:r>
            <a:r>
              <a:rPr lang="fr-FR" b="1" dirty="0"/>
              <a:t>La question sociale est une question morale</a:t>
            </a:r>
            <a:r>
              <a:rPr lang="fr-FR" dirty="0"/>
              <a:t>. Pour agir sur la moralité, il faut agir sur les groupes professionnels.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50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b="1" dirty="0">
                <a:latin typeface="Arial" panose="020B0604020202020204" pitchFamily="34" charset="0"/>
              </a:rPr>
              <a:t>Typologies comparées des crimes et des suicides</a:t>
            </a:r>
            <a:br>
              <a:rPr lang="fr-FR" altLang="fr-FR" dirty="0">
                <a:latin typeface="Arial" panose="020B0604020202020204" pitchFamily="34" charset="0"/>
              </a:rPr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366979" y="1930400"/>
          <a:ext cx="8848438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4219">
                  <a:extLst>
                    <a:ext uri="{9D8B030D-6E8A-4147-A177-3AD203B41FA5}">
                      <a16:colId xmlns:a16="http://schemas.microsoft.com/office/drawing/2014/main" val="222482211"/>
                    </a:ext>
                  </a:extLst>
                </a:gridCol>
                <a:gridCol w="4424219">
                  <a:extLst>
                    <a:ext uri="{9D8B030D-6E8A-4147-A177-3AD203B41FA5}">
                      <a16:colId xmlns:a16="http://schemas.microsoft.com/office/drawing/2014/main" val="1988762653"/>
                    </a:ext>
                  </a:extLst>
                </a:gridCol>
              </a:tblGrid>
              <a:tr h="133361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Typologie des crimes</a:t>
                      </a:r>
                    </a:p>
                    <a:p>
                      <a:pPr algn="ctr"/>
                      <a:r>
                        <a:rPr lang="fr-FR" sz="3200" dirty="0">
                          <a:effectLst/>
                        </a:rPr>
                        <a:t>(quatrième partie des </a:t>
                      </a:r>
                      <a:r>
                        <a:rPr lang="fr-FR" sz="3200" i="1" dirty="0">
                          <a:effectLst/>
                        </a:rPr>
                        <a:t>Leçons</a:t>
                      </a:r>
                      <a:r>
                        <a:rPr lang="fr-FR" sz="3200" dirty="0">
                          <a:effectLst/>
                        </a:rPr>
                        <a:t>, 1893)</a:t>
                      </a:r>
                      <a:endParaRPr lang="fr-FR" sz="32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Typologie des suicides</a:t>
                      </a:r>
                    </a:p>
                    <a:p>
                      <a:pPr algn="ctr"/>
                      <a:r>
                        <a:rPr lang="fr-FR" sz="3200" dirty="0">
                          <a:effectLst/>
                        </a:rPr>
                        <a:t>(Livre 2 du </a:t>
                      </a:r>
                      <a:r>
                        <a:rPr lang="fr-FR" sz="3200" i="1" dirty="0">
                          <a:effectLst/>
                        </a:rPr>
                        <a:t>Suicide</a:t>
                      </a:r>
                      <a:r>
                        <a:rPr lang="fr-FR" sz="3200" dirty="0">
                          <a:effectLst/>
                        </a:rPr>
                        <a:t>, 1897)</a:t>
                      </a:r>
                      <a:endParaRPr lang="fr-FR" sz="32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321301"/>
                  </a:ext>
                </a:extLst>
              </a:tr>
              <a:tr h="457504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Altruiste</a:t>
                      </a:r>
                      <a:endParaRPr lang="fr-FR" sz="32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>
                          <a:effectLst/>
                        </a:rPr>
                        <a:t>Altruiste</a:t>
                      </a:r>
                      <a:endParaRPr lang="fr-FR" sz="32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260660"/>
                  </a:ext>
                </a:extLst>
              </a:tr>
              <a:tr h="474176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Anomique</a:t>
                      </a:r>
                      <a:endParaRPr lang="fr-FR" sz="32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>
                          <a:effectLst/>
                        </a:rPr>
                        <a:t>Anomique</a:t>
                      </a:r>
                      <a:endParaRPr lang="fr-FR" sz="32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634750"/>
                  </a:ext>
                </a:extLst>
              </a:tr>
              <a:tr h="457504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Alcoolique</a:t>
                      </a:r>
                      <a:endParaRPr lang="fr-FR" sz="32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>
                          <a:effectLst/>
                        </a:rPr>
                        <a:t>X</a:t>
                      </a:r>
                      <a:endParaRPr lang="fr-FR" sz="32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3292247"/>
                  </a:ext>
                </a:extLst>
              </a:tr>
              <a:tr h="474176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Ataxique</a:t>
                      </a:r>
                      <a:endParaRPr lang="fr-FR" sz="32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X</a:t>
                      </a:r>
                      <a:endParaRPr lang="fr-FR" sz="32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892009"/>
                  </a:ext>
                </a:extLst>
              </a:tr>
              <a:tr h="474176">
                <a:tc>
                  <a:txBody>
                    <a:bodyPr/>
                    <a:lstStyle/>
                    <a:p>
                      <a:pPr algn="ctr"/>
                      <a:r>
                        <a:rPr lang="fr-FR" sz="3200">
                          <a:effectLst/>
                        </a:rPr>
                        <a:t>X</a:t>
                      </a:r>
                      <a:endParaRPr lang="fr-FR" sz="32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Egoïste</a:t>
                      </a:r>
                      <a:endParaRPr lang="fr-FR" sz="32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755718"/>
                  </a:ext>
                </a:extLst>
              </a:tr>
              <a:tr h="457504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X</a:t>
                      </a:r>
                      <a:endParaRPr lang="fr-FR" sz="32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Fataliste</a:t>
                      </a:r>
                      <a:endParaRPr lang="fr-FR" sz="32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427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77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manuscrit </a:t>
            </a:r>
            <a:r>
              <a:rPr lang="fr-FR" i="1" dirty="0"/>
              <a:t>Sociologie criminelle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825625"/>
            <a:ext cx="3538663" cy="4351338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352636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Manuscrit de Mauss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1635116"/>
            <a:ext cx="3621922" cy="47323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09" y="2229201"/>
            <a:ext cx="1616997" cy="491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1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3" y="314037"/>
            <a:ext cx="11235865" cy="16456094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5520693" y="212436"/>
            <a:ext cx="6412689" cy="6918037"/>
          </a:xfrm>
        </p:spPr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193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4" y="0"/>
            <a:ext cx="4682494" cy="6858000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5520693" y="212436"/>
            <a:ext cx="6412689" cy="6918037"/>
          </a:xfrm>
        </p:spPr>
        <p:txBody>
          <a:bodyPr>
            <a:normAutofit fontScale="47500" lnSpcReduction="20000"/>
          </a:bodyPr>
          <a:lstStyle/>
          <a:p>
            <a:r>
              <a:rPr lang="fr-FR" dirty="0"/>
              <a:t>autres la vie commune. Le tatouage n’est que le </a:t>
            </a:r>
          </a:p>
          <a:p>
            <a:r>
              <a:rPr lang="fr-FR" dirty="0"/>
              <a:t>symbole par lequel s’imprime la vie sociale. Aussi </a:t>
            </a:r>
          </a:p>
          <a:p>
            <a:r>
              <a:rPr lang="fr-FR" dirty="0"/>
              <a:t>varie-t-il d’une société à une autre. Et à l’intérieur,</a:t>
            </a:r>
          </a:p>
          <a:p>
            <a:r>
              <a:rPr lang="fr-FR" dirty="0"/>
              <a:t> il y a certains types uniformes. Dans les sociétés inférieures, </a:t>
            </a:r>
          </a:p>
          <a:p>
            <a:r>
              <a:rPr lang="fr-FR" dirty="0"/>
              <a:t>il y a une uniformité absolue. En un mot, le tatouage </a:t>
            </a:r>
          </a:p>
          <a:p>
            <a:r>
              <a:rPr lang="fr-FR" dirty="0"/>
              <a:t>ce n’est pas autre chose qu’un livre commun. On peut alors </a:t>
            </a:r>
          </a:p>
          <a:p>
            <a:r>
              <a:rPr lang="fr-FR" dirty="0"/>
              <a:t>s’expliquer un fait : le tatouage spontané de Lombroso </a:t>
            </a:r>
          </a:p>
          <a:p>
            <a:r>
              <a:rPr lang="fr-FR" dirty="0"/>
              <a:t>(collège de </a:t>
            </a:r>
            <a:r>
              <a:rPr lang="fr-FR" dirty="0" err="1"/>
              <a:t>Castellanionte</a:t>
            </a:r>
            <a:r>
              <a:rPr lang="fr-FR" dirty="0"/>
              <a:t>). Le tatouage correspond </a:t>
            </a:r>
          </a:p>
          <a:p>
            <a:r>
              <a:rPr lang="fr-FR" dirty="0"/>
              <a:t>donc à des tendances psychologiques données, chaque fois où les </a:t>
            </a:r>
          </a:p>
          <a:p>
            <a:r>
              <a:rPr lang="fr-FR" dirty="0"/>
              <a:t>conditions sociales sont données. Le tatouage n’est </a:t>
            </a:r>
          </a:p>
          <a:p>
            <a:r>
              <a:rPr lang="fr-FR" dirty="0"/>
              <a:t>qu’un vêtement collectif pour s’affirmer en dehors de la communauté.</a:t>
            </a:r>
          </a:p>
          <a:p>
            <a:r>
              <a:rPr lang="fr-FR" dirty="0"/>
              <a:t>Ce fait éclaire le fait du totémisme. </a:t>
            </a:r>
          </a:p>
          <a:p>
            <a:r>
              <a:rPr lang="fr-FR" dirty="0"/>
              <a:t>C’est l’habitude chez les peuples primitifs de prendre un objet animé </a:t>
            </a:r>
          </a:p>
          <a:p>
            <a:r>
              <a:rPr lang="fr-FR" dirty="0"/>
              <a:t>ou inanimé pour symbole de la tribu, pour une divinité. Il n’y a vraiment religion que là </a:t>
            </a:r>
          </a:p>
          <a:p>
            <a:r>
              <a:rPr lang="fr-FR" dirty="0"/>
              <a:t>où il a croyances communes et règles communes. </a:t>
            </a:r>
          </a:p>
          <a:p>
            <a:r>
              <a:rPr lang="fr-FR" dirty="0"/>
              <a:t>Si on parvenait à s’expliquer le totémisme, on s’expliquerait </a:t>
            </a:r>
          </a:p>
          <a:p>
            <a:r>
              <a:rPr lang="fr-FR" dirty="0"/>
              <a:t>le tatouage, et la religion. En effet le tatouage reproduit </a:t>
            </a:r>
          </a:p>
          <a:p>
            <a:r>
              <a:rPr lang="fr-FR" dirty="0"/>
              <a:t>le totem, et les conditions religieuses où il se fait le </a:t>
            </a:r>
          </a:p>
          <a:p>
            <a:r>
              <a:rPr lang="fr-FR" dirty="0"/>
              <a:t>prouvent : quel est le fait primitif ? Si on voit </a:t>
            </a:r>
          </a:p>
          <a:p>
            <a:r>
              <a:rPr lang="fr-FR" dirty="0"/>
              <a:t>que le totem est primitif, on ne voit aucune </a:t>
            </a:r>
          </a:p>
          <a:p>
            <a:r>
              <a:rPr lang="fr-FR" dirty="0"/>
              <a:t>raison qui pousse les hommes à prendre pour divinité des animaux ou des </a:t>
            </a:r>
          </a:p>
          <a:p>
            <a:r>
              <a:rPr lang="fr-FR" dirty="0"/>
              <a:t>choses insignifiantes. Elles ne sont donc pas adorées </a:t>
            </a:r>
          </a:p>
          <a:p>
            <a:r>
              <a:rPr lang="fr-FR" dirty="0"/>
              <a:t>pour elles-mêmes. Au contraire, tout s’explique si on fait </a:t>
            </a:r>
          </a:p>
          <a:p>
            <a:r>
              <a:rPr lang="fr-FR" dirty="0"/>
              <a:t>du tatouage le fait primitif, on s’explique le totem. </a:t>
            </a:r>
          </a:p>
        </p:txBody>
      </p:sp>
    </p:spTree>
    <p:extLst>
      <p:ext uri="{BB962C8B-B14F-4D97-AF65-F5344CB8AC3E}">
        <p14:creationId xmlns:p14="http://schemas.microsoft.com/office/powerpoint/2010/main" val="112011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27" y="1602798"/>
            <a:ext cx="2826327" cy="4169930"/>
          </a:xfrm>
        </p:spPr>
        <p:txBody>
          <a:bodyPr>
            <a:normAutofit fontScale="90000"/>
          </a:bodyPr>
          <a:lstStyle/>
          <a:p>
            <a:r>
              <a:rPr lang="fr-FR" dirty="0"/>
              <a:t>Les Leçons dans </a:t>
            </a:r>
            <a:br>
              <a:rPr lang="fr-FR" dirty="0"/>
            </a:br>
            <a:r>
              <a:rPr lang="fr-FR" dirty="0"/>
              <a:t>les cours de Durkheim</a:t>
            </a:r>
            <a:br>
              <a:rPr lang="fr-FR" dirty="0"/>
            </a:br>
            <a:r>
              <a:rPr lang="fr-FR" dirty="0"/>
              <a:t> à Bordeaux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953965"/>
              </p:ext>
            </p:extLst>
          </p:nvPr>
        </p:nvGraphicFramePr>
        <p:xfrm>
          <a:off x="3306619" y="119819"/>
          <a:ext cx="8700654" cy="6301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099">
                <a:tc>
                  <a:txBody>
                    <a:bodyPr/>
                    <a:lstStyle/>
                    <a:p>
                      <a:r>
                        <a:rPr lang="fr-FR" sz="1400" b="1" dirty="0"/>
                        <a:t>Années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Titre/intitulé des 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Publications partielles ou complètes (hypothétique</a:t>
                      </a:r>
                      <a:r>
                        <a:rPr lang="fr-FR" sz="1400" b="1" baseline="0" dirty="0"/>
                        <a:t> ou réel)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r>
                        <a:rPr lang="fr-FR" sz="1400" b="1" dirty="0"/>
                        <a:t>Année 1 (1887/88)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La Solidarité sociale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Leçon inaugurale,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="1" dirty="0"/>
                        <a:t>RIE, 1888)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r>
                        <a:rPr lang="fr-FR" sz="1400" b="1" dirty="0"/>
                        <a:t>Année 2 (1888/89)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La 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Leçon inaugurale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099">
                <a:tc>
                  <a:txBody>
                    <a:bodyPr/>
                    <a:lstStyle/>
                    <a:p>
                      <a:r>
                        <a:rPr lang="fr-FR" sz="1400" b="1" dirty="0"/>
                        <a:t>Année 3 (1889/90)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Le suicide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« Suicide et natalité » </a:t>
                      </a:r>
                      <a:r>
                        <a:rPr lang="fr-FR" sz="1400" b="1" i="1" dirty="0"/>
                        <a:t>Revue philo </a:t>
                      </a:r>
                      <a:r>
                        <a:rPr lang="fr-FR" sz="1400" b="1" dirty="0"/>
                        <a:t>1888 et </a:t>
                      </a:r>
                      <a:r>
                        <a:rPr lang="fr-FR" sz="1400" b="1" i="1" dirty="0"/>
                        <a:t>Le Suicide</a:t>
                      </a:r>
                      <a:r>
                        <a:rPr lang="fr-FR" sz="1400" b="1" baseline="0" dirty="0"/>
                        <a:t> (1897)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099">
                <a:tc>
                  <a:txBody>
                    <a:bodyPr/>
                    <a:lstStyle/>
                    <a:p>
                      <a:r>
                        <a:rPr lang="fr-FR" sz="1400" b="1" dirty="0"/>
                        <a:t>Année 4 (1890/91)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Physiologie du droit et des mœurs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(</a:t>
                      </a:r>
                      <a:r>
                        <a:rPr lang="fr-FR" sz="1400" b="1" i="1" dirty="0"/>
                        <a:t>Division du travail social</a:t>
                      </a:r>
                      <a:r>
                        <a:rPr lang="fr-FR" sz="1400" b="1" dirty="0"/>
                        <a:t>, 1893)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r>
                        <a:rPr lang="fr-FR" sz="1400" b="1" dirty="0"/>
                        <a:t>Année 5 (1891/92)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La 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(Manuscrit  retrouvé de 8 leçons)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63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Année 6 (1892/93)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Sociologie criminelle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Flammarion, 2022 (éd. </a:t>
                      </a:r>
                      <a:r>
                        <a:rPr lang="fr-FR" sz="1400" b="1" dirty="0" err="1">
                          <a:solidFill>
                            <a:srgbClr val="FF0000"/>
                          </a:solidFill>
                        </a:rPr>
                        <a:t>Béra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393">
                <a:tc>
                  <a:txBody>
                    <a:bodyPr/>
                    <a:lstStyle/>
                    <a:p>
                      <a:r>
                        <a:rPr lang="fr-FR" sz="1400" b="1" dirty="0"/>
                        <a:t>Année 7 (1893/94)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Sociologie criminelle (2):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="1" dirty="0"/>
                        <a:t>La peine, la responsabilité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1" dirty="0"/>
                        <a:t>DTS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3393">
                <a:tc>
                  <a:txBody>
                    <a:bodyPr/>
                    <a:lstStyle/>
                    <a:p>
                      <a:r>
                        <a:rPr lang="fr-FR" sz="1400" b="1" dirty="0"/>
                        <a:t>Année 8 (1894/95)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La religion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1" dirty="0"/>
                        <a:t>AS2</a:t>
                      </a:r>
                      <a:r>
                        <a:rPr lang="fr-FR" sz="1400" b="1" dirty="0"/>
                        <a:t> 1899 sur la définition</a:t>
                      </a:r>
                      <a:r>
                        <a:rPr lang="fr-FR" sz="1400" b="1" baseline="0" dirty="0"/>
                        <a:t> des phénomènes religieux + les Formes élémentaires (1912)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r>
                        <a:rPr lang="fr-FR" sz="1400" b="1" dirty="0"/>
                        <a:t>Année 9 (1895/96)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Le socialisme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1" dirty="0"/>
                        <a:t>Le socialisme </a:t>
                      </a:r>
                      <a:r>
                        <a:rPr lang="fr-FR" sz="1400" b="1" dirty="0"/>
                        <a:t>(1928) (éd. Mauss)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099">
                <a:tc>
                  <a:txBody>
                    <a:bodyPr/>
                    <a:lstStyle/>
                    <a:p>
                      <a:r>
                        <a:rPr lang="fr-FR" sz="1400" b="1" dirty="0"/>
                        <a:t>Années 10, 11, 12, 13 (1896/1900)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Physiologie des mœurs et du</a:t>
                      </a:r>
                      <a:r>
                        <a:rPr lang="fr-FR" sz="1400" b="1" baseline="0" dirty="0"/>
                        <a:t> droit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1" dirty="0"/>
                        <a:t>Leçons de sociologie (</a:t>
                      </a:r>
                      <a:r>
                        <a:rPr lang="fr-FR" sz="1400" b="1" i="0" dirty="0"/>
                        <a:t>partiel), 1950</a:t>
                      </a:r>
                      <a:endParaRPr lang="fr-FR" sz="1400" b="1" i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3393">
                <a:tc>
                  <a:txBody>
                    <a:bodyPr/>
                    <a:lstStyle/>
                    <a:p>
                      <a:r>
                        <a:rPr lang="fr-FR" sz="1400" b="1" dirty="0"/>
                        <a:t>Année 14 (1900/01)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Les Formes élémentaires</a:t>
                      </a:r>
                      <a:r>
                        <a:rPr lang="fr-FR" sz="1400" b="1" baseline="0" dirty="0"/>
                        <a:t> de la religion 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AS2 1899</a:t>
                      </a:r>
                      <a:r>
                        <a:rPr lang="fr-FR" sz="1400" b="1" baseline="0" dirty="0"/>
                        <a:t>  (?)</a:t>
                      </a:r>
                    </a:p>
                    <a:p>
                      <a:r>
                        <a:rPr lang="fr-FR" sz="1400" b="1" baseline="0" dirty="0"/>
                        <a:t>+ </a:t>
                      </a:r>
                      <a:r>
                        <a:rPr lang="fr-FR" sz="1400" b="1" dirty="0"/>
                        <a:t>« sur</a:t>
                      </a:r>
                      <a:r>
                        <a:rPr lang="fr-FR" sz="1400" b="1" baseline="0" dirty="0"/>
                        <a:t> le totémisme » (?) (AS4 1902)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4595">
                <a:tc>
                  <a:txBody>
                    <a:bodyPr/>
                    <a:lstStyle/>
                    <a:p>
                      <a:r>
                        <a:rPr lang="fr-FR" sz="1400" b="1" dirty="0"/>
                        <a:t>Année 15 (1901/02)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Histoire des doctrines sociologiques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1" dirty="0"/>
                        <a:t>Revue bleue (</a:t>
                      </a:r>
                      <a:r>
                        <a:rPr lang="fr-FR" sz="1400" b="1" dirty="0"/>
                        <a:t>1900) ; La sociologie en France,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="1" i="1" baseline="0" dirty="0"/>
                        <a:t>Les Règles </a:t>
                      </a:r>
                      <a:r>
                        <a:rPr lang="fr-FR" sz="1400" b="1" baseline="0" dirty="0"/>
                        <a:t>(1894 et 1895)</a:t>
                      </a:r>
                      <a:endParaRPr lang="fr-F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Plan des </a:t>
            </a:r>
            <a:r>
              <a:rPr lang="fr-FR" i="1" dirty="0"/>
              <a:t>Leçons de sociologie criminelle </a:t>
            </a:r>
            <a:br>
              <a:rPr lang="fr-FR" i="1" dirty="0"/>
            </a:br>
            <a:r>
              <a:rPr lang="fr-FR" dirty="0"/>
              <a:t>(13 leçons, 4 parties)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091" y="1825625"/>
            <a:ext cx="11720945" cy="4351338"/>
          </a:xfrm>
        </p:spPr>
        <p:txBody>
          <a:bodyPr numCol="5"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/>
              <a:t>Introduction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Leçon 1 :</a:t>
            </a:r>
            <a:r>
              <a:rPr lang="fr-FR" b="1" dirty="0"/>
              <a:t> </a:t>
            </a:r>
            <a:r>
              <a:rPr lang="fr-FR" dirty="0"/>
              <a:t>Naissance et développement de la criminologie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Première partie : les traits constitutifs de l’acte criminel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Leçon 2 : Définition et essence du crime </a:t>
            </a:r>
          </a:p>
          <a:p>
            <a:pPr marL="0" indent="0">
              <a:buNone/>
            </a:pPr>
            <a:r>
              <a:rPr lang="fr-FR" dirty="0"/>
              <a:t>Leçon 3</a:t>
            </a:r>
            <a:r>
              <a:rPr lang="fr-FR" b="1" dirty="0"/>
              <a:t> :</a:t>
            </a:r>
          </a:p>
          <a:p>
            <a:pPr marL="0" indent="0">
              <a:buNone/>
            </a:pPr>
            <a:r>
              <a:rPr lang="fr-FR" dirty="0"/>
              <a:t>Psychologie du crime. </a:t>
            </a:r>
          </a:p>
          <a:p>
            <a:pPr marL="0" indent="0">
              <a:buNone/>
            </a:pPr>
            <a:r>
              <a:rPr lang="fr-FR" dirty="0"/>
              <a:t>Leçon 4 : le crime est un fait social « normal »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Seconde partie : Caractères variables du crime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Leçons 5 et 6 : L’évolution pénale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Troisième partie : Facteurs non sociaux du crime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Leçons 6 et 7 : les facteurs anthropologiques du crime </a:t>
            </a:r>
          </a:p>
          <a:p>
            <a:pPr marL="0" indent="0">
              <a:buNone/>
            </a:pPr>
            <a:r>
              <a:rPr lang="fr-FR" dirty="0"/>
              <a:t>Leçon 8 : les facteurs psychologiques du crime</a:t>
            </a:r>
          </a:p>
          <a:p>
            <a:pPr marL="0" indent="0">
              <a:buNone/>
            </a:pPr>
            <a:r>
              <a:rPr lang="fr-FR" dirty="0"/>
              <a:t>Leçons 9 et 10 :  les facteurs cosmiques du crime </a:t>
            </a:r>
          </a:p>
          <a:p>
            <a:pPr marL="0" indent="0">
              <a:buNone/>
            </a:pPr>
            <a:r>
              <a:rPr lang="fr-FR" b="1" dirty="0"/>
              <a:t>Quatrième partie : </a:t>
            </a:r>
          </a:p>
          <a:p>
            <a:pPr marL="0" indent="0">
              <a:buNone/>
            </a:pPr>
            <a:r>
              <a:rPr lang="fr-FR" b="1" dirty="0"/>
              <a:t>Les facteurs sociaux du crime. Typologie des crimes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Leçons 10 et 11: les crimes altruistes</a:t>
            </a:r>
          </a:p>
          <a:p>
            <a:pPr marL="0" indent="0">
              <a:buNone/>
            </a:pPr>
            <a:r>
              <a:rPr lang="fr-FR" dirty="0"/>
              <a:t>Leçon 11 : les crimes alcooliques </a:t>
            </a:r>
          </a:p>
          <a:p>
            <a:pPr marL="0" indent="0">
              <a:buNone/>
            </a:pPr>
            <a:r>
              <a:rPr lang="fr-FR" dirty="0"/>
              <a:t>Leçon 12 : les crimes ataxiques </a:t>
            </a:r>
          </a:p>
          <a:p>
            <a:pPr marL="0" indent="0">
              <a:buNone/>
            </a:pPr>
            <a:r>
              <a:rPr lang="fr-FR" dirty="0"/>
              <a:t>Leçon 13 : les crimes anomiques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Conclusion  : que faire?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00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du crime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3" y="1690688"/>
            <a:ext cx="2527444" cy="3934616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3813610" y="1770207"/>
            <a:ext cx="7251554" cy="403022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« Le crime est ce qui offense les états forts et définis de la conscience collective ».</a:t>
            </a:r>
          </a:p>
        </p:txBody>
      </p:sp>
    </p:spTree>
    <p:extLst>
      <p:ext uri="{BB962C8B-B14F-4D97-AF65-F5344CB8AC3E}">
        <p14:creationId xmlns:p14="http://schemas.microsoft.com/office/powerpoint/2010/main" val="1387680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09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Quatrième partie : </a:t>
            </a:r>
            <a:br>
              <a:rPr lang="fr-FR" b="1" dirty="0"/>
            </a:br>
            <a:r>
              <a:rPr lang="fr-FR" b="1" dirty="0"/>
              <a:t>Les facteurs sociaux du crime. </a:t>
            </a:r>
            <a:br>
              <a:rPr lang="fr-FR" b="1" dirty="0"/>
            </a:br>
            <a:r>
              <a:rPr lang="fr-FR" b="1" dirty="0"/>
              <a:t>(Etiologie sociologique des crimes)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466109"/>
            <a:ext cx="10515600" cy="371085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Leçons 10 et 11: les crimes altruistes</a:t>
            </a:r>
          </a:p>
          <a:p>
            <a:pPr marL="0" indent="0">
              <a:buNone/>
            </a:pPr>
            <a:r>
              <a:rPr lang="fr-FR" dirty="0"/>
              <a:t>Leçon 11 : les crimes alcooliques </a:t>
            </a:r>
          </a:p>
          <a:p>
            <a:pPr marL="0" indent="0">
              <a:buNone/>
            </a:pPr>
            <a:r>
              <a:rPr lang="fr-FR" dirty="0"/>
              <a:t>Leçon 12 : les crimes ataxiques </a:t>
            </a:r>
          </a:p>
          <a:p>
            <a:pPr marL="0" indent="0">
              <a:buNone/>
            </a:pPr>
            <a:r>
              <a:rPr lang="fr-FR" dirty="0"/>
              <a:t>Leçon 13 : les crimes anomiques </a:t>
            </a:r>
          </a:p>
          <a:p>
            <a:pPr marL="0" indent="0">
              <a:buNone/>
            </a:pPr>
            <a:r>
              <a:rPr lang="fr-FR" dirty="0"/>
              <a:t>[Leçons 13: les crimes sexuels]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92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Crimes altruistes (homicides)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>
          <a:xfrm>
            <a:off x="5153890" y="1681163"/>
            <a:ext cx="6201497" cy="4508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« J’appelle altruisme l’état de la conscience envahie par autre chose qu’elle-même. L’homicide, c’est le crime altruiste. »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« Il faut quelque part être altruiste pour tuer. »</a:t>
            </a:r>
          </a:p>
          <a:p>
            <a:pPr marL="0" indent="0">
              <a:buNone/>
            </a:pPr>
            <a:r>
              <a:rPr lang="fr-FR" dirty="0"/>
              <a:t>« Le meurtre n’existerait pas sans l’altruisme et avec le respect de la vie individuelle ».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« La foi politique, le sentiment d’honneur domestique, le sentiment de caste, l</a:t>
            </a:r>
            <a:r>
              <a:rPr lang="fr-FR" i="1" dirty="0"/>
              <a:t>a foi religieuse</a:t>
            </a:r>
            <a:r>
              <a:rPr lang="fr-FR" dirty="0"/>
              <a:t>, sont très souvent par eux-mêmes générateurs d’homicides. » (</a:t>
            </a:r>
            <a:r>
              <a:rPr lang="fr-FR" i="1" dirty="0"/>
              <a:t>Leçons de sociologie</a:t>
            </a:r>
            <a:r>
              <a:rPr lang="fr-FR" dirty="0"/>
              <a:t>, 1899/1950, leçon sur l’homicide, p. 147)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8" y="1740838"/>
            <a:ext cx="4389149" cy="438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74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1738</Words>
  <Application>Microsoft Office PowerPoint</Application>
  <PresentationFormat>Grand écran</PresentationFormat>
  <Paragraphs>253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New York</vt:lpstr>
      <vt:lpstr>Times New Roman</vt:lpstr>
      <vt:lpstr>Thème Office</vt:lpstr>
      <vt:lpstr>Durkheim, Leçons de sociologie criminelle, Flammarion, juin 2022 (415 pages)</vt:lpstr>
      <vt:lpstr>Le manuscrit Sociologie criminelle</vt:lpstr>
      <vt:lpstr>Présentation PowerPoint</vt:lpstr>
      <vt:lpstr>Présentation PowerPoint</vt:lpstr>
      <vt:lpstr>Les Leçons dans  les cours de Durkheim  à Bordeaux</vt:lpstr>
      <vt:lpstr>Plan des Leçons de sociologie criminelle  (13 leçons, 4 parties)</vt:lpstr>
      <vt:lpstr>Définition du crime</vt:lpstr>
      <vt:lpstr>Quatrième partie :  Les facteurs sociaux du crime.  (Etiologie sociologique des crimes) </vt:lpstr>
      <vt:lpstr>Crimes altruistes (homicides)</vt:lpstr>
      <vt:lpstr>Les crimes anomiques (banqueroutes frauduleuses, abuse de biens sociaux, de confiance, escroqueries…)</vt:lpstr>
      <vt:lpstr>Les crimes ataxiques (vagabondages, vols, mendicité)</vt:lpstr>
      <vt:lpstr>Les crimes alcooliques (injures, coupes et blessures)</vt:lpstr>
      <vt:lpstr>Les crimes sexuels  (viols, attentats à le pudeur sur adultes, sur mineurs)</vt:lpstr>
      <vt:lpstr>Présentation PowerPoint</vt:lpstr>
      <vt:lpstr>Double dimension du social </vt:lpstr>
      <vt:lpstr>Synthèse théorique</vt:lpstr>
      <vt:lpstr>Présentation PowerPoint</vt:lpstr>
      <vt:lpstr>Conclusion des Leçons</vt:lpstr>
      <vt:lpstr>Typologies comparées des crimes et des suicides </vt:lpstr>
    </vt:vector>
  </TitlesOfParts>
  <Company>Université de Bordeaux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de garde</dc:title>
  <dc:creator>Matthieu Bera</dc:creator>
  <cp:lastModifiedBy>eric duclos</cp:lastModifiedBy>
  <cp:revision>56</cp:revision>
  <dcterms:created xsi:type="dcterms:W3CDTF">2021-07-01T15:55:18Z</dcterms:created>
  <dcterms:modified xsi:type="dcterms:W3CDTF">2024-06-13T10:45:01Z</dcterms:modified>
</cp:coreProperties>
</file>