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53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2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39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98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7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46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13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3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11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0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A025-6FAD-4E64-8612-397A46D3E4D8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5605-59B7-4CDF-A8B1-602AF9BC5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20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Journée de formation sur DURKHEIM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Académie de Bordeaux</a:t>
            </a:r>
          </a:p>
          <a:p>
            <a:pPr marL="0" indent="0" algn="ctr">
              <a:buNone/>
            </a:pPr>
            <a:r>
              <a:rPr lang="fr-FR" dirty="0"/>
              <a:t>organisée par François Vergnes et Eric Duclos (inspection de SES)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Avec la participation de Matthieu </a:t>
            </a:r>
            <a:r>
              <a:rPr lang="fr-FR" dirty="0" err="1"/>
              <a:t>Béra</a:t>
            </a:r>
            <a:r>
              <a:rPr lang="fr-FR" dirty="0"/>
              <a:t>, </a:t>
            </a:r>
          </a:p>
          <a:p>
            <a:pPr marL="0" indent="0" algn="ctr">
              <a:buNone/>
            </a:pPr>
            <a:r>
              <a:rPr lang="fr-FR" dirty="0"/>
              <a:t>Professeur des universités à l’université de Bordeaux</a:t>
            </a:r>
          </a:p>
          <a:p>
            <a:pPr marL="0" indent="0" algn="ctr">
              <a:buNone/>
            </a:pPr>
            <a:r>
              <a:rPr lang="fr-FR" dirty="0"/>
              <a:t>bera@u-bordeaux.fr</a:t>
            </a:r>
          </a:p>
        </p:txBody>
      </p:sp>
    </p:spTree>
    <p:extLst>
      <p:ext uri="{BB962C8B-B14F-4D97-AF65-F5344CB8AC3E}">
        <p14:creationId xmlns:p14="http://schemas.microsoft.com/office/powerpoint/2010/main" val="74673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Comprendre et illustrer la mesure de la délinquance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45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Emergence de l’opinion publique et démocratie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1434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Distinguer ce qui relève de la croyance du dogme et des savoirs scientifiques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81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Bilan des textes intéressants pour les programmes de 2</a:t>
            </a:r>
            <a:r>
              <a:rPr lang="fr-FR" sz="3600" baseline="30000" dirty="0"/>
              <a:t>nde</a:t>
            </a:r>
            <a:r>
              <a:rPr lang="fr-FR" sz="3600" dirty="0"/>
              <a:t> et 1</a:t>
            </a:r>
            <a:r>
              <a:rPr lang="fr-FR" sz="3600" baseline="30000" dirty="0"/>
              <a:t>ère</a:t>
            </a:r>
            <a:r>
              <a:rPr lang="fr-FR" sz="3600" dirty="0"/>
              <a:t>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30805"/>
              </p:ext>
            </p:extLst>
          </p:nvPr>
        </p:nvGraphicFramePr>
        <p:xfrm>
          <a:off x="838200" y="1825625"/>
          <a:ext cx="10515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7076395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188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Éléments du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Textes mobilisables par l’enseignant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78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Métier de sociologue,</a:t>
                      </a:r>
                      <a:r>
                        <a:rPr lang="fr-FR" baseline="0" dirty="0"/>
                        <a:t> démarche scientifique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Les Règles de la méthode sociologique</a:t>
                      </a:r>
                    </a:p>
                    <a:p>
                      <a:r>
                        <a:rPr lang="fr-FR" i="1" dirty="0"/>
                        <a:t>Le Suicide (</a:t>
                      </a:r>
                      <a:r>
                        <a:rPr lang="fr-FR" i="0" dirty="0"/>
                        <a:t>typologie</a:t>
                      </a:r>
                      <a:r>
                        <a:rPr lang="fr-FR" i="1" dirty="0"/>
                        <a:t>)</a:t>
                      </a:r>
                    </a:p>
                    <a:p>
                      <a:r>
                        <a:rPr lang="fr-FR" i="0" dirty="0"/>
                        <a:t>« Définition des phénomènes religieux » </a:t>
                      </a:r>
                      <a:r>
                        <a:rPr lang="fr-FR" i="1" dirty="0"/>
                        <a:t>(1899)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00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Processus de socialisation, </a:t>
                      </a:r>
                    </a:p>
                    <a:p>
                      <a:r>
                        <a:rPr lang="fr-FR" dirty="0"/>
                        <a:t>instances de socialisation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Le Suicide </a:t>
                      </a:r>
                      <a:r>
                        <a:rPr lang="fr-FR" dirty="0"/>
                        <a:t>(pour intégration et régulation dans la famille,</a:t>
                      </a:r>
                      <a:r>
                        <a:rPr lang="fr-FR" baseline="0" dirty="0"/>
                        <a:t> la religion</a:t>
                      </a:r>
                      <a:r>
                        <a:rPr lang="fr-FR" dirty="0"/>
                        <a:t>)</a:t>
                      </a:r>
                    </a:p>
                    <a:p>
                      <a:r>
                        <a:rPr lang="fr-FR" i="1" dirty="0"/>
                        <a:t>Leçons de sociologie </a:t>
                      </a:r>
                      <a:r>
                        <a:rPr lang="fr-FR" dirty="0"/>
                        <a:t>(pour morale professionnelle, civique)</a:t>
                      </a:r>
                    </a:p>
                    <a:p>
                      <a:r>
                        <a:rPr lang="fr-FR" i="1" dirty="0"/>
                        <a:t>Division du travail social </a:t>
                      </a:r>
                      <a:r>
                        <a:rPr lang="fr-FR" dirty="0"/>
                        <a:t>(Livre 3, formes pathologiques) pour intégration par le travail</a:t>
                      </a:r>
                    </a:p>
                    <a:p>
                      <a:r>
                        <a:rPr lang="fr-FR" i="1" dirty="0"/>
                        <a:t>Leçons de sociologie criminelle</a:t>
                      </a:r>
                      <a:r>
                        <a:rPr lang="fr-FR" dirty="0"/>
                        <a:t> (typologie des crimes, partie 4)</a:t>
                      </a:r>
                    </a:p>
                    <a:p>
                      <a:r>
                        <a:rPr lang="fr-FR" i="1" dirty="0"/>
                        <a:t>L’Education morale </a:t>
                      </a:r>
                      <a:r>
                        <a:rPr lang="fr-FR" dirty="0"/>
                        <a:t>(pour intégration et régulation scolaires)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5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Modélisation, </a:t>
                      </a:r>
                      <a:r>
                        <a:rPr lang="fr-FR" dirty="0" err="1"/>
                        <a:t>idéal-type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/>
                        <a:t>Le Suicide (</a:t>
                      </a:r>
                      <a:r>
                        <a:rPr lang="fr-FR" i="0" dirty="0"/>
                        <a:t>typologie</a:t>
                      </a:r>
                      <a:r>
                        <a:rPr lang="fr-FR" i="1" dirty="0"/>
                        <a:t>)</a:t>
                      </a:r>
                    </a:p>
                    <a:p>
                      <a:r>
                        <a:rPr lang="fr-FR" i="1" dirty="0"/>
                        <a:t>DTS</a:t>
                      </a:r>
                      <a:r>
                        <a:rPr lang="fr-FR" dirty="0"/>
                        <a:t> (Livre 1, typologie des sanctions,</a:t>
                      </a:r>
                      <a:r>
                        <a:rPr lang="fr-FR" baseline="0" dirty="0"/>
                        <a:t> tableau)</a:t>
                      </a:r>
                    </a:p>
                    <a:p>
                      <a:r>
                        <a:rPr lang="fr-FR" i="1" baseline="0" dirty="0"/>
                        <a:t>Les Formes élémentaires</a:t>
                      </a:r>
                      <a:r>
                        <a:rPr lang="fr-FR" baseline="0" dirty="0"/>
                        <a:t>, livre 3, typologie des rites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2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59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369368"/>
              </p:ext>
            </p:extLst>
          </p:nvPr>
        </p:nvGraphicFramePr>
        <p:xfrm>
          <a:off x="838200" y="1465407"/>
          <a:ext cx="10515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612495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98062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Le processus d’individuation, l’évolution des formes de solidarité 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DTS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965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la délinquance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Leçons de sociologie criminelle (1893/2022)</a:t>
                      </a:r>
                    </a:p>
                    <a:p>
                      <a:r>
                        <a:rPr lang="fr-FR" dirty="0"/>
                        <a:t>« Deux lois de l’évolution pénale » (1901)</a:t>
                      </a:r>
                    </a:p>
                    <a:p>
                      <a:r>
                        <a:rPr lang="fr-FR" i="1" dirty="0"/>
                        <a:t>Leçon de sociologie </a:t>
                      </a:r>
                      <a:r>
                        <a:rPr lang="fr-FR" dirty="0"/>
                        <a:t>(leçon sur l’homicide)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4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Distinguer ce qui relève de la croyance du dogme et des savoirs scientifiques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« Définition des phénomènes religieux » (1899)</a:t>
                      </a:r>
                    </a:p>
                    <a:p>
                      <a:r>
                        <a:rPr lang="fr-FR" i="1" dirty="0"/>
                        <a:t>Règles de la méthode</a:t>
                      </a:r>
                      <a:r>
                        <a:rPr lang="fr-FR" dirty="0"/>
                        <a:t>, chapitre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691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Comprendre comment différents facteurs (précarité, ségrégations, ruptures familiales) exposent les individus à l’affaiblissement ou rupture des liens sociaux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Leçons de sociologie criminelle</a:t>
                      </a:r>
                    </a:p>
                    <a:p>
                      <a:r>
                        <a:rPr lang="fr-FR" i="1" dirty="0"/>
                        <a:t>Le Suicide (</a:t>
                      </a:r>
                      <a:r>
                        <a:rPr lang="fr-FR" i="0" dirty="0"/>
                        <a:t>typologie</a:t>
                      </a:r>
                      <a:r>
                        <a:rPr lang="fr-FR" i="1" dirty="0"/>
                        <a:t>)</a:t>
                      </a:r>
                    </a:p>
                    <a:p>
                      <a:r>
                        <a:rPr lang="fr-FR" i="1" dirty="0"/>
                        <a:t>RMS</a:t>
                      </a:r>
                      <a:r>
                        <a:rPr lang="fr-FR" dirty="0"/>
                        <a:t>, chapitre 3 sur le normal et le pathologique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6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Emergence de l’opinion publique et démocratie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Les Formes</a:t>
                      </a:r>
                      <a:r>
                        <a:rPr lang="fr-FR" dirty="0"/>
                        <a:t>, Livre 3 sur les rites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38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Le processus d’individuation, l’évolution des formes de solidarité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« Deux lois de l’évolution</a:t>
                      </a:r>
                      <a:r>
                        <a:rPr lang="fr-FR" baseline="0" dirty="0"/>
                        <a:t> pénale » (1901)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525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89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 de/sur Durkheim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Steiner, </a:t>
            </a:r>
            <a:r>
              <a:rPr lang="fr-FR" i="1" dirty="0"/>
              <a:t>Sociologie de Durkheim </a:t>
            </a:r>
            <a:r>
              <a:rPr lang="fr-FR" dirty="0"/>
              <a:t>(repères)</a:t>
            </a:r>
          </a:p>
          <a:p>
            <a:r>
              <a:rPr lang="fr-FR" dirty="0" err="1"/>
              <a:t>Lukes</a:t>
            </a:r>
            <a:r>
              <a:rPr lang="fr-FR" dirty="0"/>
              <a:t>, </a:t>
            </a:r>
            <a:r>
              <a:rPr lang="fr-FR" i="1" dirty="0"/>
              <a:t>Durkheim. A </a:t>
            </a:r>
            <a:r>
              <a:rPr lang="fr-FR" i="1" dirty="0" err="1"/>
              <a:t>critical</a:t>
            </a:r>
            <a:r>
              <a:rPr lang="fr-FR" i="1" dirty="0"/>
              <a:t> and </a:t>
            </a:r>
            <a:r>
              <a:rPr lang="fr-FR" i="1" dirty="0" err="1"/>
              <a:t>intellectual</a:t>
            </a:r>
            <a:r>
              <a:rPr lang="fr-FR" i="1" dirty="0"/>
              <a:t> portrait </a:t>
            </a:r>
            <a:r>
              <a:rPr lang="fr-FR" dirty="0"/>
              <a:t>(poche), 1972</a:t>
            </a:r>
          </a:p>
          <a:p>
            <a:r>
              <a:rPr lang="fr-FR" dirty="0" err="1"/>
              <a:t>Karady</a:t>
            </a:r>
            <a:r>
              <a:rPr lang="fr-FR" dirty="0"/>
              <a:t>, </a:t>
            </a:r>
            <a:r>
              <a:rPr lang="fr-FR" i="1" dirty="0"/>
              <a:t>Textes</a:t>
            </a:r>
            <a:r>
              <a:rPr lang="fr-FR" dirty="0"/>
              <a:t>, volumes 1, 2, 3, édition de Minuit, 1975</a:t>
            </a:r>
          </a:p>
          <a:p>
            <a:r>
              <a:rPr lang="fr-FR" dirty="0"/>
              <a:t>Fournier, </a:t>
            </a:r>
            <a:r>
              <a:rPr lang="fr-FR" i="1" dirty="0"/>
              <a:t>Durkheim</a:t>
            </a:r>
            <a:r>
              <a:rPr lang="fr-FR" dirty="0"/>
              <a:t>, 2007 (Fayard) (et aussi </a:t>
            </a:r>
            <a:r>
              <a:rPr lang="fr-FR" i="1" dirty="0"/>
              <a:t>Mauss</a:t>
            </a:r>
            <a:r>
              <a:rPr lang="fr-FR" dirty="0"/>
              <a:t>, 1994, Fayard)</a:t>
            </a:r>
          </a:p>
          <a:p>
            <a:r>
              <a:rPr lang="fr-FR" i="1" dirty="0"/>
              <a:t>Lettres à Mauss </a:t>
            </a:r>
            <a:r>
              <a:rPr lang="fr-FR" dirty="0"/>
              <a:t>(PUF, 1998)</a:t>
            </a:r>
          </a:p>
          <a:p>
            <a:endParaRPr lang="fr-FR" dirty="0"/>
          </a:p>
          <a:p>
            <a:r>
              <a:rPr lang="fr-FR" dirty="0"/>
              <a:t>Presque tous les textes de Durkheim sont sur le site « classiques des sciences sociales » (</a:t>
            </a:r>
            <a:r>
              <a:rPr lang="fr-FR" dirty="0" err="1"/>
              <a:t>word</a:t>
            </a:r>
            <a:r>
              <a:rPr lang="fr-FR" dirty="0"/>
              <a:t> et </a:t>
            </a:r>
            <a:r>
              <a:rPr lang="fr-FR" dirty="0" err="1"/>
              <a:t>pdf</a:t>
            </a:r>
            <a:r>
              <a:rPr lang="fr-FR" dirty="0"/>
              <a:t>). </a:t>
            </a:r>
          </a:p>
          <a:p>
            <a:r>
              <a:rPr lang="fr-FR" i="1" dirty="0"/>
              <a:t>L’Année sociologique </a:t>
            </a:r>
            <a:r>
              <a:rPr lang="fr-FR" dirty="0"/>
              <a:t>est intégralement (en </a:t>
            </a:r>
            <a:r>
              <a:rPr lang="fr-FR" dirty="0" err="1"/>
              <a:t>pdf</a:t>
            </a:r>
            <a:r>
              <a:rPr lang="fr-FR" dirty="0"/>
              <a:t>) sur </a:t>
            </a:r>
            <a:r>
              <a:rPr lang="fr-FR" dirty="0" err="1"/>
              <a:t>gallica</a:t>
            </a:r>
            <a:r>
              <a:rPr lang="fr-FR" dirty="0"/>
              <a:t> (BNF)</a:t>
            </a:r>
          </a:p>
        </p:txBody>
      </p:sp>
    </p:spTree>
    <p:extLst>
      <p:ext uri="{BB962C8B-B14F-4D97-AF65-F5344CB8AC3E}">
        <p14:creationId xmlns:p14="http://schemas.microsoft.com/office/powerpoint/2010/main" val="265080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Programme de Seconde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« Les élèves sont initiés aux principales étapes d’une démarche scientifique en science sociale (…) spécificités disciplinaires de la sociologie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	précurseurs de la sociologie (Comte, Quételet, Le Play, Spencer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Parcours de Durkheim. Institutionnalisation de la discipline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Les </a:t>
            </a:r>
            <a:r>
              <a:rPr lang="fr-FR" i="1" dirty="0"/>
              <a:t>Règles de la méthode sociologique </a:t>
            </a:r>
            <a:r>
              <a:rPr lang="fr-FR" dirty="0"/>
              <a:t>(1894)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83491" y="36114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683491" y="46518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83491" y="57279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9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règles de la méthode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b="1" dirty="0"/>
              <a:t>le domaine de la sociologie</a:t>
            </a:r>
            <a:r>
              <a:rPr lang="fr-FR" dirty="0"/>
              <a:t> et la notion de contraintes, puis de sanctions. Etendre au numérique, sans hésiter à aller contre l’intuition des élèves de 2</a:t>
            </a:r>
            <a:r>
              <a:rPr lang="fr-FR" baseline="30000" dirty="0"/>
              <a:t>nde</a:t>
            </a:r>
            <a:r>
              <a:rPr lang="fr-FR" dirty="0"/>
              <a:t> obnubilés </a:t>
            </a:r>
          </a:p>
          <a:p>
            <a:pPr lvl="0"/>
            <a:r>
              <a:rPr lang="fr-FR" b="1" dirty="0"/>
              <a:t>Réflexion sur les prénotions et le travail d’objectivation</a:t>
            </a:r>
            <a:r>
              <a:rPr lang="fr-FR" dirty="0"/>
              <a:t>. « Traiter les FS comme des choses ». Sortir du subjectivisme. Exemple du crime. Le définir par la peine. Etendre au numérique, là encore. Comment donner une définition objective du numérique : par ses manifestations extérieures.. </a:t>
            </a:r>
          </a:p>
          <a:p>
            <a:pPr lvl="0"/>
            <a:r>
              <a:rPr lang="fr-FR" b="1" dirty="0"/>
              <a:t>Réflexion sur le normal et le pathologique</a:t>
            </a:r>
            <a:r>
              <a:rPr lang="fr-FR" dirty="0"/>
              <a:t>. Le normal est le général. Le normal est la moyenne. Usage de la stat pour identifier le général, le moyen. Le pathologique est ce qui est déréglé, excessif, écart à la moyenne, marginal. Exemples multiples. Caractère normal du crime… Contre intuitif. </a:t>
            </a:r>
          </a:p>
          <a:p>
            <a:pPr lvl="0"/>
            <a:r>
              <a:rPr lang="fr-FR" b="1" dirty="0"/>
              <a:t>La recherche des causes</a:t>
            </a:r>
            <a:r>
              <a:rPr lang="fr-FR" dirty="0"/>
              <a:t>. </a:t>
            </a:r>
            <a:r>
              <a:rPr lang="fr-FR" b="1" dirty="0"/>
              <a:t>Expliquer le social par le social</a:t>
            </a:r>
            <a:r>
              <a:rPr lang="fr-FR" dirty="0"/>
              <a:t>/ La règle d’explication sociologique, qui doit aller contre l’explication biologique (hérédité) et psychologique. Distinguer les fonctions (causes finales) et causes efficiences (origines). </a:t>
            </a:r>
          </a:p>
          <a:p>
            <a:r>
              <a:rPr lang="fr-FR" b="1" dirty="0"/>
              <a:t>Le travail des hypothèses et l’administration de la preuve</a:t>
            </a:r>
            <a:r>
              <a:rPr lang="fr-FR" dirty="0"/>
              <a:t>. avec les religions,. Promoteur d’une science comparée des religions, qui est à la base d’une science des religions</a:t>
            </a:r>
          </a:p>
        </p:txBody>
      </p:sp>
    </p:spTree>
    <p:extLst>
      <p:ext uri="{BB962C8B-B14F-4D97-AF65-F5344CB8AC3E}">
        <p14:creationId xmlns:p14="http://schemas.microsoft.com/office/powerpoint/2010/main" val="27091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Programme de Seconde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Comment devenons-nous des acteurs sociaux ? La socialisation comme processus. La pluralité des instances de socialisation : famille, école, médias, groupes de pairs. Caractère différencié en fonction du milieu, du genre… (de l’époque)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			intégration (</a:t>
            </a:r>
            <a:r>
              <a:rPr lang="fr-FR" i="1" dirty="0"/>
              <a:t>Le Suicide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		régulation (</a:t>
            </a:r>
            <a:r>
              <a:rPr lang="fr-FR" i="1" dirty="0"/>
              <a:t>idem</a:t>
            </a:r>
            <a:r>
              <a:rPr lang="fr-FR" dirty="0"/>
              <a:t>)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281059" y="40012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419927" y="5051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43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Première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« Le travail de modélisation : la production d’</a:t>
            </a:r>
            <a:r>
              <a:rPr lang="fr-FR" b="1" dirty="0" err="1"/>
              <a:t>idéal-type</a:t>
            </a:r>
            <a:r>
              <a:rPr lang="fr-FR" b="1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142145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Programme de Première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« Comprendre la pluralité des influences socialisatrices à l’origine de trajectoire individuelle improbables »</a:t>
            </a:r>
          </a:p>
          <a:p>
            <a:pPr marL="0" indent="0">
              <a:buNone/>
            </a:pPr>
            <a:r>
              <a:rPr lang="fr-FR" b="1" dirty="0"/>
              <a:t>	</a:t>
            </a:r>
            <a:endParaRPr lang="fr-FR" dirty="0"/>
          </a:p>
          <a:p>
            <a:pPr marL="2286000" lvl="5" indent="0">
              <a:buNone/>
            </a:pPr>
            <a:r>
              <a:rPr lang="fr-F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fr-FR" i="1" dirty="0">
                <a:solidFill>
                  <a:srgbClr val="FF0000"/>
                </a:solidFill>
              </a:rPr>
              <a:t>Leçons de sociologie</a:t>
            </a:r>
            <a:r>
              <a:rPr lang="fr-FR" dirty="0"/>
              <a:t>. Morale professionnelle, civique, théorique</a:t>
            </a:r>
          </a:p>
          <a:p>
            <a:pPr marL="2286000" lvl="5" indent="0">
              <a:buNone/>
            </a:pPr>
            <a:endParaRPr lang="fr-FR" dirty="0"/>
          </a:p>
          <a:p>
            <a:pPr marL="2286000" lvl="5" indent="0">
              <a:buNone/>
            </a:pPr>
            <a:r>
              <a:rPr lang="fr-F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fr-FR" dirty="0">
                <a:solidFill>
                  <a:srgbClr val="FF0000"/>
                </a:solidFill>
              </a:rPr>
              <a:t>L’Education morale</a:t>
            </a:r>
            <a:r>
              <a:rPr lang="fr-FR" dirty="0"/>
              <a:t>. Discipline, respect de l’autorité, règles, régulation, amour du groupe, </a:t>
            </a:r>
            <a:r>
              <a:rPr lang="fr-FR" dirty="0" err="1"/>
              <a:t>alltruisme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37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Première, suite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« Le processus d’individuation, l’évolution des formes de solidarité »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Division du travail social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« Deux lois de l’évolution pénale » (1901)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7441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Première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« Comment les nouvelles sociabilités numériques contribuent au lien social? »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Intégration et régulation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normal et pathologique (excès et défauts de …)</a:t>
            </a:r>
            <a:endParaRPr lang="fr-FR" b="1" dirty="0"/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rites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pratique, l’expérience physique du groupe (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Formes élémentaires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Livre 3, typologie des rites)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5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Première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Comprendre comment différents facteurs (précarité, ségrégations, ruptures familiales) exposent les individus à l’affaiblissement ou rupture des liens sociaux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méthode pathologique. Sociologie pathologique (suicide, crime, anomie)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7295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970</Words>
  <Application>Microsoft Office PowerPoint</Application>
  <PresentationFormat>Grand écran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Thème Office</vt:lpstr>
      <vt:lpstr>Journée de formation sur DURKHEIM</vt:lpstr>
      <vt:lpstr>Programme de Seconde</vt:lpstr>
      <vt:lpstr>Les règles de la méthode</vt:lpstr>
      <vt:lpstr>Programme de Seconde (suite)</vt:lpstr>
      <vt:lpstr>Première </vt:lpstr>
      <vt:lpstr>Programme de Première</vt:lpstr>
      <vt:lpstr> Première, suite </vt:lpstr>
      <vt:lpstr>Première (suite)</vt:lpstr>
      <vt:lpstr>Première (suite)</vt:lpstr>
      <vt:lpstr>Présentation PowerPoint</vt:lpstr>
      <vt:lpstr>Présentation PowerPoint</vt:lpstr>
      <vt:lpstr>Présentation PowerPoint</vt:lpstr>
      <vt:lpstr>Bilan des textes intéressants pour les programmes de 2nde et 1ère </vt:lpstr>
      <vt:lpstr>suite</vt:lpstr>
      <vt:lpstr>Bibliographie de/sur Durkheim</vt:lpstr>
    </vt:vector>
  </TitlesOfParts>
  <Company>Université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 formation sur DURKHEIM</dc:title>
  <dc:creator>Matthieu Bera</dc:creator>
  <cp:lastModifiedBy>eric duclos</cp:lastModifiedBy>
  <cp:revision>9</cp:revision>
  <dcterms:created xsi:type="dcterms:W3CDTF">2024-06-12T06:48:39Z</dcterms:created>
  <dcterms:modified xsi:type="dcterms:W3CDTF">2024-06-13T10:43:59Z</dcterms:modified>
</cp:coreProperties>
</file>