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2" r:id="rId3"/>
    <p:sldId id="257" r:id="rId4"/>
    <p:sldId id="259" r:id="rId5"/>
    <p:sldId id="260" r:id="rId6"/>
    <p:sldId id="258" r:id="rId7"/>
    <p:sldId id="264" r:id="rId8"/>
    <p:sldId id="265" r:id="rId9"/>
  </p:sldIdLst>
  <p:sldSz cx="12192000" cy="6858000"/>
  <p:notesSz cx="10002838" cy="6875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Part des séances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Part des séances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2EB-4444-937C-A6EF3D8FF6E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2EB-4444-937C-A6EF3D8FF6E2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2EB-4444-937C-A6EF3D8FF6E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2EB-4444-937C-A6EF3D8FF6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Soutien</c:v>
                </c:pt>
                <c:pt idx="1">
                  <c:v>Approfondissement</c:v>
                </c:pt>
                <c:pt idx="2">
                  <c:v>Orientation</c:v>
                </c:pt>
                <c:pt idx="3">
                  <c:v>Compétences méthodologique transversales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0.12</c:v>
                </c:pt>
                <c:pt idx="2">
                  <c:v>0.27</c:v>
                </c:pt>
                <c:pt idx="3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2EB-4444-937C-A6EF3D8FF6E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82C-9847-49C8-87E1-609F569A76F1}" type="datetimeFigureOut">
              <a:rPr lang="fr-FR" smtClean="0"/>
              <a:t>17/06/2018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5A36-57D0-43C2-A952-1FBA50A60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48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82C-9847-49C8-87E1-609F569A76F1}" type="datetimeFigureOut">
              <a:rPr lang="fr-FR" smtClean="0"/>
              <a:t>17/06/2018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5A36-57D0-43C2-A952-1FBA50A60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73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82C-9847-49C8-87E1-609F569A76F1}" type="datetimeFigureOut">
              <a:rPr lang="fr-FR" smtClean="0"/>
              <a:t>17/06/2018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5A36-57D0-43C2-A952-1FBA50A60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515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82C-9847-49C8-87E1-609F569A76F1}" type="datetimeFigureOut">
              <a:rPr lang="fr-FR" smtClean="0"/>
              <a:t>17/06/2018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5A36-57D0-43C2-A952-1FBA50A60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738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82C-9847-49C8-87E1-609F569A76F1}" type="datetimeFigureOut">
              <a:rPr lang="fr-FR" smtClean="0"/>
              <a:t>17/06/2018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5A36-57D0-43C2-A952-1FBA50A60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652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82C-9847-49C8-87E1-609F569A76F1}" type="datetimeFigureOut">
              <a:rPr lang="fr-FR" smtClean="0"/>
              <a:t>17/06/2018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5A36-57D0-43C2-A952-1FBA50A60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70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82C-9847-49C8-87E1-609F569A76F1}" type="datetimeFigureOut">
              <a:rPr lang="fr-FR" smtClean="0"/>
              <a:t>17/06/2018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5A36-57D0-43C2-A952-1FBA50A60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03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82C-9847-49C8-87E1-609F569A76F1}" type="datetimeFigureOut">
              <a:rPr lang="fr-FR" smtClean="0"/>
              <a:t>17/06/2018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5A36-57D0-43C2-A952-1FBA50A60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220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82C-9847-49C8-87E1-609F569A76F1}" type="datetimeFigureOut">
              <a:rPr lang="fr-FR" smtClean="0"/>
              <a:t>17/06/2018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5A36-57D0-43C2-A952-1FBA50A60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92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82C-9847-49C8-87E1-609F569A76F1}" type="datetimeFigureOut">
              <a:rPr lang="fr-FR" smtClean="0"/>
              <a:t>17/06/2018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5A36-57D0-43C2-A952-1FBA50A60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64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82C-9847-49C8-87E1-609F569A76F1}" type="datetimeFigureOut">
              <a:rPr lang="fr-FR" smtClean="0"/>
              <a:t>17/06/2018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5A36-57D0-43C2-A952-1FBA50A60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852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82C-9847-49C8-87E1-609F569A76F1}" type="datetimeFigureOut">
              <a:rPr lang="fr-FR" smtClean="0"/>
              <a:t>17/06/2018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5A36-57D0-43C2-A952-1FBA50A60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28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82C-9847-49C8-87E1-609F569A76F1}" type="datetimeFigureOut">
              <a:rPr lang="fr-FR" smtClean="0"/>
              <a:t>17/06/2018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5A36-57D0-43C2-A952-1FBA50A60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47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652E482C-9847-49C8-87E1-609F569A76F1}" type="datetimeFigureOut">
              <a:rPr lang="fr-FR" smtClean="0"/>
              <a:t>17/06/2018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AC25A36-57D0-43C2-A952-1FBA50A60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70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52E482C-9847-49C8-87E1-609F569A76F1}" type="datetimeFigureOut">
              <a:rPr lang="fr-FR" smtClean="0"/>
              <a:t>17/06/2018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AC25A36-57D0-43C2-A952-1FBA50A60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422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89B2A7-DE2F-4E35-AAFD-22CBC5C12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457949"/>
            <a:ext cx="10572000" cy="2971051"/>
          </a:xfrm>
        </p:spPr>
        <p:txBody>
          <a:bodyPr/>
          <a:lstStyle/>
          <a:p>
            <a:r>
              <a:rPr lang="fr-FR" dirty="0"/>
              <a:t>L’accompagnement personnalisé en première et terminale.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57F7D5D-AB00-499B-B89B-15B6D82DCF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fr-FR" sz="1600" i="1" dirty="0"/>
              <a:t>Bordeaux, 02 février 2018</a:t>
            </a:r>
          </a:p>
        </p:txBody>
      </p:sp>
    </p:spTree>
    <p:extLst>
      <p:ext uri="{BB962C8B-B14F-4D97-AF65-F5344CB8AC3E}">
        <p14:creationId xmlns:p14="http://schemas.microsoft.com/office/powerpoint/2010/main" val="178630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12F2A2E-D500-4CCE-9F6F-2212154296A4}"/>
              </a:ext>
            </a:extLst>
          </p:cNvPr>
          <p:cNvSpPr txBox="1"/>
          <p:nvPr/>
        </p:nvSpPr>
        <p:spPr>
          <a:xfrm>
            <a:off x="983673" y="443345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Programme de la journée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2E89CE4-93BD-4E24-8573-943471AAEB4E}"/>
              </a:ext>
            </a:extLst>
          </p:cNvPr>
          <p:cNvSpPr txBox="1"/>
          <p:nvPr/>
        </p:nvSpPr>
        <p:spPr>
          <a:xfrm>
            <a:off x="1478477" y="1288736"/>
            <a:ext cx="9235045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que sont les pratiques de l’AP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E2E5FBD-6D36-4788-B24E-381AA8FDBB80}"/>
              </a:ext>
            </a:extLst>
          </p:cNvPr>
          <p:cNvSpPr txBox="1"/>
          <p:nvPr/>
        </p:nvSpPr>
        <p:spPr>
          <a:xfrm>
            <a:off x="1478476" y="1764795"/>
            <a:ext cx="9235045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que « devraient être » les pratiques de l’AP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03F84B2-9CFF-4013-9E59-E9E6853A592A}"/>
              </a:ext>
            </a:extLst>
          </p:cNvPr>
          <p:cNvSpPr txBox="1"/>
          <p:nvPr/>
        </p:nvSpPr>
        <p:spPr>
          <a:xfrm>
            <a:off x="1478476" y="2220938"/>
            <a:ext cx="9235045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Intervention de M.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Souleliac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directeur du CIO d’Arcachon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D0BE1D3-DA7E-4DBA-A01F-D7CBD0413125}"/>
              </a:ext>
            </a:extLst>
          </p:cNvPr>
          <p:cNvSpPr txBox="1"/>
          <p:nvPr/>
        </p:nvSpPr>
        <p:spPr>
          <a:xfrm>
            <a:off x="1478476" y="2677081"/>
            <a:ext cx="9235045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Réflexion collective sur ce que devrait être une bonne pratique de l’AP orientation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4BBF6FB-BDA2-4915-A848-8D6FC7DCA85A}"/>
              </a:ext>
            </a:extLst>
          </p:cNvPr>
          <p:cNvSpPr txBox="1"/>
          <p:nvPr/>
        </p:nvSpPr>
        <p:spPr>
          <a:xfrm>
            <a:off x="1478475" y="3112782"/>
            <a:ext cx="9235045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Identification des freins possibles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71828B1-25BF-4371-B965-1FEFFC98568A}"/>
              </a:ext>
            </a:extLst>
          </p:cNvPr>
          <p:cNvSpPr txBox="1"/>
          <p:nvPr/>
        </p:nvSpPr>
        <p:spPr>
          <a:xfrm>
            <a:off x="1478475" y="4244904"/>
            <a:ext cx="9235045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Visio-conférence avec M.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Lauxire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chef d’établissement 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52A48D7-94A5-4CE5-A2BE-D712359DE50B}"/>
              </a:ext>
            </a:extLst>
          </p:cNvPr>
          <p:cNvSpPr txBox="1"/>
          <p:nvPr/>
        </p:nvSpPr>
        <p:spPr>
          <a:xfrm>
            <a:off x="1478475" y="4717122"/>
            <a:ext cx="9235045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Production (reprise/amélioration des activités, construction de parcours spécifiques, identification de nos rôles, comment être « force de proposition » dans le cadre du conseil pédagogique pour le lever les freins identifiés …)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A574359-BFC3-44E2-B167-BF356AD6DCC2}"/>
              </a:ext>
            </a:extLst>
          </p:cNvPr>
          <p:cNvSpPr txBox="1"/>
          <p:nvPr/>
        </p:nvSpPr>
        <p:spPr>
          <a:xfrm>
            <a:off x="3982189" y="3636995"/>
            <a:ext cx="4915069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Pause déjeuner</a:t>
            </a:r>
          </a:p>
        </p:txBody>
      </p:sp>
    </p:spTree>
    <p:extLst>
      <p:ext uri="{BB962C8B-B14F-4D97-AF65-F5344CB8AC3E}">
        <p14:creationId xmlns:p14="http://schemas.microsoft.com/office/powerpoint/2010/main" val="322652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66ED1C7-CF52-4F65-BF76-E37F6522FFCE}"/>
              </a:ext>
            </a:extLst>
          </p:cNvPr>
          <p:cNvSpPr txBox="1"/>
          <p:nvPr/>
        </p:nvSpPr>
        <p:spPr>
          <a:xfrm>
            <a:off x="983673" y="1114569"/>
            <a:ext cx="9873013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Accompagner, c’est cheminer, aller avec, vers un but. »</a:t>
            </a:r>
            <a:endParaRPr lang="fr-FR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2F9B8DE-A76B-4086-9352-7ACB9DC4E199}"/>
              </a:ext>
            </a:extLst>
          </p:cNvPr>
          <p:cNvSpPr txBox="1"/>
          <p:nvPr/>
        </p:nvSpPr>
        <p:spPr>
          <a:xfrm>
            <a:off x="983673" y="443345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Qu’est-ce que l’accompagnement personnalisé?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3B2273-9FCD-4E20-8CB8-DD1CD4020D23}"/>
              </a:ext>
            </a:extLst>
          </p:cNvPr>
          <p:cNvSpPr/>
          <p:nvPr/>
        </p:nvSpPr>
        <p:spPr>
          <a:xfrm>
            <a:off x="983673" y="1539167"/>
            <a:ext cx="987301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Personnaliser, c’est situer la personne dans sa capacité à agir en fonction de la manière dont elle se projette dans l’avenir. »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E423BD-4F5D-4775-B89A-1BE4ED8B4B5B}"/>
              </a:ext>
            </a:extLst>
          </p:cNvPr>
          <p:cNvSpPr/>
          <p:nvPr/>
        </p:nvSpPr>
        <p:spPr>
          <a:xfrm>
            <a:off x="983674" y="2351047"/>
            <a:ext cx="98730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[Les dispositifs d'accompagnement personnalisé] comprennent des activités de soutien, d'approfondissement, d'aide méthodologique et d'aide à l'orientation, pour favoriser la maîtrise progressive par l'élève de son parcours de formation et d'orientation. Ils prennent notamment la forme de travaux interdisciplinaires. </a:t>
            </a:r>
            <a:r>
              <a:rPr lang="fr-FR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 de l’éducation article D 333-2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D144A5-97B0-4E92-AE77-F3EC62BA1BA3}"/>
              </a:ext>
            </a:extLst>
          </p:cNvPr>
          <p:cNvSpPr/>
          <p:nvPr/>
        </p:nvSpPr>
        <p:spPr>
          <a:xfrm>
            <a:off x="983672" y="3609432"/>
            <a:ext cx="98730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L'horaire prévu est pour chaque élève de 72 heures par année. Cette enveloppe annuelle, qui correspond à deux heures hebdomadaires, peut être modulée en fonction des choix pédagogiques de l'établissement. L'accompagnement personnalisé est conduit de manière privilégiée dans le cadre de groupes à effectifs réduits. </a:t>
            </a:r>
            <a:r>
              <a:rPr lang="fr-FR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Bulletin officiel de l’Éducation nationale, 4/02/2010</a:t>
            </a:r>
            <a:endParaRPr lang="fr-FR" i="1" dirty="0">
              <a:solidFill>
                <a:schemeClr val="accent1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91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9C3F3EB-A7F7-4198-AA80-60AEC20042B6}"/>
              </a:ext>
            </a:extLst>
          </p:cNvPr>
          <p:cNvSpPr txBox="1"/>
          <p:nvPr/>
        </p:nvSpPr>
        <p:spPr>
          <a:xfrm>
            <a:off x="983673" y="443345"/>
            <a:ext cx="10724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« Ce que sont les pratiques de l’AP »</a:t>
            </a:r>
            <a:r>
              <a:rPr lang="fr-F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        </a:t>
            </a:r>
            <a:r>
              <a:rPr lang="fr-FR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(réalisé à partir des réponses aux questionnaires)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CBB9DBC-E545-4F81-B2A2-21C2D0584066}"/>
              </a:ext>
            </a:extLst>
          </p:cNvPr>
          <p:cNvSpPr txBox="1"/>
          <p:nvPr/>
        </p:nvSpPr>
        <p:spPr>
          <a:xfrm>
            <a:off x="1478477" y="1288736"/>
            <a:ext cx="9235045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grande diversité organisationnelle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1DF638E-6E3B-4EF4-BAE8-358B3F6D8B03}"/>
              </a:ext>
            </a:extLst>
          </p:cNvPr>
          <p:cNvSpPr txBox="1"/>
          <p:nvPr/>
        </p:nvSpPr>
        <p:spPr>
          <a:xfrm>
            <a:off x="1921162" y="1764795"/>
            <a:ext cx="9235045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Volumes horaires et disciplines mobilisées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5DCB09D-0EA5-4348-8E4D-3E1E6CB2A60E}"/>
              </a:ext>
            </a:extLst>
          </p:cNvPr>
          <p:cNvSpPr txBox="1"/>
          <p:nvPr/>
        </p:nvSpPr>
        <p:spPr>
          <a:xfrm>
            <a:off x="1921162" y="2240854"/>
            <a:ext cx="9235045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Effectifs et compositions des groupes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0861726-5597-480B-B7B8-5807ECC6C4C1}"/>
              </a:ext>
            </a:extLst>
          </p:cNvPr>
          <p:cNvSpPr txBox="1"/>
          <p:nvPr/>
        </p:nvSpPr>
        <p:spPr>
          <a:xfrm>
            <a:off x="1478476" y="2745941"/>
            <a:ext cx="9235045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 de dispositifs d’équipe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23BDE20-6C43-4CA8-B751-85FA7C3E5B18}"/>
              </a:ext>
            </a:extLst>
          </p:cNvPr>
          <p:cNvSpPr txBox="1"/>
          <p:nvPr/>
        </p:nvSpPr>
        <p:spPr>
          <a:xfrm>
            <a:off x="1478477" y="4060230"/>
            <a:ext cx="4719124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difficultés identifiées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F3A8AE4-2C0F-459C-9FEE-365C1A5A6322}"/>
              </a:ext>
            </a:extLst>
          </p:cNvPr>
          <p:cNvSpPr txBox="1"/>
          <p:nvPr/>
        </p:nvSpPr>
        <p:spPr>
          <a:xfrm>
            <a:off x="1921161" y="4481827"/>
            <a:ext cx="9235045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Différenciation pédagogique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725CEC5-57B5-4759-837C-42975AB76871}"/>
              </a:ext>
            </a:extLst>
          </p:cNvPr>
          <p:cNvSpPr txBox="1"/>
          <p:nvPr/>
        </p:nvSpPr>
        <p:spPr>
          <a:xfrm>
            <a:off x="1921161" y="4943372"/>
            <a:ext cx="9235045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Orientation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73CF23C-E528-47C9-BED9-8A117F92E2BB}"/>
              </a:ext>
            </a:extLst>
          </p:cNvPr>
          <p:cNvSpPr txBox="1"/>
          <p:nvPr/>
        </p:nvSpPr>
        <p:spPr>
          <a:xfrm>
            <a:off x="1478477" y="3271979"/>
            <a:ext cx="4428838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priorités accordées aux compétences transversales et au soutien</a:t>
            </a:r>
          </a:p>
        </p:txBody>
      </p:sp>
      <p:graphicFrame>
        <p:nvGraphicFramePr>
          <p:cNvPr id="15" name="Graphique 14">
            <a:extLst>
              <a:ext uri="{FF2B5EF4-FFF2-40B4-BE49-F238E27FC236}">
                <a16:creationId xmlns:a16="http://schemas.microsoft.com/office/drawing/2014/main" id="{8F7A3094-2C03-4458-B4AD-2D729A6941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2931874"/>
              </p:ext>
            </p:extLst>
          </p:nvPr>
        </p:nvGraphicFramePr>
        <p:xfrm>
          <a:off x="4905829" y="1764795"/>
          <a:ext cx="7097486" cy="4036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11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Graphic spid="1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CEF5F00-3394-4091-8673-9B3A2CE6FCFA}"/>
              </a:ext>
            </a:extLst>
          </p:cNvPr>
          <p:cNvSpPr txBox="1"/>
          <p:nvPr/>
        </p:nvSpPr>
        <p:spPr>
          <a:xfrm>
            <a:off x="697584" y="443345"/>
            <a:ext cx="105957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« Ce que devraient être les pratiques de l’AP »</a:t>
            </a:r>
          </a:p>
          <a:p>
            <a:endParaRPr lang="fr-FR" u="sng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fr-FR" u="sng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fr-FR" u="sng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fr-F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* Cf. Schéma des principes constitutifs d’une « bonne » pratique de l’AP:</a:t>
            </a:r>
          </a:p>
          <a:p>
            <a:pPr marL="1200150" lvl="2" indent="-285750">
              <a:buFontTx/>
              <a:buChar char="-"/>
            </a:pPr>
            <a:r>
              <a:rPr lang="fr-FR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Un contenu différencié et personnalisé</a:t>
            </a:r>
          </a:p>
          <a:p>
            <a:pPr marL="1200150" lvl="2" indent="-285750">
              <a:buFontTx/>
              <a:buChar char="-"/>
            </a:pPr>
            <a:r>
              <a:rPr lang="fr-FR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Une façon de travailler autrement</a:t>
            </a:r>
          </a:p>
          <a:p>
            <a:pPr marL="1200150" lvl="2" indent="-285750">
              <a:buFontTx/>
              <a:buChar char="-"/>
            </a:pPr>
            <a:r>
              <a:rPr lang="fr-FR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Un travail concerté et collaboratif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fr-FR" u="sng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fr-FR" u="sng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D23453-ECE9-46EC-88F6-3D2D76704D12}"/>
              </a:ext>
            </a:extLst>
          </p:cNvPr>
          <p:cNvSpPr/>
          <p:nvPr/>
        </p:nvSpPr>
        <p:spPr>
          <a:xfrm>
            <a:off x="983672" y="3244334"/>
            <a:ext cx="6093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* Cf. Grille « Construire une séance d’AP orientation »</a:t>
            </a:r>
          </a:p>
        </p:txBody>
      </p:sp>
    </p:spTree>
    <p:extLst>
      <p:ext uri="{BB962C8B-B14F-4D97-AF65-F5344CB8AC3E}">
        <p14:creationId xmlns:p14="http://schemas.microsoft.com/office/powerpoint/2010/main" val="2256156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Zone de texte 32">
            <a:extLst>
              <a:ext uri="{FF2B5EF4-FFF2-40B4-BE49-F238E27FC236}">
                <a16:creationId xmlns:a16="http://schemas.microsoft.com/office/drawing/2014/main" id="{FFA83F97-1760-4E36-9BBA-509E474F56B3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05066" y="4828536"/>
            <a:ext cx="2461136" cy="4617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Zone de texte 32">
            <a:extLst>
              <a:ext uri="{FF2B5EF4-FFF2-40B4-BE49-F238E27FC236}">
                <a16:creationId xmlns:a16="http://schemas.microsoft.com/office/drawing/2014/main" id="{3BBC8CE0-6D52-4C7B-B2D3-1EC1C09E487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271970" y="1521868"/>
            <a:ext cx="2571751" cy="2324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Zone de texte 32">
            <a:extLst>
              <a:ext uri="{FF2B5EF4-FFF2-40B4-BE49-F238E27FC236}">
                <a16:creationId xmlns:a16="http://schemas.microsoft.com/office/drawing/2014/main" id="{7FFB56E6-BE99-4FF6-93FD-F446FDFEB6E2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667222" y="1532624"/>
            <a:ext cx="2245147" cy="508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Zone de texte 32">
            <a:extLst>
              <a:ext uri="{FF2B5EF4-FFF2-40B4-BE49-F238E27FC236}">
                <a16:creationId xmlns:a16="http://schemas.microsoft.com/office/drawing/2014/main" id="{85E775F8-FD7C-420D-AB94-A97941F0617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9386160" y="4731850"/>
            <a:ext cx="3206749" cy="4890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one de texte 2">
            <a:extLst>
              <a:ext uri="{FF2B5EF4-FFF2-40B4-BE49-F238E27FC236}">
                <a16:creationId xmlns:a16="http://schemas.microsoft.com/office/drawing/2014/main" id="{469D34F6-07C8-4487-BCB8-42F5B8A05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9113" y="3665823"/>
            <a:ext cx="1397000" cy="469900"/>
          </a:xfrm>
          <a:prstGeom prst="rect">
            <a:avLst/>
          </a:prstGeom>
          <a:noFill/>
          <a:ln w="127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Soutien ou approfondissement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Zone de texte 3">
            <a:extLst>
              <a:ext uri="{FF2B5EF4-FFF2-40B4-BE49-F238E27FC236}">
                <a16:creationId xmlns:a16="http://schemas.microsoft.com/office/drawing/2014/main" id="{C2883A45-3C51-410A-9C41-A9802C66A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7677" y="4884590"/>
            <a:ext cx="1104900" cy="488950"/>
          </a:xfrm>
          <a:prstGeom prst="rect">
            <a:avLst/>
          </a:prstGeom>
          <a:noFill/>
          <a:ln w="127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 transversales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Zone de texte 4">
            <a:extLst>
              <a:ext uri="{FF2B5EF4-FFF2-40B4-BE49-F238E27FC236}">
                <a16:creationId xmlns:a16="http://schemas.microsoft.com/office/drawing/2014/main" id="{7656315B-27F1-47AC-95A0-2265F5751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4522" y="6126015"/>
            <a:ext cx="1793690" cy="495280"/>
          </a:xfrm>
          <a:prstGeom prst="rect">
            <a:avLst/>
          </a:prstGeom>
          <a:noFill/>
          <a:ln w="127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Orientation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Préparation au post-bac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Zone de texte 5">
            <a:extLst>
              <a:ext uri="{FF2B5EF4-FFF2-40B4-BE49-F238E27FC236}">
                <a16:creationId xmlns:a16="http://schemas.microsoft.com/office/drawing/2014/main" id="{B2159F34-680C-4866-A000-81205A480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7938" y="5992603"/>
            <a:ext cx="1365250" cy="457200"/>
          </a:xfrm>
          <a:prstGeom prst="rect">
            <a:avLst/>
          </a:prstGeom>
          <a:noFill/>
          <a:ln w="1270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Ateliers, Projets, contrats</a:t>
            </a:r>
            <a:endParaRPr kumimoji="0" lang="fr-FR" alt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Zone de texte 6">
            <a:extLst>
              <a:ext uri="{FF2B5EF4-FFF2-40B4-BE49-F238E27FC236}">
                <a16:creationId xmlns:a16="http://schemas.microsoft.com/office/drawing/2014/main" id="{BD10D010-110D-4DED-A392-30E21AA5F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0536" y="4717181"/>
            <a:ext cx="1320800" cy="711200"/>
          </a:xfrm>
          <a:prstGeom prst="rect">
            <a:avLst/>
          </a:prstGeom>
          <a:noFill/>
          <a:ln w="1270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Intervenants extérieurs, sorties pédagogiques</a:t>
            </a:r>
            <a:endParaRPr kumimoji="0" lang="fr-FR" alt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Zone de texte 7">
            <a:extLst>
              <a:ext uri="{FF2B5EF4-FFF2-40B4-BE49-F238E27FC236}">
                <a16:creationId xmlns:a16="http://schemas.microsoft.com/office/drawing/2014/main" id="{641BCCB8-6BB6-4D2E-AD46-F2102FBFF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4371" y="3574325"/>
            <a:ext cx="1454150" cy="660400"/>
          </a:xfrm>
          <a:prstGeom prst="rect">
            <a:avLst/>
          </a:prstGeom>
          <a:noFill/>
          <a:ln w="1270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Pratiques innovantes, autonomie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Zone de texte 8">
            <a:extLst>
              <a:ext uri="{FF2B5EF4-FFF2-40B4-BE49-F238E27FC236}">
                <a16:creationId xmlns:a16="http://schemas.microsoft.com/office/drawing/2014/main" id="{7C2EAB5A-E09C-4B8A-8719-E985B6665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5678" y="550715"/>
            <a:ext cx="1295400" cy="723900"/>
          </a:xfrm>
          <a:prstGeom prst="rect">
            <a:avLst/>
          </a:prstGeom>
          <a:noFill/>
          <a:ln w="12700">
            <a:solidFill>
              <a:srgbClr val="ED7D3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sein de l’équipe pédagogique</a:t>
            </a:r>
            <a:endParaRPr kumimoji="0" lang="fr-FR" alt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Zone de texte 9">
            <a:extLst>
              <a:ext uri="{FF2B5EF4-FFF2-40B4-BE49-F238E27FC236}">
                <a16:creationId xmlns:a16="http://schemas.microsoft.com/office/drawing/2014/main" id="{575B748A-FFF1-4EB7-A77A-E2CF8CBD8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351" y="2000535"/>
            <a:ext cx="1276350" cy="658380"/>
          </a:xfrm>
          <a:prstGeom prst="rect">
            <a:avLst/>
          </a:prstGeom>
          <a:noFill/>
          <a:ln w="12700">
            <a:solidFill>
              <a:srgbClr val="ED7D3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sein de l’équipe disciplinaire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Zone de texte 10">
            <a:extLst>
              <a:ext uri="{FF2B5EF4-FFF2-40B4-BE49-F238E27FC236}">
                <a16:creationId xmlns:a16="http://schemas.microsoft.com/office/drawing/2014/main" id="{B87BFF60-D616-4CF1-92A6-1AA11A284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7938" y="1903265"/>
            <a:ext cx="1358900" cy="660400"/>
          </a:xfrm>
          <a:prstGeom prst="rect">
            <a:avLst/>
          </a:prstGeom>
          <a:noFill/>
          <a:ln w="12700">
            <a:solidFill>
              <a:srgbClr val="ED7D3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sein de l’établissement (CPE, COP, etc.)</a:t>
            </a:r>
            <a:endParaRPr kumimoji="0" lang="fr-FR" alt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Accolade ouvrante 12">
            <a:extLst>
              <a:ext uri="{FF2B5EF4-FFF2-40B4-BE49-F238E27FC236}">
                <a16:creationId xmlns:a16="http://schemas.microsoft.com/office/drawing/2014/main" id="{7DC45A7B-E7E7-4AAC-9D51-DDC6B7CDDF7F}"/>
              </a:ext>
            </a:extLst>
          </p:cNvPr>
          <p:cNvSpPr/>
          <p:nvPr/>
        </p:nvSpPr>
        <p:spPr>
          <a:xfrm>
            <a:off x="2049535" y="3557441"/>
            <a:ext cx="596900" cy="3122612"/>
          </a:xfrm>
          <a:prstGeom prst="leftBrace">
            <a:avLst/>
          </a:prstGeom>
          <a:ln>
            <a:solidFill>
              <a:srgbClr val="FFCC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2000"/>
          </a:p>
        </p:txBody>
      </p:sp>
      <p:sp>
        <p:nvSpPr>
          <p:cNvPr id="14" name="Accolade fermante 13">
            <a:extLst>
              <a:ext uri="{FF2B5EF4-FFF2-40B4-BE49-F238E27FC236}">
                <a16:creationId xmlns:a16="http://schemas.microsoft.com/office/drawing/2014/main" id="{D639D92B-1AD9-4DA7-A967-B6D69D7AEB02}"/>
              </a:ext>
            </a:extLst>
          </p:cNvPr>
          <p:cNvSpPr/>
          <p:nvPr/>
        </p:nvSpPr>
        <p:spPr>
          <a:xfrm>
            <a:off x="10044050" y="3493940"/>
            <a:ext cx="622300" cy="3127375"/>
          </a:xfrm>
          <a:prstGeom prst="rightBrace">
            <a:avLst>
              <a:gd name="adj1" fmla="val 8333"/>
              <a:gd name="adj2" fmla="val 47388"/>
            </a:avLst>
          </a:prstGeom>
          <a:ln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2000"/>
          </a:p>
        </p:txBody>
      </p:sp>
      <p:sp>
        <p:nvSpPr>
          <p:cNvPr id="15" name="Accolade ouvrante 14">
            <a:extLst>
              <a:ext uri="{FF2B5EF4-FFF2-40B4-BE49-F238E27FC236}">
                <a16:creationId xmlns:a16="http://schemas.microsoft.com/office/drawing/2014/main" id="{6424DE63-6FAD-400C-AC77-6BD49C2BFA22}"/>
              </a:ext>
            </a:extLst>
          </p:cNvPr>
          <p:cNvSpPr/>
          <p:nvPr/>
        </p:nvSpPr>
        <p:spPr>
          <a:xfrm rot="10800000">
            <a:off x="8749578" y="550715"/>
            <a:ext cx="673100" cy="2222500"/>
          </a:xfrm>
          <a:prstGeom prst="leftBrac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2000"/>
          </a:p>
        </p:txBody>
      </p:sp>
      <p:sp>
        <p:nvSpPr>
          <p:cNvPr id="19" name="Accolade ouvrante 18">
            <a:extLst>
              <a:ext uri="{FF2B5EF4-FFF2-40B4-BE49-F238E27FC236}">
                <a16:creationId xmlns:a16="http://schemas.microsoft.com/office/drawing/2014/main" id="{EB0EABA4-2D2C-4AB0-83AF-07C8D7C356B4}"/>
              </a:ext>
            </a:extLst>
          </p:cNvPr>
          <p:cNvSpPr/>
          <p:nvPr/>
        </p:nvSpPr>
        <p:spPr>
          <a:xfrm>
            <a:off x="3162213" y="452743"/>
            <a:ext cx="584200" cy="2235200"/>
          </a:xfrm>
          <a:prstGeom prst="leftBrac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2000"/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D342720A-BE7C-4964-8F77-70880A66B698}"/>
              </a:ext>
            </a:extLst>
          </p:cNvPr>
          <p:cNvCxnSpPr/>
          <p:nvPr/>
        </p:nvCxnSpPr>
        <p:spPr>
          <a:xfrm flipV="1">
            <a:off x="6134013" y="1312715"/>
            <a:ext cx="0" cy="23495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EAA5BED5-11BC-47FC-B6A9-FFB5B4594183}"/>
              </a:ext>
            </a:extLst>
          </p:cNvPr>
          <p:cNvCxnSpPr/>
          <p:nvPr/>
        </p:nvCxnSpPr>
        <p:spPr>
          <a:xfrm>
            <a:off x="5124363" y="2271565"/>
            <a:ext cx="3302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1D925B2-5F2F-4081-97B4-79F3032FE326}"/>
              </a:ext>
            </a:extLst>
          </p:cNvPr>
          <p:cNvCxnSpPr/>
          <p:nvPr/>
        </p:nvCxnSpPr>
        <p:spPr>
          <a:xfrm>
            <a:off x="6807113" y="2252515"/>
            <a:ext cx="3175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09B9838D-90C2-4731-A86C-2EC8141CD2E5}"/>
              </a:ext>
            </a:extLst>
          </p:cNvPr>
          <p:cNvCxnSpPr/>
          <p:nvPr/>
        </p:nvCxnSpPr>
        <p:spPr>
          <a:xfrm flipV="1">
            <a:off x="4451263" y="4176565"/>
            <a:ext cx="6350" cy="24765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9BC3B5BD-51B9-434E-9FB6-9836C9F8C228}"/>
              </a:ext>
            </a:extLst>
          </p:cNvPr>
          <p:cNvCxnSpPr/>
          <p:nvPr/>
        </p:nvCxnSpPr>
        <p:spPr>
          <a:xfrm>
            <a:off x="3543213" y="5173515"/>
            <a:ext cx="24765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20B0EDFA-681F-4D8E-89E3-E7041B0F146D}"/>
              </a:ext>
            </a:extLst>
          </p:cNvPr>
          <p:cNvCxnSpPr/>
          <p:nvPr/>
        </p:nvCxnSpPr>
        <p:spPr>
          <a:xfrm flipH="1">
            <a:off x="4444913" y="5802165"/>
            <a:ext cx="6350" cy="32385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B399828E-E420-4568-891D-C327C7D9FE49}"/>
              </a:ext>
            </a:extLst>
          </p:cNvPr>
          <p:cNvCxnSpPr/>
          <p:nvPr/>
        </p:nvCxnSpPr>
        <p:spPr>
          <a:xfrm flipV="1">
            <a:off x="7772313" y="4233715"/>
            <a:ext cx="6350" cy="203200"/>
          </a:xfrm>
          <a:prstGeom prst="line">
            <a:avLst/>
          </a:prstGeom>
          <a:ln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3CDBCDDB-FCCB-4E34-9ED8-77534079D627}"/>
              </a:ext>
            </a:extLst>
          </p:cNvPr>
          <p:cNvCxnSpPr/>
          <p:nvPr/>
        </p:nvCxnSpPr>
        <p:spPr>
          <a:xfrm>
            <a:off x="8458113" y="5129065"/>
            <a:ext cx="311150" cy="0"/>
          </a:xfrm>
          <a:prstGeom prst="line">
            <a:avLst/>
          </a:prstGeom>
          <a:ln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B137C71A-8A42-4FDD-BCA6-40EED2B37829}"/>
              </a:ext>
            </a:extLst>
          </p:cNvPr>
          <p:cNvCxnSpPr/>
          <p:nvPr/>
        </p:nvCxnSpPr>
        <p:spPr>
          <a:xfrm>
            <a:off x="7797713" y="5783115"/>
            <a:ext cx="6350" cy="215900"/>
          </a:xfrm>
          <a:prstGeom prst="line">
            <a:avLst/>
          </a:prstGeom>
          <a:ln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Zone de texte 32">
            <a:extLst>
              <a:ext uri="{FF2B5EF4-FFF2-40B4-BE49-F238E27FC236}">
                <a16:creationId xmlns:a16="http://schemas.microsoft.com/office/drawing/2014/main" id="{0AB3B647-08D6-4A36-B788-3CBAD0619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07" y="337702"/>
            <a:ext cx="946658" cy="8089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Problème à résoudre</a:t>
            </a:r>
            <a:endParaRPr kumimoji="0" lang="fr-FR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9AD76FB8-F199-4469-89C9-D061B5C60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0788" y="285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2000"/>
          </a:p>
        </p:txBody>
      </p:sp>
      <p:sp>
        <p:nvSpPr>
          <p:cNvPr id="17" name="Zone de texte 16">
            <a:extLst>
              <a:ext uri="{FF2B5EF4-FFF2-40B4-BE49-F238E27FC236}">
                <a16:creationId xmlns:a16="http://schemas.microsoft.com/office/drawing/2014/main" id="{27696750-96E5-46D4-A226-CF67DBB97A59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355275" y="1317726"/>
            <a:ext cx="2758420" cy="673099"/>
          </a:xfrm>
          <a:prstGeom prst="rect">
            <a:avLst/>
          </a:prstGeom>
          <a:noFill/>
          <a:ln w="63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 rôle pour la Direction ?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[Accompagner, initier, coordonner, Déléguer…]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Zone de texte 17">
            <a:extLst>
              <a:ext uri="{FF2B5EF4-FFF2-40B4-BE49-F238E27FC236}">
                <a16:creationId xmlns:a16="http://schemas.microsoft.com/office/drawing/2014/main" id="{8C2AAC96-1402-4165-9258-8DD1EF57D1B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9434996" y="4549151"/>
            <a:ext cx="3348038" cy="801628"/>
          </a:xfrm>
          <a:prstGeom prst="rect">
            <a:avLst/>
          </a:prstGeom>
          <a:noFill/>
          <a:ln w="6350">
            <a:solidFill>
              <a:schemeClr val="bg2">
                <a:lumMod val="25000"/>
                <a:lumOff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Quelles modalités pour quelles finalités ?</a:t>
            </a:r>
            <a:endParaRPr kumimoji="0" lang="fr-FR" altLang="fr-F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 posture pour l’enseignant ?</a:t>
            </a:r>
            <a:endParaRPr kumimoji="0" lang="fr-FR" alt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Zone de texte 19">
            <a:extLst>
              <a:ext uri="{FF2B5EF4-FFF2-40B4-BE49-F238E27FC236}">
                <a16:creationId xmlns:a16="http://schemas.microsoft.com/office/drawing/2014/main" id="{F26A5814-0853-4C18-B1CC-93BF18B335C3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8533471" y="1218267"/>
            <a:ext cx="2874535" cy="988129"/>
          </a:xfrm>
          <a:prstGeom prst="rect">
            <a:avLst/>
          </a:prstGeom>
          <a:noFill/>
          <a:ln w="63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 rôle pour chacun ? 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collaborer ?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[Dispositifs articulés, évolutifs, complémentaires]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Zone de texte 15">
            <a:extLst>
              <a:ext uri="{FF2B5EF4-FFF2-40B4-BE49-F238E27FC236}">
                <a16:creationId xmlns:a16="http://schemas.microsoft.com/office/drawing/2014/main" id="{C5D7EA83-E75D-4C06-AA66-352090907E53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06670" y="4609935"/>
            <a:ext cx="2614902" cy="954721"/>
          </a:xfrm>
          <a:prstGeom prst="rect">
            <a:avLst/>
          </a:prstGeom>
          <a:noFill/>
          <a:ln w="635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mettre en œuvre l’AP ?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[Barrettes, effectifs réduits, démarche collective]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C111C030-054C-46F6-919D-9FC74EA448B1}"/>
              </a:ext>
            </a:extLst>
          </p:cNvPr>
          <p:cNvSpPr/>
          <p:nvPr/>
        </p:nvSpPr>
        <p:spPr>
          <a:xfrm>
            <a:off x="5392560" y="3362592"/>
            <a:ext cx="1483798" cy="1390650"/>
          </a:xfrm>
          <a:prstGeom prst="ellipse">
            <a:avLst/>
          </a:prstGeom>
          <a:solidFill>
            <a:srgbClr val="00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45" name="Flèche : bas 44">
            <a:extLst>
              <a:ext uri="{FF2B5EF4-FFF2-40B4-BE49-F238E27FC236}">
                <a16:creationId xmlns:a16="http://schemas.microsoft.com/office/drawing/2014/main" id="{141710B5-396F-4F14-8BE9-075A1D42C1D5}"/>
              </a:ext>
            </a:extLst>
          </p:cNvPr>
          <p:cNvSpPr/>
          <p:nvPr/>
        </p:nvSpPr>
        <p:spPr>
          <a:xfrm rot="10800000">
            <a:off x="5936623" y="2981432"/>
            <a:ext cx="393509" cy="345789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lèche : bas 45">
            <a:extLst>
              <a:ext uri="{FF2B5EF4-FFF2-40B4-BE49-F238E27FC236}">
                <a16:creationId xmlns:a16="http://schemas.microsoft.com/office/drawing/2014/main" id="{B20E66C2-4A47-4368-AB2C-B9DC04522959}"/>
              </a:ext>
            </a:extLst>
          </p:cNvPr>
          <p:cNvSpPr/>
          <p:nvPr/>
        </p:nvSpPr>
        <p:spPr>
          <a:xfrm rot="18678731">
            <a:off x="6774890" y="4431767"/>
            <a:ext cx="393509" cy="345789"/>
          </a:xfrm>
          <a:prstGeom prst="downArrow">
            <a:avLst/>
          </a:prstGeom>
          <a:solidFill>
            <a:schemeClr val="bg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Flèche : bas 46">
            <a:extLst>
              <a:ext uri="{FF2B5EF4-FFF2-40B4-BE49-F238E27FC236}">
                <a16:creationId xmlns:a16="http://schemas.microsoft.com/office/drawing/2014/main" id="{4AB39BC8-503C-42F4-BD21-BBD1F8C67436}"/>
              </a:ext>
            </a:extLst>
          </p:cNvPr>
          <p:cNvSpPr/>
          <p:nvPr/>
        </p:nvSpPr>
        <p:spPr>
          <a:xfrm rot="2805386">
            <a:off x="5170428" y="4461637"/>
            <a:ext cx="393509" cy="345789"/>
          </a:xfrm>
          <a:prstGeom prst="downArrow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2917366B-9502-460D-A812-6B43B3C39644}"/>
              </a:ext>
            </a:extLst>
          </p:cNvPr>
          <p:cNvSpPr/>
          <p:nvPr/>
        </p:nvSpPr>
        <p:spPr>
          <a:xfrm>
            <a:off x="3672540" y="4387191"/>
            <a:ext cx="1580057" cy="1495935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</a:rPr>
              <a:t>Un contenu différencié et personnalisé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B9E40F29-7885-46DC-84F9-6454E82F6C90}"/>
              </a:ext>
            </a:extLst>
          </p:cNvPr>
          <p:cNvSpPr/>
          <p:nvPr/>
        </p:nvSpPr>
        <p:spPr>
          <a:xfrm>
            <a:off x="5333748" y="1428347"/>
            <a:ext cx="1580057" cy="149593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</a:rPr>
              <a:t>Un travail concerté et collaboratif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CEAECCDA-0E5A-42F2-A763-FBFC4DD3550A}"/>
              </a:ext>
            </a:extLst>
          </p:cNvPr>
          <p:cNvSpPr/>
          <p:nvPr/>
        </p:nvSpPr>
        <p:spPr>
          <a:xfrm>
            <a:off x="7048358" y="4367387"/>
            <a:ext cx="1580057" cy="1495935"/>
          </a:xfrm>
          <a:prstGeom prst="ellipse">
            <a:avLst/>
          </a:prstGeom>
          <a:solidFill>
            <a:schemeClr val="bg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>
                <a:solidFill>
                  <a:schemeClr val="bg1"/>
                </a:solidFill>
              </a:rPr>
              <a:t>Une façon de travailler autrement</a:t>
            </a:r>
          </a:p>
        </p:txBody>
      </p:sp>
    </p:spTree>
    <p:extLst>
      <p:ext uri="{BB962C8B-B14F-4D97-AF65-F5344CB8AC3E}">
        <p14:creationId xmlns:p14="http://schemas.microsoft.com/office/powerpoint/2010/main" val="223063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3" grpId="0" animBg="1"/>
      <p:bldP spid="35" grpId="0" animBg="1"/>
      <p:bldP spid="36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30" grpId="0" animBg="1"/>
      <p:bldP spid="17" grpId="0" animBg="1"/>
      <p:bldP spid="18" grpId="0" animBg="1"/>
      <p:bldP spid="20" grpId="0" animBg="1"/>
      <p:bldP spid="16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0B93A25-D9E9-4E4C-B339-32B0717AE01B}"/>
              </a:ext>
            </a:extLst>
          </p:cNvPr>
          <p:cNvSpPr/>
          <p:nvPr/>
        </p:nvSpPr>
        <p:spPr>
          <a:xfrm>
            <a:off x="486932" y="774512"/>
            <a:ext cx="11218136" cy="3693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Intervention du Directeur du CIO d’Arcachon, M. </a:t>
            </a:r>
            <a:r>
              <a:rPr lang="fr-FR" u="sng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Souleliac</a:t>
            </a:r>
            <a:endParaRPr lang="fr-FR" u="sng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fr-F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fr-F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« Quel rôle pour chacun des acteurs de l’orientation ? »</a:t>
            </a:r>
          </a:p>
          <a:p>
            <a:endParaRPr lang="fr-F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fr-F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fr-F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* Cf. Compte-rendu de l’intervention de M. </a:t>
            </a:r>
            <a:r>
              <a:rPr lang="fr-FR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Souleliac</a:t>
            </a:r>
            <a:endParaRPr lang="fr-F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fr-F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fr-F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fr-F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* Prolongement: </a:t>
            </a:r>
          </a:p>
          <a:p>
            <a:endParaRPr lang="fr-F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fr-F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« Quelles distinctions entre les missions du professeur principal et les objectifs de l’AP orientation ? » </a:t>
            </a:r>
          </a:p>
          <a:p>
            <a:r>
              <a:rPr lang="fr-F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(Synthèse proposée par Benjamin GESSON, professeur de SES, Lycée Grand Air, Arcachon)</a:t>
            </a:r>
          </a:p>
          <a:p>
            <a:endParaRPr lang="fr-F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258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8B3697-C149-4FDB-A7F6-2D385C226208}"/>
              </a:ext>
            </a:extLst>
          </p:cNvPr>
          <p:cNvSpPr/>
          <p:nvPr/>
        </p:nvSpPr>
        <p:spPr>
          <a:xfrm>
            <a:off x="717022" y="454000"/>
            <a:ext cx="746069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Intervention de M. </a:t>
            </a:r>
            <a:r>
              <a:rPr lang="fr-FR" u="sng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Lauxire</a:t>
            </a:r>
            <a:r>
              <a:rPr lang="fr-FR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proviseur au lycée </a:t>
            </a:r>
            <a:r>
              <a:rPr lang="fr-FR" u="sng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Dessaignes</a:t>
            </a:r>
            <a:r>
              <a:rPr lang="fr-FR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de Blois</a:t>
            </a:r>
          </a:p>
          <a:p>
            <a:pPr algn="ctr"/>
            <a:endParaRPr lang="fr-F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fr-F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« Quel bilan pour l’AP ? »</a:t>
            </a:r>
          </a:p>
          <a:p>
            <a:pPr algn="ctr"/>
            <a:endParaRPr lang="fr-F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/>
            <a:endParaRPr lang="fr-F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fr-F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Cf. compte rendu de l’intervention de M. </a:t>
            </a:r>
            <a:r>
              <a:rPr lang="fr-FR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Lauxire</a:t>
            </a:r>
            <a:endParaRPr lang="fr-F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804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Concis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oncis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c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1324</TotalTime>
  <Words>348</Words>
  <Application>Microsoft Office PowerPoint</Application>
  <PresentationFormat>Grand écran</PresentationFormat>
  <Paragraphs>79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2</vt:lpstr>
      <vt:lpstr>Concis</vt:lpstr>
      <vt:lpstr>L’accompagnement personnalisé en première et terminale.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L’accompagnement personnalisé en première et terminale.</dc:title>
  <dc:creator>Iban</dc:creator>
  <cp:lastModifiedBy>Elise</cp:lastModifiedBy>
  <cp:revision>29</cp:revision>
  <cp:lastPrinted>2018-06-17T09:34:44Z</cp:lastPrinted>
  <dcterms:created xsi:type="dcterms:W3CDTF">2018-01-31T21:02:26Z</dcterms:created>
  <dcterms:modified xsi:type="dcterms:W3CDTF">2018-06-17T09:38:13Z</dcterms:modified>
</cp:coreProperties>
</file>