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73" r:id="rId9"/>
    <p:sldId id="263" r:id="rId10"/>
    <p:sldId id="264" r:id="rId11"/>
    <p:sldId id="269" r:id="rId12"/>
    <p:sldId id="265" r:id="rId13"/>
    <p:sldId id="266" r:id="rId14"/>
    <p:sldId id="267" r:id="rId15"/>
    <p:sldId id="270" r:id="rId16"/>
    <p:sldId id="268" r:id="rId17"/>
    <p:sldId id="271" r:id="rId18"/>
    <p:sldId id="274" r:id="rId19"/>
    <p:sldId id="272" r:id="rId20"/>
    <p:sldId id="275" r:id="rId21"/>
  </p:sldIdLst>
  <p:sldSz cx="9144000" cy="6858000" type="screen4x3"/>
  <p:notesSz cx="6881813" cy="100155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DNL et SES - Stage Académique -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 smtClean="0"/>
              <a:t>30/11/2013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Lycée Jean Monnet - BLANQUEFORT - 2 décembre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9CA90-B3E6-48A5-B9E1-59571DCFF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7224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r>
              <a:rPr lang="fr-FR" smtClean="0"/>
              <a:t>DNL et SES - Stage Académique -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r>
              <a:rPr lang="fr-FR" smtClean="0"/>
              <a:t>30/11/2013</a:t>
            </a:r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r>
              <a:rPr lang="fr-FR" smtClean="0"/>
              <a:t>Lycée Jean Monnet - BLANQUEFORT - 2 décembre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1D1B3EAB-DDA5-418A-B34A-DB9DFAE5F5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762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Langues orientales</a:t>
            </a:r>
            <a:r>
              <a:rPr lang="fr-FR" baseline="0" dirty="0" smtClean="0"/>
              <a:t> : arabe, chinois, japonais et vietnamien </a:t>
            </a:r>
          </a:p>
          <a:p>
            <a:r>
              <a:rPr lang="fr-FR" baseline="0" dirty="0" smtClean="0"/>
              <a:t>Section européenne : allemand, anglais, espagnol, italien, </a:t>
            </a:r>
            <a:r>
              <a:rPr lang="fr-FR" baseline="0" dirty="0" err="1" smtClean="0"/>
              <a:t>néérlandais</a:t>
            </a:r>
            <a:r>
              <a:rPr lang="fr-FR" baseline="0" dirty="0" smtClean="0"/>
              <a:t>, portugais et russe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B3EAB-DDA5-418A-B34A-DB9DFAE5F588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30/11/2013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Lycée Jean Monnet - BLANQUEFORT - 2 décembre 2013</a:t>
            </a:r>
            <a:endParaRPr lang="fr-FR"/>
          </a:p>
        </p:txBody>
      </p:sp>
      <p:sp>
        <p:nvSpPr>
          <p:cNvPr id="7" name="Espace réservé de l'en-têt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r-FR" smtClean="0"/>
              <a:t>DNL et SES - Stage Académique -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288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B3EAB-DDA5-418A-B34A-DB9DFAE5F588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30/11/2013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Lycée Jean Monnet - BLANQUEFORT - 2 décembre 2013</a:t>
            </a:r>
            <a:endParaRPr lang="fr-FR"/>
          </a:p>
        </p:txBody>
      </p:sp>
      <p:sp>
        <p:nvSpPr>
          <p:cNvPr id="7" name="Espace réservé de l'en-têt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r-FR" smtClean="0"/>
              <a:t>DNL et SES - Stage Académique -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136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Document</a:t>
            </a:r>
            <a:r>
              <a:rPr lang="fr-FR" baseline="0" dirty="0" smtClean="0"/>
              <a:t> inconnu de l’élève : extrait d’œuvre littéraire, de presse écrite.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B3EAB-DDA5-418A-B34A-DB9DFAE5F588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30/11/2013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Lycée Jean Monnet - BLANQUEFORT - 2 décembre 2013</a:t>
            </a:r>
            <a:endParaRPr lang="fr-FR"/>
          </a:p>
        </p:txBody>
      </p:sp>
      <p:sp>
        <p:nvSpPr>
          <p:cNvPr id="7" name="Espace réservé de l'en-têt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r-FR" smtClean="0"/>
              <a:t>DNL et SES - Stage Académique -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00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B3EAB-DDA5-418A-B34A-DB9DFAE5F588}" type="slidenum">
              <a:rPr lang="fr-FR" smtClean="0"/>
              <a:t>19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30/11/2013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Lycée Jean Monnet - BLANQUEFORT - 2 décembre 2013</a:t>
            </a:r>
            <a:endParaRPr lang="fr-FR"/>
          </a:p>
        </p:txBody>
      </p:sp>
      <p:sp>
        <p:nvSpPr>
          <p:cNvPr id="7" name="Espace réservé de l'en-têt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r-FR" smtClean="0"/>
              <a:t>DNL et SES - Stage Académique -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03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1BE87-1E6E-4FC3-8F47-F4C0367331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821BE87-1E6E-4FC3-8F47-F4C03673315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sections européennes et de langues orientales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24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L’épreuve orale de langue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00628"/>
            <a:ext cx="8712968" cy="357984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3600" dirty="0" smtClean="0"/>
              <a:t>Durée : 20 minutes pour un temps égal de préparation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600" dirty="0" smtClean="0"/>
              <a:t>Jury composé d’un professeur de langue vivante et d’un professeur de D.N.L.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600" dirty="0" smtClean="0"/>
              <a:t>Une épreuve en deux parties </a:t>
            </a: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35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Première partie de l’épreuve orale  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43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Première partie de l’épreuve orale 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51520" y="1100628"/>
            <a:ext cx="8092380" cy="357984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4000" dirty="0" smtClean="0"/>
              <a:t>Dans la langue de la section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4000" dirty="0" smtClean="0"/>
              <a:t>Elle prend appui sur un document ou un support d’activités se rapportant à la D.N.L.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4000" dirty="0" smtClean="0"/>
              <a:t>Une quinzaine de lignes </a:t>
            </a: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05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Compétences évaluées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4000" dirty="0" smtClean="0"/>
              <a:t>Rendre compte du document de manière précise et nuancée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4000" dirty="0" smtClean="0"/>
              <a:t>Dégager les idées maîtresses et les centres d’intérêt </a:t>
            </a:r>
            <a:endParaRPr lang="fr-FR" sz="4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87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Critères d’évaluation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00628"/>
            <a:ext cx="8640960" cy="357984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3200" dirty="0" smtClean="0"/>
              <a:t>Clarté de l’exposé et intelligibilité du contenu exprimé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200" dirty="0" smtClean="0"/>
              <a:t>Aptitude à l’analyse et à l’argumentation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200" dirty="0" smtClean="0"/>
              <a:t>Qualité de l’information et culture du candidat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200" dirty="0" smtClean="0"/>
              <a:t>Richesse et précision de l’expression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200" dirty="0" smtClean="0"/>
              <a:t>Correction grammaticale de la langue parlée 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58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Seconde partie de l’épreuve orale 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89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 entretien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00628"/>
            <a:ext cx="8712968" cy="391254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Dans la langue de la section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Il porte sur les travaux et activités effectués dans l’année en D.N.L.  et dans le cadre de la section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Liste des questions étudiées fournie par le candidat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Il peut porter également sur l’ouverture européenne et les diverses formes qu’elle a pu prendre dans l’établissement  : partenariat, échanges, clubs, journaux, relations internet…. 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53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Remarque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100628"/>
            <a:ext cx="8424936" cy="357984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Un entretien libre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Le candidat doit donner la preuve de son aptitude à réagir spontanément à des questions non  préparées mais relatives à un domaine connu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Et à donner un avis, une information</a:t>
            </a:r>
            <a:endParaRPr lang="fr-FR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À formuler une appréciation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À participer à un échange de manière active 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49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Note sanctionnant la scolarité de l’élève</a:t>
            </a:r>
            <a:endParaRPr lang="fr-FR" sz="40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r-FR" sz="2000" dirty="0" smtClean="0"/>
              <a:t>20 % de la note globale </a:t>
            </a: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86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</p:spPr>
        <p:txBody>
          <a:bodyPr/>
          <a:lstStyle/>
          <a:p>
            <a:r>
              <a:rPr lang="fr-FR" dirty="0" smtClean="0"/>
              <a:t>Le travail effectué en D.N.L. en langue étrangère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00628"/>
            <a:ext cx="8712968" cy="357984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Une note attribuée par le professeur de D.N.L. en liaison avec le professeur de langue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Elle prend en compte la participation spontanée ou suscitée au travail oral dans la classe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La qualité de certains travaux imposés, oraux ou écrits, réalisés au cours de l’année : compte-rendu de lectures, commentaire de documents, production personnelle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Maîtrise de la langue, dans un domaine spécialisé et plus généralement dans une situation de communication </a:t>
            </a: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18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 rot="19140000">
            <a:off x="625968" y="1209383"/>
            <a:ext cx="5603825" cy="1814820"/>
          </a:xfrm>
        </p:spPr>
        <p:txBody>
          <a:bodyPr/>
          <a:lstStyle/>
          <a:p>
            <a:r>
              <a:rPr lang="fr-FR" sz="4800" b="1" dirty="0" smtClean="0"/>
              <a:t>Le cadre général des S.E.L.O. </a:t>
            </a:r>
            <a:endParaRPr lang="fr-FR" sz="4800" b="1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r-FR" sz="2400" b="1" dirty="0" smtClean="0"/>
              <a:t>Du côté des établissements </a:t>
            </a:r>
            <a:endParaRPr lang="fr-FR" sz="24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88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8800" dirty="0" smtClean="0"/>
              <a:t>FIN </a:t>
            </a:r>
            <a:endParaRPr lang="fr-FR" sz="8800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4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 PEU d’histoire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8141528" cy="357984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1800" dirty="0" smtClean="0"/>
              <a:t>Les S.E.L.O. </a:t>
            </a:r>
            <a:r>
              <a:rPr lang="fr-FR" sz="1800" dirty="0"/>
              <a:t> </a:t>
            </a:r>
            <a:r>
              <a:rPr lang="fr-FR" sz="1800" dirty="0" smtClean="0"/>
              <a:t>Ont été créées en 1992 pour répondre au besoin d’ouverture européenne et internationale des établissement scolaires français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 smtClean="0"/>
              <a:t>Elles ont pour vocation de proposer un enseignement ouvert sur les pays étrangers par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FR" sz="1800" dirty="0" smtClean="0"/>
              <a:t>Un apprentissage renforcé d’une langue étrangère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FR" sz="1800" dirty="0" smtClean="0"/>
              <a:t>L’enseignement en langue étrangère d’une discipline non linguistique (D.N.L.)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FR" sz="1800" dirty="0" smtClean="0"/>
              <a:t>La connaissance approfondie de la culture du pays de la section. 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fr-FR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1800" dirty="0" smtClean="0"/>
              <a:t>Aucune  condition particulière n’est requise pour l’admission en S.E.L.O. hormis une aptitude et une motivation pour l’apprentissage des langues. </a:t>
            </a:r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53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enseignements en S.E.L.O.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00628"/>
            <a:ext cx="8856984" cy="35798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Les S.E.L.O. sont ouvertes dès la 4</a:t>
            </a:r>
            <a:r>
              <a:rPr lang="fr-FR" baseline="30000" dirty="0" smtClean="0"/>
              <a:t>ème</a:t>
            </a:r>
            <a:r>
              <a:rPr lang="fr-FR" dirty="0" smtClean="0"/>
              <a:t>  (plus exceptionnellement dès la 6</a:t>
            </a:r>
            <a:r>
              <a:rPr lang="fr-FR" baseline="30000" dirty="0" smtClean="0"/>
              <a:t>ème</a:t>
            </a:r>
            <a:r>
              <a:rPr lang="fr-FR" dirty="0" smtClean="0"/>
              <a:t>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En 1</a:t>
            </a:r>
            <a:r>
              <a:rPr lang="fr-FR" baseline="30000" dirty="0" smtClean="0"/>
              <a:t>ère</a:t>
            </a:r>
            <a:r>
              <a:rPr lang="fr-FR" dirty="0" smtClean="0"/>
              <a:t>  et 2</a:t>
            </a:r>
            <a:r>
              <a:rPr lang="fr-FR" baseline="30000" dirty="0" smtClean="0"/>
              <a:t>ème</a:t>
            </a:r>
            <a:r>
              <a:rPr lang="fr-FR" dirty="0" smtClean="0"/>
              <a:t> année (soit en 4</a:t>
            </a:r>
            <a:r>
              <a:rPr lang="fr-FR" baseline="30000" dirty="0" smtClean="0"/>
              <a:t>ème</a:t>
            </a:r>
            <a:r>
              <a:rPr lang="fr-FR" dirty="0" smtClean="0"/>
              <a:t> et en 3</a:t>
            </a:r>
            <a:r>
              <a:rPr lang="fr-FR" baseline="30000" dirty="0" smtClean="0"/>
              <a:t>ème</a:t>
            </a:r>
            <a:r>
              <a:rPr lang="fr-FR" dirty="0" smtClean="0"/>
              <a:t>) , l’horaire est renforcé d’au moins deux heures  hebdomadaires dans la langue de la section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À partir de la 3</a:t>
            </a:r>
            <a:r>
              <a:rPr lang="fr-FR" baseline="30000" dirty="0" smtClean="0"/>
              <a:t>ème</a:t>
            </a:r>
            <a:r>
              <a:rPr lang="fr-FR" dirty="0" smtClean="0"/>
              <a:t> année (soit en 2de) l’enseignement de tout ou partie du programme d’une ou plusieurs D.N.L. est dispensé dans la langue de la section.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Le choix de la D.N.L. est laissé  à l’établissement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Dans le cadre du projet d’établissement, des activités culturelles et d’échanges sont organisées </a:t>
            </a:r>
          </a:p>
          <a:p>
            <a:pPr lvl="5">
              <a:buFont typeface="Wingdings" panose="05000000000000000000" pitchFamily="2" charset="2"/>
              <a:buChar char="Ø"/>
            </a:pPr>
            <a:r>
              <a:rPr lang="fr-FR" dirty="0" smtClean="0"/>
              <a:t>Objectif : faire acquérir aux élèves une connaissance approfondie de la civilisation du ou des pays où est parlée la langue de la section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fr-FR" dirty="0"/>
          </a:p>
          <a:p>
            <a:pPr lvl="5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les S.E.L.O. peuvent être complétées par l’inscription à l’un des projets européens du programme Education Formations Tout au Long de la Vie (</a:t>
            </a:r>
            <a:r>
              <a:rPr lang="fr-FR" dirty="0" err="1" smtClean="0"/>
              <a:t>Coménius</a:t>
            </a:r>
            <a:r>
              <a:rPr lang="fr-FR" dirty="0" smtClean="0"/>
              <a:t> ou Leonardo de Vinci)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31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r-FR" sz="2000" b="1" dirty="0" smtClean="0"/>
              <a:t>Du cote des élèves </a:t>
            </a:r>
            <a:endParaRPr lang="fr-FR" sz="20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5</a:t>
            </a:fld>
            <a:endParaRPr lang="fr-FR"/>
          </a:p>
        </p:txBody>
      </p:sp>
      <p:sp>
        <p:nvSpPr>
          <p:cNvPr id="9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 smtClean="0"/>
              <a:t>Le cadre général des S.E.L.O. 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234589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 smtClean="0"/>
              <a:t>Le baccalauréat en </a:t>
            </a:r>
            <a:r>
              <a:rPr lang="fr-FR" sz="3200" dirty="0" err="1" smtClean="0"/>
              <a:t>s.E.L.O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395536" y="1100628"/>
            <a:ext cx="8424936" cy="357984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Les candidats en S.E.L.O.  Obtiennent l’indication « Section Européenne » ou « Section de langue orientale » suivie de la désignation de la langue sur leur diplôme du baccalauréat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S’ils ont obtenu une note supérieure ou égale à 12/20 à l’épreuve du premier groupe de langue vivante qui a porté sur la langue de la section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400" dirty="0" smtClean="0"/>
              <a:t>S’il s ont obtenu une note supérieure ou égale à 10/20 à une évaluation spécifique visant à apprécier le niveau de maîtrise de la langue acquis au cours de la scolarité en S.E.L.O.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24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L’épreuve de baccalauréat </a:t>
            </a:r>
            <a:endParaRPr lang="fr-FR" sz="44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r-FR" sz="2000" b="1" dirty="0" smtClean="0"/>
              <a:t>Du côte des élèves </a:t>
            </a:r>
            <a:endParaRPr lang="fr-FR" sz="20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61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smtClean="0"/>
              <a:t>L’épreuve orale de langue </a:t>
            </a:r>
            <a:endParaRPr lang="fr-FR" sz="48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r-FR" sz="2800" b="1" dirty="0" smtClean="0"/>
              <a:t>80 % de la note globale </a:t>
            </a:r>
            <a:endParaRPr lang="fr-FR" sz="28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89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Une évaluation spécifique 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79512" y="1100628"/>
            <a:ext cx="8712968" cy="357984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Pour Apprécier le niveau de maitrise de la langue acquis par les candidats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Qui prend en compte le résultat d’une interrogation orale de langue, comptant pour 80 %de la note globale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dirty="0" smtClean="0"/>
              <a:t>Et la note sanctionnant la scolarité de l’élève dans sa section au cours de la classe de terminale, qui compte pour 20 % de la note globale 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23/11/2013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Catherine BRUET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BE87-1E6E-4FC3-8F47-F4C03673315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30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546</TotalTime>
  <Words>893</Words>
  <Application>Microsoft Office PowerPoint</Application>
  <PresentationFormat>Affichage à l'écran (4:3)</PresentationFormat>
  <Paragraphs>151</Paragraphs>
  <Slides>20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Angles</vt:lpstr>
      <vt:lpstr>Les sections européennes et de langues orientales </vt:lpstr>
      <vt:lpstr>Le cadre général des S.E.L.O. </vt:lpstr>
      <vt:lpstr>UN PEU d’histoire </vt:lpstr>
      <vt:lpstr>Les enseignements en S.E.L.O.</vt:lpstr>
      <vt:lpstr>Le cadre général des S.E.L.O. </vt:lpstr>
      <vt:lpstr>Le baccalauréat en s.E.L.O.</vt:lpstr>
      <vt:lpstr>L’épreuve de baccalauréat </vt:lpstr>
      <vt:lpstr>L’épreuve orale de langue </vt:lpstr>
      <vt:lpstr>Une évaluation spécifique </vt:lpstr>
      <vt:lpstr>L’épreuve orale de langue </vt:lpstr>
      <vt:lpstr>Première partie de l’épreuve orale  </vt:lpstr>
      <vt:lpstr>Première partie de l’épreuve orale </vt:lpstr>
      <vt:lpstr>Compétences évaluées </vt:lpstr>
      <vt:lpstr>Critères d’évaluation </vt:lpstr>
      <vt:lpstr>Seconde partie de l’épreuve orale </vt:lpstr>
      <vt:lpstr>Un entretien</vt:lpstr>
      <vt:lpstr>Remarque </vt:lpstr>
      <vt:lpstr>Note sanctionnant la scolarité de l’élève</vt:lpstr>
      <vt:lpstr>Le travail effectué en D.N.L. en langue étrangère </vt:lpstr>
      <vt:lpstr>FIN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sections européennes et de langues orientales</dc:title>
  <dc:creator>Catherine BRUET</dc:creator>
  <cp:lastModifiedBy>Catherine BRUET </cp:lastModifiedBy>
  <cp:revision>13</cp:revision>
  <cp:lastPrinted>2013-11-30T17:56:40Z</cp:lastPrinted>
  <dcterms:created xsi:type="dcterms:W3CDTF">2013-11-23T07:54:47Z</dcterms:created>
  <dcterms:modified xsi:type="dcterms:W3CDTF">2013-11-30T17:58:11Z</dcterms:modified>
</cp:coreProperties>
</file>