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77" r:id="rId25"/>
    <p:sldId id="280" r:id="rId26"/>
    <p:sldId id="283" r:id="rId27"/>
    <p:sldId id="278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16FC151-B578-474B-A2C1-F276D3BF9BC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8707A9A-D76F-5F4B-9559-9CF025C425F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208" y="1139483"/>
            <a:ext cx="7958066" cy="2799737"/>
          </a:xfrm>
        </p:spPr>
        <p:txBody>
          <a:bodyPr/>
          <a:lstStyle/>
          <a:p>
            <a:r>
              <a:rPr lang="en-US" dirty="0" err="1" smtClean="0"/>
              <a:t>Enquête</a:t>
            </a:r>
            <a:r>
              <a:rPr lang="en-US" dirty="0" smtClean="0"/>
              <a:t> </a:t>
            </a:r>
            <a:r>
              <a:rPr lang="en-US" dirty="0" err="1" smtClean="0"/>
              <a:t>auprès</a:t>
            </a:r>
            <a:r>
              <a:rPr lang="en-US" dirty="0" smtClean="0"/>
              <a:t> des </a:t>
            </a:r>
            <a:r>
              <a:rPr lang="en-US" dirty="0" err="1" smtClean="0"/>
              <a:t>anciens</a:t>
            </a:r>
            <a:r>
              <a:rPr lang="en-US" dirty="0" smtClean="0"/>
              <a:t> </a:t>
            </a:r>
            <a:r>
              <a:rPr lang="en-US" dirty="0" err="1" smtClean="0"/>
              <a:t>élèves</a:t>
            </a:r>
            <a:r>
              <a:rPr lang="en-US" dirty="0" smtClean="0"/>
              <a:t> de </a:t>
            </a:r>
            <a:r>
              <a:rPr lang="en-US" sz="3600" dirty="0" smtClean="0"/>
              <a:t>Cassin/Bayonne, de </a:t>
            </a:r>
            <a:r>
              <a:rPr lang="en-US" sz="3600" dirty="0" err="1" smtClean="0"/>
              <a:t>Borda</a:t>
            </a:r>
            <a:r>
              <a:rPr lang="en-US" sz="3600" dirty="0" smtClean="0"/>
              <a:t>/</a:t>
            </a:r>
            <a:r>
              <a:rPr lang="en-US" sz="3600" dirty="0" err="1" smtClean="0"/>
              <a:t>Dax</a:t>
            </a:r>
            <a:r>
              <a:rPr lang="en-US" sz="3600" dirty="0" smtClean="0"/>
              <a:t>, et de </a:t>
            </a:r>
            <a:r>
              <a:rPr lang="en-US" sz="3600" dirty="0" err="1" smtClean="0"/>
              <a:t>Fébus</a:t>
            </a:r>
            <a:r>
              <a:rPr lang="en-US" sz="3600" dirty="0"/>
              <a:t>/</a:t>
            </a:r>
            <a:r>
              <a:rPr lang="en-US" sz="3600" dirty="0" err="1" smtClean="0"/>
              <a:t>Orthez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939220"/>
            <a:ext cx="6498159" cy="1218048"/>
          </a:xfrm>
        </p:spPr>
        <p:txBody>
          <a:bodyPr>
            <a:normAutofit/>
          </a:bodyPr>
          <a:lstStyle/>
          <a:p>
            <a:r>
              <a:rPr lang="en-US" dirty="0" smtClean="0"/>
              <a:t>A.M. </a:t>
            </a:r>
            <a:r>
              <a:rPr lang="en-US" dirty="0" err="1" smtClean="0"/>
              <a:t>Puyarena</a:t>
            </a:r>
            <a:endParaRPr lang="en-US" dirty="0" smtClean="0"/>
          </a:p>
          <a:p>
            <a:r>
              <a:rPr lang="en-US" dirty="0" smtClean="0"/>
              <a:t>E. </a:t>
            </a:r>
            <a:r>
              <a:rPr lang="en-US" dirty="0" err="1" smtClean="0"/>
              <a:t>Milon-Gareste</a:t>
            </a:r>
            <a:endParaRPr lang="en-US" dirty="0" smtClean="0"/>
          </a:p>
          <a:p>
            <a:r>
              <a:rPr lang="en-US" dirty="0" smtClean="0"/>
              <a:t>2015-2016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6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Q3 : Quelles qualités possédiez-vous ? Quels avantages aviez-vous pour vous adapter dans l’enseignement supérieur en sortant d’une filière ES ?</a:t>
            </a:r>
            <a:r>
              <a:rPr lang="fr-F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5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</a:t>
            </a:r>
            <a:r>
              <a:rPr lang="en-US" dirty="0" smtClean="0"/>
              <a:t>, IUT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solides</a:t>
            </a:r>
            <a:r>
              <a:rPr lang="en-US" dirty="0" smtClean="0"/>
              <a:t> en SES, HG, </a:t>
            </a:r>
            <a:r>
              <a:rPr lang="en-US" dirty="0" err="1" smtClean="0"/>
              <a:t>philo</a:t>
            </a:r>
            <a:r>
              <a:rPr lang="en-US" dirty="0" smtClean="0"/>
              <a:t> (face aux S)</a:t>
            </a:r>
          </a:p>
          <a:p>
            <a:endParaRPr lang="en-US" dirty="0"/>
          </a:p>
          <a:p>
            <a:r>
              <a:rPr lang="en-US" dirty="0" err="1" smtClean="0"/>
              <a:t>Compétences</a:t>
            </a:r>
            <a:r>
              <a:rPr lang="en-US" dirty="0" smtClean="0"/>
              <a:t> </a:t>
            </a:r>
            <a:r>
              <a:rPr lang="en-US" dirty="0" err="1" smtClean="0"/>
              <a:t>acquises</a:t>
            </a:r>
            <a:r>
              <a:rPr lang="en-US" dirty="0" smtClean="0"/>
              <a:t> en SES, HG, </a:t>
            </a:r>
            <a:r>
              <a:rPr lang="en-US" dirty="0" err="1" smtClean="0"/>
              <a:t>philo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r>
              <a:rPr lang="en-US" dirty="0" err="1" smtClean="0"/>
              <a:t>Goût</a:t>
            </a:r>
            <a:r>
              <a:rPr lang="en-US" dirty="0" smtClean="0"/>
              <a:t> pour </a:t>
            </a:r>
            <a:r>
              <a:rPr lang="en-US" dirty="0" err="1" smtClean="0"/>
              <a:t>l’actualité</a:t>
            </a:r>
            <a:endParaRPr lang="en-US" dirty="0"/>
          </a:p>
        </p:txBody>
      </p:sp>
      <p:pic>
        <p:nvPicPr>
          <p:cNvPr id="7" name="Content Placeholder 6" descr="acquis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237" b="-723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7298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BTS, </a:t>
            </a:r>
            <a:r>
              <a:rPr lang="en-US" dirty="0" err="1" smtClean="0"/>
              <a:t>prépas</a:t>
            </a:r>
            <a:r>
              <a:rPr lang="en-US" dirty="0" smtClean="0"/>
              <a:t>, </a:t>
            </a:r>
            <a:r>
              <a:rPr lang="en-US" dirty="0" err="1" smtClean="0"/>
              <a:t>Sc</a:t>
            </a:r>
            <a:r>
              <a:rPr lang="en-US" dirty="0" smtClean="0"/>
              <a:t> 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Capacité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fournir</a:t>
            </a:r>
            <a:r>
              <a:rPr lang="en-US" dirty="0" smtClean="0"/>
              <a:t> travail </a:t>
            </a:r>
            <a:r>
              <a:rPr lang="en-US" dirty="0" err="1" smtClean="0"/>
              <a:t>perso</a:t>
            </a:r>
            <a:r>
              <a:rPr lang="en-US" dirty="0" smtClean="0"/>
              <a:t> important</a:t>
            </a:r>
          </a:p>
          <a:p>
            <a:r>
              <a:rPr lang="fr-FR" dirty="0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structurer</a:t>
            </a:r>
            <a:endParaRPr lang="en-US" dirty="0" smtClean="0"/>
          </a:p>
          <a:p>
            <a:r>
              <a:rPr lang="en-US" dirty="0" err="1" smtClean="0"/>
              <a:t>Bonnes</a:t>
            </a:r>
            <a:r>
              <a:rPr lang="en-US" dirty="0" smtClean="0"/>
              <a:t> bases en </a:t>
            </a:r>
            <a:r>
              <a:rPr lang="en-US" dirty="0" err="1" smtClean="0"/>
              <a:t>maths</a:t>
            </a:r>
            <a:r>
              <a:rPr lang="en-US" dirty="0" smtClean="0"/>
              <a:t>, et en </a:t>
            </a:r>
            <a:r>
              <a:rPr lang="en-US" dirty="0" err="1" smtClean="0"/>
              <a:t>éco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Curiosité</a:t>
            </a:r>
            <a:r>
              <a:rPr lang="en-US" dirty="0" smtClean="0"/>
              <a:t> </a:t>
            </a:r>
            <a:r>
              <a:rPr lang="en-US" dirty="0" err="1" smtClean="0"/>
              <a:t>intellectuelle</a:t>
            </a:r>
            <a:endParaRPr lang="en-US" dirty="0"/>
          </a:p>
        </p:txBody>
      </p:sp>
      <p:pic>
        <p:nvPicPr>
          <p:cNvPr id="5" name="Content Placeholder 4" descr="curieux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596" b="-859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632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Q4 : Quelles actions l’institution du Supérieur que vous fréquentez a-t-elle prévues pour un meilleur accueil et une meilleure réussite de ses étudiants ?</a:t>
            </a:r>
            <a:r>
              <a:rPr lang="fr-FR" dirty="0" smtClean="0">
                <a:effectLst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44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l’UPPA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cours</a:t>
            </a:r>
            <a:r>
              <a:rPr lang="en-US" dirty="0" smtClean="0"/>
              <a:t> de </a:t>
            </a:r>
            <a:r>
              <a:rPr lang="en-US" dirty="0" err="1" smtClean="0"/>
              <a:t>soutien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tuteur</a:t>
            </a:r>
            <a:r>
              <a:rPr lang="en-US" dirty="0" smtClean="0"/>
              <a:t> en Master</a:t>
            </a:r>
          </a:p>
          <a:p>
            <a:r>
              <a:rPr lang="en-US" dirty="0" smtClean="0"/>
              <a:t>Des profs </a:t>
            </a:r>
            <a:r>
              <a:rPr lang="en-US" dirty="0" err="1" smtClean="0"/>
              <a:t>disponibles</a:t>
            </a:r>
            <a:endParaRPr lang="en-US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pas </a:t>
            </a:r>
            <a:r>
              <a:rPr lang="en-US" dirty="0" err="1" smtClean="0"/>
              <a:t>ressenti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développé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67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éco</a:t>
            </a:r>
            <a:r>
              <a:rPr lang="en-US" dirty="0" smtClean="0"/>
              <a:t>-finance de Lille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</a:t>
            </a:r>
            <a:r>
              <a:rPr lang="en-US" dirty="0" err="1" smtClean="0"/>
              <a:t>jours</a:t>
            </a:r>
            <a:r>
              <a:rPr lang="en-US" dirty="0" smtClean="0"/>
              <a:t> de </a:t>
            </a:r>
            <a:r>
              <a:rPr lang="en-US" dirty="0" err="1" smtClean="0"/>
              <a:t>présentation</a:t>
            </a:r>
            <a:r>
              <a:rPr lang="en-US" dirty="0" smtClean="0"/>
              <a:t> (</a:t>
            </a:r>
            <a:r>
              <a:rPr lang="en-US" dirty="0" err="1" smtClean="0"/>
              <a:t>organisation</a:t>
            </a:r>
            <a:r>
              <a:rPr lang="en-US" dirty="0" smtClean="0"/>
              <a:t>, travail </a:t>
            </a:r>
            <a:r>
              <a:rPr lang="en-US" dirty="0" err="1" smtClean="0"/>
              <a:t>demandé</a:t>
            </a:r>
            <a:r>
              <a:rPr lang="en-US" dirty="0" smtClean="0"/>
              <a:t>…)</a:t>
            </a:r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> </a:t>
            </a:r>
            <a:r>
              <a:rPr lang="en-US" dirty="0" err="1" smtClean="0"/>
              <a:t>d’intégration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9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</a:t>
            </a:r>
            <a:r>
              <a:rPr lang="en-US" dirty="0" smtClean="0"/>
              <a:t> Bordeaux – </a:t>
            </a:r>
            <a:r>
              <a:rPr lang="en-US" dirty="0" err="1" smtClean="0"/>
              <a:t>Licence</a:t>
            </a:r>
            <a:r>
              <a:rPr lang="en-US" dirty="0" smtClean="0"/>
              <a:t> </a:t>
            </a:r>
            <a:r>
              <a:rPr lang="en-US" dirty="0" err="1" smtClean="0"/>
              <a:t>Géographie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18173"/>
            <a:ext cx="8042276" cy="4168018"/>
          </a:xfrm>
        </p:spPr>
        <p:txBody>
          <a:bodyPr/>
          <a:lstStyle/>
          <a:p>
            <a:r>
              <a:rPr lang="en-US" dirty="0" smtClean="0"/>
              <a:t>1er </a:t>
            </a:r>
            <a:r>
              <a:rPr lang="en-US" dirty="0" err="1" smtClean="0"/>
              <a:t>semestre</a:t>
            </a:r>
            <a:r>
              <a:rPr lang="en-US" dirty="0" smtClean="0"/>
              <a:t> face </a:t>
            </a:r>
            <a:r>
              <a:rPr lang="en-US" dirty="0" err="1" smtClean="0"/>
              <a:t>à</a:t>
            </a:r>
            <a:r>
              <a:rPr lang="en-US" dirty="0" smtClean="0"/>
              <a:t> nous </a:t>
            </a:r>
            <a:r>
              <a:rPr lang="en-US" dirty="0" err="1" smtClean="0"/>
              <a:t>mêmes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2ème </a:t>
            </a:r>
            <a:r>
              <a:rPr lang="en-US" dirty="0" err="1" smtClean="0"/>
              <a:t>semestre</a:t>
            </a:r>
            <a:r>
              <a:rPr lang="en-US" dirty="0" smtClean="0"/>
              <a:t> : le tri </a:t>
            </a:r>
            <a:r>
              <a:rPr lang="en-US" dirty="0" err="1" smtClean="0"/>
              <a:t>est</a:t>
            </a:r>
            <a:r>
              <a:rPr lang="en-US" dirty="0" smtClean="0"/>
              <a:t> fait </a:t>
            </a:r>
            <a:r>
              <a:rPr lang="en-US" dirty="0" smtClean="0">
                <a:sym typeface="Wingdings"/>
              </a:rPr>
              <a:t> on </a:t>
            </a:r>
            <a:r>
              <a:rPr lang="en-US" dirty="0" err="1" smtClean="0">
                <a:sym typeface="Wingdings"/>
              </a:rPr>
              <a:t>s’occupe</a:t>
            </a:r>
            <a:r>
              <a:rPr lang="en-US" dirty="0" smtClean="0">
                <a:sym typeface="Wingdings"/>
              </a:rPr>
              <a:t> de nous</a:t>
            </a:r>
          </a:p>
          <a:p>
            <a:r>
              <a:rPr lang="en-US" dirty="0" smtClean="0">
                <a:sym typeface="Wingdings"/>
              </a:rPr>
              <a:t>+ association qui </a:t>
            </a:r>
            <a:r>
              <a:rPr lang="en-US" dirty="0" err="1" smtClean="0">
                <a:sym typeface="Wingdings"/>
              </a:rPr>
              <a:t>organise</a:t>
            </a:r>
            <a:r>
              <a:rPr lang="en-US" dirty="0" smtClean="0">
                <a:sym typeface="Wingdings"/>
              </a:rPr>
              <a:t> 1 </a:t>
            </a:r>
            <a:r>
              <a:rPr lang="en-US" dirty="0" err="1" smtClean="0">
                <a:sym typeface="Wingdings"/>
              </a:rPr>
              <a:t>semaine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d’intégration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1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IUT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Projets</a:t>
            </a:r>
            <a:r>
              <a:rPr lang="en-US" dirty="0" smtClean="0"/>
              <a:t> </a:t>
            </a:r>
            <a:r>
              <a:rPr lang="en-US" dirty="0" err="1" smtClean="0"/>
              <a:t>tutorés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Soirée </a:t>
            </a:r>
            <a:r>
              <a:rPr lang="en-US" dirty="0" err="1" smtClean="0"/>
              <a:t>d’intégration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TD de </a:t>
            </a:r>
            <a:r>
              <a:rPr lang="en-US" b="1" dirty="0" err="1" smtClean="0"/>
              <a:t>méthodologie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d’approfondissement</a:t>
            </a:r>
            <a:r>
              <a:rPr lang="en-US" b="1" dirty="0" smtClean="0"/>
              <a:t> </a:t>
            </a:r>
            <a:r>
              <a:rPr lang="en-US" b="1" dirty="0" err="1" smtClean="0"/>
              <a:t>très</a:t>
            </a:r>
            <a:r>
              <a:rPr lang="en-US" b="1" dirty="0" smtClean="0"/>
              <a:t> </a:t>
            </a:r>
            <a:r>
              <a:rPr lang="en-US" b="1" dirty="0" err="1" smtClean="0"/>
              <a:t>appréciés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06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Prépas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Grande </a:t>
            </a:r>
            <a:r>
              <a:rPr lang="en-US" dirty="0" err="1" smtClean="0"/>
              <a:t>Proximité</a:t>
            </a:r>
            <a:r>
              <a:rPr lang="en-US" dirty="0" smtClean="0"/>
              <a:t> des profs</a:t>
            </a:r>
            <a:endParaRPr lang="en-US" dirty="0"/>
          </a:p>
        </p:txBody>
      </p:sp>
      <p:pic>
        <p:nvPicPr>
          <p:cNvPr id="5" name="Content Placeholder 4" descr="proximite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699" b="-2469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261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Ecole</a:t>
            </a:r>
            <a:r>
              <a:rPr lang="en-US" dirty="0" smtClean="0"/>
              <a:t> de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Constitution d’un </a:t>
            </a:r>
            <a:r>
              <a:rPr lang="en-US" dirty="0" err="1" smtClean="0"/>
              <a:t>réseau</a:t>
            </a:r>
            <a:r>
              <a:rPr lang="en-US" dirty="0" smtClean="0"/>
              <a:t> grace aux soirées et </a:t>
            </a:r>
            <a:r>
              <a:rPr lang="en-US" dirty="0" err="1" smtClean="0"/>
              <a:t>partenariats</a:t>
            </a:r>
            <a:endParaRPr lang="en-US" dirty="0"/>
          </a:p>
        </p:txBody>
      </p:sp>
      <p:pic>
        <p:nvPicPr>
          <p:cNvPr id="5" name="Content Placeholder 4" descr="partenaire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558" b="-1155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9927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7"/>
            <a:ext cx="8229600" cy="189740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Q1 : </a:t>
            </a:r>
            <a:r>
              <a:rPr lang="fr-FR" sz="4000" b="1" dirty="0"/>
              <a:t>Votre poursuite d’étude dans l’enseignement sup avait-elle été rigoureusement préparée ?</a:t>
            </a:r>
            <a:r>
              <a:rPr lang="fr-FR" sz="4000" dirty="0" smtClean="0">
                <a:effectLst/>
              </a:rPr>
              <a:t> </a:t>
            </a:r>
            <a:endParaRPr lang="en-US" sz="4000" dirty="0"/>
          </a:p>
        </p:txBody>
      </p:sp>
      <p:pic>
        <p:nvPicPr>
          <p:cNvPr id="4" name="Content Placeholder 3" descr="amphi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3" r="1633"/>
          <a:stretch>
            <a:fillRect/>
          </a:stretch>
        </p:blipFill>
        <p:spPr>
          <a:xfrm>
            <a:off x="549275" y="2057176"/>
            <a:ext cx="8042276" cy="4630838"/>
          </a:xfrm>
        </p:spPr>
      </p:pic>
    </p:spTree>
    <p:extLst>
      <p:ext uri="{BB962C8B-B14F-4D97-AF65-F5344CB8AC3E}">
        <p14:creationId xmlns="" xmlns:p14="http://schemas.microsoft.com/office/powerpoint/2010/main" val="36572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</a:t>
            </a:r>
            <a:r>
              <a:rPr lang="en-US" dirty="0" smtClean="0"/>
              <a:t> 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cordées</a:t>
            </a:r>
            <a:r>
              <a:rPr lang="en-US" dirty="0" smtClean="0"/>
              <a:t> de la </a:t>
            </a:r>
            <a:r>
              <a:rPr lang="en-US" dirty="0" err="1" smtClean="0"/>
              <a:t>réussite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Programme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5" name="Content Placeholder 4" descr="scPoBdx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7262" b="-77262"/>
          <a:stretch>
            <a:fillRect/>
          </a:stretch>
        </p:blipFill>
        <p:spPr>
          <a:xfrm>
            <a:off x="3223846" y="1600200"/>
            <a:ext cx="5462954" cy="4525963"/>
          </a:xfrm>
        </p:spPr>
      </p:pic>
    </p:spTree>
    <p:extLst>
      <p:ext uri="{BB962C8B-B14F-4D97-AF65-F5344CB8AC3E}">
        <p14:creationId xmlns="" xmlns:p14="http://schemas.microsoft.com/office/powerpoint/2010/main" val="19349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312615"/>
            <a:ext cx="8042276" cy="1800395"/>
          </a:xfrm>
        </p:spPr>
        <p:txBody>
          <a:bodyPr/>
          <a:lstStyle/>
          <a:p>
            <a:r>
              <a:rPr lang="fr-FR" sz="2800" b="1" dirty="0"/>
              <a:t>Q5 : Quels conseils ? quels messages, vous étudiants, avez-vous à faire passer aux lycéens ?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953845"/>
            <a:ext cx="8042276" cy="3989755"/>
          </a:xfrm>
        </p:spPr>
        <p:txBody>
          <a:bodyPr/>
          <a:lstStyle/>
          <a:p>
            <a:r>
              <a:rPr lang="en-US" dirty="0" smtClean="0"/>
              <a:t>Bien se </a:t>
            </a:r>
            <a:r>
              <a:rPr lang="en-US" dirty="0" err="1" smtClean="0"/>
              <a:t>renseigner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filière</a:t>
            </a:r>
            <a:r>
              <a:rPr lang="en-US" dirty="0" smtClean="0"/>
              <a:t>, </a:t>
            </a:r>
            <a:r>
              <a:rPr lang="en-US" dirty="0" err="1" smtClean="0"/>
              <a:t>aller</a:t>
            </a:r>
            <a:r>
              <a:rPr lang="en-US" dirty="0" smtClean="0"/>
              <a:t> aux JPO, </a:t>
            </a:r>
            <a:r>
              <a:rPr lang="en-US" dirty="0" err="1" smtClean="0"/>
              <a:t>manifester</a:t>
            </a:r>
            <a:r>
              <a:rPr lang="en-US" dirty="0" smtClean="0"/>
              <a:t> son </a:t>
            </a:r>
            <a:r>
              <a:rPr lang="en-US" dirty="0" err="1" smtClean="0"/>
              <a:t>intérêt</a:t>
            </a:r>
            <a:r>
              <a:rPr lang="en-US" dirty="0" smtClean="0"/>
              <a:t> pour la </a:t>
            </a:r>
            <a:r>
              <a:rPr lang="en-US" dirty="0" err="1" smtClean="0"/>
              <a:t>filière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Réfléchir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conséquences</a:t>
            </a:r>
            <a:r>
              <a:rPr lang="en-US" dirty="0" smtClean="0"/>
              <a:t> du </a:t>
            </a:r>
            <a:r>
              <a:rPr lang="en-US" dirty="0" err="1" smtClean="0"/>
              <a:t>choix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mode de vie, le </a:t>
            </a:r>
            <a:r>
              <a:rPr lang="en-US" dirty="0" err="1" smtClean="0"/>
              <a:t>rythme</a:t>
            </a:r>
            <a:r>
              <a:rPr lang="en-US" dirty="0" smtClean="0"/>
              <a:t> de travail etc…</a:t>
            </a:r>
            <a:r>
              <a:rPr lang="en-US" dirty="0" err="1" smtClean="0"/>
              <a:t>N’y</a:t>
            </a:r>
            <a:r>
              <a:rPr lang="en-US" dirty="0" smtClean="0"/>
              <a:t> a-t-</a:t>
            </a:r>
            <a:r>
              <a:rPr lang="en-US" dirty="0" err="1" smtClean="0"/>
              <a:t>il</a:t>
            </a:r>
            <a:r>
              <a:rPr lang="en-US" dirty="0" smtClean="0"/>
              <a:t> pas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moyens</a:t>
            </a:r>
            <a:r>
              <a:rPr lang="en-US" dirty="0" smtClean="0"/>
              <a:t> pour </a:t>
            </a:r>
            <a:r>
              <a:rPr lang="en-US" dirty="0" err="1" smtClean="0"/>
              <a:t>aboutir</a:t>
            </a:r>
            <a:r>
              <a:rPr lang="en-US" dirty="0" smtClean="0"/>
              <a:t> au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résultat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Prévoir</a:t>
            </a:r>
            <a:r>
              <a:rPr lang="en-US" dirty="0" smtClean="0"/>
              <a:t> un plan B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donner</a:t>
            </a:r>
            <a:r>
              <a:rPr lang="en-US" dirty="0" smtClean="0"/>
              <a:t> un an </a:t>
            </a:r>
            <a:r>
              <a:rPr lang="en-US" dirty="0" err="1" smtClean="0"/>
              <a:t>complet</a:t>
            </a:r>
            <a:r>
              <a:rPr lang="en-US" dirty="0" smtClean="0"/>
              <a:t> et ne pas </a:t>
            </a:r>
            <a:r>
              <a:rPr lang="en-US" dirty="0" err="1" smtClean="0"/>
              <a:t>abandonner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; </a:t>
            </a:r>
            <a:r>
              <a:rPr lang="en-US" dirty="0" err="1" smtClean="0"/>
              <a:t>mais</a:t>
            </a:r>
            <a:r>
              <a:rPr lang="en-US" dirty="0" smtClean="0"/>
              <a:t> se </a:t>
            </a:r>
            <a:r>
              <a:rPr lang="en-US" dirty="0" err="1" smtClean="0"/>
              <a:t>renseigner</a:t>
            </a:r>
            <a:r>
              <a:rPr lang="en-US" dirty="0" smtClean="0"/>
              <a:t> pour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réorientation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77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Conseils</a:t>
            </a:r>
            <a:r>
              <a:rPr lang="en-US" dirty="0" smtClean="0"/>
              <a:t> aux </a:t>
            </a:r>
            <a:r>
              <a:rPr lang="en-US" dirty="0" err="1" smtClean="0"/>
              <a:t>futurs</a:t>
            </a:r>
            <a:r>
              <a:rPr lang="en-US" dirty="0" smtClean="0"/>
              <a:t> </a:t>
            </a:r>
            <a:r>
              <a:rPr lang="en-US" dirty="0" err="1" smtClean="0"/>
              <a:t>étudiants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S’essayer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prise</a:t>
            </a:r>
            <a:r>
              <a:rPr lang="en-US" dirty="0" smtClean="0"/>
              <a:t> de note et fiches de </a:t>
            </a:r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dès</a:t>
            </a:r>
            <a:r>
              <a:rPr lang="en-US" dirty="0" smtClean="0"/>
              <a:t> la </a:t>
            </a:r>
            <a:r>
              <a:rPr lang="en-US" dirty="0" err="1" smtClean="0"/>
              <a:t>terminale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 1ère </a:t>
            </a:r>
            <a:r>
              <a:rPr lang="en-US" dirty="0" err="1" smtClean="0"/>
              <a:t>année</a:t>
            </a:r>
            <a:r>
              <a:rPr lang="en-US" dirty="0" smtClean="0"/>
              <a:t> se </a:t>
            </a:r>
            <a:r>
              <a:rPr lang="en-US" dirty="0" err="1" smtClean="0"/>
              <a:t>mettre</a:t>
            </a:r>
            <a:r>
              <a:rPr lang="en-US" dirty="0" smtClean="0"/>
              <a:t> de suite au travail et </a:t>
            </a:r>
            <a:r>
              <a:rPr lang="en-US" dirty="0" err="1" smtClean="0"/>
              <a:t>travailler</a:t>
            </a:r>
            <a:r>
              <a:rPr lang="en-US" dirty="0" smtClean="0"/>
              <a:t> </a:t>
            </a:r>
            <a:r>
              <a:rPr lang="en-US" dirty="0" err="1" smtClean="0"/>
              <a:t>régulièrement</a:t>
            </a:r>
            <a:r>
              <a:rPr lang="en-US" dirty="0" smtClean="0"/>
              <a:t>. ASSISTER aux </a:t>
            </a:r>
            <a:r>
              <a:rPr lang="en-US" dirty="0" err="1" smtClean="0"/>
              <a:t>cours</a:t>
            </a:r>
            <a:r>
              <a:rPr lang="en-US" dirty="0" smtClean="0"/>
              <a:t> !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Aller</a:t>
            </a:r>
            <a:r>
              <a:rPr lang="en-US" dirty="0" smtClean="0"/>
              <a:t> en </a:t>
            </a:r>
            <a:r>
              <a:rPr lang="en-US" dirty="0" err="1" smtClean="0"/>
              <a:t>cours</a:t>
            </a:r>
            <a:r>
              <a:rPr lang="en-US" dirty="0" smtClean="0"/>
              <a:t> avec </a:t>
            </a:r>
            <a:r>
              <a:rPr lang="en-US" dirty="0" err="1" smtClean="0"/>
              <a:t>envie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magnifique</a:t>
            </a:r>
            <a:r>
              <a:rPr lang="en-US" dirty="0" smtClean="0"/>
              <a:t>” --&gt;  se </a:t>
            </a:r>
            <a:r>
              <a:rPr lang="en-US" dirty="0" err="1" smtClean="0"/>
              <a:t>renseigner</a:t>
            </a:r>
            <a:r>
              <a:rPr lang="en-US" dirty="0" smtClean="0"/>
              <a:t> </a:t>
            </a:r>
            <a:r>
              <a:rPr lang="en-US" dirty="0" err="1" smtClean="0"/>
              <a:t>auprès</a:t>
            </a:r>
            <a:r>
              <a:rPr lang="en-US" dirty="0" smtClean="0"/>
              <a:t> des </a:t>
            </a:r>
            <a:r>
              <a:rPr lang="en-US" dirty="0" err="1" smtClean="0"/>
              <a:t>anciens</a:t>
            </a:r>
            <a:r>
              <a:rPr lang="en-US" dirty="0" smtClean="0"/>
              <a:t> </a:t>
            </a:r>
            <a:r>
              <a:rPr lang="en-US" dirty="0" err="1" smtClean="0"/>
              <a:t>étudiants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54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Réponse</a:t>
            </a:r>
            <a:r>
              <a:rPr lang="en-US" dirty="0" smtClean="0"/>
              <a:t> des BTS, </a:t>
            </a:r>
            <a:r>
              <a:rPr lang="en-US" dirty="0" err="1" smtClean="0"/>
              <a:t>prépas</a:t>
            </a:r>
            <a:r>
              <a:rPr lang="en-US" dirty="0" smtClean="0"/>
              <a:t>, </a:t>
            </a:r>
            <a:r>
              <a:rPr lang="en-US" dirty="0" err="1" smtClean="0"/>
              <a:t>Sc</a:t>
            </a:r>
            <a:r>
              <a:rPr lang="en-US" dirty="0" smtClean="0"/>
              <a:t> 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1ES et TES, essayer </a:t>
            </a:r>
            <a:r>
              <a:rPr lang="en-US" dirty="0" err="1" smtClean="0"/>
              <a:t>d’avoir</a:t>
            </a:r>
            <a:r>
              <a:rPr lang="en-US" dirty="0" smtClean="0"/>
              <a:t> un bon dossier (</a:t>
            </a:r>
            <a:r>
              <a:rPr lang="en-US" dirty="0" err="1" smtClean="0"/>
              <a:t>savoirs</a:t>
            </a:r>
            <a:r>
              <a:rPr lang="en-US" dirty="0" smtClean="0"/>
              <a:t>, notes, savoir-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relevé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appréciations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Travailler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fond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endParaRPr lang="en-US" dirty="0"/>
          </a:p>
          <a:p>
            <a:r>
              <a:rPr lang="en-US" dirty="0" smtClean="0"/>
              <a:t>Se </a:t>
            </a:r>
            <a:r>
              <a:rPr lang="en-US" dirty="0" err="1" smtClean="0"/>
              <a:t>préparer</a:t>
            </a:r>
            <a:r>
              <a:rPr lang="en-US" dirty="0" smtClean="0"/>
              <a:t> déjà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autonome</a:t>
            </a:r>
            <a:r>
              <a:rPr lang="en-US" dirty="0" smtClean="0"/>
              <a:t> </a:t>
            </a:r>
            <a:r>
              <a:rPr lang="en-US" dirty="0" err="1" smtClean="0"/>
              <a:t>vis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vis</a:t>
            </a:r>
            <a:r>
              <a:rPr lang="en-US" dirty="0" smtClean="0"/>
              <a:t> de </a:t>
            </a:r>
            <a:r>
              <a:rPr lang="en-US" dirty="0" err="1" smtClean="0"/>
              <a:t>ses</a:t>
            </a:r>
            <a:r>
              <a:rPr lang="en-US" dirty="0" smtClean="0"/>
              <a:t> parents</a:t>
            </a:r>
          </a:p>
          <a:p>
            <a:r>
              <a:rPr lang="en-US" b="1" dirty="0" smtClean="0"/>
              <a:t>Ne pas se </a:t>
            </a:r>
            <a:r>
              <a:rPr lang="en-US" b="1" dirty="0" err="1" smtClean="0"/>
              <a:t>mettre</a:t>
            </a:r>
            <a:r>
              <a:rPr lang="en-US" b="1" dirty="0" smtClean="0"/>
              <a:t> de </a:t>
            </a:r>
            <a:r>
              <a:rPr lang="en-US" b="1" dirty="0" err="1" smtClean="0"/>
              <a:t>barrières</a:t>
            </a:r>
            <a:r>
              <a:rPr lang="en-US" b="1" dirty="0" smtClean="0"/>
              <a:t>, se dire </a:t>
            </a:r>
            <a:r>
              <a:rPr lang="en-US" b="1" dirty="0" err="1" smtClean="0"/>
              <a:t>qu’on</a:t>
            </a:r>
            <a:r>
              <a:rPr lang="en-US" b="1" dirty="0" smtClean="0"/>
              <a:t> </a:t>
            </a:r>
            <a:r>
              <a:rPr lang="en-US" b="1" dirty="0" err="1" smtClean="0"/>
              <a:t>peut</a:t>
            </a:r>
            <a:r>
              <a:rPr lang="en-US" b="1" dirty="0" smtClean="0"/>
              <a:t> y arriver, ne pas se </a:t>
            </a:r>
            <a:r>
              <a:rPr lang="en-US" b="1" dirty="0" err="1" smtClean="0"/>
              <a:t>dévaloriser</a:t>
            </a:r>
            <a:r>
              <a:rPr lang="en-US" b="1" dirty="0" smtClean="0"/>
              <a:t>, tout </a:t>
            </a:r>
            <a:r>
              <a:rPr lang="en-US" b="1" dirty="0" err="1" smtClean="0"/>
              <a:t>oser</a:t>
            </a:r>
            <a:r>
              <a:rPr lang="en-US" b="1" dirty="0" smtClean="0"/>
              <a:t> 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10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Q6 : Quelles compétences les professeurs de lycée devraient-ils travailler afin de faciliter la réussite de leurs élèves dans l’enseignement supérieur ? (quelle que soit l’orientation envisagée)</a:t>
            </a:r>
            <a:r>
              <a:rPr lang="fr-FR" dirty="0" smtClean="0">
                <a:effectLst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05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professeurs</a:t>
            </a:r>
            <a:r>
              <a:rPr lang="en-US" dirty="0" smtClean="0"/>
              <a:t> </a:t>
            </a:r>
            <a:r>
              <a:rPr lang="en-US" dirty="0" err="1" smtClean="0"/>
              <a:t>devraient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Forcer les </a:t>
            </a:r>
            <a:r>
              <a:rPr lang="en-US" dirty="0" err="1" smtClean="0"/>
              <a:t>élèves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prise</a:t>
            </a:r>
            <a:r>
              <a:rPr lang="en-US" dirty="0" smtClean="0"/>
              <a:t> de notes</a:t>
            </a:r>
          </a:p>
          <a:p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apprendre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s’organiser</a:t>
            </a:r>
            <a:r>
              <a:rPr lang="en-US" dirty="0" smtClean="0"/>
              <a:t> (planning de </a:t>
            </a:r>
            <a:r>
              <a:rPr lang="en-US" dirty="0" err="1" smtClean="0"/>
              <a:t>révisions</a:t>
            </a:r>
            <a:r>
              <a:rPr lang="en-US" dirty="0" smtClean="0"/>
              <a:t>, fiches concept, </a:t>
            </a:r>
            <a:r>
              <a:rPr lang="en-US" dirty="0" err="1" smtClean="0"/>
              <a:t>cartes</a:t>
            </a:r>
            <a:r>
              <a:rPr lang="en-US" dirty="0" smtClean="0"/>
              <a:t> </a:t>
            </a:r>
            <a:r>
              <a:rPr lang="en-US" dirty="0" err="1" smtClean="0"/>
              <a:t>mentales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Attiser</a:t>
            </a:r>
            <a:r>
              <a:rPr lang="en-US" dirty="0" smtClean="0"/>
              <a:t> la </a:t>
            </a:r>
            <a:r>
              <a:rPr lang="en-US" dirty="0" err="1" smtClean="0"/>
              <a:t>curiosité</a:t>
            </a:r>
            <a:r>
              <a:rPr lang="en-US" dirty="0" smtClean="0"/>
              <a:t> des </a:t>
            </a:r>
            <a:r>
              <a:rPr lang="en-US" dirty="0" err="1" smtClean="0"/>
              <a:t>élèves</a:t>
            </a:r>
            <a:r>
              <a:rPr lang="en-US" dirty="0" smtClean="0"/>
              <a:t>, </a:t>
            </a:r>
            <a:r>
              <a:rPr lang="en-US" dirty="0" err="1" smtClean="0"/>
              <a:t>pistes</a:t>
            </a:r>
            <a:r>
              <a:rPr lang="en-US" dirty="0" smtClean="0"/>
              <a:t> pour </a:t>
            </a:r>
            <a:r>
              <a:rPr lang="en-US" dirty="0" err="1" smtClean="0"/>
              <a:t>s’autodocumenter</a:t>
            </a:r>
            <a:r>
              <a:rPr lang="en-US" dirty="0" smtClean="0"/>
              <a:t> ; faire </a:t>
            </a:r>
            <a:r>
              <a:rPr lang="en-US" dirty="0" err="1" smtClean="0"/>
              <a:t>venir</a:t>
            </a:r>
            <a:r>
              <a:rPr lang="en-US" dirty="0" smtClean="0"/>
              <a:t> des </a:t>
            </a:r>
            <a:r>
              <a:rPr lang="en-US" dirty="0" err="1" smtClean="0"/>
              <a:t>intervenants</a:t>
            </a:r>
            <a:r>
              <a:rPr lang="en-US" dirty="0" smtClean="0"/>
              <a:t> </a:t>
            </a:r>
            <a:r>
              <a:rPr lang="en-US" dirty="0" err="1" smtClean="0"/>
              <a:t>extérieurs</a:t>
            </a:r>
            <a:endParaRPr lang="en-US" dirty="0" smtClean="0"/>
          </a:p>
          <a:p>
            <a:r>
              <a:rPr lang="en-US" dirty="0" smtClean="0"/>
              <a:t>Faire plus de </a:t>
            </a:r>
            <a:r>
              <a:rPr lang="en-US" dirty="0" err="1" smtClean="0"/>
              <a:t>référence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l’actualité</a:t>
            </a:r>
            <a:r>
              <a:rPr lang="en-US" dirty="0" smtClean="0"/>
              <a:t>. ex 1 point par </a:t>
            </a:r>
            <a:r>
              <a:rPr lang="en-US" dirty="0" err="1" smtClean="0"/>
              <a:t>semaine</a:t>
            </a:r>
            <a:endParaRPr lang="en-US" dirty="0" smtClean="0"/>
          </a:p>
          <a:p>
            <a:r>
              <a:rPr lang="en-US" dirty="0" smtClean="0"/>
              <a:t>Proposer </a:t>
            </a:r>
            <a:r>
              <a:rPr lang="en-US" dirty="0" err="1" smtClean="0"/>
              <a:t>davantage</a:t>
            </a:r>
            <a:r>
              <a:rPr lang="en-US" dirty="0" smtClean="0"/>
              <a:t> de </a:t>
            </a:r>
            <a:r>
              <a:rPr lang="en-US" dirty="0" err="1" smtClean="0"/>
              <a:t>travaux</a:t>
            </a:r>
            <a:r>
              <a:rPr lang="en-US" dirty="0" smtClean="0"/>
              <a:t> de </a:t>
            </a:r>
            <a:r>
              <a:rPr lang="en-US" dirty="0" err="1" smtClean="0"/>
              <a:t>groupe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97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professeurs</a:t>
            </a:r>
            <a:r>
              <a:rPr lang="en-US" dirty="0" smtClean="0"/>
              <a:t> </a:t>
            </a:r>
            <a:r>
              <a:rPr lang="en-US" dirty="0" err="1" smtClean="0"/>
              <a:t>devraient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Faire un </a:t>
            </a:r>
            <a:r>
              <a:rPr lang="en-US" dirty="0" err="1" smtClean="0"/>
              <a:t>suivi</a:t>
            </a:r>
            <a:r>
              <a:rPr lang="en-US" dirty="0" smtClean="0"/>
              <a:t> plus </a:t>
            </a:r>
            <a:r>
              <a:rPr lang="en-US" dirty="0" err="1" smtClean="0"/>
              <a:t>régulier</a:t>
            </a:r>
            <a:r>
              <a:rPr lang="en-US" dirty="0" smtClean="0"/>
              <a:t> des </a:t>
            </a:r>
            <a:r>
              <a:rPr lang="en-US" dirty="0" err="1" smtClean="0"/>
              <a:t>élèves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accompagner</a:t>
            </a:r>
            <a:r>
              <a:rPr lang="en-US" dirty="0" smtClean="0"/>
              <a:t> </a:t>
            </a:r>
            <a:r>
              <a:rPr lang="en-US" dirty="0" err="1" smtClean="0"/>
              <a:t>davantage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orientation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57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47212"/>
            <a:ext cx="9144000" cy="54963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u="sng" dirty="0"/>
              <a:t>Pour finir, voici comment les étudiants résument leur découverte de l’enseignement supérieur : </a:t>
            </a:r>
            <a:endParaRPr lang="fr-FR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pPr algn="ctr"/>
            <a:r>
              <a:rPr lang="fr-FR" b="1" dirty="0" smtClean="0"/>
              <a:t>La </a:t>
            </a:r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année post-Bac est celle de « la découverte de soi, celle des prises de conscience, celle qui permet de comprendre, de s’affirmer »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5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9145" y="829994"/>
            <a:ext cx="73011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Un très grand merci pour leurs témoignages et récits d’expériences à tous nos anciens élèves </a:t>
            </a:r>
          </a:p>
          <a:p>
            <a:pPr algn="ctr"/>
            <a:r>
              <a:rPr lang="fr-FR" sz="3600" b="1" dirty="0" smtClean="0"/>
              <a:t>(promo : Bac 2012, 2013, 2014), 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b="1" dirty="0" smtClean="0"/>
              <a:t>en leur souhaitant de continuer à s’épanouir dans l’enseignement supérieur…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É</a:t>
            </a:r>
            <a:r>
              <a:rPr lang="en-US" dirty="0" err="1" smtClean="0"/>
              <a:t>tudiants</a:t>
            </a:r>
            <a:r>
              <a:rPr lang="en-US" dirty="0" smtClean="0"/>
              <a:t> en </a:t>
            </a:r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IUT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 </a:t>
            </a:r>
            <a:r>
              <a:rPr lang="en-US" dirty="0" err="1" smtClean="0"/>
              <a:t>d’idée</a:t>
            </a:r>
            <a:r>
              <a:rPr lang="en-US" dirty="0" smtClean="0"/>
              <a:t> </a:t>
            </a:r>
            <a:r>
              <a:rPr lang="en-US" dirty="0" err="1" smtClean="0"/>
              <a:t>précise</a:t>
            </a:r>
            <a:r>
              <a:rPr lang="en-US" dirty="0" smtClean="0"/>
              <a:t> de métier </a:t>
            </a:r>
            <a:r>
              <a:rPr lang="en-US" dirty="0" err="1" smtClean="0"/>
              <a:t>ni</a:t>
            </a:r>
            <a:r>
              <a:rPr lang="en-US" dirty="0" smtClean="0"/>
              <a:t> en TES, </a:t>
            </a:r>
            <a:r>
              <a:rPr lang="en-US" dirty="0" err="1" smtClean="0"/>
              <a:t>toujours</a:t>
            </a:r>
            <a:r>
              <a:rPr lang="en-US" dirty="0" smtClean="0"/>
              <a:t> pas en L2</a:t>
            </a:r>
          </a:p>
          <a:p>
            <a:endParaRPr lang="en-US" dirty="0"/>
          </a:p>
          <a:p>
            <a:r>
              <a:rPr lang="en-US" dirty="0" smtClean="0"/>
              <a:t>Idée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d’études</a:t>
            </a:r>
            <a:r>
              <a:rPr lang="en-US" dirty="0" smtClean="0"/>
              <a:t> </a:t>
            </a:r>
            <a:r>
              <a:rPr lang="en-US" dirty="0" err="1" smtClean="0"/>
              <a:t>seulement</a:t>
            </a:r>
            <a:endParaRPr lang="en-US" dirty="0"/>
          </a:p>
        </p:txBody>
      </p:sp>
      <p:pic>
        <p:nvPicPr>
          <p:cNvPr id="7" name="Content Placeholder 6" descr="réflechir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935" r="-1593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283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Etudiants</a:t>
            </a:r>
            <a:r>
              <a:rPr lang="en-US" dirty="0" smtClean="0"/>
              <a:t> en </a:t>
            </a:r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IUT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Idée </a:t>
            </a:r>
            <a:r>
              <a:rPr lang="en-US" dirty="0" err="1" smtClean="0"/>
              <a:t>précise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choix</a:t>
            </a:r>
            <a:r>
              <a:rPr lang="en-US" dirty="0" smtClean="0">
                <a:sym typeface="Wingdings"/>
              </a:rPr>
              <a:t> de la </a:t>
            </a:r>
            <a:r>
              <a:rPr lang="en-US" dirty="0" err="1" smtClean="0">
                <a:sym typeface="Wingdings"/>
              </a:rPr>
              <a:t>filière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adaptée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mais</a:t>
            </a:r>
            <a:r>
              <a:rPr lang="en-US" dirty="0" smtClean="0">
                <a:sym typeface="Wingdings"/>
              </a:rPr>
              <a:t> sans savoir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ça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plairait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err="1" smtClean="0"/>
              <a:t>Choix</a:t>
            </a:r>
            <a:r>
              <a:rPr lang="en-US" dirty="0" smtClean="0"/>
              <a:t> </a:t>
            </a:r>
            <a:r>
              <a:rPr lang="en-US" dirty="0" err="1" smtClean="0"/>
              <a:t>réfléchi</a:t>
            </a:r>
            <a:r>
              <a:rPr lang="en-US" dirty="0" smtClean="0"/>
              <a:t>, </a:t>
            </a:r>
            <a:r>
              <a:rPr lang="en-US" dirty="0" err="1" smtClean="0"/>
              <a:t>discuté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Choix</a:t>
            </a:r>
            <a:r>
              <a:rPr lang="en-US" dirty="0" smtClean="0"/>
              <a:t> par </a:t>
            </a:r>
            <a:r>
              <a:rPr lang="en-US" dirty="0" err="1" smtClean="0"/>
              <a:t>défaut</a:t>
            </a:r>
            <a:endParaRPr lang="en-US" dirty="0"/>
          </a:p>
        </p:txBody>
      </p:sp>
      <p:pic>
        <p:nvPicPr>
          <p:cNvPr id="5" name="Content Placeholder 4" descr="experience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3779" b="-5377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575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BTS, </a:t>
            </a:r>
            <a:r>
              <a:rPr lang="en-US" dirty="0" err="1" smtClean="0"/>
              <a:t>ScPo</a:t>
            </a:r>
            <a:r>
              <a:rPr lang="en-US" dirty="0" smtClean="0"/>
              <a:t>, </a:t>
            </a:r>
            <a:r>
              <a:rPr lang="en-US" dirty="0" err="1" smtClean="0"/>
              <a:t>Prépas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Peur</a:t>
            </a:r>
            <a:r>
              <a:rPr lang="en-US" dirty="0" smtClean="0"/>
              <a:t> de la </a:t>
            </a:r>
            <a:r>
              <a:rPr lang="en-US" dirty="0" err="1" smtClean="0"/>
              <a:t>fac</a:t>
            </a:r>
            <a:endParaRPr lang="en-US" dirty="0" smtClean="0"/>
          </a:p>
          <a:p>
            <a:r>
              <a:rPr lang="en-US" dirty="0" err="1" smtClean="0"/>
              <a:t>Ont</a:t>
            </a:r>
            <a:r>
              <a:rPr lang="en-US" dirty="0" smtClean="0"/>
              <a:t> passé le </a:t>
            </a:r>
            <a:r>
              <a:rPr lang="en-US" dirty="0" err="1" smtClean="0"/>
              <a:t>concours</a:t>
            </a:r>
            <a:r>
              <a:rPr lang="en-US" dirty="0" smtClean="0"/>
              <a:t> en TES</a:t>
            </a:r>
          </a:p>
          <a:p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suivi</a:t>
            </a:r>
            <a:r>
              <a:rPr lang="en-US" dirty="0" smtClean="0"/>
              <a:t> le </a:t>
            </a:r>
            <a:r>
              <a:rPr lang="en-US" dirty="0" err="1" smtClean="0"/>
              <a:t>conseil</a:t>
            </a:r>
            <a:r>
              <a:rPr lang="en-US" dirty="0" smtClean="0"/>
              <a:t> du </a:t>
            </a:r>
            <a:r>
              <a:rPr lang="en-US" dirty="0" err="1" smtClean="0"/>
              <a:t>COPsy</a:t>
            </a:r>
            <a:r>
              <a:rPr lang="en-US" dirty="0" smtClean="0"/>
              <a:t>, PP, </a:t>
            </a:r>
          </a:p>
          <a:p>
            <a:r>
              <a:rPr lang="en-US" dirty="0" smtClean="0"/>
              <a:t>Salons de </a:t>
            </a:r>
            <a:r>
              <a:rPr lang="en-US" dirty="0" err="1" smtClean="0"/>
              <a:t>l’étudiant</a:t>
            </a:r>
            <a:endParaRPr lang="en-US" dirty="0" smtClean="0"/>
          </a:p>
          <a:p>
            <a:r>
              <a:rPr lang="en-US" dirty="0" smtClean="0"/>
              <a:t>Par </a:t>
            </a:r>
            <a:r>
              <a:rPr lang="en-US" dirty="0" err="1" smtClean="0"/>
              <a:t>défaut</a:t>
            </a:r>
            <a:r>
              <a:rPr lang="en-US" dirty="0" smtClean="0"/>
              <a:t> (</a:t>
            </a:r>
            <a:r>
              <a:rPr lang="en-US" dirty="0" err="1" smtClean="0"/>
              <a:t>refusé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voeux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classé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concours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0588" b="-13058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8683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736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Q2 : Quelles difficultés avez-vous rencontrées en 1</a:t>
            </a:r>
            <a:r>
              <a:rPr lang="fr-FR" b="1" baseline="30000" dirty="0"/>
              <a:t>ère</a:t>
            </a:r>
            <a:r>
              <a:rPr lang="fr-FR" b="1" dirty="0"/>
              <a:t> année d’enseignement supérieur ?</a:t>
            </a:r>
            <a:r>
              <a:rPr lang="fr-FR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7" name="Content Placeholder 6" descr="autonomi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9415" r="-49415"/>
          <a:stretch>
            <a:fillRect/>
          </a:stretch>
        </p:blipFill>
        <p:spPr>
          <a:xfrm>
            <a:off x="549275" y="2244186"/>
            <a:ext cx="8042276" cy="4343400"/>
          </a:xfrm>
        </p:spPr>
      </p:pic>
    </p:spTree>
    <p:extLst>
      <p:ext uri="{BB962C8B-B14F-4D97-AF65-F5344CB8AC3E}">
        <p14:creationId xmlns="" xmlns:p14="http://schemas.microsoft.com/office/powerpoint/2010/main" val="38548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IUT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Prise</a:t>
            </a:r>
            <a:r>
              <a:rPr lang="en-US" dirty="0" smtClean="0"/>
              <a:t> de notes,</a:t>
            </a:r>
          </a:p>
          <a:p>
            <a:r>
              <a:rPr lang="en-US" dirty="0" smtClean="0"/>
              <a:t>travail </a:t>
            </a:r>
            <a:r>
              <a:rPr lang="en-US" dirty="0" err="1" smtClean="0"/>
              <a:t>perso</a:t>
            </a:r>
            <a:endParaRPr lang="en-US" dirty="0" smtClean="0"/>
          </a:p>
          <a:p>
            <a:r>
              <a:rPr lang="en-US" dirty="0" smtClean="0"/>
              <a:t>Pas </a:t>
            </a:r>
            <a:r>
              <a:rPr lang="en-US" dirty="0" err="1" smtClean="0"/>
              <a:t>assez</a:t>
            </a:r>
            <a:r>
              <a:rPr lang="en-US" dirty="0" smtClean="0"/>
              <a:t> habitué au travail de  </a:t>
            </a:r>
            <a:r>
              <a:rPr lang="en-US" dirty="0" err="1" smtClean="0"/>
              <a:t>groupe</a:t>
            </a:r>
            <a:endParaRPr lang="en-US" dirty="0" smtClean="0"/>
          </a:p>
          <a:p>
            <a:r>
              <a:rPr lang="en-US" dirty="0" err="1" smtClean="0"/>
              <a:t>Mémoriser</a:t>
            </a:r>
            <a:r>
              <a:rPr lang="en-US" dirty="0" smtClean="0"/>
              <a:t>, restructurer, </a:t>
            </a:r>
            <a:r>
              <a:rPr lang="en-US" dirty="0" err="1" smtClean="0"/>
              <a:t>synthétiser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concentrer</a:t>
            </a:r>
            <a:r>
              <a:rPr lang="en-US" dirty="0" smtClean="0"/>
              <a:t> (</a:t>
            </a:r>
            <a:r>
              <a:rPr lang="en-US" dirty="0" err="1" smtClean="0"/>
              <a:t>amphis</a:t>
            </a:r>
            <a:r>
              <a:rPr lang="en-US" dirty="0" smtClean="0"/>
              <a:t>)</a:t>
            </a:r>
          </a:p>
        </p:txBody>
      </p:sp>
      <p:pic>
        <p:nvPicPr>
          <p:cNvPr id="6" name="Content Placeholder 5" descr="groupe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8994" b="-2899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4186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Attentes</a:t>
            </a:r>
            <a:r>
              <a:rPr lang="en-US" dirty="0" smtClean="0"/>
              <a:t> des profs ?      </a:t>
            </a:r>
            <a:r>
              <a:rPr lang="en-US" dirty="0" err="1" smtClean="0"/>
              <a:t>Consignes</a:t>
            </a:r>
            <a:r>
              <a:rPr lang="en-US" dirty="0" smtClean="0"/>
              <a:t> pas </a:t>
            </a:r>
            <a:r>
              <a:rPr lang="en-US" dirty="0" err="1" smtClean="0"/>
              <a:t>claires</a:t>
            </a:r>
            <a:r>
              <a:rPr lang="en-US" dirty="0" smtClean="0"/>
              <a:t>, </a:t>
            </a:r>
            <a:r>
              <a:rPr lang="en-US" dirty="0" err="1" smtClean="0"/>
              <a:t>nécessité</a:t>
            </a:r>
            <a:r>
              <a:rPr lang="en-US" dirty="0" smtClean="0"/>
              <a:t> de la BU</a:t>
            </a:r>
          </a:p>
          <a:p>
            <a:r>
              <a:rPr lang="en-US" dirty="0" err="1" smtClean="0"/>
              <a:t>Besoin</a:t>
            </a:r>
            <a:r>
              <a:rPr lang="en-US" dirty="0" smtClean="0"/>
              <a:t> des </a:t>
            </a:r>
            <a:r>
              <a:rPr lang="en-US" dirty="0" err="1" smtClean="0"/>
              <a:t>étudiants</a:t>
            </a:r>
            <a:r>
              <a:rPr lang="en-US" dirty="0" smtClean="0"/>
              <a:t> en L2, L3 pour </a:t>
            </a:r>
            <a:r>
              <a:rPr lang="en-US" dirty="0" err="1" smtClean="0"/>
              <a:t>expérience</a:t>
            </a:r>
            <a:endParaRPr lang="en-US" dirty="0" smtClean="0"/>
          </a:p>
          <a:p>
            <a:r>
              <a:rPr lang="en-US" dirty="0" err="1" smtClean="0"/>
              <a:t>Pb</a:t>
            </a:r>
            <a:r>
              <a:rPr lang="en-US" dirty="0" smtClean="0"/>
              <a:t> de respect des </a:t>
            </a:r>
            <a:r>
              <a:rPr lang="en-US" dirty="0" err="1" smtClean="0"/>
              <a:t>délais</a:t>
            </a:r>
            <a:r>
              <a:rPr lang="en-US" dirty="0" smtClean="0"/>
              <a:t> courts (</a:t>
            </a:r>
            <a:r>
              <a:rPr lang="en-US" dirty="0" err="1" smtClean="0"/>
              <a:t>travaux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Pb</a:t>
            </a:r>
            <a:r>
              <a:rPr lang="en-US" dirty="0" smtClean="0"/>
              <a:t> de </a:t>
            </a:r>
            <a:r>
              <a:rPr lang="en-US" dirty="0" err="1" smtClean="0"/>
              <a:t>Niveau</a:t>
            </a:r>
            <a:r>
              <a:rPr lang="en-US" dirty="0" smtClean="0"/>
              <a:t> langue…</a:t>
            </a:r>
            <a:r>
              <a:rPr lang="en-US" dirty="0" err="1" smtClean="0"/>
              <a:t>maths</a:t>
            </a:r>
            <a:endParaRPr lang="en-US" dirty="0"/>
          </a:p>
        </p:txBody>
      </p:sp>
      <p:pic>
        <p:nvPicPr>
          <p:cNvPr id="5" name="Content Placeholder 4" descr="maths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474" b="-1647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759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BTS, </a:t>
            </a:r>
            <a:r>
              <a:rPr lang="en-US" dirty="0" err="1" smtClean="0"/>
              <a:t>Sc</a:t>
            </a:r>
            <a:r>
              <a:rPr lang="en-US" dirty="0" smtClean="0"/>
              <a:t> Po, </a:t>
            </a:r>
            <a:r>
              <a:rPr lang="en-US" dirty="0" err="1" smtClean="0"/>
              <a:t>prépas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BTS, </a:t>
            </a:r>
            <a:r>
              <a:rPr lang="en-US" dirty="0" err="1" smtClean="0"/>
              <a:t>manque</a:t>
            </a:r>
            <a:r>
              <a:rPr lang="en-US" dirty="0" smtClean="0"/>
              <a:t> </a:t>
            </a:r>
            <a:r>
              <a:rPr lang="en-US" dirty="0" err="1" smtClean="0"/>
              <a:t>connaissances</a:t>
            </a:r>
            <a:r>
              <a:rPr lang="en-US" dirty="0" smtClean="0"/>
              <a:t> techniques…</a:t>
            </a:r>
          </a:p>
          <a:p>
            <a:r>
              <a:rPr lang="en-US" dirty="0" err="1" smtClean="0"/>
              <a:t>Prise</a:t>
            </a:r>
            <a:r>
              <a:rPr lang="en-US" dirty="0" smtClean="0"/>
              <a:t> de note…</a:t>
            </a:r>
          </a:p>
          <a:p>
            <a:r>
              <a:rPr lang="en-US" dirty="0" err="1" smtClean="0"/>
              <a:t>Densité</a:t>
            </a:r>
            <a:r>
              <a:rPr lang="en-US" dirty="0" smtClean="0"/>
              <a:t> des </a:t>
            </a:r>
            <a:r>
              <a:rPr lang="en-US" dirty="0" err="1" smtClean="0"/>
              <a:t>cours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Stress, </a:t>
            </a:r>
            <a:r>
              <a:rPr lang="en-US" dirty="0" err="1" smtClean="0"/>
              <a:t>rythme</a:t>
            </a:r>
            <a:r>
              <a:rPr lang="en-US" dirty="0" smtClean="0"/>
              <a:t> de travail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comprendre</a:t>
            </a:r>
            <a:r>
              <a:rPr lang="en-US" dirty="0" smtClean="0"/>
              <a:t> </a:t>
            </a:r>
            <a:r>
              <a:rPr lang="en-US" dirty="0" err="1" smtClean="0"/>
              <a:t>consignes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5" name="Content Placeholder 4" descr="consigne.tif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223" b="-222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670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</TotalTime>
  <Words>679</Words>
  <Application>Microsoft Office PowerPoint</Application>
  <PresentationFormat>Affichage à l'écran (4:3)</PresentationFormat>
  <Paragraphs>115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Breeze</vt:lpstr>
      <vt:lpstr>Enquête auprès des anciens élèves de Cassin/Bayonne, de Borda/Dax, et de Fébus/Orthez</vt:lpstr>
      <vt:lpstr>Q1 : Votre poursuite d’étude dans l’enseignement sup avait-elle été rigoureusement préparée ? </vt:lpstr>
      <vt:lpstr>Étudiants en fac ou IUT</vt:lpstr>
      <vt:lpstr>Etudiants en Fac ou IUT</vt:lpstr>
      <vt:lpstr>BTS, ScPo, Prépas, </vt:lpstr>
      <vt:lpstr>Q2 : Quelles difficultés avez-vous rencontrées en 1ère année d’enseignement supérieur ? </vt:lpstr>
      <vt:lpstr>Fac ou IUT</vt:lpstr>
      <vt:lpstr>Diapositive 8</vt:lpstr>
      <vt:lpstr>BTS, Sc Po, prépas,</vt:lpstr>
      <vt:lpstr>Diapositive 10</vt:lpstr>
      <vt:lpstr>Fac, IUT</vt:lpstr>
      <vt:lpstr>BTS, prépas, Sc Po</vt:lpstr>
      <vt:lpstr>Diapositive 13</vt:lpstr>
      <vt:lpstr>À l’UPPA…</vt:lpstr>
      <vt:lpstr>À la Fac éco-finance de Lille</vt:lpstr>
      <vt:lpstr>À Bordeaux – Licence Géographie</vt:lpstr>
      <vt:lpstr>En IUT</vt:lpstr>
      <vt:lpstr>Prépas </vt:lpstr>
      <vt:lpstr>Ecole de commerce</vt:lpstr>
      <vt:lpstr>Sc Po</vt:lpstr>
      <vt:lpstr>Q5 : Quels conseils ? quels messages, vous étudiants, avez-vous à faire passer aux lycéens ?  </vt:lpstr>
      <vt:lpstr>Conseils aux futurs étudiants…</vt:lpstr>
      <vt:lpstr>Réponse des BTS, prépas, Sc Po</vt:lpstr>
      <vt:lpstr>Diapositive 24</vt:lpstr>
      <vt:lpstr>Les professeurs devraient…</vt:lpstr>
      <vt:lpstr>Les professeurs devraient…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auprès des anciens élèves</dc:title>
  <dc:creator>Milon</dc:creator>
  <cp:lastModifiedBy>portable</cp:lastModifiedBy>
  <cp:revision>17</cp:revision>
  <dcterms:created xsi:type="dcterms:W3CDTF">2016-01-17T20:12:53Z</dcterms:created>
  <dcterms:modified xsi:type="dcterms:W3CDTF">2016-02-03T21:42:40Z</dcterms:modified>
</cp:coreProperties>
</file>