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3"/>
  </p:notesMasterIdLst>
  <p:sldIdLst>
    <p:sldId id="256" r:id="rId2"/>
    <p:sldId id="257" r:id="rId3"/>
    <p:sldId id="258" r:id="rId4"/>
    <p:sldId id="259" r:id="rId5"/>
    <p:sldId id="269" r:id="rId6"/>
    <p:sldId id="266" r:id="rId7"/>
    <p:sldId id="288" r:id="rId8"/>
    <p:sldId id="289" r:id="rId9"/>
    <p:sldId id="301" r:id="rId10"/>
    <p:sldId id="263" r:id="rId11"/>
    <p:sldId id="265" r:id="rId12"/>
    <p:sldId id="264" r:id="rId13"/>
    <p:sldId id="270" r:id="rId14"/>
    <p:sldId id="271" r:id="rId15"/>
    <p:sldId id="275" r:id="rId16"/>
    <p:sldId id="276" r:id="rId17"/>
    <p:sldId id="277" r:id="rId18"/>
    <p:sldId id="278" r:id="rId19"/>
    <p:sldId id="280" r:id="rId20"/>
    <p:sldId id="273" r:id="rId21"/>
    <p:sldId id="302" r:id="rId22"/>
    <p:sldId id="279" r:id="rId23"/>
    <p:sldId id="281" r:id="rId24"/>
    <p:sldId id="282" r:id="rId25"/>
    <p:sldId id="283" r:id="rId26"/>
    <p:sldId id="284" r:id="rId27"/>
    <p:sldId id="285" r:id="rId28"/>
    <p:sldId id="286" r:id="rId29"/>
    <p:sldId id="260" r:id="rId30"/>
    <p:sldId id="303" r:id="rId31"/>
    <p:sldId id="290" r:id="rId32"/>
    <p:sldId id="291" r:id="rId33"/>
    <p:sldId id="292" r:id="rId34"/>
    <p:sldId id="293" r:id="rId35"/>
    <p:sldId id="294" r:id="rId36"/>
    <p:sldId id="295" r:id="rId37"/>
    <p:sldId id="296" r:id="rId38"/>
    <p:sldId id="297" r:id="rId39"/>
    <p:sldId id="298" r:id="rId40"/>
    <p:sldId id="299" r:id="rId41"/>
    <p:sldId id="300"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2574"/>
    </p:cViewPr>
  </p:outlin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65E60-DD03-49BA-8F28-02F59D9F8329}" type="datetimeFigureOut">
              <a:rPr lang="fr-FR" smtClean="0"/>
              <a:pPr/>
              <a:t>08/02/2016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6B176-5D03-46D3-9628-F599511FAC8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68BF6D5-68D3-DD4E-82F7-74EB842D01B4}" type="slidenum">
              <a:rPr lang="fr-FR"/>
              <a:pPr/>
              <a:t>31</a:t>
            </a:fld>
            <a:endParaRPr lang="fr-FR"/>
          </a:p>
        </p:txBody>
      </p:sp>
      <p:sp>
        <p:nvSpPr>
          <p:cNvPr id="25601"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602"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1C0BD16-5858-F145-812C-FD67FF32FC9D}" type="slidenum">
              <a:rPr lang="fr-FR"/>
              <a:pPr/>
              <a:t>40</a:t>
            </a:fld>
            <a:endParaRPr lang="fr-FR"/>
          </a:p>
        </p:txBody>
      </p:sp>
      <p:sp>
        <p:nvSpPr>
          <p:cNvPr id="39937"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9938"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C78C904-3767-4244-AFFE-B86B46DEB09D}" type="slidenum">
              <a:rPr lang="fr-FR"/>
              <a:pPr/>
              <a:t>41</a:t>
            </a:fld>
            <a:endParaRPr lang="fr-FR"/>
          </a:p>
        </p:txBody>
      </p:sp>
      <p:sp>
        <p:nvSpPr>
          <p:cNvPr id="40961"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BD81D84-D5EB-074F-A796-A513EC62DD19}" type="slidenum">
              <a:rPr lang="fr-FR"/>
              <a:pPr/>
              <a:t>32</a:t>
            </a:fld>
            <a:endParaRPr lang="fr-FR"/>
          </a:p>
        </p:txBody>
      </p:sp>
      <p:sp>
        <p:nvSpPr>
          <p:cNvPr id="26625"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47E9C7-43F8-F14D-8E32-D53B2828699F}" type="slidenum">
              <a:rPr lang="fr-FR"/>
              <a:pPr/>
              <a:t>33</a:t>
            </a:fld>
            <a:endParaRPr lang="fr-FR"/>
          </a:p>
        </p:txBody>
      </p:sp>
      <p:sp>
        <p:nvSpPr>
          <p:cNvPr id="31745"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746"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FE9999-AEFC-D84A-A7E3-2C5B49AB21C7}" type="slidenum">
              <a:rPr lang="fr-FR"/>
              <a:pPr/>
              <a:t>34</a:t>
            </a:fld>
            <a:endParaRPr lang="fr-FR"/>
          </a:p>
        </p:txBody>
      </p:sp>
      <p:sp>
        <p:nvSpPr>
          <p:cNvPr id="32769"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2770"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A9093CD-58BB-3F47-82CC-77D9E8656AB2}" type="slidenum">
              <a:rPr lang="fr-FR"/>
              <a:pPr/>
              <a:t>35</a:t>
            </a:fld>
            <a:endParaRPr lang="fr-FR"/>
          </a:p>
        </p:txBody>
      </p:sp>
      <p:sp>
        <p:nvSpPr>
          <p:cNvPr id="33793"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C135CAD-29CE-CB47-B159-F0ADEDBC8A96}" type="slidenum">
              <a:rPr lang="fr-FR"/>
              <a:pPr/>
              <a:t>36</a:t>
            </a:fld>
            <a:endParaRPr lang="fr-FR"/>
          </a:p>
        </p:txBody>
      </p:sp>
      <p:sp>
        <p:nvSpPr>
          <p:cNvPr id="34817"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EC14D1E-2356-F74E-914B-332DF81791AB}" type="slidenum">
              <a:rPr lang="fr-FR"/>
              <a:pPr/>
              <a:t>37</a:t>
            </a:fld>
            <a:endParaRPr lang="fr-FR"/>
          </a:p>
        </p:txBody>
      </p:sp>
      <p:sp>
        <p:nvSpPr>
          <p:cNvPr id="35841"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8A46D89-E1B3-6C47-8DBA-04E569E55B72}" type="slidenum">
              <a:rPr lang="fr-FR"/>
              <a:pPr/>
              <a:t>38</a:t>
            </a:fld>
            <a:endParaRPr lang="fr-FR"/>
          </a:p>
        </p:txBody>
      </p:sp>
      <p:sp>
        <p:nvSpPr>
          <p:cNvPr id="37889"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BA0556-4562-5F42-9E63-CCF3678D4625}" type="slidenum">
              <a:rPr lang="fr-FR"/>
              <a:pPr/>
              <a:t>39</a:t>
            </a:fld>
            <a:endParaRPr lang="fr-FR"/>
          </a:p>
        </p:txBody>
      </p:sp>
      <p:sp>
        <p:nvSpPr>
          <p:cNvPr id="38913"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EFE542-7954-4817-AB6D-4B1AE8D7C5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E70F4D0-00A3-4B9B-AA8A-B6420F253AAD}" type="datetimeFigureOut">
              <a:rPr lang="fr-FR" smtClean="0"/>
              <a:pPr/>
              <a:t>08/02/2016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EEFE542-7954-4817-AB6D-4B1AE8D7C5F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70F4D0-00A3-4B9B-AA8A-B6420F253AAD}" type="datetimeFigureOut">
              <a:rPr lang="fr-FR" smtClean="0"/>
              <a:pPr/>
              <a:t>08/02/2016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EFE542-7954-4817-AB6D-4B1AE8D7C5F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Pr&#233;sentation%20Pr&#233;paEC.od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suivi_etudiants%20post%20bac.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Proposition%20de%20grille%20de%20recensement%20des%20comp&#233;tences%20en%20vue%20de%20la%20r&#233;ussite%20universitaire%20et%20professionnelle%20par%20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Liaison%20Lycee-UPPA%20SCUIO.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Plan%20Projet%20Lyc&#233;e%20BU.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Liaison%20Lycee-UPPA%20SCUIO.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dmission-postbac.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dmission-postbac.f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908721"/>
            <a:ext cx="8136904" cy="1800200"/>
          </a:xfrm>
        </p:spPr>
        <p:txBody>
          <a:bodyPr>
            <a:normAutofit fontScale="90000"/>
          </a:bodyPr>
          <a:lstStyle/>
          <a:p>
            <a:r>
              <a:rPr lang="fr-FR" sz="3600" u="sng" dirty="0" smtClean="0"/>
              <a:t>Stage 64-BAB/40 </a:t>
            </a:r>
            <a:r>
              <a:rPr lang="fr-FR" sz="3600" dirty="0" smtClean="0"/>
              <a:t>: Filière ES </a:t>
            </a:r>
            <a:r>
              <a:rPr lang="fr-FR" sz="4000" b="1" dirty="0" smtClean="0"/>
              <a:t/>
            </a:r>
            <a:br>
              <a:rPr lang="fr-FR" sz="4000" b="1" dirty="0" smtClean="0"/>
            </a:br>
            <a:r>
              <a:rPr lang="fr-FR" sz="4000" b="1" dirty="0" smtClean="0"/>
              <a:t> La </a:t>
            </a:r>
            <a:r>
              <a:rPr lang="fr-FR" sz="4000" b="1" dirty="0"/>
              <a:t>liaison </a:t>
            </a:r>
            <a:r>
              <a:rPr lang="fr-FR" sz="4000" b="1" dirty="0" smtClean="0"/>
              <a:t>Lycée /enseignement </a:t>
            </a:r>
            <a:r>
              <a:rPr lang="fr-FR" sz="4000" b="1" dirty="0"/>
              <a:t>supérieur </a:t>
            </a:r>
            <a:r>
              <a:rPr lang="fr-FR" dirty="0"/>
              <a:t/>
            </a:r>
            <a:br>
              <a:rPr lang="fr-FR" dirty="0"/>
            </a:br>
            <a:endParaRPr lang="fr-FR" dirty="0"/>
          </a:p>
        </p:txBody>
      </p:sp>
      <p:sp>
        <p:nvSpPr>
          <p:cNvPr id="3" name="Sous-titre 2"/>
          <p:cNvSpPr>
            <a:spLocks noGrp="1"/>
          </p:cNvSpPr>
          <p:nvPr>
            <p:ph type="subTitle" idx="1"/>
          </p:nvPr>
        </p:nvSpPr>
        <p:spPr>
          <a:xfrm>
            <a:off x="467544" y="3717032"/>
            <a:ext cx="5328592" cy="2040632"/>
          </a:xfrm>
        </p:spPr>
        <p:txBody>
          <a:bodyPr>
            <a:normAutofit fontScale="62500" lnSpcReduction="20000"/>
          </a:bodyPr>
          <a:lstStyle/>
          <a:p>
            <a:r>
              <a:rPr lang="fr-FR" sz="4500" b="1" u="sng" dirty="0" smtClean="0"/>
              <a:t>jeudi 21 janvier 2016, 9h30-17h</a:t>
            </a:r>
          </a:p>
          <a:p>
            <a:r>
              <a:rPr lang="fr-FR" sz="4500" b="1" dirty="0" smtClean="0"/>
              <a:t>Lycée René Cassin de Bayonne</a:t>
            </a:r>
          </a:p>
          <a:p>
            <a:endParaRPr lang="en-US" dirty="0" smtClean="0"/>
          </a:p>
          <a:p>
            <a:r>
              <a:rPr lang="en-US" dirty="0" smtClean="0"/>
              <a:t>A.M. Puyarena</a:t>
            </a:r>
          </a:p>
          <a:p>
            <a:r>
              <a:rPr lang="en-US" dirty="0" smtClean="0"/>
              <a:t>E. Milon-</a:t>
            </a:r>
            <a:r>
              <a:rPr lang="en-US" dirty="0" err="1" smtClean="0"/>
              <a:t>Gareste</a:t>
            </a:r>
            <a:endParaRPr lang="en-US" dirty="0" smtClean="0"/>
          </a:p>
          <a:p>
            <a:r>
              <a:rPr lang="en-US" dirty="0" smtClean="0"/>
              <a:t>2015-2016</a:t>
            </a:r>
            <a:r>
              <a:rPr lang="fr-FR" dirty="0" smtClean="0"/>
              <a:t/>
            </a:r>
            <a:br>
              <a:rPr lang="fr-FR" dirty="0" smtClean="0"/>
            </a:br>
            <a:endParaRPr lang="fr-FR" dirty="0"/>
          </a:p>
        </p:txBody>
      </p:sp>
      <p:pic>
        <p:nvPicPr>
          <p:cNvPr id="4" name="Image 3"/>
          <p:cNvPicPr/>
          <p:nvPr/>
        </p:nvPicPr>
        <p:blipFill>
          <a:blip r:embed="rId2" cstate="print"/>
          <a:srcRect/>
          <a:stretch>
            <a:fillRect/>
          </a:stretch>
        </p:blipFill>
        <p:spPr bwMode="auto">
          <a:xfrm>
            <a:off x="6084168" y="1988840"/>
            <a:ext cx="2664296" cy="44264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3600" b="1" dirty="0" smtClean="0"/>
              <a:t>Les multiples débouchés de la filière ES : </a:t>
            </a:r>
            <a:r>
              <a:rPr lang="fr-FR" sz="2000" dirty="0" smtClean="0"/>
              <a:t/>
            </a:r>
            <a:br>
              <a:rPr lang="fr-FR" sz="2000" dirty="0" smtClean="0"/>
            </a:br>
            <a:r>
              <a:rPr lang="fr-FR" sz="2000" dirty="0"/>
              <a:t>(</a:t>
            </a:r>
            <a:r>
              <a:rPr lang="fr-FR" dirty="0" smtClean="0"/>
              <a:t>Résultats Enquête auprès de quelques-uns de nos anciens élèves de Cassin/Bayonne, </a:t>
            </a:r>
            <a:r>
              <a:rPr lang="fr-FR" dirty="0" err="1" smtClean="0"/>
              <a:t>Fébus</a:t>
            </a:r>
            <a:r>
              <a:rPr lang="fr-FR" dirty="0" smtClean="0"/>
              <a:t>/Orthez  et Borda/Dax)</a:t>
            </a:r>
            <a:r>
              <a:rPr lang="fr-FR" sz="2000" dirty="0" smtClean="0"/>
              <a:t/>
            </a:r>
            <a:br>
              <a:rPr lang="fr-FR" sz="2000" dirty="0" smtClean="0"/>
            </a:br>
            <a:endParaRPr lang="fr-FR" dirty="0"/>
          </a:p>
        </p:txBody>
      </p:sp>
      <p:sp>
        <p:nvSpPr>
          <p:cNvPr id="3" name="Espace réservé du contenu 2"/>
          <p:cNvSpPr>
            <a:spLocks noGrp="1"/>
          </p:cNvSpPr>
          <p:nvPr>
            <p:ph idx="1"/>
          </p:nvPr>
        </p:nvSpPr>
        <p:spPr>
          <a:xfrm>
            <a:off x="539552" y="1844824"/>
            <a:ext cx="8229600" cy="4785395"/>
          </a:xfrm>
        </p:spPr>
        <p:txBody>
          <a:bodyPr>
            <a:normAutofit/>
          </a:bodyPr>
          <a:lstStyle/>
          <a:p>
            <a:pPr>
              <a:buFontTx/>
              <a:buChar char="-"/>
            </a:pPr>
            <a:r>
              <a:rPr lang="fr-FR" b="1" i="1" u="sng" dirty="0" smtClean="0"/>
              <a:t>Des filières universitaires variées </a:t>
            </a:r>
            <a:r>
              <a:rPr lang="fr-FR" b="1" i="1" dirty="0" smtClean="0"/>
              <a:t>: </a:t>
            </a:r>
          </a:p>
          <a:p>
            <a:pPr lvl="2">
              <a:buFontTx/>
              <a:buChar char="-"/>
            </a:pPr>
            <a:r>
              <a:rPr lang="fr-FR" sz="2800" i="1" dirty="0" smtClean="0"/>
              <a:t>Droit ; Eco-gestion ; AES</a:t>
            </a:r>
          </a:p>
          <a:p>
            <a:pPr lvl="2">
              <a:buFontTx/>
              <a:buChar char="-"/>
            </a:pPr>
            <a:r>
              <a:rPr lang="fr-FR" sz="2800" i="1" dirty="0" smtClean="0"/>
              <a:t>Sociologie, psychologie</a:t>
            </a:r>
          </a:p>
          <a:p>
            <a:pPr lvl="2">
              <a:buFontTx/>
              <a:buChar char="-"/>
            </a:pPr>
            <a:r>
              <a:rPr lang="fr-FR" sz="2800" i="1" dirty="0" smtClean="0"/>
              <a:t>Info-Com</a:t>
            </a:r>
          </a:p>
          <a:p>
            <a:pPr lvl="2">
              <a:buFontTx/>
              <a:buChar char="-"/>
            </a:pPr>
            <a:r>
              <a:rPr lang="fr-FR" sz="2800" i="1" dirty="0" smtClean="0"/>
              <a:t>Géographie</a:t>
            </a:r>
          </a:p>
          <a:p>
            <a:pPr lvl="2">
              <a:buFontTx/>
              <a:buChar char="-"/>
            </a:pPr>
            <a:r>
              <a:rPr lang="fr-FR" sz="2800" i="1" dirty="0" smtClean="0"/>
              <a:t>Histoire</a:t>
            </a:r>
          </a:p>
          <a:p>
            <a:pPr lvl="2">
              <a:buFontTx/>
              <a:buChar char="-"/>
            </a:pPr>
            <a:r>
              <a:rPr lang="fr-FR" sz="2800" i="1" dirty="0" smtClean="0"/>
              <a:t>STAPS</a:t>
            </a:r>
          </a:p>
          <a:p>
            <a:pPr lvl="2">
              <a:buFontTx/>
              <a:buChar char="-"/>
            </a:pPr>
            <a:r>
              <a:rPr lang="fr-FR" sz="2800" i="1" dirty="0" smtClean="0"/>
              <a:t>LEA</a:t>
            </a:r>
          </a:p>
          <a:p>
            <a:pPr lvl="2">
              <a:buFontTx/>
              <a:buChar char="-"/>
            </a:pPr>
            <a:r>
              <a:rPr lang="fr-FR" sz="2800" i="1" dirty="0" smtClean="0"/>
              <a:t>MIASHS           (…)</a:t>
            </a:r>
          </a:p>
          <a:p>
            <a:pPr>
              <a:buFontTx/>
              <a:buChar char="-"/>
            </a:pPr>
            <a:endParaRPr lang="fr-FR" dirty="0" smtClean="0"/>
          </a:p>
          <a:p>
            <a:pPr>
              <a:buFontTx/>
              <a:buChar cha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229600" cy="1143000"/>
          </a:xfrm>
        </p:spPr>
        <p:txBody>
          <a:bodyPr>
            <a:normAutofit/>
          </a:bodyPr>
          <a:lstStyle/>
          <a:p>
            <a:r>
              <a:rPr lang="fr-FR" sz="3600" b="1" dirty="0" smtClean="0"/>
              <a:t>Les multiples débouchés de la filière ES : </a:t>
            </a:r>
            <a:r>
              <a:rPr lang="fr-FR" sz="4800" dirty="0" smtClean="0"/>
              <a:t/>
            </a:r>
            <a:br>
              <a:rPr lang="fr-FR" sz="4800" dirty="0" smtClean="0"/>
            </a:br>
            <a:r>
              <a:rPr lang="fr-FR" sz="1800" dirty="0" smtClean="0"/>
              <a:t>(Résultats Enquête auprès de quelques-uns de nos anciens élèves)</a:t>
            </a:r>
            <a:endParaRPr lang="fr-FR" sz="1800" dirty="0"/>
          </a:p>
        </p:txBody>
      </p:sp>
      <p:sp>
        <p:nvSpPr>
          <p:cNvPr id="3" name="Espace réservé du contenu 2"/>
          <p:cNvSpPr>
            <a:spLocks noGrp="1"/>
          </p:cNvSpPr>
          <p:nvPr>
            <p:ph idx="1"/>
          </p:nvPr>
        </p:nvSpPr>
        <p:spPr>
          <a:xfrm>
            <a:off x="539552" y="2204864"/>
            <a:ext cx="8229600" cy="4248472"/>
          </a:xfrm>
        </p:spPr>
        <p:txBody>
          <a:bodyPr>
            <a:normAutofit/>
          </a:bodyPr>
          <a:lstStyle/>
          <a:p>
            <a:pPr>
              <a:buNone/>
            </a:pPr>
            <a:r>
              <a:rPr lang="fr-FR" b="1" i="1" u="sng" dirty="0" smtClean="0"/>
              <a:t>Des écoles ou instituts : </a:t>
            </a:r>
          </a:p>
          <a:p>
            <a:r>
              <a:rPr lang="fr-FR" b="1" i="1" dirty="0" smtClean="0"/>
              <a:t>Grandes écoles post-Bac : </a:t>
            </a:r>
          </a:p>
          <a:p>
            <a:pPr>
              <a:buNone/>
            </a:pPr>
            <a:r>
              <a:rPr lang="fr-FR" i="1" dirty="0" smtClean="0"/>
              <a:t>	- IEP (« Sc. Po » Paris, Bordeaux…); </a:t>
            </a:r>
          </a:p>
          <a:p>
            <a:pPr>
              <a:buNone/>
            </a:pPr>
            <a:r>
              <a:rPr lang="fr-FR" i="1" dirty="0" smtClean="0"/>
              <a:t>	- Commerce...</a:t>
            </a:r>
          </a:p>
          <a:p>
            <a:r>
              <a:rPr lang="fr-FR" b="1" i="1" dirty="0" smtClean="0"/>
              <a:t>CPGE :</a:t>
            </a:r>
            <a:r>
              <a:rPr lang="fr-FR" i="1" dirty="0" smtClean="0"/>
              <a:t> EC  ; Droit et Sc. Sociales ; Lettres.</a:t>
            </a:r>
          </a:p>
          <a:p>
            <a:r>
              <a:rPr lang="fr-FR" b="1" i="1" dirty="0" smtClean="0"/>
              <a:t>DCG </a:t>
            </a:r>
            <a:r>
              <a:rPr lang="fr-FR" i="1" dirty="0" smtClean="0"/>
              <a:t>(Compta-gestion)</a:t>
            </a:r>
          </a:p>
          <a:p>
            <a:r>
              <a:rPr lang="fr-FR" b="1" i="1" dirty="0" smtClean="0"/>
              <a:t>Social et paramédical </a:t>
            </a:r>
            <a:r>
              <a:rPr lang="fr-FR" i="1" dirty="0" smtClean="0"/>
              <a:t>(Assistant social, infirmier…)                       (…)</a:t>
            </a:r>
            <a:endParaRPr lang="fr-F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792088"/>
          </a:xfrm>
        </p:spPr>
        <p:txBody>
          <a:bodyPr>
            <a:normAutofit fontScale="90000"/>
          </a:bodyPr>
          <a:lstStyle/>
          <a:p>
            <a:r>
              <a:rPr lang="fr-FR" sz="3600" b="1" dirty="0" smtClean="0"/>
              <a:t>Les multiples débouchés de la filière ES : </a:t>
            </a:r>
            <a:r>
              <a:rPr lang="fr-FR" sz="2000" dirty="0" smtClean="0"/>
              <a:t/>
            </a:r>
            <a:br>
              <a:rPr lang="fr-FR" sz="2000" dirty="0" smtClean="0"/>
            </a:br>
            <a:r>
              <a:rPr lang="fr-FR" sz="1800" dirty="0" smtClean="0"/>
              <a:t>(Résultats Enquête auprès de quelques-uns de nos anciens élèves)</a:t>
            </a:r>
            <a:endParaRPr lang="fr-FR" sz="1800" dirty="0"/>
          </a:p>
        </p:txBody>
      </p:sp>
      <p:sp>
        <p:nvSpPr>
          <p:cNvPr id="3" name="Espace réservé du contenu 2"/>
          <p:cNvSpPr>
            <a:spLocks noGrp="1"/>
          </p:cNvSpPr>
          <p:nvPr>
            <p:ph idx="1"/>
          </p:nvPr>
        </p:nvSpPr>
        <p:spPr>
          <a:xfrm>
            <a:off x="539552" y="1988840"/>
            <a:ext cx="8229600" cy="4551784"/>
          </a:xfrm>
        </p:spPr>
        <p:txBody>
          <a:bodyPr>
            <a:normAutofit lnSpcReduction="10000"/>
          </a:bodyPr>
          <a:lstStyle/>
          <a:p>
            <a:pPr>
              <a:buNone/>
            </a:pPr>
            <a:r>
              <a:rPr lang="fr-FR" dirty="0" smtClean="0"/>
              <a:t>•</a:t>
            </a:r>
            <a:r>
              <a:rPr lang="fr-FR" b="1" i="1" u="sng" dirty="0" smtClean="0"/>
              <a:t>Des IUT </a:t>
            </a:r>
            <a:r>
              <a:rPr lang="fr-FR" i="1" dirty="0" smtClean="0"/>
              <a:t>: </a:t>
            </a:r>
          </a:p>
          <a:p>
            <a:pPr>
              <a:buFontTx/>
              <a:buChar char="-"/>
            </a:pPr>
            <a:r>
              <a:rPr lang="fr-FR" i="1" dirty="0" smtClean="0"/>
              <a:t>« Tech de Co »</a:t>
            </a:r>
          </a:p>
          <a:p>
            <a:pPr>
              <a:buFontTx/>
              <a:buChar char="-"/>
            </a:pPr>
            <a:r>
              <a:rPr lang="fr-FR" i="1" dirty="0" smtClean="0"/>
              <a:t>« GEA »</a:t>
            </a:r>
          </a:p>
          <a:p>
            <a:pPr>
              <a:buFontTx/>
              <a:buChar char="-"/>
            </a:pPr>
            <a:r>
              <a:rPr lang="fr-FR" i="1" dirty="0" smtClean="0"/>
              <a:t>« Carrières sociales »</a:t>
            </a:r>
          </a:p>
          <a:p>
            <a:pPr>
              <a:buFontTx/>
              <a:buChar char="-"/>
            </a:pPr>
            <a:r>
              <a:rPr lang="fr-FR" i="1" dirty="0" smtClean="0"/>
              <a:t>« Info-Com »         (…)</a:t>
            </a:r>
          </a:p>
          <a:p>
            <a:pPr>
              <a:buNone/>
            </a:pPr>
            <a:r>
              <a:rPr lang="fr-FR" i="1" dirty="0" smtClean="0"/>
              <a:t>• </a:t>
            </a:r>
            <a:r>
              <a:rPr lang="fr-FR" b="1" i="1" u="sng" dirty="0" smtClean="0"/>
              <a:t>Des BTS : </a:t>
            </a:r>
          </a:p>
          <a:p>
            <a:pPr>
              <a:buFontTx/>
              <a:buChar char="-"/>
            </a:pPr>
            <a:r>
              <a:rPr lang="fr-FR" i="1" dirty="0" smtClean="0"/>
              <a:t>« Commerce-marketing-Gestion-Services aux entreprises »</a:t>
            </a:r>
          </a:p>
          <a:p>
            <a:pPr>
              <a:buFontTx/>
              <a:buChar char="-"/>
            </a:pPr>
            <a:r>
              <a:rPr lang="fr-FR" i="1" dirty="0" smtClean="0"/>
              <a:t>« Santé et social » </a:t>
            </a:r>
          </a:p>
          <a:p>
            <a:pPr>
              <a:buFontTx/>
              <a:buChar char="-"/>
            </a:pPr>
            <a:r>
              <a:rPr lang="fr-FR" i="1" dirty="0" smtClean="0"/>
              <a:t>« Hôtellerie-Restauration »   (…)</a:t>
            </a:r>
          </a:p>
          <a:p>
            <a:pPr>
              <a:buNone/>
            </a:pPr>
            <a:endParaRPr lang="fr-FR" dirty="0" smtClean="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80728"/>
            <a:ext cx="8229600" cy="1428768"/>
          </a:xfrm>
        </p:spPr>
        <p:txBody>
          <a:bodyPr>
            <a:normAutofit/>
          </a:bodyPr>
          <a:lstStyle/>
          <a:p>
            <a:r>
              <a:rPr lang="fr-FR" sz="4000" b="1" u="sng" dirty="0" smtClean="0"/>
              <a:t>Présentation des IUT de Bayonne </a:t>
            </a:r>
            <a:br>
              <a:rPr lang="fr-FR" sz="4000" b="1" u="sng" dirty="0" smtClean="0"/>
            </a:br>
            <a:endParaRPr lang="fr-FR" sz="3600" b="1" dirty="0"/>
          </a:p>
        </p:txBody>
      </p:sp>
      <p:sp>
        <p:nvSpPr>
          <p:cNvPr id="3" name="Espace réservé du contenu 2"/>
          <p:cNvSpPr>
            <a:spLocks noGrp="1"/>
          </p:cNvSpPr>
          <p:nvPr>
            <p:ph idx="1"/>
          </p:nvPr>
        </p:nvSpPr>
        <p:spPr>
          <a:xfrm>
            <a:off x="457200" y="2348880"/>
            <a:ext cx="8229600" cy="3975720"/>
          </a:xfrm>
        </p:spPr>
        <p:txBody>
          <a:bodyPr>
            <a:normAutofit/>
          </a:bodyPr>
          <a:lstStyle/>
          <a:p>
            <a:r>
              <a:rPr lang="fr-FR" b="1" u="sng" dirty="0" smtClean="0"/>
              <a:t>Les IUT :</a:t>
            </a:r>
          </a:p>
          <a:p>
            <a:pPr>
              <a:buNone/>
            </a:pPr>
            <a:r>
              <a:rPr lang="fr-FR" sz="2800" dirty="0" smtClean="0"/>
              <a:t>	</a:t>
            </a:r>
          </a:p>
          <a:p>
            <a:pPr>
              <a:buNone/>
            </a:pPr>
            <a:r>
              <a:rPr lang="fr-FR" sz="2800" dirty="0" smtClean="0"/>
              <a:t>	C’est quoi ? </a:t>
            </a:r>
          </a:p>
          <a:p>
            <a:pPr>
              <a:buNone/>
            </a:pPr>
            <a:endParaRPr lang="fr-FR" sz="2800" dirty="0" smtClean="0"/>
          </a:p>
          <a:p>
            <a:pPr>
              <a:buNone/>
            </a:pPr>
            <a:r>
              <a:rPr lang="fr-FR" sz="2800" dirty="0" smtClean="0"/>
              <a:t>	Pour qui ? Y a-t-il un « profil » d’élèves pour l’IUT ?</a:t>
            </a:r>
          </a:p>
          <a:p>
            <a:pPr>
              <a:buNone/>
            </a:pPr>
            <a:endParaRPr lang="fr-FR" sz="2800" dirty="0" smtClean="0"/>
          </a:p>
          <a:p>
            <a:pPr>
              <a:buNone/>
            </a:pPr>
            <a:r>
              <a:rPr lang="fr-FR" sz="2800" dirty="0" smtClean="0"/>
              <a:t>	Pourquoi ? Quels objectifs ? Quels débouchés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229600" cy="1728192"/>
          </a:xfrm>
        </p:spPr>
        <p:txBody>
          <a:bodyPr>
            <a:noAutofit/>
          </a:bodyPr>
          <a:lstStyle/>
          <a:p>
            <a:pPr algn="ctr"/>
            <a:r>
              <a:rPr lang="fr-FR" sz="3200" b="1" u="sng" dirty="0" smtClean="0"/>
              <a:t>Présentation de l’UPPA Droit, Eco-gestion, AES </a:t>
            </a:r>
            <a:r>
              <a:rPr lang="fr-FR" sz="3200" b="1" dirty="0" smtClean="0"/>
              <a:t/>
            </a:r>
            <a:br>
              <a:rPr lang="fr-FR" sz="3200" b="1" dirty="0" smtClean="0"/>
            </a:br>
            <a:endParaRPr lang="fr-FR" sz="3200" dirty="0"/>
          </a:p>
        </p:txBody>
      </p:sp>
      <p:sp>
        <p:nvSpPr>
          <p:cNvPr id="3" name="Espace réservé du contenu 2"/>
          <p:cNvSpPr>
            <a:spLocks noGrp="1"/>
          </p:cNvSpPr>
          <p:nvPr>
            <p:ph idx="1"/>
          </p:nvPr>
        </p:nvSpPr>
        <p:spPr>
          <a:xfrm>
            <a:off x="457200" y="2852936"/>
            <a:ext cx="8229600" cy="3273227"/>
          </a:xfrm>
        </p:spPr>
        <p:txBody>
          <a:bodyPr>
            <a:normAutofit lnSpcReduction="10000"/>
          </a:bodyPr>
          <a:lstStyle/>
          <a:p>
            <a:r>
              <a:rPr lang="fr-FR" sz="2800" dirty="0" smtClean="0"/>
              <a:t>Quelle organisation et quels contenus ?</a:t>
            </a:r>
          </a:p>
          <a:p>
            <a:pPr>
              <a:buNone/>
            </a:pPr>
            <a:endParaRPr lang="fr-FR" sz="2800" dirty="0" smtClean="0"/>
          </a:p>
          <a:p>
            <a:r>
              <a:rPr lang="fr-FR" sz="2800" dirty="0" smtClean="0"/>
              <a:t>Pour qui ? Des compétences spécifiques attendues pour réussir en faculté ?</a:t>
            </a:r>
          </a:p>
          <a:p>
            <a:pPr>
              <a:buNone/>
            </a:pPr>
            <a:endParaRPr lang="fr-FR" sz="2800" dirty="0" smtClean="0"/>
          </a:p>
          <a:p>
            <a:r>
              <a:rPr lang="fr-FR" sz="2800" dirty="0" smtClean="0"/>
              <a:t>Pour une orientation positive à la faculté : Comment valoriser ce cursus ?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u="sng" dirty="0" smtClean="0"/>
              <a:t>Présentation CPGE </a:t>
            </a:r>
            <a:r>
              <a:rPr lang="fr-FR" sz="3600" b="1" u="sng" dirty="0" smtClean="0">
                <a:solidFill>
                  <a:srgbClr val="FF0000"/>
                </a:solidFill>
                <a:hlinkClick r:id="rId2" action="ppaction://hlinkfile"/>
              </a:rPr>
              <a:t>ECE</a:t>
            </a:r>
            <a:r>
              <a:rPr lang="fr-FR" sz="3600" b="1" u="sng" dirty="0" smtClean="0"/>
              <a:t> (Lycée Cassin Bayonne)</a:t>
            </a:r>
            <a:endParaRPr lang="fr-FR" sz="3600" dirty="0"/>
          </a:p>
        </p:txBody>
      </p:sp>
      <p:sp>
        <p:nvSpPr>
          <p:cNvPr id="3" name="Espace réservé du contenu 2"/>
          <p:cNvSpPr>
            <a:spLocks noGrp="1"/>
          </p:cNvSpPr>
          <p:nvPr>
            <p:ph idx="1"/>
          </p:nvPr>
        </p:nvSpPr>
        <p:spPr>
          <a:xfrm>
            <a:off x="457200" y="2276872"/>
            <a:ext cx="8229600" cy="3849291"/>
          </a:xfrm>
        </p:spPr>
        <p:txBody>
          <a:bodyPr>
            <a:normAutofit/>
          </a:bodyPr>
          <a:lstStyle/>
          <a:p>
            <a:r>
              <a:rPr lang="fr-FR" sz="2400" dirty="0" smtClean="0"/>
              <a:t>Pour quel projet professionnel ?</a:t>
            </a:r>
          </a:p>
          <a:p>
            <a:r>
              <a:rPr lang="fr-FR" sz="2400" dirty="0" smtClean="0"/>
              <a:t>Durée ?</a:t>
            </a:r>
          </a:p>
          <a:p>
            <a:r>
              <a:rPr lang="fr-FR" sz="2400" dirty="0" smtClean="0"/>
              <a:t>Pour qui ?</a:t>
            </a:r>
          </a:p>
          <a:p>
            <a:r>
              <a:rPr lang="fr-FR" sz="2400" dirty="0" smtClean="0"/>
              <a:t>Quel contenu ?</a:t>
            </a:r>
          </a:p>
          <a:p>
            <a:r>
              <a:rPr lang="fr-FR" sz="2400" dirty="0" smtClean="0"/>
              <a:t>Les spécificités de la CPEC Cassin</a:t>
            </a:r>
          </a:p>
          <a:p>
            <a:r>
              <a:rPr lang="fr-FR" sz="2400" dirty="0" smtClean="0"/>
              <a:t>De belles réussites</a:t>
            </a:r>
          </a:p>
          <a:p>
            <a:r>
              <a:rPr lang="fr-FR" sz="2400" dirty="0" smtClean="0"/>
              <a:t>Méthodes et compétences travaillées.</a:t>
            </a:r>
          </a:p>
          <a:p>
            <a:r>
              <a:rPr lang="fr-FR" sz="2400" b="1" dirty="0" smtClean="0"/>
              <a:t>Les clés du succès</a:t>
            </a:r>
          </a:p>
          <a:p>
            <a:endParaRPr lang="fr-FR" dirty="0" smtClean="0"/>
          </a:p>
          <a:p>
            <a:endParaRPr lang="fr-FR" dirty="0" smtClean="0"/>
          </a:p>
          <a:p>
            <a:endParaRPr lang="fr-FR" dirty="0" smtClean="0"/>
          </a:p>
          <a:p>
            <a:endParaRPr lang="fr-FR"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08720"/>
            <a:ext cx="8229600" cy="2520280"/>
          </a:xfrm>
        </p:spPr>
        <p:txBody>
          <a:bodyPr>
            <a:normAutofit fontScale="90000"/>
          </a:bodyPr>
          <a:lstStyle/>
          <a:p>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3200" i="1" dirty="0" smtClean="0"/>
              <a:t/>
            </a:r>
            <a:br>
              <a:rPr lang="fr-FR" sz="3200" i="1" dirty="0" smtClean="0"/>
            </a:br>
            <a:r>
              <a:rPr lang="fr-FR" sz="4000" b="1" i="1" dirty="0" smtClean="0"/>
              <a:t>« Quand les étudiants racontent leurs expériences à leurs professeurs et aux nouvelles générations de lycéens » : </a:t>
            </a:r>
            <a:br>
              <a:rPr lang="fr-FR" sz="4000" b="1" i="1" dirty="0" smtClean="0"/>
            </a:br>
            <a:r>
              <a:rPr lang="fr-FR" sz="4000" b="1" dirty="0" smtClean="0"/>
              <a:t>bilan d’enquête.</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457200" y="3933056"/>
            <a:ext cx="8229600" cy="2193107"/>
          </a:xfrm>
        </p:spPr>
        <p:txBody>
          <a:bodyPr/>
          <a:lstStyle/>
          <a:p>
            <a:r>
              <a:rPr lang="fr-FR" dirty="0" err="1" smtClean="0">
                <a:hlinkClick r:id="rId2" action="ppaction://hlinkpres?slideindex=1&amp;slidetitle="/>
              </a:rPr>
              <a:t>suivi_etudiants</a:t>
            </a:r>
            <a:r>
              <a:rPr lang="fr-FR" dirty="0" smtClean="0">
                <a:hlinkClick r:id="rId2" action="ppaction://hlinkpres?slideindex=1&amp;slidetitle="/>
              </a:rPr>
              <a:t> post bac.pptx</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ctr"/>
            <a:r>
              <a:rPr lang="fr-FR" b="1" u="sng" dirty="0" smtClean="0"/>
              <a:t>12h30- 14h : Pause repas</a:t>
            </a:r>
          </a:p>
          <a:p>
            <a:pPr algn="ctr"/>
            <a:endParaRPr lang="fr-FR" dirty="0" smtClean="0"/>
          </a:p>
          <a:p>
            <a:pPr algn="ctr"/>
            <a:endParaRPr lang="fr-FR" dirty="0" smtClean="0"/>
          </a:p>
          <a:p>
            <a:pPr algn="ctr">
              <a:buNone/>
            </a:pPr>
            <a:endParaRPr lang="fr-FR" dirty="0" smtClean="0"/>
          </a:p>
          <a:p>
            <a:pPr algn="ctr"/>
            <a:r>
              <a:rPr lang="fr-FR" b="1" u="sng" dirty="0" smtClean="0"/>
              <a:t>14h : Retour salle 5</a:t>
            </a:r>
            <a:endParaRPr lang="fr-FR" b="1"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14h-14h30</a:t>
            </a:r>
            <a:r>
              <a:rPr lang="fr-FR" sz="3600" dirty="0" smtClean="0"/>
              <a:t>,  </a:t>
            </a:r>
            <a:r>
              <a:rPr lang="fr-FR" sz="3600" b="1" dirty="0" smtClean="0"/>
              <a:t>Bilan des présentations du matin </a:t>
            </a:r>
            <a:r>
              <a:rPr lang="fr-FR" sz="3600" dirty="0" smtClean="0"/>
              <a:t>:</a:t>
            </a:r>
            <a:endParaRPr lang="fr-FR" dirty="0"/>
          </a:p>
        </p:txBody>
      </p:sp>
      <p:sp>
        <p:nvSpPr>
          <p:cNvPr id="3" name="Espace réservé du contenu 2"/>
          <p:cNvSpPr>
            <a:spLocks noGrp="1"/>
          </p:cNvSpPr>
          <p:nvPr>
            <p:ph idx="1"/>
          </p:nvPr>
        </p:nvSpPr>
        <p:spPr>
          <a:xfrm>
            <a:off x="467544" y="2204864"/>
            <a:ext cx="8229600" cy="4389120"/>
          </a:xfrm>
        </p:spPr>
        <p:txBody>
          <a:bodyPr>
            <a:normAutofit/>
          </a:bodyPr>
          <a:lstStyle/>
          <a:p>
            <a:pPr algn="just">
              <a:buNone/>
            </a:pPr>
            <a:r>
              <a:rPr lang="fr-FR" dirty="0" smtClean="0"/>
              <a:t>	Quelles sont les compétences à maîtriser pour réussir dans l’enseignement supérieur ? Quelle continuité avec le lycée ?</a:t>
            </a:r>
          </a:p>
          <a:p>
            <a:pPr algn="just">
              <a:buNone/>
            </a:pPr>
            <a:endParaRPr lang="fr-FR" dirty="0" smtClean="0"/>
          </a:p>
          <a:p>
            <a:pPr algn="just">
              <a:buNone/>
            </a:pPr>
            <a:r>
              <a:rPr lang="fr-FR" dirty="0" smtClean="0"/>
              <a:t>	Présentation de la </a:t>
            </a:r>
            <a:r>
              <a:rPr lang="fr-FR" dirty="0" smtClean="0">
                <a:hlinkClick r:id="rId2" action="ppaction://hlinkfile"/>
              </a:rPr>
              <a:t>grille de compétences en vue de la réussite universitaire et professionnelle </a:t>
            </a:r>
            <a:r>
              <a:rPr lang="fr-FR" dirty="0" smtClean="0"/>
              <a:t>par S. </a:t>
            </a:r>
            <a:r>
              <a:rPr lang="fr-FR" dirty="0" err="1" smtClean="0"/>
              <a:t>Desreumaux</a:t>
            </a:r>
            <a:r>
              <a:rPr lang="fr-FR" dirty="0" smtClean="0"/>
              <a:t> : </a:t>
            </a:r>
          </a:p>
          <a:p>
            <a:pPr algn="just">
              <a:buNone/>
            </a:pPr>
            <a:endParaRPr lang="fr-FR" sz="1800" dirty="0" smtClean="0">
              <a:hlinkClick r:id="rId2" action="ppaction://hlinkfile"/>
            </a:endParaRPr>
          </a:p>
          <a:p>
            <a:pPr algn="just">
              <a:buNone/>
            </a:pPr>
            <a:endParaRPr lang="fr-FR" sz="1800" dirty="0" smtClean="0">
              <a:hlinkClick r:id="rId2" action="ppaction://hlinkfi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t>14h30-16h30 </a:t>
            </a:r>
            <a:r>
              <a:rPr lang="fr-FR" sz="3200" dirty="0" smtClean="0"/>
              <a:t>: </a:t>
            </a:r>
            <a:r>
              <a:rPr lang="fr-FR" sz="3200" b="1" dirty="0" smtClean="0"/>
              <a:t>Réflexion  / Ateliers </a:t>
            </a:r>
            <a:br>
              <a:rPr lang="fr-FR" sz="3200" b="1" dirty="0" smtClean="0"/>
            </a:br>
            <a:endParaRPr lang="fr-FR" sz="3200" dirty="0"/>
          </a:p>
        </p:txBody>
      </p:sp>
      <p:sp>
        <p:nvSpPr>
          <p:cNvPr id="3" name="Espace réservé du contenu 2"/>
          <p:cNvSpPr>
            <a:spLocks noGrp="1"/>
          </p:cNvSpPr>
          <p:nvPr>
            <p:ph idx="1"/>
          </p:nvPr>
        </p:nvSpPr>
        <p:spPr>
          <a:xfrm>
            <a:off x="457200" y="2060848"/>
            <a:ext cx="8229600" cy="4065315"/>
          </a:xfrm>
        </p:spPr>
        <p:txBody>
          <a:bodyPr>
            <a:normAutofit/>
          </a:bodyPr>
          <a:lstStyle/>
          <a:p>
            <a:pPr>
              <a:buNone/>
            </a:pPr>
            <a:r>
              <a:rPr lang="fr-FR" dirty="0" smtClean="0"/>
              <a:t>	- </a:t>
            </a:r>
            <a:r>
              <a:rPr lang="fr-FR" u="sng" dirty="0" smtClean="0"/>
              <a:t>Objectifs</a:t>
            </a:r>
            <a:r>
              <a:rPr lang="fr-FR" dirty="0" smtClean="0"/>
              <a:t> : </a:t>
            </a:r>
          </a:p>
          <a:p>
            <a:pPr>
              <a:buNone/>
            </a:pPr>
            <a:r>
              <a:rPr lang="fr-FR" i="1" dirty="0" smtClean="0"/>
              <a:t>	à partir de la grille de compétences (Bac-2 à Bac+3) et des interventions du matin, </a:t>
            </a:r>
          </a:p>
          <a:p>
            <a:pPr>
              <a:buNone/>
            </a:pPr>
            <a:r>
              <a:rPr lang="fr-FR" i="1" dirty="0" smtClean="0"/>
              <a:t>	</a:t>
            </a:r>
            <a:r>
              <a:rPr lang="fr-FR" b="1" i="1" dirty="0" smtClean="0"/>
              <a:t>comment contribuer à une meilleure réussite des élèves</a:t>
            </a:r>
            <a:r>
              <a:rPr lang="fr-FR" sz="3600" b="1" i="1" dirty="0" smtClean="0">
                <a:solidFill>
                  <a:srgbClr val="FF0000"/>
                </a:solidFill>
              </a:rPr>
              <a:t>*</a:t>
            </a:r>
            <a:r>
              <a:rPr lang="fr-FR" sz="3600" b="1" i="1" dirty="0" smtClean="0">
                <a:solidFill>
                  <a:srgbClr val="7030A0"/>
                </a:solidFill>
              </a:rPr>
              <a:t> </a:t>
            </a:r>
            <a:r>
              <a:rPr lang="fr-FR" b="1" i="1" dirty="0" smtClean="0"/>
              <a:t>et à une orientation positive ?</a:t>
            </a:r>
          </a:p>
          <a:p>
            <a:pPr>
              <a:buNone/>
            </a:pPr>
            <a:endParaRPr lang="fr-FR" b="1" i="1" dirty="0" smtClean="0"/>
          </a:p>
          <a:p>
            <a:pPr>
              <a:buNone/>
            </a:pPr>
            <a:r>
              <a:rPr lang="fr-FR" sz="2800" b="1" dirty="0" smtClean="0">
                <a:solidFill>
                  <a:srgbClr val="A30067"/>
                </a:solidFill>
              </a:rPr>
              <a:t>	</a:t>
            </a:r>
            <a:r>
              <a:rPr lang="fr-FR" sz="2800" b="1" i="1" dirty="0" smtClean="0">
                <a:solidFill>
                  <a:srgbClr val="7030A0"/>
                </a:solidFill>
              </a:rPr>
              <a:t> </a:t>
            </a:r>
            <a:r>
              <a:rPr lang="fr-FR" sz="4400" b="1" i="1" dirty="0" smtClean="0">
                <a:solidFill>
                  <a:srgbClr val="FF0000"/>
                </a:solidFill>
              </a:rPr>
              <a:t>*</a:t>
            </a:r>
            <a:r>
              <a:rPr lang="fr-FR" sz="2800" b="1" i="1" dirty="0" smtClean="0">
                <a:solidFill>
                  <a:srgbClr val="FF0000"/>
                </a:solidFill>
              </a:rPr>
              <a:t> </a:t>
            </a:r>
            <a:r>
              <a:rPr lang="fr-FR" sz="2000" b="1" dirty="0" smtClean="0">
                <a:solidFill>
                  <a:srgbClr val="A30067"/>
                </a:solidFill>
                <a:hlinkClick r:id="rId2" action="ppaction://hlinkpres?slideindex=1&amp;slidetitle="/>
              </a:rPr>
              <a:t>Réussite aux examens des bacheliers ES par formation</a:t>
            </a:r>
            <a:endParaRPr lang="fr-FR" sz="2000" b="1" dirty="0" smtClean="0">
              <a:solidFill>
                <a:srgbClr val="A30067"/>
              </a:solidFill>
            </a:endParaRPr>
          </a:p>
          <a:p>
            <a:pPr algn="ctr">
              <a:buNone/>
            </a:pPr>
            <a:r>
              <a:rPr lang="fr-FR" sz="2000" b="1" dirty="0" smtClean="0">
                <a:solidFill>
                  <a:srgbClr val="A30067"/>
                </a:solidFill>
              </a:rPr>
              <a:t> </a:t>
            </a:r>
            <a:r>
              <a:rPr lang="fr-FR" sz="1600" dirty="0" smtClean="0"/>
              <a:t>Source : ODE - UPPA , diaporama </a:t>
            </a:r>
            <a:r>
              <a:rPr lang="fr-FR" sz="1600" b="1" dirty="0" smtClean="0">
                <a:solidFill>
                  <a:srgbClr val="A30067"/>
                </a:solidFill>
                <a:latin typeface="Calibri" pitchFamily="34" charset="0"/>
              </a:rPr>
              <a:t>SCUIO-IP, </a:t>
            </a:r>
            <a:r>
              <a:rPr lang="fr-FR" sz="1600" b="1" dirty="0" smtClean="0"/>
              <a:t>Christelle KILGUS</a:t>
            </a:r>
            <a:r>
              <a:rPr lang="fr-FR" sz="1600" dirty="0" smtClean="0"/>
              <a:t> vignettes 6, 7, 8, 9.</a:t>
            </a:r>
            <a:endParaRPr lang="fr-FR" sz="1600" b="1" dirty="0" smtClean="0">
              <a:solidFill>
                <a:srgbClr val="A30067"/>
              </a:solidFill>
            </a:endParaRPr>
          </a:p>
          <a:p>
            <a:pPr>
              <a:buNone/>
            </a:pPr>
            <a:endParaRPr lang="fr-FR" b="1" i="1" dirty="0" smtClean="0"/>
          </a:p>
          <a:p>
            <a:pPr>
              <a:buNone/>
            </a:pP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sz="4000" b="1" u="sng" dirty="0"/>
              <a:t>Objectifs</a:t>
            </a:r>
            <a:r>
              <a:rPr lang="fr-FR" b="1" u="sng" dirty="0"/>
              <a:t> :</a:t>
            </a:r>
            <a:r>
              <a:rPr lang="fr-FR" b="1" dirty="0"/>
              <a:t> </a:t>
            </a:r>
            <a:endParaRPr lang="fr-FR" dirty="0"/>
          </a:p>
        </p:txBody>
      </p:sp>
      <p:sp>
        <p:nvSpPr>
          <p:cNvPr id="3" name="Espace réservé du contenu 2"/>
          <p:cNvSpPr>
            <a:spLocks noGrp="1"/>
          </p:cNvSpPr>
          <p:nvPr>
            <p:ph idx="1"/>
          </p:nvPr>
        </p:nvSpPr>
        <p:spPr>
          <a:xfrm>
            <a:off x="457200" y="1600200"/>
            <a:ext cx="8435280" cy="4525963"/>
          </a:xfrm>
        </p:spPr>
        <p:txBody>
          <a:bodyPr>
            <a:normAutofit fontScale="92500" lnSpcReduction="10000"/>
          </a:bodyPr>
          <a:lstStyle/>
          <a:p>
            <a:pPr lvl="0"/>
            <a:r>
              <a:rPr lang="fr-FR" sz="3000" dirty="0"/>
              <a:t>S’interroger sur les </a:t>
            </a:r>
            <a:r>
              <a:rPr lang="fr-FR" sz="3000" b="1" dirty="0"/>
              <a:t>compétences</a:t>
            </a:r>
            <a:r>
              <a:rPr lang="fr-FR" sz="3000" dirty="0"/>
              <a:t> à maîtriser pour réussir dans l’enseignement </a:t>
            </a:r>
            <a:r>
              <a:rPr lang="fr-FR" sz="3000" dirty="0" smtClean="0"/>
              <a:t>supérieur. Quelle </a:t>
            </a:r>
            <a:r>
              <a:rPr lang="fr-FR" sz="3000" dirty="0"/>
              <a:t>continuité avec le lycée </a:t>
            </a:r>
            <a:r>
              <a:rPr lang="fr-FR" sz="3000" dirty="0" smtClean="0"/>
              <a:t>?</a:t>
            </a:r>
          </a:p>
          <a:p>
            <a:pPr lvl="0">
              <a:buNone/>
            </a:pPr>
            <a:endParaRPr lang="fr-FR" sz="3000" dirty="0"/>
          </a:p>
          <a:p>
            <a:pPr lvl="0"/>
            <a:r>
              <a:rPr lang="fr-FR" sz="3000" dirty="0"/>
              <a:t>Découvrir </a:t>
            </a:r>
            <a:r>
              <a:rPr lang="fr-FR" sz="3000" b="1" dirty="0"/>
              <a:t>l’offre  locale de formation </a:t>
            </a:r>
            <a:r>
              <a:rPr lang="fr-FR" sz="3000" dirty="0"/>
              <a:t>de l’enseignement supérieur en lien avec la filière ES</a:t>
            </a:r>
            <a:r>
              <a:rPr lang="fr-FR" sz="3000" dirty="0" smtClean="0"/>
              <a:t>.</a:t>
            </a:r>
          </a:p>
          <a:p>
            <a:pPr lvl="0">
              <a:buNone/>
            </a:pPr>
            <a:endParaRPr lang="fr-FR" sz="3000" dirty="0"/>
          </a:p>
          <a:p>
            <a:pPr lvl="0"/>
            <a:r>
              <a:rPr lang="fr-FR" sz="3000" dirty="0"/>
              <a:t>Développer des </a:t>
            </a:r>
            <a:r>
              <a:rPr lang="fr-FR" sz="3000" b="1" dirty="0"/>
              <a:t>partenariats</a:t>
            </a:r>
            <a:r>
              <a:rPr lang="fr-FR" sz="3000" dirty="0"/>
              <a:t> et des </a:t>
            </a:r>
            <a:r>
              <a:rPr lang="fr-FR" sz="3000" b="1" dirty="0"/>
              <a:t>projets</a:t>
            </a:r>
            <a:r>
              <a:rPr lang="fr-FR" sz="3000" dirty="0"/>
              <a:t> assurant une meilleure liaison </a:t>
            </a:r>
            <a:r>
              <a:rPr lang="fr-FR" sz="3000" dirty="0" smtClean="0"/>
              <a:t>Lycée/Enseignement </a:t>
            </a:r>
            <a:r>
              <a:rPr lang="fr-FR" sz="3000" dirty="0"/>
              <a:t>supérieur.</a:t>
            </a:r>
          </a:p>
          <a:p>
            <a:pPr>
              <a:buNone/>
            </a:pP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764704"/>
            <a:ext cx="8075240" cy="1656184"/>
          </a:xfrm>
        </p:spPr>
        <p:txBody>
          <a:bodyPr>
            <a:normAutofit fontScale="90000"/>
          </a:bodyPr>
          <a:lstStyle/>
          <a:p>
            <a:r>
              <a:rPr lang="fr-FR" sz="3600" u="sng" dirty="0" smtClean="0"/>
              <a:t>Des exemples de projets déjà menés améliorant la liaison Lycée /Enseignement supérieur </a:t>
            </a:r>
            <a:r>
              <a:rPr lang="fr-FR" u="sng" dirty="0" smtClean="0"/>
              <a:t/>
            </a:r>
            <a:br>
              <a:rPr lang="fr-FR" u="sng" dirty="0" smtClean="0"/>
            </a:br>
            <a:endParaRPr lang="fr-FR" dirty="0"/>
          </a:p>
        </p:txBody>
      </p:sp>
      <p:sp>
        <p:nvSpPr>
          <p:cNvPr id="3" name="Espace réservé du contenu 2"/>
          <p:cNvSpPr>
            <a:spLocks noGrp="1"/>
          </p:cNvSpPr>
          <p:nvPr>
            <p:ph idx="1"/>
          </p:nvPr>
        </p:nvSpPr>
        <p:spPr>
          <a:xfrm>
            <a:off x="395536" y="2276872"/>
            <a:ext cx="8229600" cy="4353347"/>
          </a:xfrm>
        </p:spPr>
        <p:txBody>
          <a:bodyPr>
            <a:normAutofit/>
          </a:bodyPr>
          <a:lstStyle/>
          <a:p>
            <a:pPr>
              <a:buFontTx/>
              <a:buChar char="-"/>
            </a:pPr>
            <a:r>
              <a:rPr lang="fr-FR" sz="2600" dirty="0" smtClean="0"/>
              <a:t>Le projet d’AP </a:t>
            </a:r>
            <a:r>
              <a:rPr lang="fr-FR" sz="2600" dirty="0" smtClean="0">
                <a:hlinkClick r:id="rId2" action="ppaction://hlinkfile"/>
              </a:rPr>
              <a:t>« Lycéens à la BU » </a:t>
            </a:r>
            <a:r>
              <a:rPr lang="fr-FR" sz="2600" dirty="0" smtClean="0"/>
              <a:t>: présentation par Françoise </a:t>
            </a:r>
            <a:r>
              <a:rPr lang="fr-FR" sz="2600" dirty="0" err="1" smtClean="0"/>
              <a:t>Sasco</a:t>
            </a:r>
            <a:r>
              <a:rPr lang="fr-FR" sz="2600" dirty="0" smtClean="0"/>
              <a:t>, professeur de SES au lycée René Cassin.</a:t>
            </a:r>
          </a:p>
          <a:p>
            <a:pPr>
              <a:buNone/>
            </a:pPr>
            <a:endParaRPr lang="fr-FR" sz="2600" dirty="0" smtClean="0"/>
          </a:p>
          <a:p>
            <a:pPr>
              <a:buNone/>
            </a:pPr>
            <a:endParaRPr lang="fr-FR" sz="2000" dirty="0" smtClean="0"/>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764704"/>
            <a:ext cx="8075240" cy="1656184"/>
          </a:xfrm>
        </p:spPr>
        <p:txBody>
          <a:bodyPr>
            <a:normAutofit fontScale="90000"/>
          </a:bodyPr>
          <a:lstStyle/>
          <a:p>
            <a:r>
              <a:rPr lang="fr-FR" sz="3600" u="sng" dirty="0" smtClean="0"/>
              <a:t>Des exemples de projets déjà menés améliorant la liaison Lycée /Enseignement supérieur </a:t>
            </a:r>
            <a:r>
              <a:rPr lang="fr-FR" sz="1300" u="sng" dirty="0" smtClean="0"/>
              <a:t>(Cliquer sur image)</a:t>
            </a:r>
            <a:r>
              <a:rPr lang="fr-FR" u="sng" dirty="0" smtClean="0"/>
              <a:t/>
            </a:r>
            <a:br>
              <a:rPr lang="fr-FR" u="sng" dirty="0" smtClean="0"/>
            </a:br>
            <a:endParaRPr lang="fr-FR" dirty="0"/>
          </a:p>
        </p:txBody>
      </p:sp>
      <p:pic>
        <p:nvPicPr>
          <p:cNvPr id="2050" name="Picture 2">
            <a:hlinkClick r:id="rId2" action="ppaction://hlinkpres?slideindex=1&amp;slidetitle="/>
          </p:cNvPr>
          <p:cNvPicPr>
            <a:picLocks noGrp="1" noChangeAspect="1" noChangeArrowheads="1"/>
          </p:cNvPicPr>
          <p:nvPr>
            <p:ph idx="1"/>
          </p:nvPr>
        </p:nvPicPr>
        <p:blipFill>
          <a:blip r:embed="rId3" cstate="print"/>
          <a:srcRect/>
          <a:stretch>
            <a:fillRect/>
          </a:stretch>
        </p:blipFill>
        <p:spPr bwMode="auto">
          <a:xfrm>
            <a:off x="1547664" y="2132856"/>
            <a:ext cx="5872965" cy="45031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764704"/>
            <a:ext cx="7772400" cy="1902073"/>
          </a:xfrm>
        </p:spPr>
        <p:txBody>
          <a:bodyPr>
            <a:normAutofit fontScale="90000"/>
          </a:bodyPr>
          <a:lstStyle/>
          <a:p>
            <a:r>
              <a:rPr lang="fr-FR" sz="4000" b="1" u="sng" dirty="0" smtClean="0"/>
              <a:t/>
            </a:r>
            <a:br>
              <a:rPr lang="fr-FR" sz="4000" b="1" u="sng" dirty="0" smtClean="0"/>
            </a:br>
            <a:r>
              <a:rPr lang="fr-FR" sz="4000" b="1" u="sng" dirty="0" smtClean="0"/>
              <a:t/>
            </a:r>
            <a:br>
              <a:rPr lang="fr-FR" sz="4000" b="1" u="sng" dirty="0" smtClean="0"/>
            </a:br>
            <a:r>
              <a:rPr lang="fr-FR" sz="4000" u="sng" dirty="0" smtClean="0"/>
              <a:t/>
            </a:r>
            <a:br>
              <a:rPr lang="fr-FR" sz="4000" u="sng" dirty="0" smtClean="0"/>
            </a:br>
            <a:r>
              <a:rPr lang="fr-FR" sz="4000" u="sng" dirty="0" smtClean="0"/>
              <a:t/>
            </a:r>
            <a:br>
              <a:rPr lang="fr-FR" sz="4000" u="sng" dirty="0" smtClean="0"/>
            </a:br>
            <a:r>
              <a:rPr lang="fr-FR" sz="4000" b="1" u="sng" dirty="0" smtClean="0"/>
              <a:t>Une orientation choisie et accompagnée du lycée à l’université : </a:t>
            </a:r>
            <a:r>
              <a:rPr lang="fr-FR" dirty="0" smtClean="0"/>
              <a:t/>
            </a:r>
            <a:br>
              <a:rPr lang="fr-FR" dirty="0" smtClean="0"/>
            </a:br>
            <a:endParaRPr lang="fr-FR" dirty="0"/>
          </a:p>
        </p:txBody>
      </p:sp>
      <p:sp>
        <p:nvSpPr>
          <p:cNvPr id="3" name="Sous-titre 2"/>
          <p:cNvSpPr>
            <a:spLocks noGrp="1"/>
          </p:cNvSpPr>
          <p:nvPr>
            <p:ph type="subTitle" idx="1"/>
          </p:nvPr>
        </p:nvSpPr>
        <p:spPr>
          <a:xfrm>
            <a:off x="539552" y="2420888"/>
            <a:ext cx="7848872" cy="3960440"/>
          </a:xfrm>
        </p:spPr>
        <p:txBody>
          <a:bodyPr>
            <a:normAutofit fontScale="70000" lnSpcReduction="20000"/>
          </a:bodyPr>
          <a:lstStyle/>
          <a:p>
            <a:pPr algn="l"/>
            <a:r>
              <a:rPr lang="fr-FR" b="1" dirty="0" smtClean="0"/>
              <a:t>Conduire à terme 50% d’une classe d’âge à un diplôme supérieur constitue l’un des objectifs prioritaires de la politique conduite aujourd’hui dans l’enseignement supérieur.</a:t>
            </a:r>
          </a:p>
          <a:p>
            <a:pPr algn="l"/>
            <a:endParaRPr lang="fr-FR" dirty="0" smtClean="0"/>
          </a:p>
          <a:p>
            <a:pPr algn="l"/>
            <a:r>
              <a:rPr lang="fr-FR" b="1" dirty="0" smtClean="0"/>
              <a:t>Pour y parvenir, la liaison lycée – enseignement supérieur, étape clé dans le parcours du lycéen futur étudiant, fait l’objet de toute l’attention de la communauté éducative, au plan national comme au plan académique.</a:t>
            </a:r>
          </a:p>
          <a:p>
            <a:pPr algn="l"/>
            <a:endParaRPr lang="fr-FR" dirty="0" smtClean="0"/>
          </a:p>
          <a:p>
            <a:pPr algn="l"/>
            <a:r>
              <a:rPr lang="fr-FR" dirty="0" smtClean="0"/>
              <a:t>Durant l’année scolaire 2015-2016, différentes actions seront mises en </a:t>
            </a:r>
            <a:r>
              <a:rPr lang="fr-FR" dirty="0" err="1" smtClean="0"/>
              <a:t>oeuvre</a:t>
            </a:r>
            <a:r>
              <a:rPr lang="fr-FR" dirty="0" smtClean="0"/>
              <a:t> pour faciliter la liaison entre le lycée et l’enseignement supérieur et dans une démarche active d’orientation des lycéens</a:t>
            </a:r>
          </a:p>
          <a:p>
            <a:pPr algn="l"/>
            <a:endParaRPr lang="fr-FR" dirty="0" smtClean="0"/>
          </a:p>
          <a:p>
            <a:endParaRPr lang="fr-FR" sz="2300" dirty="0" smtClean="0"/>
          </a:p>
          <a:p>
            <a:r>
              <a:rPr lang="fr-FR" sz="2300" dirty="0" smtClean="0"/>
              <a:t>Source : Dossier de presse, Rentrée universitaire 2015, Université de Bordeaux</a:t>
            </a:r>
          </a:p>
          <a:p>
            <a:pPr algn="l"/>
            <a:r>
              <a:rPr lang="fr-FR" b="1" dirty="0" smtClean="0"/>
              <a:t>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2002234"/>
          </a:xfrm>
        </p:spPr>
        <p:txBody>
          <a:bodyPr>
            <a:noAutofit/>
          </a:bodyPr>
          <a:lstStyle/>
          <a:p>
            <a:pPr algn="just"/>
            <a:r>
              <a:rPr lang="fr-FR" sz="2800" dirty="0" smtClean="0"/>
              <a:t>Durant l’année scolaire 2015-2016, différentes actions pour faciliter la liaison entre le lycée et l’enseignement supérieur et dans une démarche active d’orientation des lycéens</a:t>
            </a:r>
          </a:p>
        </p:txBody>
      </p:sp>
      <p:sp>
        <p:nvSpPr>
          <p:cNvPr id="3" name="Espace réservé du contenu 2"/>
          <p:cNvSpPr>
            <a:spLocks noGrp="1"/>
          </p:cNvSpPr>
          <p:nvPr>
            <p:ph idx="1"/>
          </p:nvPr>
        </p:nvSpPr>
        <p:spPr>
          <a:xfrm>
            <a:off x="395536" y="3212977"/>
            <a:ext cx="8064896" cy="3168352"/>
          </a:xfrm>
        </p:spPr>
        <p:txBody>
          <a:bodyPr/>
          <a:lstStyle/>
          <a:p>
            <a:pPr>
              <a:buNone/>
            </a:pPr>
            <a:r>
              <a:rPr lang="fr-FR" b="1" u="sng" dirty="0" smtClean="0"/>
              <a:t>1. L’information des lycéens</a:t>
            </a:r>
            <a:endParaRPr lang="fr-FR" u="sng" dirty="0" smtClean="0"/>
          </a:p>
          <a:p>
            <a:pPr lvl="1"/>
            <a:r>
              <a:rPr lang="fr-FR" dirty="0" smtClean="0"/>
              <a:t> </a:t>
            </a:r>
            <a:r>
              <a:rPr lang="fr-FR" b="1" dirty="0" smtClean="0"/>
              <a:t>Les journées </a:t>
            </a:r>
            <a:r>
              <a:rPr lang="fr-FR" b="1" dirty="0" err="1" smtClean="0"/>
              <a:t>Infosup</a:t>
            </a:r>
            <a:r>
              <a:rPr lang="fr-FR" b="1" dirty="0" smtClean="0"/>
              <a:t> 2015-2016</a:t>
            </a:r>
          </a:p>
          <a:p>
            <a:pPr lvl="1"/>
            <a:r>
              <a:rPr lang="fr-FR" dirty="0" smtClean="0"/>
              <a:t> </a:t>
            </a:r>
            <a:r>
              <a:rPr lang="fr-FR" b="1" dirty="0" smtClean="0"/>
              <a:t>Salon </a:t>
            </a:r>
            <a:r>
              <a:rPr lang="fr-FR" b="1" dirty="0" err="1" smtClean="0"/>
              <a:t>Aquitec</a:t>
            </a:r>
            <a:endParaRPr lang="fr-FR" b="1" dirty="0" smtClean="0"/>
          </a:p>
          <a:p>
            <a:pPr lvl="1"/>
            <a:r>
              <a:rPr lang="fr-FR" dirty="0" smtClean="0"/>
              <a:t> </a:t>
            </a:r>
            <a:r>
              <a:rPr lang="fr-FR" b="1" dirty="0" smtClean="0"/>
              <a:t>Salon du lycéen et de l’Etudiant</a:t>
            </a:r>
          </a:p>
          <a:p>
            <a:pPr lvl="1"/>
            <a:r>
              <a:rPr lang="fr-FR" b="1" dirty="0" smtClean="0"/>
              <a:t>Salons </a:t>
            </a:r>
            <a:r>
              <a:rPr lang="fr-FR" b="1" dirty="0" err="1" smtClean="0"/>
              <a:t>Studyrama</a:t>
            </a:r>
            <a:endParaRPr lang="fr-FR" dirty="0" smtClean="0"/>
          </a:p>
          <a:p>
            <a:pPr lvl="1"/>
            <a:r>
              <a:rPr lang="fr-FR" dirty="0" smtClean="0"/>
              <a:t> </a:t>
            </a:r>
            <a:r>
              <a:rPr lang="fr-FR" b="1" dirty="0" smtClean="0"/>
              <a:t>Journées « portes ouvertes » des universités</a:t>
            </a:r>
            <a:endParaRPr lang="fr-FR" dirty="0" smtClean="0"/>
          </a:p>
          <a:p>
            <a:pPr>
              <a:buNone/>
            </a:pPr>
            <a:r>
              <a:rPr lang="fr-FR" dirty="0" smtClean="0"/>
              <a:t>								Etc.</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692696"/>
            <a:ext cx="8013576" cy="1728192"/>
          </a:xfrm>
        </p:spPr>
        <p:txBody>
          <a:bodyPr>
            <a:normAutofit fontScale="90000"/>
          </a:bodyPr>
          <a:lstStyle/>
          <a:p>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600" b="1" dirty="0" smtClean="0"/>
              <a:t>2. L’orientation active : prendre conseil et anticiper ses choix pour l’avenir</a:t>
            </a:r>
            <a:r>
              <a:rPr lang="fr-FR" dirty="0" smtClean="0"/>
              <a:t/>
            </a:r>
            <a:br>
              <a:rPr lang="fr-FR" dirty="0" smtClean="0"/>
            </a:br>
            <a:endParaRPr lang="fr-FR" dirty="0"/>
          </a:p>
        </p:txBody>
      </p:sp>
      <p:sp>
        <p:nvSpPr>
          <p:cNvPr id="3" name="Espace réservé du contenu 2"/>
          <p:cNvSpPr>
            <a:spLocks noGrp="1"/>
          </p:cNvSpPr>
          <p:nvPr>
            <p:ph idx="1"/>
          </p:nvPr>
        </p:nvSpPr>
        <p:spPr>
          <a:xfrm>
            <a:off x="323528" y="2276872"/>
            <a:ext cx="8373616" cy="4032448"/>
          </a:xfrm>
        </p:spPr>
        <p:txBody>
          <a:bodyPr>
            <a:normAutofit fontScale="85000" lnSpcReduction="10000"/>
          </a:bodyPr>
          <a:lstStyle/>
          <a:p>
            <a:r>
              <a:rPr lang="fr-FR" dirty="0" smtClean="0"/>
              <a:t>L'orientation active est une </a:t>
            </a:r>
            <a:r>
              <a:rPr lang="fr-FR" b="1" dirty="0" smtClean="0"/>
              <a:t>démarche de conseil et d'accompagnement des futurs étudiants </a:t>
            </a:r>
            <a:r>
              <a:rPr lang="fr-FR" dirty="0" smtClean="0"/>
              <a:t>par les universités, leurs enseignants-chercheurs, en coordination avec les proviseurs de lycée et les équipes éducatives. Elle est organisée en quatre étapes : information, préinscription, conseil et admission. </a:t>
            </a:r>
          </a:p>
          <a:p>
            <a:pPr>
              <a:buNone/>
            </a:pPr>
            <a:endParaRPr lang="fr-FR" dirty="0" smtClean="0"/>
          </a:p>
          <a:p>
            <a:r>
              <a:rPr lang="fr-FR" dirty="0" smtClean="0"/>
              <a:t>Elle est complétée par le </a:t>
            </a:r>
            <a:r>
              <a:rPr lang="fr-FR" b="1" dirty="0" smtClean="0"/>
              <a:t>dispositif d'orientation anticipée </a:t>
            </a:r>
            <a:r>
              <a:rPr lang="fr-FR" dirty="0" smtClean="0"/>
              <a:t>qui met en relation de façon plus précoce les lycéens et les acteurs de l'après-bac. </a:t>
            </a:r>
          </a:p>
          <a:p>
            <a:pPr>
              <a:buNone/>
            </a:pPr>
            <a:endParaRPr lang="fr-FR" dirty="0" smtClean="0"/>
          </a:p>
          <a:p>
            <a:r>
              <a:rPr lang="fr-FR" dirty="0" smtClean="0"/>
              <a:t>La plupart des inscriptions se font sur le site </a:t>
            </a:r>
            <a:r>
              <a:rPr lang="fr-FR" b="1" u="sng" dirty="0" smtClean="0">
                <a:hlinkClick r:id="rId2"/>
              </a:rPr>
              <a:t>www.admission-postbac.fr</a:t>
            </a:r>
            <a:r>
              <a:rPr lang="fr-FR" b="1"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80728"/>
            <a:ext cx="8229600" cy="1080120"/>
          </a:xfrm>
        </p:spPr>
        <p:txBody>
          <a:bodyPr>
            <a:normAutofit fontScale="90000"/>
          </a:bodyPr>
          <a:lstStyle/>
          <a:p>
            <a:r>
              <a:rPr lang="fr-FR" sz="3600" b="1" dirty="0" smtClean="0"/>
              <a:t/>
            </a:r>
            <a:br>
              <a:rPr lang="fr-FR" sz="3600" b="1" dirty="0" smtClean="0"/>
            </a:br>
            <a:r>
              <a:rPr lang="fr-FR" sz="3600" b="1" dirty="0" smtClean="0"/>
              <a:t>Les entretiens d’orientation en 1ère et terminale</a:t>
            </a:r>
            <a:r>
              <a:rPr lang="fr-FR" dirty="0" smtClean="0"/>
              <a:t/>
            </a:r>
            <a:br>
              <a:rPr lang="fr-FR" dirty="0" smtClean="0"/>
            </a:br>
            <a:endParaRPr lang="fr-FR" dirty="0"/>
          </a:p>
        </p:txBody>
      </p:sp>
      <p:sp>
        <p:nvSpPr>
          <p:cNvPr id="3" name="Espace réservé du contenu 2"/>
          <p:cNvSpPr>
            <a:spLocks noGrp="1"/>
          </p:cNvSpPr>
          <p:nvPr>
            <p:ph idx="1"/>
          </p:nvPr>
        </p:nvSpPr>
        <p:spPr>
          <a:xfrm>
            <a:off x="323528" y="1916832"/>
            <a:ext cx="8291264" cy="4191744"/>
          </a:xfrm>
        </p:spPr>
        <p:txBody>
          <a:bodyPr>
            <a:normAutofit fontScale="85000" lnSpcReduction="20000"/>
          </a:bodyPr>
          <a:lstStyle/>
          <a:p>
            <a:r>
              <a:rPr lang="fr-FR" b="1" dirty="0" smtClean="0"/>
              <a:t>L’orientation active </a:t>
            </a:r>
            <a:r>
              <a:rPr lang="fr-FR" dirty="0" smtClean="0"/>
              <a:t>est mise en </a:t>
            </a:r>
            <a:r>
              <a:rPr lang="fr-FR" dirty="0" err="1" smtClean="0"/>
              <a:t>oeuvre</a:t>
            </a:r>
            <a:r>
              <a:rPr lang="fr-FR" dirty="0" smtClean="0"/>
              <a:t> en s’appuyant sur tous les dispositifs existants et en particulier sur l’entretien personnalisé d’orientation</a:t>
            </a:r>
            <a:r>
              <a:rPr lang="fr-FR" b="1" dirty="0" smtClean="0"/>
              <a:t>. </a:t>
            </a:r>
          </a:p>
          <a:p>
            <a:pPr>
              <a:buNone/>
            </a:pPr>
            <a:endParaRPr lang="fr-FR" b="1" dirty="0" smtClean="0"/>
          </a:p>
          <a:p>
            <a:r>
              <a:rPr lang="fr-FR" b="1" dirty="0" smtClean="0"/>
              <a:t>Un accompagnement est mis en place dès la 1ère où des entretiens personnalisés d’orientation sont conduits avec tous les élèves</a:t>
            </a:r>
            <a:r>
              <a:rPr lang="fr-FR" dirty="0" smtClean="0"/>
              <a:t>. À cette occasion un conseil personnalisé portant sur son projet personnel d’orientation est délivré à chaque élève. </a:t>
            </a:r>
          </a:p>
          <a:p>
            <a:pPr>
              <a:buNone/>
            </a:pPr>
            <a:endParaRPr lang="fr-FR" dirty="0" smtClean="0"/>
          </a:p>
          <a:p>
            <a:r>
              <a:rPr lang="fr-FR" b="1" dirty="0" smtClean="0"/>
              <a:t>Le lycéen de terminale</a:t>
            </a:r>
            <a:r>
              <a:rPr lang="fr-FR" dirty="0" smtClean="0"/>
              <a:t>, avec ses parents et son professeur principal, prépare ses projets de poursuite d’études. </a:t>
            </a:r>
            <a:r>
              <a:rPr lang="fr-FR" b="1" dirty="0" smtClean="0"/>
              <a:t>Un conseil de classe est spécialement dédié à l’orientation dès le premier trimestre</a:t>
            </a:r>
            <a:r>
              <a:rPr lang="fr-FR" dirty="0" smtClean="0"/>
              <a:t>, soit avant qu’il ne réalise ses préinscriptions dans l'enseignement supérieur.</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
            </a:r>
            <a:br>
              <a:rPr lang="fr-FR" sz="3200" b="1" dirty="0" smtClean="0"/>
            </a:br>
            <a:r>
              <a:rPr lang="fr-FR" sz="3200" b="1" dirty="0" smtClean="0"/>
              <a:t>3. Procédure Admission Post Bac (APB)</a:t>
            </a:r>
            <a:r>
              <a:rPr lang="fr-FR" sz="3200" dirty="0" smtClean="0"/>
              <a:t/>
            </a:r>
            <a:br>
              <a:rPr lang="fr-FR" sz="3200" dirty="0" smtClean="0"/>
            </a:br>
            <a:endParaRPr lang="fr-FR" sz="3200" dirty="0"/>
          </a:p>
        </p:txBody>
      </p:sp>
      <p:sp>
        <p:nvSpPr>
          <p:cNvPr id="3" name="Espace réservé du contenu 2"/>
          <p:cNvSpPr>
            <a:spLocks noGrp="1"/>
          </p:cNvSpPr>
          <p:nvPr>
            <p:ph idx="1"/>
          </p:nvPr>
        </p:nvSpPr>
        <p:spPr/>
        <p:txBody>
          <a:bodyPr>
            <a:normAutofit fontScale="77500" lnSpcReduction="20000"/>
          </a:bodyPr>
          <a:lstStyle/>
          <a:p>
            <a:r>
              <a:rPr lang="fr-FR" b="1" dirty="0" smtClean="0"/>
              <a:t>La procédure APB est une procédure nationale </a:t>
            </a:r>
            <a:r>
              <a:rPr lang="fr-FR" dirty="0" smtClean="0"/>
              <a:t>qui consiste à traiter conjointement et simultanément l’ensemble (ou une grande partie) des candidatures post-bac et ce, pour l’ensemble du territoire. Cette plateforme a été mise en place pour simplifier les démarches de préinscription dans l’enseignement supérieur en regroupant sur un seul site l'ensemble des formations post-baccalauréat.</a:t>
            </a:r>
          </a:p>
          <a:p>
            <a:pPr>
              <a:buNone/>
            </a:pPr>
            <a:endParaRPr lang="fr-FR" dirty="0" smtClean="0"/>
          </a:p>
          <a:p>
            <a:r>
              <a:rPr lang="fr-FR" dirty="0" smtClean="0"/>
              <a:t> </a:t>
            </a:r>
            <a:r>
              <a:rPr lang="fr-FR" b="1" dirty="0" smtClean="0"/>
              <a:t>Une adresse internet unique : </a:t>
            </a:r>
            <a:r>
              <a:rPr lang="fr-FR" dirty="0" smtClean="0">
                <a:hlinkClick r:id="rId2"/>
              </a:rPr>
              <a:t>www.admission-postbac.fr</a:t>
            </a:r>
            <a:endParaRPr lang="fr-FR" dirty="0" smtClean="0"/>
          </a:p>
          <a:p>
            <a:pPr>
              <a:buNone/>
            </a:pPr>
            <a:endParaRPr lang="fr-FR" dirty="0" smtClean="0"/>
          </a:p>
          <a:p>
            <a:r>
              <a:rPr lang="fr-FR" dirty="0" smtClean="0"/>
              <a:t> </a:t>
            </a:r>
            <a:r>
              <a:rPr lang="fr-FR" b="1" dirty="0" smtClean="0"/>
              <a:t>4 temps forts dans l’année :</a:t>
            </a:r>
            <a:endParaRPr lang="fr-FR" dirty="0" smtClean="0"/>
          </a:p>
          <a:p>
            <a:pPr>
              <a:buNone/>
            </a:pPr>
            <a:r>
              <a:rPr lang="fr-FR" dirty="0" smtClean="0"/>
              <a:t>	- Information : à partir de début décembre</a:t>
            </a:r>
          </a:p>
          <a:p>
            <a:pPr>
              <a:buNone/>
            </a:pPr>
            <a:r>
              <a:rPr lang="fr-FR" dirty="0" smtClean="0"/>
              <a:t>	- Inscription : du 20 janvier au 20 mars 2016 (18h)</a:t>
            </a:r>
          </a:p>
          <a:p>
            <a:pPr>
              <a:buNone/>
            </a:pPr>
            <a:r>
              <a:rPr lang="fr-FR" dirty="0" smtClean="0"/>
              <a:t>	- Classement des vœux : du 20 mars au 31 mai 2016</a:t>
            </a:r>
          </a:p>
          <a:p>
            <a:pPr>
              <a:buNone/>
            </a:pPr>
            <a:r>
              <a:rPr lang="fr-FR" dirty="0" smtClean="0"/>
              <a:t>	- Admission : mi-juin / mi-juillet 2016.</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1008112"/>
          </a:xfrm>
        </p:spPr>
        <p:txBody>
          <a:bodyPr>
            <a:noAutofit/>
          </a:bodyPr>
          <a:lstStyle/>
          <a:p>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200" b="1" dirty="0" smtClean="0"/>
              <a:t>4. Cordées de la réussite</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395536" y="1988840"/>
            <a:ext cx="8291264" cy="4641379"/>
          </a:xfrm>
        </p:spPr>
        <p:txBody>
          <a:bodyPr>
            <a:normAutofit fontScale="70000" lnSpcReduction="20000"/>
          </a:bodyPr>
          <a:lstStyle/>
          <a:p>
            <a:pPr algn="just"/>
            <a:r>
              <a:rPr lang="fr-FR" dirty="0" smtClean="0"/>
              <a:t>Mises en place en 2008, les Cordées de la réussite ont pour objectifs de </a:t>
            </a:r>
            <a:r>
              <a:rPr lang="fr-FR" b="1" dirty="0" smtClean="0"/>
              <a:t>promouvoir l'égalité des chances des élèves face à l'entrée dans l'enseignement supérieur, notamment dans les filières d’excellence, </a:t>
            </a:r>
            <a:r>
              <a:rPr lang="fr-FR" dirty="0" smtClean="0"/>
              <a:t>d’accroître l’ambition scolaire et de favoriser l’accès à l’enseignement supérieur des jeunes qui en raison de leur origine sociale ou territoriale s’autocensurent et ne disposent pas de toutes les « clés » pour s’engager avec succès dans une formation longue.</a:t>
            </a:r>
          </a:p>
          <a:p>
            <a:pPr algn="just">
              <a:buNone/>
            </a:pPr>
            <a:endParaRPr lang="fr-FR" dirty="0" smtClean="0"/>
          </a:p>
          <a:p>
            <a:pPr algn="just"/>
            <a:r>
              <a:rPr lang="fr-FR" dirty="0" smtClean="0"/>
              <a:t>Elles instituent un partenariat entre des établissements de l’enseignement supérieur (grande école, université ou lycée à classes préparatoires) et des lycées d’enseignement général, des lycées d’enseignement professionnel et des collèges souvent situés dans des quartiers difficiles. </a:t>
            </a:r>
          </a:p>
          <a:p>
            <a:pPr algn="just">
              <a:buNone/>
            </a:pPr>
            <a:endParaRPr lang="fr-FR" dirty="0" smtClean="0"/>
          </a:p>
          <a:p>
            <a:pPr algn="just"/>
            <a:r>
              <a:rPr lang="fr-FR" dirty="0" smtClean="0"/>
              <a:t>Ce partenariat peut prendre la forme d’actions multiples comme le tutorat, l’accompagnement scolaire, l’accompagnement culturel ou l’internat. Il vise à guider les élèves, qui en ont la motivation et les capacités vers des parcours d’excellence.</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764704"/>
            <a:ext cx="8229600" cy="1368152"/>
          </a:xfrm>
        </p:spPr>
        <p:txBody>
          <a:bodyPr>
            <a:normAutofit fontScale="90000"/>
          </a:bodyPr>
          <a:lstStyle/>
          <a:p>
            <a:r>
              <a:rPr lang="fr-FR" sz="3600" b="1" dirty="0" smtClean="0"/>
              <a:t/>
            </a:r>
            <a:br>
              <a:rPr lang="fr-FR" sz="3600" b="1" dirty="0" smtClean="0"/>
            </a:br>
            <a:r>
              <a:rPr lang="fr-FR" sz="3100" b="1" dirty="0" smtClean="0"/>
              <a:t>5. </a:t>
            </a:r>
            <a:r>
              <a:rPr lang="fr-FR" sz="3100" b="1" dirty="0" smtClean="0">
                <a:solidFill>
                  <a:srgbClr val="FF0000"/>
                </a:solidFill>
              </a:rPr>
              <a:t>le dispositif « meilleurs bacheliers » </a:t>
            </a:r>
            <a:r>
              <a:rPr lang="fr-FR" sz="3100" b="1" dirty="0" smtClean="0"/>
              <a:t>pour lutter contre l’autocensure dans l’orientation</a:t>
            </a:r>
            <a:r>
              <a:rPr lang="fr-FR" sz="3100" dirty="0" smtClean="0"/>
              <a:t/>
            </a:r>
            <a:br>
              <a:rPr lang="fr-FR" sz="3100" dirty="0" smtClean="0"/>
            </a:br>
            <a:endParaRPr lang="fr-FR" sz="3100" dirty="0"/>
          </a:p>
        </p:txBody>
      </p:sp>
      <p:sp>
        <p:nvSpPr>
          <p:cNvPr id="3" name="Espace réservé du contenu 2"/>
          <p:cNvSpPr>
            <a:spLocks noGrp="1"/>
          </p:cNvSpPr>
          <p:nvPr>
            <p:ph idx="1"/>
          </p:nvPr>
        </p:nvSpPr>
        <p:spPr>
          <a:xfrm>
            <a:off x="467544" y="1916832"/>
            <a:ext cx="8229600" cy="4680520"/>
          </a:xfrm>
        </p:spPr>
        <p:txBody>
          <a:bodyPr>
            <a:normAutofit fontScale="25000" lnSpcReduction="20000"/>
          </a:bodyPr>
          <a:lstStyle/>
          <a:p>
            <a:pPr algn="just"/>
            <a:r>
              <a:rPr lang="fr-FR" sz="7200" dirty="0" smtClean="0"/>
              <a:t>Au-delà de la procédure classique  d’inscription (via APB), </a:t>
            </a:r>
          </a:p>
          <a:p>
            <a:pPr algn="just">
              <a:buNone/>
            </a:pPr>
            <a:r>
              <a:rPr lang="fr-FR" sz="7200" b="1" dirty="0" smtClean="0">
                <a:solidFill>
                  <a:srgbClr val="FF0000"/>
                </a:solidFill>
              </a:rPr>
              <a:t>	le </a:t>
            </a:r>
            <a:r>
              <a:rPr lang="fr-FR" sz="7200" b="1" u="sng" dirty="0" smtClean="0">
                <a:solidFill>
                  <a:srgbClr val="FF0000"/>
                </a:solidFill>
              </a:rPr>
              <a:t>dispositif « meilleurs bacheliers » </a:t>
            </a:r>
            <a:r>
              <a:rPr lang="fr-FR" sz="7200" dirty="0" smtClean="0">
                <a:solidFill>
                  <a:srgbClr val="FF0000"/>
                </a:solidFill>
              </a:rPr>
              <a:t>mis en </a:t>
            </a:r>
            <a:r>
              <a:rPr lang="fr-FR" sz="7200" dirty="0" err="1" smtClean="0">
                <a:solidFill>
                  <a:srgbClr val="FF0000"/>
                </a:solidFill>
              </a:rPr>
              <a:t>oeuvre</a:t>
            </a:r>
            <a:r>
              <a:rPr lang="fr-FR" sz="7200" dirty="0" smtClean="0">
                <a:solidFill>
                  <a:srgbClr val="FF0000"/>
                </a:solidFill>
              </a:rPr>
              <a:t> depuis la rentrée 2014 </a:t>
            </a:r>
            <a:r>
              <a:rPr lang="fr-FR" sz="7200" b="1" dirty="0" smtClean="0">
                <a:solidFill>
                  <a:srgbClr val="FF0000"/>
                </a:solidFill>
              </a:rPr>
              <a:t>offre aux 10% des meilleurs bacheliers de chaque filière </a:t>
            </a:r>
            <a:r>
              <a:rPr lang="fr-FR" sz="7200" dirty="0" smtClean="0">
                <a:solidFill>
                  <a:srgbClr val="FF0000"/>
                </a:solidFill>
              </a:rPr>
              <a:t>(L, ES, S, technologique, professionnelle) </a:t>
            </a:r>
            <a:r>
              <a:rPr lang="fr-FR" sz="7200" b="1" dirty="0" smtClean="0">
                <a:solidFill>
                  <a:srgbClr val="FF0000"/>
                </a:solidFill>
              </a:rPr>
              <a:t>de chaque lycée un droit d’intégrer une filière sélective de l’enseignement supérieur</a:t>
            </a:r>
            <a:r>
              <a:rPr lang="fr-FR" sz="7200" dirty="0" smtClean="0">
                <a:solidFill>
                  <a:srgbClr val="FF0000"/>
                </a:solidFill>
              </a:rPr>
              <a:t>.</a:t>
            </a:r>
          </a:p>
          <a:p>
            <a:pPr algn="just">
              <a:buNone/>
            </a:pPr>
            <a:r>
              <a:rPr lang="fr-FR" sz="7200" dirty="0" smtClean="0"/>
              <a:t>	Ce dispositif permet ainsi à des élèves de véritablement choisir leur orientation et de lutter contre les déterminismes sociaux. Ainsi un élève qui s’est vu refuser une filière sélective de l’enseignement supérieur via APB, peut faire une demande pour tout de même l’intégrer s’il fait partie des meilleurs bacheliers de sa filière.</a:t>
            </a:r>
          </a:p>
          <a:p>
            <a:pPr>
              <a:buNone/>
            </a:pPr>
            <a:r>
              <a:rPr lang="fr-FR" sz="7200" b="1" dirty="0" smtClean="0"/>
              <a:t> </a:t>
            </a:r>
            <a:endParaRPr lang="fr-FR" sz="7200" dirty="0" smtClean="0"/>
          </a:p>
          <a:p>
            <a:r>
              <a:rPr lang="fr-FR" sz="7200" b="1" dirty="0" smtClean="0"/>
              <a:t>Les filières sélectives publiques qui accueillent des « meilleurs bacheliers » :</a:t>
            </a:r>
            <a:endParaRPr lang="fr-FR" sz="7200" dirty="0" smtClean="0"/>
          </a:p>
          <a:p>
            <a:pPr>
              <a:buNone/>
            </a:pPr>
            <a:r>
              <a:rPr lang="fr-FR" sz="7200" dirty="0" smtClean="0"/>
              <a:t>	• classes préparatoires aux grandes écoles (CPGE) ;</a:t>
            </a:r>
          </a:p>
          <a:p>
            <a:pPr>
              <a:buNone/>
            </a:pPr>
            <a:r>
              <a:rPr lang="fr-FR" sz="7200" dirty="0" smtClean="0"/>
              <a:t>	• sections de techniciens supérieurs ;</a:t>
            </a:r>
          </a:p>
          <a:p>
            <a:pPr>
              <a:buNone/>
            </a:pPr>
            <a:r>
              <a:rPr lang="fr-FR" sz="7200" dirty="0" smtClean="0"/>
              <a:t>	• IUT ;</a:t>
            </a:r>
          </a:p>
          <a:p>
            <a:pPr>
              <a:buNone/>
            </a:pPr>
            <a:r>
              <a:rPr lang="fr-FR" sz="7200" dirty="0" smtClean="0"/>
              <a:t>	• IEP ;</a:t>
            </a:r>
          </a:p>
          <a:p>
            <a:pPr>
              <a:buNone/>
            </a:pPr>
            <a:r>
              <a:rPr lang="fr-FR" sz="7200" dirty="0" smtClean="0"/>
              <a:t>	• Ecoles d’ingénieurs publiques qui recrutent après le bac.</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a:bodyPr>
          <a:lstStyle/>
          <a:p>
            <a:pPr>
              <a:buFontTx/>
              <a:buChar char="-"/>
            </a:pPr>
            <a:r>
              <a:rPr lang="fr-FR" u="sng" dirty="0" smtClean="0"/>
              <a:t>Ateliers par petits groupes </a:t>
            </a:r>
            <a:r>
              <a:rPr lang="fr-FR" dirty="0" smtClean="0"/>
              <a:t>: </a:t>
            </a:r>
          </a:p>
          <a:p>
            <a:pPr>
              <a:buNone/>
            </a:pPr>
            <a:r>
              <a:rPr lang="fr-FR" dirty="0" smtClean="0"/>
              <a:t>	</a:t>
            </a:r>
            <a:r>
              <a:rPr lang="fr-FR" sz="2800" i="1" dirty="0" smtClean="0"/>
              <a:t>proposer des actions pour améliorer l’orientation et les réussite de nos élèves de la filière ES dans la poursuite de leurs  études supérieures : </a:t>
            </a:r>
          </a:p>
          <a:p>
            <a:pPr>
              <a:buNone/>
            </a:pPr>
            <a:endParaRPr lang="fr-FR" sz="2800" i="1" dirty="0" smtClean="0"/>
          </a:p>
          <a:p>
            <a:pPr>
              <a:buNone/>
            </a:pPr>
            <a:r>
              <a:rPr lang="fr-FR" sz="2800" i="1" dirty="0" smtClean="0"/>
              <a:t>		- Quoi ? Comment ? Avec quels partenaires ? Quand ? À travers quels types d’exercices….</a:t>
            </a:r>
          </a:p>
          <a:p>
            <a:pPr>
              <a:buNone/>
            </a:pPr>
            <a:endParaRPr lang="fr-FR" i="1" dirty="0" smtClean="0"/>
          </a:p>
          <a:p>
            <a:pPr algn="ctr">
              <a:buNone/>
            </a:pPr>
            <a:r>
              <a:rPr lang="fr-FR" i="1" dirty="0" smtClean="0"/>
              <a:t>(à vous d’imaginer….)</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600" b="1" dirty="0" smtClean="0"/>
              <a:t>Programme de la journée, </a:t>
            </a:r>
            <a:endParaRPr lang="fr-FR" sz="3600" b="1" dirty="0"/>
          </a:p>
        </p:txBody>
      </p:sp>
      <p:sp>
        <p:nvSpPr>
          <p:cNvPr id="3" name="Espace réservé du contenu 2"/>
          <p:cNvSpPr>
            <a:spLocks noGrp="1"/>
          </p:cNvSpPr>
          <p:nvPr>
            <p:ph idx="1"/>
          </p:nvPr>
        </p:nvSpPr>
        <p:spPr>
          <a:xfrm>
            <a:off x="457200" y="1196752"/>
            <a:ext cx="8229600" cy="4929411"/>
          </a:xfrm>
        </p:spPr>
        <p:txBody>
          <a:bodyPr>
            <a:noAutofit/>
          </a:bodyPr>
          <a:lstStyle/>
          <a:p>
            <a:r>
              <a:rPr lang="fr-FR" sz="2000" b="1" u="sng" dirty="0" smtClean="0"/>
              <a:t>Le matin </a:t>
            </a:r>
            <a:r>
              <a:rPr lang="fr-FR" sz="2000" b="1" dirty="0" smtClean="0"/>
              <a:t>: (salle 5)</a:t>
            </a:r>
          </a:p>
          <a:p>
            <a:pPr>
              <a:buFontTx/>
              <a:buChar char="-"/>
            </a:pPr>
            <a:r>
              <a:rPr lang="fr-FR" sz="2000" dirty="0" smtClean="0"/>
              <a:t>9h15 – 9h45 : Accueil Café.</a:t>
            </a:r>
          </a:p>
          <a:p>
            <a:pPr>
              <a:buFontTx/>
              <a:buChar char="-"/>
            </a:pPr>
            <a:r>
              <a:rPr lang="fr-FR" sz="2000" dirty="0" smtClean="0"/>
              <a:t>9h45 - 10h : Présentation générale </a:t>
            </a:r>
          </a:p>
          <a:p>
            <a:pPr lvl="1">
              <a:buFontTx/>
              <a:buChar char="-"/>
            </a:pPr>
            <a:r>
              <a:rPr lang="fr-FR" sz="2000" dirty="0" smtClean="0"/>
              <a:t>Présentation des intervenants représentant l’enseignement supérieur</a:t>
            </a:r>
          </a:p>
          <a:p>
            <a:pPr lvl="1">
              <a:buFontTx/>
              <a:buChar char="-"/>
            </a:pPr>
            <a:r>
              <a:rPr lang="fr-FR" sz="2000" dirty="0" smtClean="0"/>
              <a:t>Quelques statistiques générales sur le devenir des lycéens à Bac +1, + 2 ou +3.</a:t>
            </a:r>
          </a:p>
          <a:p>
            <a:pPr lvl="1">
              <a:buFontTx/>
              <a:buChar char="-"/>
            </a:pPr>
            <a:r>
              <a:rPr lang="fr-FR" sz="2000" dirty="0" smtClean="0"/>
              <a:t>Les multiples débouchés de la filière ES : Résultats Enquête auprès de quelques-uns de nos anciens élèves.</a:t>
            </a:r>
          </a:p>
          <a:p>
            <a:pPr>
              <a:buNone/>
            </a:pPr>
            <a:endParaRPr lang="fr-FR" sz="2000" dirty="0" smtClean="0"/>
          </a:p>
          <a:p>
            <a:pPr>
              <a:buFontTx/>
              <a:buChar char="-"/>
            </a:pPr>
            <a:r>
              <a:rPr lang="fr-FR" sz="2000" dirty="0" smtClean="0"/>
              <a:t>10h-11h45: Interventions des enseignants du Supérieur</a:t>
            </a:r>
          </a:p>
          <a:p>
            <a:pPr>
              <a:buNone/>
            </a:pPr>
            <a:endParaRPr lang="fr-FR" sz="2000" dirty="0" smtClean="0"/>
          </a:p>
          <a:p>
            <a:pPr>
              <a:buFontTx/>
              <a:buChar char="-"/>
            </a:pPr>
            <a:r>
              <a:rPr lang="fr-FR" sz="2000" dirty="0" smtClean="0"/>
              <a:t>11h45-12h15 : </a:t>
            </a:r>
            <a:r>
              <a:rPr lang="fr-FR" sz="2000" i="1" dirty="0" smtClean="0"/>
              <a:t>« Quand les étudiants racontent leurs expériences à leurs professeurs et aux nouvelles générations de lycéens » : </a:t>
            </a:r>
            <a:r>
              <a:rPr lang="fr-FR" sz="2000" dirty="0" smtClean="0"/>
              <a:t>bilan d’enquête.</a:t>
            </a:r>
          </a:p>
          <a:p>
            <a:pPr>
              <a:buNone/>
            </a:pPr>
            <a:endParaRPr lang="fr-FR" sz="2000" dirty="0" smtClean="0"/>
          </a:p>
          <a:p>
            <a:pPr>
              <a:buFontTx/>
              <a:buChar char="-"/>
            </a:pPr>
            <a:r>
              <a:rPr lang="fr-FR" sz="2000" dirty="0" smtClean="0"/>
              <a:t>12h30 -14h : Pause repas.</a:t>
            </a:r>
          </a:p>
          <a:p>
            <a:pPr>
              <a:buNone/>
            </a:pP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linds(horizontal)">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linds(horizontal)">
                                      <p:cBhvr>
                                        <p:cTn id="3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148848"/>
          </a:xfrm>
        </p:spPr>
        <p:txBody>
          <a:bodyPr>
            <a:normAutofit/>
          </a:bodyPr>
          <a:lstStyle/>
          <a:p>
            <a:pPr algn="ctr"/>
            <a:r>
              <a:rPr lang="fr-FR" sz="3200" b="1" dirty="0" smtClean="0"/>
              <a:t>Propositions d’actions à mener à partir de la typologie des compétences nécessaires à la réussite des étudiants</a:t>
            </a:r>
            <a:r>
              <a:rPr lang="fr-FR" sz="3600" b="1" dirty="0" smtClean="0"/>
              <a:t> </a:t>
            </a:r>
            <a:r>
              <a:rPr lang="fr-FR" sz="2800" dirty="0" smtClean="0"/>
              <a:t>(droit, économie, sociologie) ; grille de S. </a:t>
            </a:r>
            <a:r>
              <a:rPr lang="fr-FR" sz="2800" dirty="0" err="1" smtClean="0"/>
              <a:t>Desrumaux</a:t>
            </a:r>
            <a:r>
              <a:rPr lang="fr-FR" sz="3200" dirty="0" smtClean="0"/>
              <a:t>.</a:t>
            </a:r>
            <a:endParaRPr lang="fr-FR" sz="3200" dirty="0"/>
          </a:p>
        </p:txBody>
      </p:sp>
      <p:sp>
        <p:nvSpPr>
          <p:cNvPr id="3" name="Espace réservé du contenu 2"/>
          <p:cNvSpPr>
            <a:spLocks noGrp="1"/>
          </p:cNvSpPr>
          <p:nvPr>
            <p:ph idx="1"/>
          </p:nvPr>
        </p:nvSpPr>
        <p:spPr>
          <a:xfrm>
            <a:off x="457200" y="3284984"/>
            <a:ext cx="8229600" cy="3039616"/>
          </a:xfrm>
        </p:spPr>
        <p:txBody>
          <a:bodyPr>
            <a:normAutofit fontScale="92500" lnSpcReduction="20000"/>
          </a:bodyPr>
          <a:lstStyle/>
          <a:p>
            <a:r>
              <a:rPr lang="fr-FR" dirty="0" smtClean="0"/>
              <a:t>Les propositions qui vont suivre  (diapositives 31 à 41) sont extraites du compte-rendu du stage ayant eu lieu au lycée Jay de Beaufort à Périgueux, le 17 mars 2015 et organisés par  les professeurs formateurs, Madame LAFAYE-PUENTE et M. LAFON. </a:t>
            </a:r>
            <a:r>
              <a:rPr lang="fr-FR" b="1" u="sng" dirty="0" smtClean="0"/>
              <a:t>(A retrouver sur le site académique de SES)</a:t>
            </a:r>
          </a:p>
          <a:p>
            <a:pPr>
              <a:buNone/>
            </a:pPr>
            <a:endParaRPr lang="fr-FR" b="1" u="sng" dirty="0" smtClean="0"/>
          </a:p>
          <a:p>
            <a:r>
              <a:rPr lang="fr-FR" sz="2400" b="1" i="1" u="sng" dirty="0" smtClean="0"/>
              <a:t>Objectifs :</a:t>
            </a:r>
            <a:r>
              <a:rPr lang="fr-FR" sz="2400" b="1" i="1" dirty="0" smtClean="0"/>
              <a:t> articuler les compétences développées dans le cycle terminal au lycée (en AP notamment) avec les compétences attendues dans l’enseignement supérieur.</a:t>
            </a:r>
            <a:endParaRPr lang="fr-FR"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11559" y="908719"/>
            <a:ext cx="8204121" cy="505782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72822"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pPr algn="just"/>
            <a:endParaRPr lang="fr-FR" sz="3600" dirty="0" smtClean="0"/>
          </a:p>
          <a:p>
            <a:pPr algn="just"/>
            <a:r>
              <a:rPr lang="fr-FR" sz="3200" dirty="0" smtClean="0"/>
              <a:t>Pour </a:t>
            </a:r>
            <a:r>
              <a:rPr lang="fr-FR" sz="3200" dirty="0"/>
              <a:t>réfléchir sur les liens entre le lycée et le post-bac, on peut partir des compétences évaluées au lycée dans un premier temps. </a:t>
            </a:r>
          </a:p>
          <a:p>
            <a:pPr algn="just"/>
            <a:endParaRPr lang="fr-FR" sz="3200" dirty="0"/>
          </a:p>
          <a:p>
            <a:pPr algn="just"/>
            <a:endParaRPr lang="fr-FR" sz="3200" dirty="0"/>
          </a:p>
          <a:p>
            <a:pPr algn="just"/>
            <a:r>
              <a:rPr lang="fr-FR" sz="3200" b="1" u="sng" dirty="0" smtClean="0">
                <a:solidFill>
                  <a:srgbClr val="FF0000"/>
                </a:solidFill>
              </a:rPr>
              <a:t>Le </a:t>
            </a:r>
            <a:r>
              <a:rPr lang="fr-FR" sz="3200" b="1" u="sng" dirty="0">
                <a:solidFill>
                  <a:srgbClr val="FF0000"/>
                </a:solidFill>
              </a:rPr>
              <a:t>VADEMECUM, un outil pertinent pour évaluer les compétences et préparer les élèves aux épreuves du bac</a:t>
            </a:r>
          </a:p>
          <a:p>
            <a:endParaRPr lang="fr-FR" sz="3600" b="1" u="sng" dirty="0">
              <a:solidFill>
                <a:srgbClr val="FF0000"/>
              </a:solidFill>
            </a:endParaRPr>
          </a:p>
        </p:txBody>
      </p:sp>
    </p:spTree>
    <p:extLst>
      <p:ext uri="{BB962C8B-B14F-4D97-AF65-F5344CB8AC3E}">
        <p14:creationId xmlns="" xmlns:p14="http://schemas.microsoft.com/office/powerpoint/2010/main" val="3970670394"/>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11559" y="980728"/>
            <a:ext cx="8399961" cy="483748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616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pPr algn="just"/>
            <a:r>
              <a:rPr lang="fr-FR" sz="2400" b="1" u="sng" dirty="0"/>
              <a:t>Le VADE-MECUM a permis de cibler les compétences évaluées au bac</a:t>
            </a:r>
          </a:p>
          <a:p>
            <a:pPr algn="just"/>
            <a:endParaRPr lang="fr-FR" sz="800" dirty="0"/>
          </a:p>
          <a:p>
            <a:pPr algn="just">
              <a:buFontTx/>
              <a:buChar char="-"/>
            </a:pPr>
            <a:r>
              <a:rPr lang="fr-FR" sz="2000" u="sng" dirty="0" smtClean="0"/>
              <a:t>la </a:t>
            </a:r>
            <a:r>
              <a:rPr lang="fr-FR" sz="2000" u="sng" dirty="0"/>
              <a:t>place centrale de l’élaboration de la problématique </a:t>
            </a:r>
            <a:r>
              <a:rPr lang="fr-FR" sz="2000" dirty="0"/>
              <a:t>: Élaborer une problématique devient une capacité à part entière, que l’on considérera comme le critère d’entrée de l’évaluation de la </a:t>
            </a:r>
            <a:r>
              <a:rPr lang="fr-FR" sz="2000" dirty="0" smtClean="0"/>
              <a:t>dissertation</a:t>
            </a:r>
          </a:p>
          <a:p>
            <a:pPr algn="just"/>
            <a:endParaRPr lang="fr-FR" sz="2000" dirty="0"/>
          </a:p>
          <a:p>
            <a:pPr algn="just">
              <a:buFontTx/>
              <a:buChar char="-"/>
            </a:pPr>
            <a:r>
              <a:rPr lang="fr-FR" sz="2000" u="sng" dirty="0" smtClean="0"/>
              <a:t>la </a:t>
            </a:r>
            <a:r>
              <a:rPr lang="fr-FR" sz="2000" u="sng" dirty="0"/>
              <a:t>mobilisation des connaissances, délimitées par le </a:t>
            </a:r>
            <a:r>
              <a:rPr lang="fr-FR" sz="2000" u="sng" dirty="0" err="1"/>
              <a:t>programme,</a:t>
            </a:r>
            <a:r>
              <a:rPr lang="fr-FR" sz="2000" dirty="0" err="1"/>
              <a:t>devient</a:t>
            </a:r>
            <a:r>
              <a:rPr lang="fr-FR" sz="2000" dirty="0"/>
              <a:t> essentielle puisque désormais le dossier documentaire est conçu pour ne plus se substituer aux connaissances défaillantes de l’élève</a:t>
            </a:r>
            <a:r>
              <a:rPr lang="fr-FR" sz="2000" dirty="0" smtClean="0"/>
              <a:t>.</a:t>
            </a:r>
          </a:p>
          <a:p>
            <a:pPr algn="just"/>
            <a:endParaRPr lang="fr-FR" sz="2000" dirty="0"/>
          </a:p>
          <a:p>
            <a:pPr algn="just"/>
            <a:r>
              <a:rPr lang="fr-FR" sz="2000" dirty="0"/>
              <a:t>- </a:t>
            </a:r>
            <a:r>
              <a:rPr lang="fr-FR" sz="2000" u="sng" dirty="0"/>
              <a:t>le dossier documentaire étant strictement factuel, on attend de l’élève qu’il soit capable de sélectionner et de traiter l’information</a:t>
            </a:r>
          </a:p>
          <a:p>
            <a:pPr algn="just"/>
            <a:r>
              <a:rPr lang="fr-FR" sz="2000" dirty="0"/>
              <a:t>pour l’intégrer dans son développement</a:t>
            </a:r>
            <a:r>
              <a:rPr lang="fr-FR" sz="2000" dirty="0" smtClean="0"/>
              <a:t>.</a:t>
            </a:r>
          </a:p>
          <a:p>
            <a:pPr algn="just"/>
            <a:endParaRPr lang="fr-FR" sz="2000" dirty="0"/>
          </a:p>
          <a:p>
            <a:pPr algn="just"/>
            <a:r>
              <a:rPr lang="fr-FR" sz="2000" dirty="0"/>
              <a:t>- </a:t>
            </a:r>
            <a:r>
              <a:rPr lang="fr-FR" sz="2000" u="sng" dirty="0"/>
              <a:t>la capacité à argumenter</a:t>
            </a:r>
            <a:r>
              <a:rPr lang="fr-FR" sz="2000" dirty="0"/>
              <a:t> en respectant les trois étapes d'une argumentation</a:t>
            </a:r>
            <a:r>
              <a:rPr lang="fr-FR" sz="2400" dirty="0"/>
              <a:t>.</a:t>
            </a:r>
          </a:p>
          <a:p>
            <a:pPr algn="just"/>
            <a:endParaRPr lang="fr-FR" dirty="0"/>
          </a:p>
        </p:txBody>
      </p:sp>
    </p:spTree>
    <p:extLst>
      <p:ext uri="{BB962C8B-B14F-4D97-AF65-F5344CB8AC3E}">
        <p14:creationId xmlns="" xmlns:p14="http://schemas.microsoft.com/office/powerpoint/2010/main" val="1806735573"/>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additive="repl">
                                        <p:cTn id="14" dur="2" fill="hold">
                                          <p:stCondLst>
                                            <p:cond delay="0"/>
                                          </p:stCondLst>
                                        </p:cTn>
                                        <p:tgtEl>
                                          <p:spTgt spid="7169">
                                            <p:txEl>
                                              <p:pRg st="2" end="2"/>
                                            </p:txEl>
                                          </p:spTgt>
                                        </p:tgtEl>
                                        <p:attrNameLst>
                                          <p:attrName>style.visibility</p:attrName>
                                        </p:attrNameLst>
                                      </p:cBhvr>
                                      <p:to>
                                        <p:strVal val="visible"/>
                                      </p:to>
                                    </p:set>
                                    <p:animEffect transition="in" filter="box(in)">
                                      <p:cBhvr additive="repl">
                                        <p:cTn id="15" dur="1000"/>
                                        <p:tgtEl>
                                          <p:spTgt spid="716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additive="repl">
                                        <p:cTn id="19" dur="2" fill="hold">
                                          <p:stCondLst>
                                            <p:cond delay="0"/>
                                          </p:stCondLst>
                                        </p:cTn>
                                        <p:tgtEl>
                                          <p:spTgt spid="7169">
                                            <p:txEl>
                                              <p:pRg st="4" end="4"/>
                                            </p:txEl>
                                          </p:spTgt>
                                        </p:tgtEl>
                                        <p:attrNameLst>
                                          <p:attrName>style.visibility</p:attrName>
                                        </p:attrNameLst>
                                      </p:cBhvr>
                                      <p:to>
                                        <p:strVal val="visible"/>
                                      </p:to>
                                    </p:set>
                                    <p:animEffect transition="in" filter="box(in)">
                                      <p:cBhvr additive="repl">
                                        <p:cTn id="20" dur="1000"/>
                                        <p:tgtEl>
                                          <p:spTgt spid="7169">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additive="repl">
                                        <p:cTn id="24" dur="2" fill="hold">
                                          <p:stCondLst>
                                            <p:cond delay="0"/>
                                          </p:stCondLst>
                                        </p:cTn>
                                        <p:tgtEl>
                                          <p:spTgt spid="7169">
                                            <p:txEl>
                                              <p:pRg st="6" end="6"/>
                                            </p:txEl>
                                          </p:spTgt>
                                        </p:tgtEl>
                                        <p:attrNameLst>
                                          <p:attrName>style.visibility</p:attrName>
                                        </p:attrNameLst>
                                      </p:cBhvr>
                                      <p:to>
                                        <p:strVal val="visible"/>
                                      </p:to>
                                    </p:set>
                                    <p:animEffect transition="in" filter="box(in)">
                                      <p:cBhvr additive="repl">
                                        <p:cTn id="25" dur="1000"/>
                                        <p:tgtEl>
                                          <p:spTgt spid="7169">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additive="repl">
                                        <p:cTn id="29" dur="2" fill="hold">
                                          <p:stCondLst>
                                            <p:cond delay="0"/>
                                          </p:stCondLst>
                                        </p:cTn>
                                        <p:tgtEl>
                                          <p:spTgt spid="7169">
                                            <p:txEl>
                                              <p:pRg st="7" end="7"/>
                                            </p:txEl>
                                          </p:spTgt>
                                        </p:tgtEl>
                                        <p:attrNameLst>
                                          <p:attrName>style.visibility</p:attrName>
                                        </p:attrNameLst>
                                      </p:cBhvr>
                                      <p:to>
                                        <p:strVal val="visible"/>
                                      </p:to>
                                    </p:set>
                                    <p:animEffect transition="in" filter="box(in)">
                                      <p:cBhvr additive="repl">
                                        <p:cTn id="30" dur="1000"/>
                                        <p:tgtEl>
                                          <p:spTgt spid="7169">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additive="repl">
                                        <p:cTn id="34" dur="2" fill="hold">
                                          <p:stCondLst>
                                            <p:cond delay="0"/>
                                          </p:stCondLst>
                                        </p:cTn>
                                        <p:tgtEl>
                                          <p:spTgt spid="7169">
                                            <p:txEl>
                                              <p:pRg st="9" end="9"/>
                                            </p:txEl>
                                          </p:spTgt>
                                        </p:tgtEl>
                                        <p:attrNameLst>
                                          <p:attrName>style.visibility</p:attrName>
                                        </p:attrNameLst>
                                      </p:cBhvr>
                                      <p:to>
                                        <p:strVal val="visible"/>
                                      </p:to>
                                    </p:set>
                                    <p:animEffect transition="in" filter="box(in)">
                                      <p:cBhvr additive="repl">
                                        <p:cTn id="35" dur="1000"/>
                                        <p:tgtEl>
                                          <p:spTgt spid="7169">
                                            <p:txEl>
                                              <p:pRg st="9" end="9"/>
                                            </p:txEl>
                                          </p:spTgt>
                                        </p:tgtEl>
                                      </p:cBhvr>
                                    </p:animEffect>
                                  </p:childTnLst>
                                </p:cTn>
                              </p:par>
                              <p:par>
                                <p:cTn id="36" presetID="4" presetClass="entr" presetSubtype="16" fill="hold" nodeType="withEffect">
                                  <p:stCondLst>
                                    <p:cond delay="0"/>
                                  </p:stCondLst>
                                  <p:childTnLst>
                                    <p:set>
                                      <p:cBhvr additive="repl">
                                        <p:cTn id="37" dur="2" fill="hold">
                                          <p:stCondLst>
                                            <p:cond delay="0"/>
                                          </p:stCondLst>
                                        </p:cTn>
                                        <p:tgtEl>
                                          <p:spTgt spid="7169">
                                            <p:txEl>
                                              <p:pRg st="2" end="2"/>
                                            </p:txEl>
                                          </p:spTgt>
                                        </p:tgtEl>
                                        <p:attrNameLst>
                                          <p:attrName>style.visibility</p:attrName>
                                        </p:attrNameLst>
                                      </p:cBhvr>
                                      <p:to>
                                        <p:strVal val="visible"/>
                                      </p:to>
                                    </p:set>
                                    <p:animEffect transition="in" filter="box(in)">
                                      <p:cBhvr additive="repl">
                                        <p:cTn id="38" dur="1000"/>
                                        <p:tgtEl>
                                          <p:spTgt spid="7169">
                                            <p:txEl>
                                              <p:pRg st="2" end="2"/>
                                            </p:txEl>
                                          </p:spTgt>
                                        </p:tgtEl>
                                      </p:cBhvr>
                                    </p:animEffect>
                                  </p:childTnLst>
                                </p:cTn>
                              </p:par>
                              <p:par>
                                <p:cTn id="39" presetID="4" presetClass="entr" presetSubtype="16" fill="hold" nodeType="withEffect">
                                  <p:stCondLst>
                                    <p:cond delay="0"/>
                                  </p:stCondLst>
                                  <p:childTnLst>
                                    <p:set>
                                      <p:cBhvr additive="repl">
                                        <p:cTn id="40" dur="2" fill="hold">
                                          <p:stCondLst>
                                            <p:cond delay="0"/>
                                          </p:stCondLst>
                                        </p:cTn>
                                        <p:tgtEl>
                                          <p:spTgt spid="7169">
                                            <p:txEl>
                                              <p:pRg st="4" end="4"/>
                                            </p:txEl>
                                          </p:spTgt>
                                        </p:tgtEl>
                                        <p:attrNameLst>
                                          <p:attrName>style.visibility</p:attrName>
                                        </p:attrNameLst>
                                      </p:cBhvr>
                                      <p:to>
                                        <p:strVal val="visible"/>
                                      </p:to>
                                    </p:set>
                                    <p:animEffect transition="in" filter="box(in)">
                                      <p:cBhvr additive="repl">
                                        <p:cTn id="41" dur="1000"/>
                                        <p:tgtEl>
                                          <p:spTgt spid="7169">
                                            <p:txEl>
                                              <p:pRg st="4" end="4"/>
                                            </p:txEl>
                                          </p:spTgt>
                                        </p:tgtEl>
                                      </p:cBhvr>
                                    </p:animEffect>
                                  </p:childTnLst>
                                </p:cTn>
                              </p:par>
                              <p:par>
                                <p:cTn id="42" presetID="4" presetClass="entr" presetSubtype="16" fill="hold" nodeType="withEffect">
                                  <p:stCondLst>
                                    <p:cond delay="0"/>
                                  </p:stCondLst>
                                  <p:childTnLst>
                                    <p:set>
                                      <p:cBhvr additive="repl">
                                        <p:cTn id="43" dur="2" fill="hold">
                                          <p:stCondLst>
                                            <p:cond delay="0"/>
                                          </p:stCondLst>
                                        </p:cTn>
                                        <p:tgtEl>
                                          <p:spTgt spid="7169">
                                            <p:txEl>
                                              <p:pRg st="6" end="6"/>
                                            </p:txEl>
                                          </p:spTgt>
                                        </p:tgtEl>
                                        <p:attrNameLst>
                                          <p:attrName>style.visibility</p:attrName>
                                        </p:attrNameLst>
                                      </p:cBhvr>
                                      <p:to>
                                        <p:strVal val="visible"/>
                                      </p:to>
                                    </p:set>
                                    <p:animEffect transition="in" filter="box(in)">
                                      <p:cBhvr additive="repl">
                                        <p:cTn id="44" dur="1000"/>
                                        <p:tgtEl>
                                          <p:spTgt spid="7169">
                                            <p:txEl>
                                              <p:pRg st="6" end="6"/>
                                            </p:txEl>
                                          </p:spTgt>
                                        </p:tgtEl>
                                      </p:cBhvr>
                                    </p:animEffect>
                                  </p:childTnLst>
                                </p:cTn>
                              </p:par>
                              <p:par>
                                <p:cTn id="45" presetID="4" presetClass="entr" presetSubtype="16" fill="hold" nodeType="withEffect">
                                  <p:stCondLst>
                                    <p:cond delay="0"/>
                                  </p:stCondLst>
                                  <p:childTnLst>
                                    <p:set>
                                      <p:cBhvr additive="repl">
                                        <p:cTn id="46" dur="2" fill="hold">
                                          <p:stCondLst>
                                            <p:cond delay="0"/>
                                          </p:stCondLst>
                                        </p:cTn>
                                        <p:tgtEl>
                                          <p:spTgt spid="7169">
                                            <p:txEl>
                                              <p:pRg st="7" end="7"/>
                                            </p:txEl>
                                          </p:spTgt>
                                        </p:tgtEl>
                                        <p:attrNameLst>
                                          <p:attrName>style.visibility</p:attrName>
                                        </p:attrNameLst>
                                      </p:cBhvr>
                                      <p:to>
                                        <p:strVal val="visible"/>
                                      </p:to>
                                    </p:set>
                                    <p:animEffect transition="in" filter="box(in)">
                                      <p:cBhvr additive="repl">
                                        <p:cTn id="47" dur="1000"/>
                                        <p:tgtEl>
                                          <p:spTgt spid="7169">
                                            <p:txEl>
                                              <p:pRg st="7" end="7"/>
                                            </p:txEl>
                                          </p:spTgt>
                                        </p:tgtEl>
                                      </p:cBhvr>
                                    </p:animEffect>
                                  </p:childTnLst>
                                </p:cTn>
                              </p:par>
                              <p:par>
                                <p:cTn id="48" presetID="4" presetClass="entr" presetSubtype="16" fill="hold" nodeType="withEffect">
                                  <p:stCondLst>
                                    <p:cond delay="0"/>
                                  </p:stCondLst>
                                  <p:childTnLst>
                                    <p:set>
                                      <p:cBhvr additive="repl">
                                        <p:cTn id="49" dur="2" fill="hold">
                                          <p:stCondLst>
                                            <p:cond delay="0"/>
                                          </p:stCondLst>
                                        </p:cTn>
                                        <p:tgtEl>
                                          <p:spTgt spid="7169">
                                            <p:txEl>
                                              <p:pRg st="9" end="9"/>
                                            </p:txEl>
                                          </p:spTgt>
                                        </p:tgtEl>
                                        <p:attrNameLst>
                                          <p:attrName>style.visibility</p:attrName>
                                        </p:attrNameLst>
                                      </p:cBhvr>
                                      <p:to>
                                        <p:strVal val="visible"/>
                                      </p:to>
                                    </p:set>
                                    <p:animEffect transition="in" filter="box(in)">
                                      <p:cBhvr additive="repl">
                                        <p:cTn id="50" dur="1000"/>
                                        <p:tgtEl>
                                          <p:spTgt spid="716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64800" y="131054"/>
            <a:ext cx="9077760" cy="106427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568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r>
              <a:rPr lang="fr-FR" dirty="0">
                <a:solidFill>
                  <a:srgbClr val="FF0000"/>
                </a:solidFill>
              </a:rPr>
              <a:t>Comment faire le lien entre les compétences évaluées par le VADEMECUM et le post-bac ?</a:t>
            </a:r>
            <a:r>
              <a:rPr lang="fr-FR" dirty="0"/>
              <a:t>  </a:t>
            </a:r>
          </a:p>
          <a:p>
            <a:endParaRPr lang="fr-FR" dirty="0"/>
          </a:p>
          <a:p>
            <a:r>
              <a:rPr lang="fr-FR" dirty="0"/>
              <a:t> Propositions d'activité travaillant sur des compétences communes.</a:t>
            </a:r>
          </a:p>
        </p:txBody>
      </p:sp>
      <p:graphicFrame>
        <p:nvGraphicFramePr>
          <p:cNvPr id="12290" name="Group 2"/>
          <p:cNvGraphicFramePr>
            <a:graphicFrameLocks noGrp="1"/>
          </p:cNvGraphicFramePr>
          <p:nvPr/>
        </p:nvGraphicFramePr>
        <p:xfrm>
          <a:off x="64801" y="908736"/>
          <a:ext cx="9079200" cy="8030283"/>
        </p:xfrm>
        <a:graphic>
          <a:graphicData uri="http://schemas.openxmlformats.org/drawingml/2006/table">
            <a:tbl>
              <a:tblPr/>
              <a:tblGrid>
                <a:gridCol w="2289600"/>
                <a:gridCol w="2291040"/>
                <a:gridCol w="4498560"/>
              </a:tblGrid>
              <a:tr h="1520800">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dirty="0">
                          <a:ln>
                            <a:noFill/>
                          </a:ln>
                          <a:solidFill>
                            <a:srgbClr val="2300DC"/>
                          </a:solidFill>
                          <a:effectLst/>
                          <a:latin typeface="Arial" charset="0"/>
                          <a:ea typeface="ＭＳ Ｐゴシック" charset="0"/>
                          <a:cs typeface="Microsoft YaHei" charset="0"/>
                        </a:rPr>
                        <a:t>Compétences attendues par le </a:t>
                      </a:r>
                      <a:r>
                        <a:rPr kumimoji="0" lang="fr-FR" sz="1800" b="1" i="0" u="none" strike="noStrike" cap="none" normalizeH="0" baseline="0" dirty="0" err="1">
                          <a:ln>
                            <a:noFill/>
                          </a:ln>
                          <a:solidFill>
                            <a:srgbClr val="2300DC"/>
                          </a:solidFill>
                          <a:effectLst/>
                          <a:latin typeface="Arial" charset="0"/>
                          <a:ea typeface="ＭＳ Ｐゴシック" charset="0"/>
                          <a:cs typeface="Microsoft YaHei" charset="0"/>
                        </a:rPr>
                        <a:t>Vademecum</a:t>
                      </a:r>
                      <a:r>
                        <a:rPr kumimoji="0" lang="fr-FR" sz="1800" b="1" i="0" u="none" strike="noStrike" cap="none" normalizeH="0" baseline="0" dirty="0">
                          <a:ln>
                            <a:noFill/>
                          </a:ln>
                          <a:solidFill>
                            <a:srgbClr val="2300DC"/>
                          </a:solidFill>
                          <a:effectLst/>
                          <a:latin typeface="Arial" charset="0"/>
                          <a:ea typeface="ＭＳ Ｐゴシック" charset="0"/>
                          <a:cs typeface="Microsoft YaHei" charset="0"/>
                        </a:rPr>
                        <a:t> et nécessaires pour le post-bac</a:t>
                      </a:r>
                    </a:p>
                  </a:txBody>
                  <a:tcPr marL="0" marR="0" marT="160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dirty="0">
                          <a:ln>
                            <a:noFill/>
                          </a:ln>
                          <a:solidFill>
                            <a:srgbClr val="2300DC"/>
                          </a:solidFill>
                          <a:effectLst/>
                          <a:latin typeface="Arial" charset="0"/>
                          <a:ea typeface="ＭＳ Ｐゴシック" charset="0"/>
                          <a:cs typeface="Microsoft YaHei" charset="0"/>
                        </a:rPr>
                        <a:t>Niveau de maîtrise attendue de la compétence pour réussir  son entrée dans le post-bac</a:t>
                      </a:r>
                    </a:p>
                  </a:txBody>
                  <a:tcPr marL="0" marR="0" marT="160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a:ln>
                            <a:noFill/>
                          </a:ln>
                          <a:solidFill>
                            <a:srgbClr val="2300DC"/>
                          </a:solidFill>
                          <a:effectLst/>
                          <a:latin typeface="Arial" charset="0"/>
                          <a:ea typeface="ＭＳ Ｐゴシック" charset="0"/>
                          <a:cs typeface="Microsoft YaHei" charset="0"/>
                        </a:rPr>
                        <a:t>Propositions d'activités pour travailler la compétence au lycée</a:t>
                      </a:r>
                    </a:p>
                  </a:txBody>
                  <a:tcPr marL="0" marR="0" marT="16003" marB="0" horzOverflow="overflow">
                    <a:lnL>
                      <a:noFill/>
                    </a:lnL>
                    <a:lnR>
                      <a:noFill/>
                    </a:lnR>
                    <a:lnT>
                      <a:noFill/>
                    </a:lnT>
                    <a:lnB>
                      <a:noFill/>
                    </a:lnB>
                    <a:lnTlToBr>
                      <a:noFill/>
                    </a:lnTlToBr>
                    <a:lnBlToTr>
                      <a:noFill/>
                    </a:lnBlToTr>
                    <a:solidFill>
                      <a:srgbClr val="729FCF"/>
                    </a:solidFill>
                  </a:tcPr>
                </a:tc>
              </a:tr>
              <a:tr h="1935563">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400" b="1" i="0" u="none" strike="noStrike" cap="none" normalizeH="0" baseline="0" dirty="0">
                          <a:ln>
                            <a:noFill/>
                          </a:ln>
                          <a:solidFill>
                            <a:srgbClr val="000000"/>
                          </a:solidFill>
                          <a:effectLst/>
                          <a:latin typeface="Arial" charset="0"/>
                          <a:ea typeface="ＭＳ Ｐゴシック" charset="0"/>
                          <a:cs typeface="Microsoft YaHei" charset="0"/>
                        </a:rPr>
                        <a:t>Apprendre et restituer un enseignement de manière rigoureuse. </a:t>
                      </a:r>
                    </a:p>
                  </a:txBody>
                  <a:tcPr marL="0" marR="0" marT="208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Acquise</a:t>
                      </a:r>
                    </a:p>
                  </a:txBody>
                  <a:tcPr marL="0" marR="0" marT="192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La partie 1 de l'EC évalue cette capacité de restitution.</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Cette compétence est aussi évaluée dans le cadre de la partie3 de l'EC et de la dissertation</a:t>
                      </a:r>
                    </a:p>
                  </a:txBody>
                  <a:tcPr marL="0" marR="0" marT="19203" marB="0" horzOverflow="overflow">
                    <a:lnL>
                      <a:noFill/>
                    </a:lnL>
                    <a:lnR>
                      <a:noFill/>
                    </a:lnR>
                    <a:lnT>
                      <a:noFill/>
                    </a:lnT>
                    <a:lnB>
                      <a:noFill/>
                    </a:lnB>
                    <a:lnTlToBr>
                      <a:noFill/>
                    </a:lnTlToBr>
                    <a:lnBlToTr>
                      <a:noFill/>
                    </a:lnBlToTr>
                    <a:solidFill>
                      <a:srgbClr val="729FCF"/>
                    </a:solidFill>
                  </a:tcPr>
                </a:tc>
              </a:tr>
              <a:tr h="2551948">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400" b="1" i="0" u="none" strike="noStrike" cap="none" normalizeH="0" baseline="0">
                          <a:ln>
                            <a:noFill/>
                          </a:ln>
                          <a:solidFill>
                            <a:srgbClr val="000000"/>
                          </a:solidFill>
                          <a:effectLst/>
                          <a:latin typeface="Arial" charset="0"/>
                          <a:ea typeface="ＭＳ Ｐゴシック" charset="0"/>
                          <a:cs typeface="Microsoft YaHei" charset="0"/>
                        </a:rPr>
                        <a:t>Savoir utiliser les savoirs acquis</a:t>
                      </a:r>
                    </a:p>
                  </a:txBody>
                  <a:tcPr marL="0" marR="0" marT="208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txBody>
                  <a:tcPr marL="0" marR="0" marT="192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a:ln>
                            <a:noFill/>
                          </a:ln>
                          <a:solidFill>
                            <a:srgbClr val="000000"/>
                          </a:solidFill>
                          <a:effectLst>
                            <a:outerShdw blurRad="38100" dist="38100" dir="2700000" algn="tl">
                              <a:srgbClr val="FFFFFF"/>
                            </a:outerShdw>
                          </a:effectLst>
                          <a:latin typeface="Arial" charset="0"/>
                          <a:ea typeface="ＭＳ Ｐゴシック" charset="0"/>
                          <a:cs typeface="Microsoft YaHei" charset="0"/>
                        </a:rPr>
                        <a:t>Objectif de l'activité : </a:t>
                      </a:r>
                      <a:r>
                        <a:rPr kumimoji="0" lang="fr-FR" sz="2200" b="0" i="0" u="none" strike="noStrike" cap="none" normalizeH="0" baseline="0">
                          <a:ln>
                            <a:noFill/>
                          </a:ln>
                          <a:solidFill>
                            <a:srgbClr val="000000"/>
                          </a:solidFill>
                          <a:effectLst/>
                          <a:latin typeface="Arial" charset="0"/>
                          <a:ea typeface="ＭＳ Ｐゴシック" charset="0"/>
                          <a:cs typeface="Microsoft YaHei" charset="0"/>
                        </a:rPr>
                        <a:t>Travailler sur la capacité à utiliser de façon pertinente les notions apprises en évitant la simple énumération.</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a:ln>
                            <a:noFill/>
                          </a:ln>
                          <a:solidFill>
                            <a:srgbClr val="000000"/>
                          </a:solidFill>
                          <a:effectLst/>
                          <a:latin typeface="Arial" charset="0"/>
                          <a:ea typeface="ＭＳ Ｐゴシック" charset="0"/>
                          <a:cs typeface="Microsoft YaHei" charset="0"/>
                        </a:rPr>
                        <a:t>Activité</a:t>
                      </a:r>
                      <a:r>
                        <a:rPr kumimoji="0" lang="fr-FR" sz="2200" b="0" i="0" u="none" strike="noStrike" cap="none" normalizeH="0" baseline="0">
                          <a:ln>
                            <a:noFill/>
                          </a:ln>
                          <a:solidFill>
                            <a:srgbClr val="000000"/>
                          </a:solidFill>
                          <a:effectLst/>
                          <a:latin typeface="Arial" charset="0"/>
                          <a:ea typeface="ＭＳ Ｐゴシック" charset="0"/>
                          <a:cs typeface="Microsoft YaHei" charset="0"/>
                        </a:rPr>
                        <a:t> :Possibilité d'une séance sur les différentes consignes possibles en partie1 de l'EC.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9203" marB="0" horzOverflow="overflow">
                    <a:lnL>
                      <a:noFill/>
                    </a:lnL>
                    <a:lnR>
                      <a:noFill/>
                    </a:lnR>
                    <a:lnT>
                      <a:noFill/>
                    </a:lnT>
                    <a:lnB>
                      <a:noFill/>
                    </a:lnB>
                    <a:lnTlToBr>
                      <a:noFill/>
                    </a:lnTlToBr>
                    <a:lnBlToTr>
                      <a:noFill/>
                    </a:lnBlToTr>
                    <a:solidFill>
                      <a:srgbClr val="729FCF"/>
                    </a:solidFill>
                  </a:tcPr>
                </a:tc>
              </a:tr>
              <a:tr h="101098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600" b="0" i="0" u="none" strike="noStrike" cap="none" normalizeH="0" baseline="0">
                          <a:ln>
                            <a:noFill/>
                          </a:ln>
                          <a:solidFill>
                            <a:srgbClr val="000000"/>
                          </a:solidFill>
                          <a:effectLst/>
                          <a:latin typeface="Arial" charset="0"/>
                          <a:ea typeface="ＭＳ Ｐゴシック" charset="0"/>
                          <a:cs typeface="Microsoft YaHei" charset="0"/>
                        </a:rPr>
                        <a:t>EC</a:t>
                      </a: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r>
              <a:tr h="101098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dirty="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r>
            </a:tbl>
          </a:graphicData>
        </a:graphic>
      </p:graphicFrame>
    </p:spTree>
    <p:extLst>
      <p:ext uri="{BB962C8B-B14F-4D97-AF65-F5344CB8AC3E}">
        <p14:creationId xmlns="" xmlns:p14="http://schemas.microsoft.com/office/powerpoint/2010/main" val="870390945"/>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3" name="Group 1"/>
          <p:cNvGraphicFramePr>
            <a:graphicFrameLocks noGrp="1"/>
          </p:cNvGraphicFramePr>
          <p:nvPr/>
        </p:nvGraphicFramePr>
        <p:xfrm>
          <a:off x="0" y="0"/>
          <a:ext cx="9144000" cy="7676006"/>
        </p:xfrm>
        <a:graphic>
          <a:graphicData uri="http://schemas.openxmlformats.org/drawingml/2006/table">
            <a:tbl>
              <a:tblPr/>
              <a:tblGrid>
                <a:gridCol w="3047040"/>
                <a:gridCol w="3048480"/>
                <a:gridCol w="3048480"/>
              </a:tblGrid>
              <a:tr h="1368144">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a:ln>
                            <a:noFill/>
                          </a:ln>
                          <a:solidFill>
                            <a:srgbClr val="2300DC"/>
                          </a:solidFill>
                          <a:effectLst/>
                          <a:latin typeface="Arial" charset="0"/>
                          <a:ea typeface="ＭＳ Ｐゴシック" charset="0"/>
                          <a:cs typeface="Microsoft YaHei" charset="0"/>
                        </a:rPr>
                        <a:t>Compétences  attendues par le Vademecum et nécessaires pour le post-bac</a:t>
                      </a:r>
                    </a:p>
                  </a:txBody>
                  <a:tcPr marL="0" marR="0" marT="160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a:ln>
                            <a:noFill/>
                          </a:ln>
                          <a:solidFill>
                            <a:srgbClr val="2300DC"/>
                          </a:solidFill>
                          <a:effectLst/>
                          <a:latin typeface="Arial" charset="0"/>
                          <a:ea typeface="ＭＳ Ｐゴシック" charset="0"/>
                          <a:cs typeface="Microsoft YaHei" charset="0"/>
                        </a:rPr>
                        <a:t>Niveau de maîtrise attendue de la compétence pour réussir  son entrée dans le post-bac</a:t>
                      </a:r>
                    </a:p>
                  </a:txBody>
                  <a:tcPr marL="0" marR="0" marT="160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a:ln>
                            <a:noFill/>
                          </a:ln>
                          <a:solidFill>
                            <a:srgbClr val="2300DC"/>
                          </a:solidFill>
                          <a:effectLst/>
                          <a:latin typeface="Arial" charset="0"/>
                          <a:ea typeface="ＭＳ Ｐゴシック" charset="0"/>
                          <a:cs typeface="Microsoft YaHei" charset="0"/>
                        </a:rPr>
                        <a:t>Propositions d'activités pour travailler la compétence au lycée.</a:t>
                      </a:r>
                    </a:p>
                  </a:txBody>
                  <a:tcPr marL="0" marR="0" marT="16003" marB="0" horzOverflow="overflow">
                    <a:lnL>
                      <a:noFill/>
                    </a:lnL>
                    <a:lnR>
                      <a:noFill/>
                    </a:lnR>
                    <a:lnT>
                      <a:noFill/>
                    </a:lnT>
                    <a:lnB>
                      <a:noFill/>
                    </a:lnB>
                    <a:lnTlToBr>
                      <a:noFill/>
                    </a:lnTlToBr>
                    <a:lnBlToTr>
                      <a:noFill/>
                    </a:lnBlToTr>
                    <a:solidFill>
                      <a:srgbClr val="729FCF"/>
                    </a:solidFill>
                  </a:tcPr>
                </a:tc>
              </a:tr>
              <a:tr h="6307862">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a:ln>
                            <a:noFill/>
                          </a:ln>
                          <a:solidFill>
                            <a:srgbClr val="000000"/>
                          </a:solidFill>
                          <a:effectLst/>
                          <a:latin typeface="Arial" charset="0"/>
                          <a:ea typeface="ＭＳ Ｐゴシック" charset="0"/>
                          <a:cs typeface="Microsoft YaHei" charset="0"/>
                        </a:rPr>
                        <a:t>Savoir se conformer aux différentes méthodes attendues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Savoir organiser efficacement ses apprentissages dans le temps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000" b="1"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a:ln>
                            <a:noFill/>
                          </a:ln>
                          <a:solidFill>
                            <a:srgbClr val="000000"/>
                          </a:solidFill>
                          <a:effectLst/>
                          <a:latin typeface="Arial" charset="0"/>
                          <a:ea typeface="ＭＳ Ｐゴシック" charset="0"/>
                          <a:cs typeface="Microsoft YaHei" charset="0"/>
                        </a:rPr>
                        <a:t>Savoir problématiser</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92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Acquise ou en cours d 'acquisition</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txBody>
                  <a:tcPr marL="0" marR="0" marT="19203" marB="0" horzOverflow="overflow">
                    <a:lnL>
                      <a:noFill/>
                    </a:lnL>
                    <a:lnR>
                      <a:noFill/>
                    </a:lnR>
                    <a:lnT>
                      <a:noFill/>
                    </a:lnT>
                    <a:lnB>
                      <a:noFill/>
                    </a:lnB>
                    <a:lnTlToBr>
                      <a:noFill/>
                    </a:lnTlToBr>
                    <a:lnBlToTr>
                      <a:noFill/>
                    </a:lnBlToTr>
                    <a:solidFill>
                      <a:srgbClr val="729FCF"/>
                    </a:solidFill>
                  </a:tcPr>
                </a:tc>
                <a:tc>
                  <a:txBody>
                    <a:bodyPr/>
                    <a:lstStyle/>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Apprentissage qui débute dès la première avec les méthodes pour l'EC et la dissertation.</a:t>
                      </a: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0" i="0" u="none" strike="noStrike" cap="none" normalizeH="0" baseline="0">
                          <a:ln>
                            <a:noFill/>
                          </a:ln>
                          <a:solidFill>
                            <a:srgbClr val="000000"/>
                          </a:solidFill>
                          <a:effectLst/>
                          <a:latin typeface="Arial" charset="0"/>
                          <a:ea typeface="ＭＳ Ｐゴシック" charset="0"/>
                          <a:cs typeface="Microsoft YaHei" charset="0"/>
                        </a:rPr>
                        <a:t>L'organisation de devoirs de 4h et /ou d'un bac blanc.</a:t>
                      </a: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Lien pour un atelier : ses.acbordeaux.fr/.../activites_problematique_stage_paf_mars_2012.pdf</a:t>
                      </a:r>
                    </a:p>
                    <a:p>
                      <a:pPr marL="0" marR="0" lvl="0" indent="0" algn="just"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0" i="0" u="none" strike="noStrike" cap="none" normalizeH="0" baseline="0">
                          <a:ln>
                            <a:noFill/>
                          </a:ln>
                          <a:solidFill>
                            <a:srgbClr val="000000"/>
                          </a:solidFill>
                          <a:effectLst/>
                          <a:latin typeface="Arial" charset="0"/>
                          <a:ea typeface="ＭＳ Ｐゴシック" charset="0"/>
                          <a:cs typeface="Microsoft YaHei" charset="0"/>
                        </a:rPr>
                        <a:t>I</a:t>
                      </a:r>
                      <a:r>
                        <a:rPr kumimoji="0" lang="fr-FR" sz="1600" b="0" i="0" u="none" strike="noStrike" cap="none" normalizeH="0" baseline="0">
                          <a:ln>
                            <a:noFill/>
                          </a:ln>
                          <a:solidFill>
                            <a:srgbClr val="000000"/>
                          </a:solidFill>
                          <a:effectLst/>
                          <a:latin typeface="Arial" charset="0"/>
                          <a:ea typeface="ＭＳ Ｐゴシック" charset="0"/>
                          <a:cs typeface="Microsoft YaHei" charset="0"/>
                        </a:rPr>
                        <a:t>ntégrer l'usage de la problématique au début de chaque question ou d'un cours.</a:t>
                      </a:r>
                    </a:p>
                  </a:txBody>
                  <a:tcPr marL="0" marR="0" marT="19203" marB="0" horzOverflow="overflow">
                    <a:lnL>
                      <a:noFill/>
                    </a:lnL>
                    <a:lnR>
                      <a:noFill/>
                    </a:lnR>
                    <a:lnT>
                      <a:noFill/>
                    </a:lnT>
                    <a:lnB>
                      <a:noFill/>
                    </a:lnB>
                    <a:lnTlToBr>
                      <a:noFill/>
                    </a:lnTlToBr>
                    <a:lnBlToTr>
                      <a:noFill/>
                    </a:lnBlToTr>
                    <a:solidFill>
                      <a:srgbClr val="729FCF"/>
                    </a:solidFill>
                  </a:tcPr>
                </a:tc>
              </a:tr>
            </a:tbl>
          </a:graphicData>
        </a:graphic>
      </p:graphicFrame>
    </p:spTree>
    <p:extLst>
      <p:ext uri="{BB962C8B-B14F-4D97-AF65-F5344CB8AC3E}">
        <p14:creationId xmlns="" xmlns:p14="http://schemas.microsoft.com/office/powerpoint/2010/main" val="3178286379"/>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7" name="Group 1"/>
          <p:cNvGraphicFramePr>
            <a:graphicFrameLocks noGrp="1"/>
          </p:cNvGraphicFramePr>
          <p:nvPr/>
        </p:nvGraphicFramePr>
        <p:xfrm>
          <a:off x="107504" y="131054"/>
          <a:ext cx="9037936" cy="7605439"/>
        </p:xfrm>
        <a:graphic>
          <a:graphicData uri="http://schemas.openxmlformats.org/drawingml/2006/table">
            <a:tbl>
              <a:tblPr/>
              <a:tblGrid>
                <a:gridCol w="3158416"/>
                <a:gridCol w="2940480"/>
                <a:gridCol w="2939040"/>
              </a:tblGrid>
              <a:tr h="3584537">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Compétences attendues par le Vademecum et nécessaires pour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000" b="1" i="0" u="none" strike="noStrike" cap="none" normalizeH="0" baseline="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Savoir-faire un plan analytique</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1" i="0" u="none" strike="noStrike" cap="none" normalizeH="0" baseline="0">
                          <a:ln>
                            <a:noFill/>
                          </a:ln>
                          <a:solidFill>
                            <a:srgbClr val="0000FF"/>
                          </a:solidFill>
                          <a:effectLst/>
                          <a:latin typeface="Arial" charset="0"/>
                          <a:ea typeface="ＭＳ Ｐゴシック" charset="0"/>
                          <a:cs typeface="Microsoft YaHei" charset="0"/>
                        </a:rPr>
                        <a:t>Niveau de maîtrise attendue de la compétence pour réussir  son entrée dans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txBody>
                  <a:tcPr marL="0" marR="0" marT="160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600" b="1" i="0" u="none" strike="noStrike" cap="none" normalizeH="0" baseline="0">
                          <a:ln>
                            <a:noFill/>
                          </a:ln>
                          <a:solidFill>
                            <a:srgbClr val="0000FF"/>
                          </a:solidFill>
                          <a:effectLst/>
                          <a:latin typeface="Arial" charset="0"/>
                          <a:ea typeface="ＭＳ Ｐゴシック" charset="0"/>
                          <a:cs typeface="Microsoft YaHei" charset="0"/>
                        </a:rPr>
                        <a:t>Propositions d'activités pour travailler la compétence au lycée</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1" i="0" u="none" strike="noStrike" cap="none" normalizeH="0" baseline="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0" i="0" u="none" strike="noStrike" cap="none" normalizeH="0" baseline="0">
                          <a:ln>
                            <a:noFill/>
                          </a:ln>
                          <a:solidFill>
                            <a:srgbClr val="000000"/>
                          </a:solidFill>
                          <a:effectLst/>
                          <a:latin typeface="Arial" charset="0"/>
                          <a:ea typeface="ＭＳ Ｐゴシック" charset="0"/>
                          <a:cs typeface="Microsoft YaHei" charset="0"/>
                        </a:rPr>
                        <a:t>Compétence évaluée lors de la dissertation</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8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1800" b="0" i="0" u="none" strike="noStrike" cap="none" normalizeH="0" baseline="0">
                          <a:ln>
                            <a:noFill/>
                          </a:ln>
                          <a:solidFill>
                            <a:srgbClr val="000000"/>
                          </a:solidFill>
                          <a:effectLst/>
                          <a:latin typeface="Arial" charset="0"/>
                          <a:ea typeface="ＭＳ Ｐゴシック" charset="0"/>
                          <a:cs typeface="Microsoft YaHei" charset="0"/>
                        </a:rPr>
                        <a:t>Activité en relation avec celle de faire une problématique</a:t>
                      </a:r>
                    </a:p>
                  </a:txBody>
                  <a:tcPr marL="0" marR="0" marT="14402" marB="0" horzOverflow="overflow">
                    <a:lnL>
                      <a:noFill/>
                    </a:lnL>
                    <a:lnR>
                      <a:noFill/>
                    </a:lnR>
                    <a:lnT>
                      <a:noFill/>
                    </a:lnT>
                    <a:lnB>
                      <a:noFill/>
                    </a:lnB>
                    <a:lnTlToBr>
                      <a:noFill/>
                    </a:lnTlToBr>
                    <a:lnBlToTr>
                      <a:noFill/>
                    </a:lnBlToTr>
                    <a:solidFill>
                      <a:srgbClr val="729FCF"/>
                    </a:solidFill>
                  </a:tcPr>
                </a:tc>
              </a:tr>
              <a:tr h="1359503">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Savoir soutenir une argumentation écrite</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Compétence évaluée  lors de la dissertation ainsi que lors de la partie de l'EC</a:t>
                      </a:r>
                    </a:p>
                  </a:txBody>
                  <a:tcPr marL="0" marR="0" marT="17603" marB="0" horzOverflow="overflow">
                    <a:lnL>
                      <a:noFill/>
                    </a:lnL>
                    <a:lnR>
                      <a:noFill/>
                    </a:lnR>
                    <a:lnT>
                      <a:noFill/>
                    </a:lnT>
                    <a:lnB>
                      <a:noFill/>
                    </a:lnB>
                    <a:lnTlToBr>
                      <a:noFill/>
                    </a:lnTlToBr>
                    <a:lnBlToTr>
                      <a:noFill/>
                    </a:lnBlToTr>
                    <a:solidFill>
                      <a:srgbClr val="729FCF"/>
                    </a:solidFill>
                  </a:tcPr>
                </a:tc>
              </a:tr>
              <a:tr h="2661399">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Savoir retirer l'essentiel d'un document</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 acquérir</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dirty="0">
                          <a:ln>
                            <a:noFill/>
                          </a:ln>
                          <a:solidFill>
                            <a:srgbClr val="000000"/>
                          </a:solidFill>
                          <a:effectLst/>
                          <a:latin typeface="Arial" charset="0"/>
                          <a:ea typeface="ＭＳ Ｐゴシック" charset="0"/>
                          <a:cs typeface="Microsoft YaHei" charset="0"/>
                        </a:rPr>
                        <a:t>Compétence  évaluée avec la partie2 de l'EC ainsi qu'avec l'EC3 et  la dissertation.</a:t>
                      </a:r>
                    </a:p>
                  </a:txBody>
                  <a:tcPr marL="0" marR="0" marT="17603" marB="0" horzOverflow="overflow">
                    <a:lnL>
                      <a:noFill/>
                    </a:lnL>
                    <a:lnR>
                      <a:noFill/>
                    </a:lnR>
                    <a:lnT>
                      <a:noFill/>
                    </a:lnT>
                    <a:lnB>
                      <a:noFill/>
                    </a:lnB>
                    <a:lnTlToBr>
                      <a:noFill/>
                    </a:lnTlToBr>
                    <a:lnBlToTr>
                      <a:noFill/>
                    </a:lnBlToTr>
                    <a:solidFill>
                      <a:srgbClr val="729FCF"/>
                    </a:solidFill>
                  </a:tcPr>
                </a:tc>
              </a:tr>
            </a:tbl>
          </a:graphicData>
        </a:graphic>
      </p:graphicFrame>
    </p:spTree>
    <p:extLst>
      <p:ext uri="{BB962C8B-B14F-4D97-AF65-F5344CB8AC3E}">
        <p14:creationId xmlns="" xmlns:p14="http://schemas.microsoft.com/office/powerpoint/2010/main" val="1185376386"/>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 name="Group 1"/>
          <p:cNvGraphicFramePr>
            <a:graphicFrameLocks noGrp="1"/>
          </p:cNvGraphicFramePr>
          <p:nvPr/>
        </p:nvGraphicFramePr>
        <p:xfrm>
          <a:off x="1" y="-27384"/>
          <a:ext cx="9145440" cy="7452804"/>
        </p:xfrm>
        <a:graphic>
          <a:graphicData uri="http://schemas.openxmlformats.org/drawingml/2006/table">
            <a:tbl>
              <a:tblPr/>
              <a:tblGrid>
                <a:gridCol w="3045600"/>
                <a:gridCol w="3047040"/>
                <a:gridCol w="3052800"/>
              </a:tblGrid>
              <a:tr h="3408859">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Compétences non attendues par le Vademecum mais nécessaires pour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000" b="1" i="0" u="none" strike="noStrike" cap="none" normalizeH="0" baseline="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Faire des recherches personnelles sur un sujet</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Niveau de maîtrise de la compétence pour réussir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000" b="1" i="0" u="none" strike="noStrike" cap="none" normalizeH="0" baseline="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 acquérir</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Propositions d'activités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1" i="0" u="none" strike="noStrike" cap="none" normalizeH="0" baseline="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Compétence travaillée avec les TPE</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Possibilité d'exposés avec  des groupes responsables d'un thème du programme .</a:t>
                      </a:r>
                    </a:p>
                  </a:txBody>
                  <a:tcPr marL="0" marR="0" marT="17603" marB="0" horzOverflow="overflow">
                    <a:lnL>
                      <a:noFill/>
                    </a:lnL>
                    <a:lnR>
                      <a:noFill/>
                    </a:lnR>
                    <a:lnT>
                      <a:noFill/>
                    </a:lnT>
                    <a:lnB>
                      <a:noFill/>
                    </a:lnB>
                    <a:lnTlToBr>
                      <a:noFill/>
                    </a:lnTlToBr>
                    <a:lnBlToTr>
                      <a:noFill/>
                    </a:lnBlToTr>
                    <a:solidFill>
                      <a:srgbClr val="729FCF"/>
                    </a:solidFill>
                  </a:tcPr>
                </a:tc>
              </a:tr>
              <a:tr h="1666255">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a:ln>
                            <a:noFill/>
                          </a:ln>
                          <a:solidFill>
                            <a:srgbClr val="000000"/>
                          </a:solidFill>
                          <a:effectLst/>
                          <a:latin typeface="Arial" charset="0"/>
                          <a:ea typeface="ＭＳ Ｐゴシック" charset="0"/>
                          <a:cs typeface="Microsoft YaHei" charset="0"/>
                        </a:rPr>
                        <a:t>Lire l'actualité et être capable de faire les liens avec les savoirs enseignés</a:t>
                      </a:r>
                    </a:p>
                  </a:txBody>
                  <a:tcPr marL="0" marR="0" marT="192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En cours d'acquisition ou à acquérir</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Possibilité de faire faire régulièrement des revues de presse par des élèves toujours en lien avec un thème du programme.</a:t>
                      </a:r>
                    </a:p>
                  </a:txBody>
                  <a:tcPr marL="0" marR="0" marT="17603" marB="0" horzOverflow="overflow">
                    <a:lnL>
                      <a:noFill/>
                    </a:lnL>
                    <a:lnR>
                      <a:noFill/>
                    </a:lnR>
                    <a:lnT>
                      <a:noFill/>
                    </a:lnT>
                    <a:lnB>
                      <a:noFill/>
                    </a:lnB>
                    <a:lnTlToBr>
                      <a:noFill/>
                    </a:lnTlToBr>
                    <a:lnBlToTr>
                      <a:noFill/>
                    </a:lnBlToTr>
                    <a:solidFill>
                      <a:srgbClr val="729FCF"/>
                    </a:solidFill>
                  </a:tcPr>
                </a:tc>
              </a:tr>
              <a:tr h="2377690">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00"/>
                          </a:solidFill>
                          <a:effectLst/>
                          <a:latin typeface="Arial" charset="0"/>
                          <a:ea typeface="ＭＳ Ｐゴシック" charset="0"/>
                          <a:cs typeface="Microsoft YaHei" charset="0"/>
                        </a:rPr>
                        <a:t>Etre capable d'acquérir des savoirs supplémentaires à l'aide de lectures hors enseignement</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 acquérir</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dirty="0">
                          <a:ln>
                            <a:noFill/>
                          </a:ln>
                          <a:solidFill>
                            <a:srgbClr val="000000"/>
                          </a:solidFill>
                          <a:effectLst/>
                          <a:latin typeface="Arial" charset="0"/>
                          <a:ea typeface="ＭＳ Ｐゴシック" charset="0"/>
                          <a:cs typeface="Microsoft YaHei" charset="0"/>
                        </a:rPr>
                        <a:t>Il est demandé à l'élève lors de l'argumentation d'apporter des exemples qui ne sont pas dans le dossier documentaire</a:t>
                      </a:r>
                    </a:p>
                  </a:txBody>
                  <a:tcPr marL="0" marR="0" marT="17603" marB="0" horzOverflow="overflow">
                    <a:lnL>
                      <a:noFill/>
                    </a:lnL>
                    <a:lnR>
                      <a:noFill/>
                    </a:lnR>
                    <a:lnT>
                      <a:noFill/>
                    </a:lnT>
                    <a:lnB>
                      <a:noFill/>
                    </a:lnB>
                    <a:lnTlToBr>
                      <a:noFill/>
                    </a:lnTlToBr>
                    <a:lnBlToTr>
                      <a:noFill/>
                    </a:lnBlToTr>
                    <a:solidFill>
                      <a:srgbClr val="729FCF"/>
                    </a:solidFill>
                  </a:tcPr>
                </a:tc>
              </a:tr>
            </a:tbl>
          </a:graphicData>
        </a:graphic>
      </p:graphicFrame>
    </p:spTree>
    <p:extLst>
      <p:ext uri="{BB962C8B-B14F-4D97-AF65-F5344CB8AC3E}">
        <p14:creationId xmlns="" xmlns:p14="http://schemas.microsoft.com/office/powerpoint/2010/main" val="2514768207"/>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Group 1"/>
          <p:cNvGraphicFramePr>
            <a:graphicFrameLocks noGrp="1"/>
          </p:cNvGraphicFramePr>
          <p:nvPr/>
        </p:nvGraphicFramePr>
        <p:xfrm>
          <a:off x="-36512" y="260668"/>
          <a:ext cx="9181952" cy="10276919"/>
        </p:xfrm>
        <a:graphic>
          <a:graphicData uri="http://schemas.openxmlformats.org/drawingml/2006/table">
            <a:tbl>
              <a:tblPr/>
              <a:tblGrid>
                <a:gridCol w="3302432"/>
                <a:gridCol w="2940480"/>
                <a:gridCol w="2939040"/>
              </a:tblGrid>
              <a:tr h="5345841">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dirty="0">
                          <a:ln>
                            <a:noFill/>
                          </a:ln>
                          <a:solidFill>
                            <a:srgbClr val="0000FF"/>
                          </a:solidFill>
                          <a:effectLst/>
                          <a:latin typeface="Arial" charset="0"/>
                          <a:ea typeface="ＭＳ Ｐゴシック" charset="0"/>
                          <a:cs typeface="Microsoft YaHei" charset="0"/>
                        </a:rPr>
                        <a:t>Compétences non attendues par le </a:t>
                      </a:r>
                      <a:r>
                        <a:rPr kumimoji="0" lang="fr-FR" sz="2000" b="1" i="0" u="none" strike="noStrike" cap="none" normalizeH="0" baseline="0" dirty="0" err="1">
                          <a:ln>
                            <a:noFill/>
                          </a:ln>
                          <a:solidFill>
                            <a:srgbClr val="0000FF"/>
                          </a:solidFill>
                          <a:effectLst/>
                          <a:latin typeface="Arial" charset="0"/>
                          <a:ea typeface="ＭＳ Ｐゴシック" charset="0"/>
                          <a:cs typeface="Microsoft YaHei" charset="0"/>
                        </a:rPr>
                        <a:t>Vademecum</a:t>
                      </a:r>
                      <a:r>
                        <a:rPr kumimoji="0" lang="fr-FR" sz="2000" b="1" i="0" u="none" strike="noStrike" cap="none" normalizeH="0" baseline="0" dirty="0">
                          <a:ln>
                            <a:noFill/>
                          </a:ln>
                          <a:solidFill>
                            <a:srgbClr val="0000FF"/>
                          </a:solidFill>
                          <a:effectLst/>
                          <a:latin typeface="Arial" charset="0"/>
                          <a:ea typeface="ＭＳ Ｐゴシック" charset="0"/>
                          <a:cs typeface="Microsoft YaHei" charset="0"/>
                        </a:rPr>
                        <a:t> mais nécessaires pour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000" b="1" i="0" u="none" strike="noStrike" cap="none" normalizeH="0" baseline="0" dirty="0">
                        <a:ln>
                          <a:noFill/>
                        </a:ln>
                        <a:solidFill>
                          <a:srgbClr val="0000FF"/>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1" i="0" u="none" strike="noStrike" cap="none" normalizeH="0" baseline="0" dirty="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1" i="0" u="none" strike="noStrike" cap="none" normalizeH="0" baseline="0" dirty="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2200" b="1" i="0" u="none" strike="noStrike" cap="none" normalizeH="0" baseline="0" dirty="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200" b="1" i="0" u="none" strike="noStrike" cap="none" normalizeH="0" baseline="0" dirty="0">
                          <a:ln>
                            <a:noFill/>
                          </a:ln>
                          <a:solidFill>
                            <a:srgbClr val="000000"/>
                          </a:solidFill>
                          <a:effectLst/>
                          <a:latin typeface="Arial" charset="0"/>
                          <a:ea typeface="ＭＳ Ｐゴシック" charset="0"/>
                          <a:cs typeface="Microsoft YaHei" charset="0"/>
                        </a:rPr>
                        <a:t>Savoir participer au travail collectif</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Niveau de maîtrise de la compétence pour réussir le post-bac</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Acquise ou en cours d'acquisition</a:t>
                      </a:r>
                    </a:p>
                  </a:txBody>
                  <a:tcPr marL="0" marR="0" marT="17603"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1" i="0" u="none" strike="noStrike" cap="none" normalizeH="0" baseline="0">
                          <a:ln>
                            <a:noFill/>
                          </a:ln>
                          <a:solidFill>
                            <a:srgbClr val="0000FF"/>
                          </a:solidFill>
                          <a:effectLst/>
                          <a:latin typeface="Arial" charset="0"/>
                          <a:ea typeface="ＭＳ Ｐゴシック" charset="0"/>
                          <a:cs typeface="Microsoft YaHei" charset="0"/>
                        </a:rPr>
                        <a:t>Propositions d'activités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Compétence évaluée avec les TPE.</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kumimoji="0" lang="fr-FR" sz="2000" b="0" i="0" u="none" strike="noStrike" cap="none" normalizeH="0" baseline="0">
                          <a:ln>
                            <a:noFill/>
                          </a:ln>
                          <a:solidFill>
                            <a:srgbClr val="000000"/>
                          </a:solidFill>
                          <a:effectLst/>
                          <a:latin typeface="Arial" charset="0"/>
                          <a:ea typeface="ＭＳ Ｐゴシック" charset="0"/>
                          <a:cs typeface="Microsoft YaHei" charset="0"/>
                        </a:rPr>
                        <a:t>Possibilité d'organiser des séances en groupe de 3 ou 4 élèves lors des cours.</a:t>
                      </a:r>
                    </a:p>
                  </a:txBody>
                  <a:tcPr marL="0" marR="0" marT="14402" marB="0" horzOverflow="overflow">
                    <a:lnL>
                      <a:noFill/>
                    </a:lnL>
                    <a:lnR>
                      <a:noFill/>
                    </a:lnR>
                    <a:lnT>
                      <a:noFill/>
                    </a:lnT>
                    <a:lnB>
                      <a:noFill/>
                    </a:lnB>
                    <a:lnTlToBr>
                      <a:noFill/>
                    </a:lnTlToBr>
                    <a:lnBlToTr>
                      <a:noFill/>
                    </a:lnBlToTr>
                    <a:solidFill>
                      <a:srgbClr val="729FCF"/>
                    </a:solidFill>
                  </a:tcPr>
                </a:tc>
              </a:tr>
              <a:tr h="2464099">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r>
              <a:tr h="2466979">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kumimoji="0" lang="fr-FR" sz="1600" b="0" i="0" u="none" strike="noStrike" cap="none" normalizeH="0" baseline="0" dirty="0">
                        <a:ln>
                          <a:noFill/>
                        </a:ln>
                        <a:solidFill>
                          <a:srgbClr val="000000"/>
                        </a:solidFill>
                        <a:effectLst/>
                        <a:latin typeface="Arial" charset="0"/>
                        <a:ea typeface="ＭＳ Ｐゴシック" charset="0"/>
                        <a:cs typeface="Microsoft YaHei" charset="0"/>
                      </a:endParaRPr>
                    </a:p>
                  </a:txBody>
                  <a:tcPr marL="0" marR="0" marT="14402" marB="0" horzOverflow="overflow">
                    <a:lnL>
                      <a:noFill/>
                    </a:lnL>
                    <a:lnR>
                      <a:noFill/>
                    </a:lnR>
                    <a:lnT>
                      <a:noFill/>
                    </a:lnT>
                    <a:lnB>
                      <a:noFill/>
                    </a:lnB>
                    <a:lnTlToBr>
                      <a:noFill/>
                    </a:lnTlToBr>
                    <a:lnBlToTr>
                      <a:noFill/>
                    </a:lnBlToTr>
                    <a:solidFill>
                      <a:srgbClr val="729FCF"/>
                    </a:solidFill>
                  </a:tcPr>
                </a:tc>
              </a:tr>
            </a:tbl>
          </a:graphicData>
        </a:graphic>
      </p:graphicFrame>
    </p:spTree>
    <p:extLst>
      <p:ext uri="{BB962C8B-B14F-4D97-AF65-F5344CB8AC3E}">
        <p14:creationId xmlns="" xmlns:p14="http://schemas.microsoft.com/office/powerpoint/2010/main" val="1995615817"/>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539552" y="836712"/>
            <a:ext cx="8342368" cy="63080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600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r>
              <a:rPr lang="fr-FR" sz="2200" b="1" u="sng" dirty="0">
                <a:solidFill>
                  <a:srgbClr val="FF0000"/>
                </a:solidFill>
              </a:rPr>
              <a:t>D) L'approche de l'orientation avec l'élève de bac-3 à bac +2/3 :</a:t>
            </a:r>
          </a:p>
          <a:p>
            <a:endParaRPr lang="fr-FR" u="sng" dirty="0"/>
          </a:p>
          <a:p>
            <a:pPr marL="457200" indent="-457200">
              <a:buAutoNum type="arabicParenR"/>
            </a:pPr>
            <a:r>
              <a:rPr lang="fr-FR" sz="2200" b="1" u="sng" dirty="0" smtClean="0"/>
              <a:t>Dès </a:t>
            </a:r>
            <a:r>
              <a:rPr lang="fr-FR" sz="2200" b="1" u="sng" dirty="0"/>
              <a:t>la seconde </a:t>
            </a:r>
            <a:r>
              <a:rPr lang="fr-FR" sz="2200" b="1" u="sng" dirty="0" smtClean="0"/>
              <a:t>: </a:t>
            </a:r>
          </a:p>
          <a:p>
            <a:pPr marL="457200" indent="-457200"/>
            <a:endParaRPr lang="fr-FR" sz="2200" b="1" u="sng" dirty="0" smtClean="0"/>
          </a:p>
          <a:p>
            <a:pPr marL="457200" indent="-457200"/>
            <a:r>
              <a:rPr lang="fr-FR" sz="2200" dirty="0" smtClean="0"/>
              <a:t>Réflexion autour du projet d’étude et découverte des formations.</a:t>
            </a:r>
          </a:p>
          <a:p>
            <a:pPr marL="457200" indent="-457200"/>
            <a:endParaRPr lang="fr-FR" sz="2200" u="sng" dirty="0" smtClean="0"/>
          </a:p>
          <a:p>
            <a:pPr marL="457200" indent="-457200"/>
            <a:r>
              <a:rPr lang="fr-FR" sz="2200" u="sng" dirty="0" smtClean="0"/>
              <a:t>Quand </a:t>
            </a:r>
            <a:r>
              <a:rPr lang="fr-FR" sz="2200" dirty="0" smtClean="0"/>
              <a:t>?</a:t>
            </a:r>
          </a:p>
          <a:p>
            <a:pPr marL="457200" indent="-457200"/>
            <a:r>
              <a:rPr lang="fr-FR" sz="2200" dirty="0" smtClean="0"/>
              <a:t>À l’occasion du thème 4 du programme : « Formation et emploi »</a:t>
            </a:r>
          </a:p>
          <a:p>
            <a:pPr marL="457200" indent="-457200"/>
            <a:endParaRPr lang="fr-FR" sz="2200" dirty="0" smtClean="0"/>
          </a:p>
          <a:p>
            <a:pPr marL="457200" indent="-457200"/>
            <a:r>
              <a:rPr lang="fr-FR" sz="2200" u="sng" dirty="0" smtClean="0"/>
              <a:t>Comment </a:t>
            </a:r>
            <a:r>
              <a:rPr lang="fr-FR" sz="2200" dirty="0" smtClean="0"/>
              <a:t>?</a:t>
            </a:r>
          </a:p>
          <a:p>
            <a:pPr marL="457200" indent="-457200">
              <a:buFontTx/>
              <a:buChar char="-"/>
            </a:pPr>
            <a:r>
              <a:rPr lang="fr-FR" sz="2200" dirty="0" smtClean="0"/>
              <a:t>Faire établir par les élèves des fiches métier ou parcours de formation (en autonomie ; recherche internet, cdi…)</a:t>
            </a:r>
          </a:p>
          <a:p>
            <a:pPr marL="457200" indent="-457200">
              <a:buFontTx/>
              <a:buChar char="-"/>
            </a:pPr>
            <a:r>
              <a:rPr lang="fr-FR" sz="2200" dirty="0" smtClean="0"/>
              <a:t>Faire intervenir dans les classes de Seconde des élèves de Première qui viendraient présenter leur série (contenus, méthodes, intérêts, difficultés…)</a:t>
            </a:r>
          </a:p>
          <a:p>
            <a:pPr marL="457200" indent="-457200">
              <a:buFontTx/>
              <a:buChar char="-"/>
            </a:pPr>
            <a:endParaRPr lang="fr-FR" sz="2200" dirty="0" smtClean="0"/>
          </a:p>
          <a:p>
            <a:pPr marL="457200" indent="-457200"/>
            <a:endParaRPr lang="fr-FR" sz="2200" dirty="0" smtClean="0"/>
          </a:p>
          <a:p>
            <a:pPr marL="457200" indent="-457200">
              <a:buFontTx/>
              <a:buChar char="-"/>
            </a:pPr>
            <a:endParaRPr lang="fr-FR" sz="2200" dirty="0"/>
          </a:p>
        </p:txBody>
      </p:sp>
    </p:spTree>
    <p:extLst>
      <p:ext uri="{BB962C8B-B14F-4D97-AF65-F5344CB8AC3E}">
        <p14:creationId xmlns="" xmlns:p14="http://schemas.microsoft.com/office/powerpoint/2010/main" val="4138476266"/>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683568" y="764703"/>
            <a:ext cx="7806672" cy="6884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600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9pPr>
          </a:lstStyle>
          <a:p>
            <a:r>
              <a:rPr lang="fr-FR" sz="2200" b="1" u="sng" dirty="0"/>
              <a:t>2- Ce travail d'accompagnement de l'orientation post-bac peut se poursuivre en </a:t>
            </a:r>
            <a:r>
              <a:rPr lang="fr-FR" sz="2900" b="1" u="sng" dirty="0"/>
              <a:t>première</a:t>
            </a:r>
            <a:r>
              <a:rPr lang="fr-FR" sz="2200" b="1" u="sng" dirty="0"/>
              <a:t> en particulier lors de séance de TD ou d'AP</a:t>
            </a:r>
          </a:p>
        </p:txBody>
      </p:sp>
      <p:sp>
        <p:nvSpPr>
          <p:cNvPr id="19458" name="Text Box 2"/>
          <p:cNvSpPr txBox="1">
            <a:spLocks noChangeArrowheads="1"/>
          </p:cNvSpPr>
          <p:nvPr/>
        </p:nvSpPr>
        <p:spPr bwMode="auto">
          <a:xfrm>
            <a:off x="827584" y="2060848"/>
            <a:ext cx="7590648" cy="4392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584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9pPr>
          </a:lstStyle>
          <a:p>
            <a:pPr algn="just"/>
            <a:r>
              <a:rPr lang="fr-FR" sz="2000" b="1" dirty="0" smtClean="0"/>
              <a:t>Texte </a:t>
            </a:r>
            <a:r>
              <a:rPr lang="fr-FR" sz="2000" b="1" dirty="0"/>
              <a:t>de référence : B0 du 4 février 2010</a:t>
            </a:r>
          </a:p>
          <a:p>
            <a:pPr algn="just"/>
            <a:endParaRPr lang="fr-FR" sz="2000" b="1" dirty="0"/>
          </a:p>
          <a:p>
            <a:pPr algn="just"/>
            <a:r>
              <a:rPr lang="fr-FR" sz="2000" i="1" dirty="0"/>
              <a:t>L'accompagnement personnalisé comprend des activités coordonnées de soutien, d'approfondissement, d'aide méthodologique et d'aide à l'orientation, pour favoriser la maîtrise par l'élève de son parcours de formation et d'orientation. Il s'appuie sur les technologies de l'information et de la communication pour l'éducation (TICE). Il prend notamment la forme de travaux interdisciplinaires. </a:t>
            </a:r>
          </a:p>
          <a:p>
            <a:pPr algn="just"/>
            <a:endParaRPr lang="fr-FR" sz="2000" i="1" dirty="0"/>
          </a:p>
          <a:p>
            <a:pPr algn="just"/>
            <a:r>
              <a:rPr lang="fr-FR" sz="2000" b="1" i="1" dirty="0"/>
              <a:t>En première</a:t>
            </a:r>
            <a:r>
              <a:rPr lang="fr-FR" sz="2000" i="1" dirty="0"/>
              <a:t> « favorise l’acquisition de compétences propres à chaque voie de formation, tout en lui permettant de développer son projet d’orientation post-bac. L’articulation avec le travail réalisé en TPE est à valoriser ». </a:t>
            </a:r>
          </a:p>
        </p:txBody>
      </p:sp>
      <p:sp>
        <p:nvSpPr>
          <p:cNvPr id="19459" name="Text Box 3"/>
          <p:cNvSpPr txBox="1">
            <a:spLocks noChangeArrowheads="1"/>
          </p:cNvSpPr>
          <p:nvPr/>
        </p:nvSpPr>
        <p:spPr bwMode="auto">
          <a:xfrm>
            <a:off x="653760" y="3526931"/>
            <a:ext cx="8098560" cy="194420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52019" rIns="81639" bIns="40820"/>
          <a:lstStyle>
            <a:lvl1pPr>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1pPr>
            <a:lvl2pPr>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2pPr>
            <a:lvl3pPr>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3pPr>
            <a:lvl4pPr>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4pPr>
            <a:lvl5pPr>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889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9pPr>
          </a:lstStyle>
          <a:p>
            <a:pPr algn="just"/>
            <a:endParaRPr lang="fr-FR" sz="1300" b="1">
              <a:solidFill>
                <a:srgbClr val="00B0F0"/>
              </a:solidFill>
            </a:endParaRPr>
          </a:p>
          <a:p>
            <a:pPr algn="just"/>
            <a:endParaRPr lang="fr-FR" sz="1100"/>
          </a:p>
        </p:txBody>
      </p:sp>
    </p:spTree>
    <p:extLst>
      <p:ext uri="{BB962C8B-B14F-4D97-AF65-F5344CB8AC3E}">
        <p14:creationId xmlns="" xmlns:p14="http://schemas.microsoft.com/office/powerpoint/2010/main" val="2141680891"/>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052736"/>
            <a:ext cx="8229600" cy="578328"/>
          </a:xfrm>
        </p:spPr>
        <p:txBody>
          <a:bodyPr>
            <a:normAutofit/>
          </a:bodyPr>
          <a:lstStyle/>
          <a:p>
            <a:r>
              <a:rPr lang="fr-FR" sz="2800" b="1" dirty="0" smtClean="0"/>
              <a:t>Programme de l’après-midi, salle 5</a:t>
            </a:r>
            <a:endParaRPr lang="fr-FR" sz="2800" b="1" dirty="0"/>
          </a:p>
        </p:txBody>
      </p:sp>
      <p:sp>
        <p:nvSpPr>
          <p:cNvPr id="3" name="Espace réservé du contenu 2"/>
          <p:cNvSpPr>
            <a:spLocks noGrp="1"/>
          </p:cNvSpPr>
          <p:nvPr>
            <p:ph idx="1"/>
          </p:nvPr>
        </p:nvSpPr>
        <p:spPr/>
        <p:txBody>
          <a:bodyPr>
            <a:normAutofit fontScale="25000" lnSpcReduction="20000"/>
          </a:bodyPr>
          <a:lstStyle/>
          <a:p>
            <a:pPr>
              <a:buNone/>
            </a:pPr>
            <a:r>
              <a:rPr lang="fr-FR" sz="8000" b="1" dirty="0" smtClean="0"/>
              <a:t>14h-14h30</a:t>
            </a:r>
            <a:r>
              <a:rPr lang="fr-FR" sz="8000" dirty="0" smtClean="0"/>
              <a:t>,  </a:t>
            </a:r>
            <a:r>
              <a:rPr lang="fr-FR" sz="8000" b="1" dirty="0" smtClean="0"/>
              <a:t>Bilan des présentations du matin </a:t>
            </a:r>
            <a:r>
              <a:rPr lang="fr-FR" sz="8000" dirty="0" smtClean="0"/>
              <a:t>: Quelles sont les compétences à maîtriser pour réussir dans l’enseignement supérieur ? Quelle continuité avec le lycée ?</a:t>
            </a:r>
          </a:p>
          <a:p>
            <a:pPr>
              <a:buNone/>
            </a:pPr>
            <a:r>
              <a:rPr lang="fr-FR" sz="8000" dirty="0" smtClean="0"/>
              <a:t>	 (Présentation de la grille de compétences de S. </a:t>
            </a:r>
            <a:r>
              <a:rPr lang="fr-FR" sz="8000" dirty="0" err="1" smtClean="0"/>
              <a:t>Desreumaux</a:t>
            </a:r>
            <a:r>
              <a:rPr lang="fr-FR" sz="8000" dirty="0" smtClean="0"/>
              <a:t>)</a:t>
            </a:r>
          </a:p>
          <a:p>
            <a:pPr>
              <a:buNone/>
            </a:pPr>
            <a:endParaRPr lang="fr-FR" sz="8000" dirty="0" smtClean="0"/>
          </a:p>
          <a:p>
            <a:pPr>
              <a:buNone/>
            </a:pPr>
            <a:r>
              <a:rPr lang="fr-FR" sz="8000" b="1" dirty="0" smtClean="0"/>
              <a:t>14h30-16h30 </a:t>
            </a:r>
            <a:r>
              <a:rPr lang="fr-FR" sz="8000" dirty="0" smtClean="0"/>
              <a:t>: </a:t>
            </a:r>
            <a:r>
              <a:rPr lang="fr-FR" sz="8000" b="1" dirty="0" smtClean="0"/>
              <a:t>Réflexion  / Ateliers </a:t>
            </a:r>
          </a:p>
          <a:p>
            <a:pPr>
              <a:buNone/>
            </a:pPr>
            <a:r>
              <a:rPr lang="fr-FR" sz="8000" dirty="0" smtClean="0"/>
              <a:t>	</a:t>
            </a:r>
            <a:r>
              <a:rPr lang="fr-FR" sz="8000" b="1" dirty="0" smtClean="0"/>
              <a:t>- </a:t>
            </a:r>
            <a:r>
              <a:rPr lang="fr-FR" sz="8000" b="1" u="sng" dirty="0" smtClean="0"/>
              <a:t>Objectifs</a:t>
            </a:r>
            <a:r>
              <a:rPr lang="fr-FR" sz="8000" b="1" dirty="0" smtClean="0"/>
              <a:t> </a:t>
            </a:r>
            <a:r>
              <a:rPr lang="fr-FR" sz="8000" dirty="0" smtClean="0"/>
              <a:t>: </a:t>
            </a:r>
            <a:r>
              <a:rPr lang="fr-FR" sz="8000" i="1" dirty="0" smtClean="0"/>
              <a:t>à partir de la grille de compétences (Bac-2 à Bac+3) et des interventions du matin, comment contribuer à une meilleure réussite des élèves et à une orientation positive ?</a:t>
            </a:r>
          </a:p>
          <a:p>
            <a:pPr>
              <a:buNone/>
            </a:pPr>
            <a:endParaRPr lang="fr-FR" sz="8000" i="1" dirty="0" smtClean="0"/>
          </a:p>
          <a:p>
            <a:pPr>
              <a:buNone/>
            </a:pPr>
            <a:r>
              <a:rPr lang="fr-FR" sz="8000" dirty="0"/>
              <a:t>	</a:t>
            </a:r>
            <a:r>
              <a:rPr lang="fr-FR" sz="8000" b="1" dirty="0" smtClean="0"/>
              <a:t>- </a:t>
            </a:r>
            <a:r>
              <a:rPr lang="fr-FR" sz="8000" b="1" u="sng" dirty="0" smtClean="0"/>
              <a:t>Des</a:t>
            </a:r>
            <a:r>
              <a:rPr lang="fr-FR" sz="8000" u="sng" dirty="0" smtClean="0"/>
              <a:t> </a:t>
            </a:r>
            <a:r>
              <a:rPr lang="fr-FR" sz="8000" b="1" u="sng" dirty="0" smtClean="0"/>
              <a:t>exemples de projets </a:t>
            </a:r>
            <a:r>
              <a:rPr lang="fr-FR" sz="8000" u="sng" dirty="0" smtClean="0"/>
              <a:t>déjà menés améliorant la liaison Lycée /Enseignement supérieur </a:t>
            </a:r>
          </a:p>
          <a:p>
            <a:pPr>
              <a:buNone/>
            </a:pPr>
            <a:endParaRPr lang="fr-FR" sz="8000" u="sng" dirty="0" smtClean="0"/>
          </a:p>
          <a:p>
            <a:pPr>
              <a:buNone/>
            </a:pPr>
            <a:r>
              <a:rPr lang="fr-FR" sz="8000" dirty="0" smtClean="0"/>
              <a:t>	</a:t>
            </a:r>
            <a:r>
              <a:rPr lang="fr-FR" sz="8000" b="1" dirty="0" smtClean="0"/>
              <a:t>-</a:t>
            </a:r>
            <a:r>
              <a:rPr lang="fr-FR" sz="8000" b="1" u="sng" dirty="0" smtClean="0"/>
              <a:t> Ateliers par petits groupes </a:t>
            </a:r>
            <a:r>
              <a:rPr lang="fr-FR" sz="8000" dirty="0" smtClean="0"/>
              <a:t>:  réfléchir  à des propositions d’actions pour mieux assurer la liaison Lycée / Enseignement supérieur.</a:t>
            </a:r>
          </a:p>
          <a:p>
            <a:pPr>
              <a:buNone/>
            </a:pPr>
            <a:endParaRPr lang="fr-FR" sz="8000" dirty="0" smtClean="0"/>
          </a:p>
          <a:p>
            <a:pPr>
              <a:buNone/>
            </a:pPr>
            <a:r>
              <a:rPr lang="fr-FR" sz="8000" b="1" dirty="0" smtClean="0"/>
              <a:t>16h30-17h  :  Mise en commun et fin du stage. </a:t>
            </a:r>
          </a:p>
          <a:p>
            <a:pPr>
              <a:buNone/>
            </a:pPr>
            <a:endParaRPr lang="fr-FR" sz="4200" dirty="0" smtClean="0"/>
          </a:p>
          <a:p>
            <a:pPr>
              <a:buNone/>
            </a:pPr>
            <a:endParaRPr lang="fr-FR" u="sng" dirty="0" smtClean="0"/>
          </a:p>
          <a:p>
            <a:pPr>
              <a:buNone/>
            </a:pPr>
            <a:r>
              <a:rPr lang="fr-FR" dirty="0" smtClean="0"/>
              <a:t>		</a:t>
            </a:r>
            <a:endParaRPr lang="fr-FR" dirty="0"/>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5040" y="1124744"/>
            <a:ext cx="8688960" cy="436221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600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pPr algn="just"/>
            <a:r>
              <a:rPr lang="fr-FR" sz="2200" b="1" u="sng" dirty="0">
                <a:solidFill>
                  <a:srgbClr val="0000FF"/>
                </a:solidFill>
              </a:rPr>
              <a:t>Propositions d'activités</a:t>
            </a:r>
            <a:r>
              <a:rPr lang="fr-FR" sz="2200" b="1" i="1" u="sng" dirty="0">
                <a:solidFill>
                  <a:srgbClr val="0000FF"/>
                </a:solidFill>
              </a:rPr>
              <a:t> </a:t>
            </a:r>
            <a:r>
              <a:rPr lang="fr-FR" sz="2200" i="1" dirty="0"/>
              <a:t>:  </a:t>
            </a:r>
          </a:p>
          <a:p>
            <a:pPr algn="just"/>
            <a:endParaRPr lang="fr-FR" sz="2000" dirty="0"/>
          </a:p>
          <a:p>
            <a:pPr algn="just"/>
            <a:r>
              <a:rPr lang="fr-FR" sz="2400" dirty="0"/>
              <a:t>-Approche  de l’ensemble des voies et composantes de la filière (choix des spécialités), des débouchés (connaissances de certains métiers) lors d'une séance d'AP soit par le professeur soit un conseiller d'orientation.</a:t>
            </a:r>
          </a:p>
          <a:p>
            <a:pPr algn="just"/>
            <a:endParaRPr lang="fr-FR" sz="2400" dirty="0"/>
          </a:p>
          <a:p>
            <a:pPr algn="just"/>
            <a:r>
              <a:rPr lang="fr-FR" sz="2400" dirty="0"/>
              <a:t>-Connaissance de l’enseignement supérieur (cycles d’études….). Cela peut se faire sous forme de rencontres et échanges avec des étudiants (anciens élèves de l'</a:t>
            </a:r>
            <a:r>
              <a:rPr lang="fr-FR" sz="2400" dirty="0" err="1"/>
              <a:t>établissement,universitaires</a:t>
            </a:r>
            <a:r>
              <a:rPr lang="fr-FR" sz="2400" dirty="0"/>
              <a:t>, professionnels) ;</a:t>
            </a:r>
          </a:p>
          <a:p>
            <a:pPr algn="just"/>
            <a:endParaRPr lang="fr-FR" sz="2400" dirty="0"/>
          </a:p>
          <a:p>
            <a:pPr algn="just"/>
            <a:r>
              <a:rPr lang="fr-FR" sz="2400" dirty="0"/>
              <a:t>- Travail en AP d'élaboration de CV.</a:t>
            </a:r>
          </a:p>
        </p:txBody>
      </p:sp>
    </p:spTree>
    <p:extLst>
      <p:ext uri="{BB962C8B-B14F-4D97-AF65-F5344CB8AC3E}">
        <p14:creationId xmlns="" xmlns:p14="http://schemas.microsoft.com/office/powerpoint/2010/main" val="617358294"/>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20481"/>
                                        </p:tgtEl>
                                        <p:attrNameLst>
                                          <p:attrName>style.visibility</p:attrName>
                                        </p:attrNameLst>
                                      </p:cBhvr>
                                      <p:to>
                                        <p:strVal val="visible"/>
                                      </p:to>
                                    </p:set>
                                    <p:animEffect transition="in" filter="box(in)">
                                      <p:cBhvr additive="repl">
                                        <p:cTn id="7" dur="500"/>
                                        <p:tgtEl>
                                          <p:spTgt spid="204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additive="repl">
                                        <p:cTn id="11" dur="1" fill="hold">
                                          <p:stCondLst>
                                            <p:cond delay="0"/>
                                          </p:stCondLst>
                                        </p:cTn>
                                        <p:tgtEl>
                                          <p:spTgt spid="20481">
                                            <p:txEl>
                                              <p:pRg st="0" end="0"/>
                                            </p:txEl>
                                          </p:spTgt>
                                        </p:tgtEl>
                                        <p:attrNameLst>
                                          <p:attrName>style.visibility</p:attrName>
                                        </p:attrNameLst>
                                      </p:cBhvr>
                                      <p:to>
                                        <p:strVal val="visible"/>
                                      </p:to>
                                    </p:set>
                                    <p:animEffect transition="in" filter="box(in)">
                                      <p:cBhvr additive="repl">
                                        <p:cTn id="12" dur="500"/>
                                        <p:tgtEl>
                                          <p:spTgt spid="2048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additive="repl">
                                        <p:cTn id="16" dur="1" fill="hold">
                                          <p:stCondLst>
                                            <p:cond delay="0"/>
                                          </p:stCondLst>
                                        </p:cTn>
                                        <p:tgtEl>
                                          <p:spTgt spid="20481">
                                            <p:txEl>
                                              <p:pRg st="2" end="2"/>
                                            </p:txEl>
                                          </p:spTgt>
                                        </p:tgtEl>
                                        <p:attrNameLst>
                                          <p:attrName>style.visibility</p:attrName>
                                        </p:attrNameLst>
                                      </p:cBhvr>
                                      <p:to>
                                        <p:strVal val="visible"/>
                                      </p:to>
                                    </p:set>
                                    <p:animEffect transition="in" filter="box(in)">
                                      <p:cBhvr additive="repl">
                                        <p:cTn id="17" dur="500"/>
                                        <p:tgtEl>
                                          <p:spTgt spid="204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additive="repl">
                                        <p:cTn id="21" dur="1" fill="hold">
                                          <p:stCondLst>
                                            <p:cond delay="0"/>
                                          </p:stCondLst>
                                        </p:cTn>
                                        <p:tgtEl>
                                          <p:spTgt spid="20481">
                                            <p:txEl>
                                              <p:pRg st="4" end="4"/>
                                            </p:txEl>
                                          </p:spTgt>
                                        </p:tgtEl>
                                        <p:attrNameLst>
                                          <p:attrName>style.visibility</p:attrName>
                                        </p:attrNameLst>
                                      </p:cBhvr>
                                      <p:to>
                                        <p:strVal val="visible"/>
                                      </p:to>
                                    </p:set>
                                    <p:animEffect transition="in" filter="box(in)">
                                      <p:cBhvr additive="repl">
                                        <p:cTn id="22" dur="500"/>
                                        <p:tgtEl>
                                          <p:spTgt spid="2048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additive="repl">
                                        <p:cTn id="26" dur="1" fill="hold">
                                          <p:stCondLst>
                                            <p:cond delay="0"/>
                                          </p:stCondLst>
                                        </p:cTn>
                                        <p:tgtEl>
                                          <p:spTgt spid="20481">
                                            <p:txEl>
                                              <p:pRg st="6" end="6"/>
                                            </p:txEl>
                                          </p:spTgt>
                                        </p:tgtEl>
                                        <p:attrNameLst>
                                          <p:attrName>style.visibility</p:attrName>
                                        </p:attrNameLst>
                                      </p:cBhvr>
                                      <p:to>
                                        <p:strVal val="visible"/>
                                      </p:to>
                                    </p:set>
                                    <p:animEffect transition="in" filter="box(in)">
                                      <p:cBhvr additive="repl">
                                        <p:cTn id="27" dur="500"/>
                                        <p:tgtEl>
                                          <p:spTgt spid="20481">
                                            <p:txEl>
                                              <p:pRg st="6" end="6"/>
                                            </p:txEl>
                                          </p:spTgt>
                                        </p:tgtEl>
                                      </p:cBhvr>
                                    </p:animEffect>
                                  </p:childTnLst>
                                </p:cTn>
                              </p:par>
                              <p:par>
                                <p:cTn id="28" presetID="4" presetClass="entr" presetSubtype="16" fill="hold" nodeType="withEffect">
                                  <p:stCondLst>
                                    <p:cond delay="0"/>
                                  </p:stCondLst>
                                  <p:childTnLst>
                                    <p:set>
                                      <p:cBhvr additive="repl">
                                        <p:cTn id="29" dur="1" fill="hold">
                                          <p:stCondLst>
                                            <p:cond delay="0"/>
                                          </p:stCondLst>
                                        </p:cTn>
                                        <p:tgtEl>
                                          <p:spTgt spid="20481">
                                            <p:txEl>
                                              <p:pRg st="4" end="4"/>
                                            </p:txEl>
                                          </p:spTgt>
                                        </p:tgtEl>
                                        <p:attrNameLst>
                                          <p:attrName>style.visibility</p:attrName>
                                        </p:attrNameLst>
                                      </p:cBhvr>
                                      <p:to>
                                        <p:strVal val="visible"/>
                                      </p:to>
                                    </p:set>
                                    <p:animEffect transition="in" filter="box(in)">
                                      <p:cBhvr additive="repl">
                                        <p:cTn id="30" dur="500"/>
                                        <p:tgtEl>
                                          <p:spTgt spid="20481">
                                            <p:txEl>
                                              <p:pRg st="4" end="4"/>
                                            </p:txEl>
                                          </p:spTgt>
                                        </p:tgtEl>
                                      </p:cBhvr>
                                    </p:animEffect>
                                  </p:childTnLst>
                                </p:cTn>
                              </p:par>
                              <p:par>
                                <p:cTn id="31" presetID="4" presetClass="entr" presetSubtype="16" fill="hold" nodeType="withEffect">
                                  <p:stCondLst>
                                    <p:cond delay="0"/>
                                  </p:stCondLst>
                                  <p:childTnLst>
                                    <p:set>
                                      <p:cBhvr additive="repl">
                                        <p:cTn id="32" dur="1" fill="hold">
                                          <p:stCondLst>
                                            <p:cond delay="0"/>
                                          </p:stCondLst>
                                        </p:cTn>
                                        <p:tgtEl>
                                          <p:spTgt spid="20481">
                                            <p:txEl>
                                              <p:pRg st="6" end="6"/>
                                            </p:txEl>
                                          </p:spTgt>
                                        </p:tgtEl>
                                        <p:attrNameLst>
                                          <p:attrName>style.visibility</p:attrName>
                                        </p:attrNameLst>
                                      </p:cBhvr>
                                      <p:to>
                                        <p:strVal val="visible"/>
                                      </p:to>
                                    </p:set>
                                    <p:animEffect transition="in" filter="box(in)">
                                      <p:cBhvr additive="repl">
                                        <p:cTn id="33" dur="500"/>
                                        <p:tgtEl>
                                          <p:spTgt spid="204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391680" y="260668"/>
            <a:ext cx="8490240" cy="44932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616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9pPr>
          </a:lstStyle>
          <a:p>
            <a:r>
              <a:rPr lang="fr-FR" sz="2400"/>
              <a:t>3- Poursuite de cet accompagnement en</a:t>
            </a:r>
            <a:r>
              <a:rPr lang="fr-FR" sz="2400" b="1" u="sng"/>
              <a:t> t</a:t>
            </a:r>
            <a:r>
              <a:rPr lang="fr-FR" sz="2500" b="1" u="sng"/>
              <a:t>erminale</a:t>
            </a:r>
          </a:p>
        </p:txBody>
      </p:sp>
      <p:sp>
        <p:nvSpPr>
          <p:cNvPr id="21506" name="Text Box 2"/>
          <p:cNvSpPr txBox="1">
            <a:spLocks noChangeArrowheads="1"/>
          </p:cNvSpPr>
          <p:nvPr/>
        </p:nvSpPr>
        <p:spPr bwMode="auto">
          <a:xfrm>
            <a:off x="587520" y="1175164"/>
            <a:ext cx="8098560" cy="210694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52019"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cs typeface="Microsoft YaHei" charset="0"/>
              </a:defRPr>
            </a:lvl9pPr>
          </a:lstStyle>
          <a:p>
            <a:pPr algn="just"/>
            <a:r>
              <a:rPr lang="fr-FR" sz="1300" b="1">
                <a:solidFill>
                  <a:srgbClr val="0F0FB1"/>
                </a:solidFill>
              </a:rPr>
              <a:t> </a:t>
            </a:r>
            <a:r>
              <a:rPr lang="fr-FR" sz="2400" b="1">
                <a:solidFill>
                  <a:srgbClr val="0F0FB1"/>
                </a:solidFill>
              </a:rPr>
              <a:t>Propositions d'activités :</a:t>
            </a:r>
          </a:p>
          <a:p>
            <a:pPr algn="just"/>
            <a:endParaRPr lang="fr-FR" sz="2400" b="1">
              <a:solidFill>
                <a:srgbClr val="0F0FB1"/>
              </a:solidFill>
            </a:endParaRPr>
          </a:p>
          <a:p>
            <a:pPr algn="just"/>
            <a:r>
              <a:rPr lang="fr-FR" sz="2400"/>
              <a:t>- Assister à des cours en faculté.</a:t>
            </a:r>
          </a:p>
          <a:p>
            <a:pPr algn="just"/>
            <a:endParaRPr lang="fr-FR" sz="2400"/>
          </a:p>
          <a:p>
            <a:pPr algn="just"/>
            <a:r>
              <a:rPr lang="fr-FR" sz="2400"/>
              <a:t>- Echanges avec des anciens élèves pour vraiment insister sur certaines compétences en particulier d'autonomie.</a:t>
            </a:r>
          </a:p>
        </p:txBody>
      </p:sp>
    </p:spTree>
    <p:extLst>
      <p:ext uri="{BB962C8B-B14F-4D97-AF65-F5344CB8AC3E}">
        <p14:creationId xmlns="" xmlns:p14="http://schemas.microsoft.com/office/powerpoint/2010/main" val="3465652914"/>
      </p:ext>
    </p:extLst>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u="sng" dirty="0" smtClean="0"/>
              <a:t>Présentation générale :</a:t>
            </a:r>
            <a:r>
              <a:rPr lang="fr-FR" sz="3200" dirty="0" smtClean="0"/>
              <a:t/>
            </a:r>
            <a:br>
              <a:rPr lang="fr-FR" sz="3200" dirty="0" smtClean="0"/>
            </a:br>
            <a:r>
              <a:rPr lang="fr-FR" sz="3200" dirty="0" smtClean="0"/>
              <a:t> intervenants enseignant dans le supérieur </a:t>
            </a:r>
            <a:endParaRPr lang="fr-FR" sz="3200" dirty="0"/>
          </a:p>
        </p:txBody>
      </p:sp>
      <p:sp>
        <p:nvSpPr>
          <p:cNvPr id="3" name="Espace réservé du contenu 2"/>
          <p:cNvSpPr>
            <a:spLocks noGrp="1"/>
          </p:cNvSpPr>
          <p:nvPr>
            <p:ph idx="1"/>
          </p:nvPr>
        </p:nvSpPr>
        <p:spPr/>
        <p:txBody>
          <a:bodyPr>
            <a:normAutofit lnSpcReduction="10000"/>
          </a:bodyPr>
          <a:lstStyle/>
          <a:p>
            <a:pPr>
              <a:buNone/>
            </a:pPr>
            <a:endParaRPr lang="fr-FR" dirty="0" smtClean="0"/>
          </a:p>
          <a:p>
            <a:r>
              <a:rPr lang="fr-FR" sz="2800" u="sng" dirty="0" smtClean="0"/>
              <a:t>Pour l’Université </a:t>
            </a:r>
            <a:r>
              <a:rPr lang="fr-FR" sz="2800" dirty="0" smtClean="0"/>
              <a:t>(UPPA, Droit, Eco-gestion) : Mme Maryse </a:t>
            </a:r>
            <a:r>
              <a:rPr lang="fr-FR" sz="2800" dirty="0" err="1" smtClean="0"/>
              <a:t>Raffestin</a:t>
            </a:r>
            <a:endParaRPr lang="fr-FR" sz="2800" dirty="0" smtClean="0"/>
          </a:p>
          <a:p>
            <a:pPr>
              <a:buNone/>
            </a:pPr>
            <a:endParaRPr lang="fr-FR" sz="2800" dirty="0" smtClean="0"/>
          </a:p>
          <a:p>
            <a:r>
              <a:rPr lang="fr-FR" sz="2800" u="sng" dirty="0" smtClean="0"/>
              <a:t>Pour les IUT </a:t>
            </a:r>
            <a:r>
              <a:rPr lang="fr-FR" sz="2800" dirty="0" smtClean="0"/>
              <a:t>: Mme Gisèle </a:t>
            </a:r>
            <a:r>
              <a:rPr lang="fr-FR" sz="2800" dirty="0" err="1" smtClean="0"/>
              <a:t>Sigal</a:t>
            </a:r>
            <a:r>
              <a:rPr lang="fr-FR" sz="2800" dirty="0" smtClean="0"/>
              <a:t> (IUT « Tech de Co », Bayonne) et M. David </a:t>
            </a:r>
            <a:r>
              <a:rPr lang="fr-FR" sz="2800" dirty="0" err="1" smtClean="0"/>
              <a:t>Ospital</a:t>
            </a:r>
            <a:r>
              <a:rPr lang="fr-FR" sz="2800" dirty="0" smtClean="0"/>
              <a:t> (IUT « GEA », Bayonne)</a:t>
            </a:r>
          </a:p>
          <a:p>
            <a:pPr>
              <a:buNone/>
            </a:pPr>
            <a:endParaRPr lang="fr-FR" sz="2800" dirty="0" smtClean="0"/>
          </a:p>
          <a:p>
            <a:r>
              <a:rPr lang="fr-FR" sz="2800" u="sng" dirty="0" smtClean="0"/>
              <a:t>Pour les CPGE </a:t>
            </a:r>
            <a:r>
              <a:rPr lang="fr-FR" sz="2800" dirty="0" smtClean="0"/>
              <a:t>: M. Patrice Canas (Prépa EC, Lycée Cassin Bayonne)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82154"/>
          </a:xfrm>
        </p:spPr>
        <p:txBody>
          <a:bodyPr>
            <a:normAutofit fontScale="90000"/>
          </a:bodyPr>
          <a:lstStyle/>
          <a:p>
            <a:pPr lvl="1" algn="ctr" rtl="0">
              <a:spcBef>
                <a:spcPct val="0"/>
              </a:spcBef>
            </a:pPr>
            <a:r>
              <a:rPr lang="fr-FR" sz="2800" b="1" dirty="0" smtClean="0"/>
              <a:t>Quelques statistiques générales sur les projets et le  devenir des lycéens (toutes filières et séries confondues)</a:t>
            </a:r>
            <a:r>
              <a:rPr lang="fr-FR" sz="2000" dirty="0" smtClean="0"/>
              <a:t/>
            </a:r>
            <a:br>
              <a:rPr lang="fr-FR" sz="2000" dirty="0" smtClean="0"/>
            </a:br>
            <a:r>
              <a:rPr lang="fr-FR" sz="1600" dirty="0" smtClean="0"/>
              <a:t>Dossier de presse « Dossier de rentrée universitaire 2015, Académie de Bordeaux)</a:t>
            </a:r>
            <a:endParaRPr lang="fr-FR" sz="1600" dirty="0"/>
          </a:p>
        </p:txBody>
      </p:sp>
      <p:pic>
        <p:nvPicPr>
          <p:cNvPr id="4" name="Espace réservé du contenu 3"/>
          <p:cNvPicPr>
            <a:picLocks noGrp="1"/>
          </p:cNvPicPr>
          <p:nvPr>
            <p:ph idx="1"/>
          </p:nvPr>
        </p:nvPicPr>
        <p:blipFill>
          <a:blip r:embed="rId2" cstate="print"/>
          <a:stretch>
            <a:fillRect/>
          </a:stretch>
        </p:blipFill>
        <p:spPr bwMode="auto">
          <a:xfrm>
            <a:off x="611560" y="1916832"/>
            <a:ext cx="7848872" cy="41044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1 bacheliers.tiff"/>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25400"/>
            <a:ext cx="9144000" cy="6785429"/>
          </a:xfrm>
          <a:prstGeom prst="rect">
            <a:avLst/>
          </a:prstGeom>
        </p:spPr>
      </p:pic>
    </p:spTree>
    <p:extLst>
      <p:ext uri="{BB962C8B-B14F-4D97-AF65-F5344CB8AC3E}">
        <p14:creationId xmlns="" xmlns:p14="http://schemas.microsoft.com/office/powerpoint/2010/main" val="3202236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1Landes.tiff"/>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36049"/>
          </a:xfrm>
          <a:prstGeom prst="rect">
            <a:avLst/>
          </a:prstGeom>
        </p:spPr>
      </p:pic>
    </p:spTree>
    <p:extLst>
      <p:ext uri="{BB962C8B-B14F-4D97-AF65-F5344CB8AC3E}">
        <p14:creationId xmlns="" xmlns:p14="http://schemas.microsoft.com/office/powerpoint/2010/main" val="203460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ntrée manuelle 14"/>
          <p:cNvSpPr/>
          <p:nvPr/>
        </p:nvSpPr>
        <p:spPr>
          <a:xfrm flipH="1">
            <a:off x="0" y="6070600"/>
            <a:ext cx="9144000" cy="787400"/>
          </a:xfrm>
          <a:prstGeom prst="flowChartManualInput">
            <a:avLst/>
          </a:prstGeom>
          <a:solidFill>
            <a:srgbClr val="A300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21506" name="symbole-blanc.png" descr="/Users/scraveir/Documents/Fichiers/Travaux en cours/logo UPPA/groupe de travail 2014/logo définitif 1/logos génériques/png/symbole/symbole-blanc.png"/>
          <p:cNvPicPr>
            <a:picLocks noChangeAspect="1"/>
          </p:cNvPicPr>
          <p:nvPr/>
        </p:nvPicPr>
        <p:blipFill>
          <a:blip r:embed="rId2" cstate="print"/>
          <a:srcRect/>
          <a:stretch>
            <a:fillRect/>
          </a:stretch>
        </p:blipFill>
        <p:spPr bwMode="auto">
          <a:xfrm>
            <a:off x="90488" y="6088063"/>
            <a:ext cx="1143000" cy="787400"/>
          </a:xfrm>
          <a:prstGeom prst="rect">
            <a:avLst/>
          </a:prstGeom>
          <a:noFill/>
          <a:ln w="9525">
            <a:noFill/>
            <a:miter lim="800000"/>
            <a:headEnd/>
            <a:tailEnd/>
          </a:ln>
        </p:spPr>
      </p:pic>
      <p:sp>
        <p:nvSpPr>
          <p:cNvPr id="23" name="Rectangle 22"/>
          <p:cNvSpPr/>
          <p:nvPr/>
        </p:nvSpPr>
        <p:spPr>
          <a:xfrm>
            <a:off x="8743950" y="6438900"/>
            <a:ext cx="215900" cy="215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4036" name="Espace réservé du numéro de diapositive 20"/>
          <p:cNvSpPr txBox="1">
            <a:spLocks noGrp="1"/>
          </p:cNvSpPr>
          <p:nvPr/>
        </p:nvSpPr>
        <p:spPr bwMode="auto">
          <a:xfrm>
            <a:off x="6838950" y="6356350"/>
            <a:ext cx="2133600" cy="365125"/>
          </a:xfrm>
          <a:prstGeom prst="rect">
            <a:avLst/>
          </a:prstGeom>
          <a:noFill/>
          <a:ln>
            <a:miter lim="800000"/>
            <a:headEnd/>
            <a:tailEnd/>
          </a:ln>
        </p:spPr>
        <p:txBody>
          <a:bodyPr anchor="ctr"/>
          <a:lstStyle/>
          <a:p>
            <a:pPr algn="r">
              <a:defRPr/>
            </a:pPr>
            <a:fld id="{5A799543-B51C-4FC7-8E84-092ADB1EAA55}" type="slidenum">
              <a:rPr lang="fr-FR" sz="900">
                <a:solidFill>
                  <a:srgbClr val="898989"/>
                </a:solidFill>
                <a:latin typeface="Calibri" pitchFamily="34" charset="0"/>
                <a:cs typeface="+mn-cs"/>
              </a:rPr>
              <a:pPr algn="r">
                <a:defRPr/>
              </a:pPr>
              <a:t>9</a:t>
            </a:fld>
            <a:endParaRPr lang="fr-FR" sz="900">
              <a:solidFill>
                <a:srgbClr val="898989"/>
              </a:solidFill>
              <a:latin typeface="Calibri" pitchFamily="34" charset="0"/>
              <a:cs typeface="+mn-cs"/>
            </a:endParaRPr>
          </a:p>
        </p:txBody>
      </p:sp>
      <p:sp>
        <p:nvSpPr>
          <p:cNvPr id="21509" name="ZoneTexte 8"/>
          <p:cNvSpPr txBox="1">
            <a:spLocks noChangeArrowheads="1"/>
          </p:cNvSpPr>
          <p:nvPr/>
        </p:nvSpPr>
        <p:spPr bwMode="auto">
          <a:xfrm>
            <a:off x="334963" y="227013"/>
            <a:ext cx="8380412" cy="6062662"/>
          </a:xfrm>
          <a:prstGeom prst="rect">
            <a:avLst/>
          </a:prstGeom>
          <a:noFill/>
          <a:ln w="9525">
            <a:noFill/>
            <a:miter lim="800000"/>
            <a:headEnd/>
            <a:tailEnd/>
          </a:ln>
        </p:spPr>
        <p:txBody>
          <a:bodyPr>
            <a:spAutoFit/>
          </a:bodyPr>
          <a:lstStyle/>
          <a:p>
            <a:pPr algn="ctr"/>
            <a:r>
              <a:rPr lang="fr-FR" sz="2400" b="1">
                <a:solidFill>
                  <a:srgbClr val="A30067"/>
                </a:solidFill>
              </a:rPr>
              <a:t>Répartition des inscriptions des bacheliers ES</a:t>
            </a:r>
          </a:p>
          <a:p>
            <a:pPr algn="ctr"/>
            <a:r>
              <a:rPr lang="fr-FR" sz="2400" b="1">
                <a:solidFill>
                  <a:srgbClr val="A30067"/>
                </a:solidFill>
              </a:rPr>
              <a:t>par grand domaine de formation*</a:t>
            </a:r>
            <a:endParaRPr lang="fr-FR" sz="2400" b="1">
              <a:solidFill>
                <a:srgbClr val="A30067"/>
              </a:solidFill>
              <a:latin typeface="Calibri" pitchFamily="34" charset="0"/>
            </a:endParaRPr>
          </a:p>
          <a:p>
            <a:endParaRPr lang="fr-FR" sz="1200" b="1">
              <a:solidFill>
                <a:srgbClr val="A30067"/>
              </a:solidFill>
              <a:latin typeface="Calibri" pitchFamily="34" charset="0"/>
            </a:endParaRPr>
          </a:p>
          <a:p>
            <a:r>
              <a:rPr lang="fr-FR" u="sng"/>
              <a:t>En filière Droit, Economie-Gestion, AES (administration économique et sociale)</a:t>
            </a:r>
            <a:r>
              <a:rPr lang="fr-FR"/>
              <a:t>, 41 % des inscrits en L1 ont un bac ES</a:t>
            </a:r>
          </a:p>
          <a:p>
            <a:r>
              <a:rPr lang="fr-FR"/>
              <a:t/>
            </a:r>
            <a:br>
              <a:rPr lang="fr-FR"/>
            </a:br>
            <a:r>
              <a:rPr lang="fr-FR" u="sng"/>
              <a:t>En filière Sciences Humaines (Histoire, Histoire de l'art et archéologie, Géographie, Sociologie)</a:t>
            </a:r>
            <a:r>
              <a:rPr lang="fr-FR"/>
              <a:t>, 29% des inscrits en L1 sont issus d'un bac ES.</a:t>
            </a:r>
            <a:br>
              <a:rPr lang="fr-FR"/>
            </a:br>
            <a:r>
              <a:rPr lang="fr-FR"/>
              <a:t>On retrouve les bacheliers ES majoritairement dans les licences de Géographie et de Sociologie.</a:t>
            </a:r>
            <a:br>
              <a:rPr lang="fr-FR"/>
            </a:br>
            <a:r>
              <a:rPr lang="fr-FR"/>
              <a:t/>
            </a:r>
            <a:br>
              <a:rPr lang="fr-FR"/>
            </a:br>
            <a:r>
              <a:rPr lang="fr-FR" u="sng"/>
              <a:t>En filière Lettres, Langues</a:t>
            </a:r>
            <a:r>
              <a:rPr lang="fr-FR"/>
              <a:t>, les bacs ES représentent 21% des inscrits.</a:t>
            </a:r>
            <a:br>
              <a:rPr lang="fr-FR"/>
            </a:br>
            <a:r>
              <a:rPr lang="fr-FR"/>
              <a:t>Ils s'inscrivent majoritairement en LEA.</a:t>
            </a:r>
            <a:br>
              <a:rPr lang="fr-FR"/>
            </a:br>
            <a:r>
              <a:rPr lang="fr-FR"/>
              <a:t/>
            </a:r>
            <a:br>
              <a:rPr lang="fr-FR"/>
            </a:br>
            <a:r>
              <a:rPr lang="fr-FR" u="sng"/>
              <a:t>En filière scientifique</a:t>
            </a:r>
            <a:r>
              <a:rPr lang="fr-FR"/>
              <a:t>, on retrouve des bacs ES essentiellement en licence MIASHS (Mathématiques Informatique Appliqués aux Sciences Sociales) où ils représentent 47% des effectifs.</a:t>
            </a:r>
          </a:p>
          <a:p>
            <a:endParaRPr lang="fr-FR"/>
          </a:p>
          <a:p>
            <a:r>
              <a:rPr lang="fr-FR" u="sng"/>
              <a:t>En filière STAPS</a:t>
            </a:r>
            <a:r>
              <a:rPr lang="fr-FR"/>
              <a:t>, les bacs ES représentent 29% des inscrits.</a:t>
            </a:r>
          </a:p>
          <a:p>
            <a:pPr algn="r"/>
            <a:endParaRPr lang="fr-FR" sz="1000"/>
          </a:p>
          <a:p>
            <a:pPr algn="r"/>
            <a:endParaRPr lang="fr-FR" sz="1200"/>
          </a:p>
          <a:p>
            <a:pPr algn="r"/>
            <a:r>
              <a:rPr lang="fr-FR" sz="1400"/>
              <a:t>* Source : ODE-UPPA, cumul des années 2009/10 à 2012/13 sur l’ensemble des sites de l’UPPA</a:t>
            </a:r>
            <a:endParaRPr lang="fr-FR" sz="1700" b="1">
              <a:solidFill>
                <a:srgbClr val="7F7F7F"/>
              </a:solidFill>
              <a:latin typeface="Calibri" pitchFamily="34" charset="0"/>
            </a:endParaRPr>
          </a:p>
        </p:txBody>
      </p:sp>
      <p:sp>
        <p:nvSpPr>
          <p:cNvPr id="21510" name="ZoneTexte 9"/>
          <p:cNvSpPr txBox="1">
            <a:spLocks noChangeArrowheads="1"/>
          </p:cNvSpPr>
          <p:nvPr/>
        </p:nvSpPr>
        <p:spPr bwMode="auto">
          <a:xfrm>
            <a:off x="1214438" y="6205538"/>
            <a:ext cx="5511800" cy="552450"/>
          </a:xfrm>
          <a:prstGeom prst="rect">
            <a:avLst/>
          </a:prstGeom>
          <a:noFill/>
          <a:ln w="9525">
            <a:noFill/>
            <a:miter lim="800000"/>
            <a:headEnd/>
            <a:tailEnd/>
          </a:ln>
        </p:spPr>
        <p:txBody>
          <a:bodyPr>
            <a:spAutoFit/>
          </a:bodyPr>
          <a:lstStyle/>
          <a:p>
            <a:r>
              <a:rPr lang="fr-FR" sz="1600" b="1">
                <a:solidFill>
                  <a:schemeClr val="bg1"/>
                </a:solidFill>
                <a:latin typeface="Calibri" pitchFamily="34" charset="0"/>
              </a:rPr>
              <a:t>UNIVERSITE DE PAU ET DES PAYS DE L’ADOUR</a:t>
            </a:r>
            <a:endParaRPr lang="fr-FR" sz="1600" b="1" i="1">
              <a:solidFill>
                <a:schemeClr val="bg1"/>
              </a:solidFill>
              <a:latin typeface="Calibri" pitchFamily="34" charset="0"/>
            </a:endParaRPr>
          </a:p>
          <a:p>
            <a:endParaRPr lang="fr-FR" sz="1400" i="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1761</Words>
  <Application>Microsoft Office PowerPoint</Application>
  <PresentationFormat>Affichage à l'écran (4:3)</PresentationFormat>
  <Paragraphs>391</Paragraphs>
  <Slides>41</Slides>
  <Notes>11</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Débit</vt:lpstr>
      <vt:lpstr>Stage 64-BAB/40 : Filière ES   La liaison Lycée /enseignement supérieur  </vt:lpstr>
      <vt:lpstr>Objectifs : </vt:lpstr>
      <vt:lpstr>Programme de la journée, </vt:lpstr>
      <vt:lpstr>Programme de l’après-midi, salle 5</vt:lpstr>
      <vt:lpstr>Présentation générale :  intervenants enseignant dans le supérieur </vt:lpstr>
      <vt:lpstr>Quelques statistiques générales sur les projets et le  devenir des lycéens (toutes filières et séries confondues) Dossier de presse « Dossier de rentrée universitaire 2015, Académie de Bordeaux)</vt:lpstr>
      <vt:lpstr>Diapositive 7</vt:lpstr>
      <vt:lpstr>Diapositive 8</vt:lpstr>
      <vt:lpstr>Diapositive 9</vt:lpstr>
      <vt:lpstr>Les multiples débouchés de la filière ES :  (Résultats Enquête auprès de quelques-uns de nos anciens élèves de Cassin/Bayonne, Fébus/Orthez  et Borda/Dax) </vt:lpstr>
      <vt:lpstr>Les multiples débouchés de la filière ES :  (Résultats Enquête auprès de quelques-uns de nos anciens élèves)</vt:lpstr>
      <vt:lpstr>Les multiples débouchés de la filière ES :  (Résultats Enquête auprès de quelques-uns de nos anciens élèves)</vt:lpstr>
      <vt:lpstr>Présentation des IUT de Bayonne  </vt:lpstr>
      <vt:lpstr>Présentation de l’UPPA Droit, Eco-gestion, AES  </vt:lpstr>
      <vt:lpstr>Présentation CPGE ECE (Lycée Cassin Bayonne)</vt:lpstr>
      <vt:lpstr>              « Quand les étudiants racontent leurs expériences à leurs professeurs et aux nouvelles générations de lycéens » :  bilan d’enquête. </vt:lpstr>
      <vt:lpstr>Diapositive 17</vt:lpstr>
      <vt:lpstr>14h-14h30,  Bilan des présentations du matin :</vt:lpstr>
      <vt:lpstr>14h30-16h30 : Réflexion  / Ateliers  </vt:lpstr>
      <vt:lpstr>Des exemples de projets déjà menés améliorant la liaison Lycée /Enseignement supérieur  </vt:lpstr>
      <vt:lpstr>Des exemples de projets déjà menés améliorant la liaison Lycée /Enseignement supérieur (Cliquer sur image) </vt:lpstr>
      <vt:lpstr>    Une orientation choisie et accompagnée du lycée à l’université :  </vt:lpstr>
      <vt:lpstr>Durant l’année scolaire 2015-2016, différentes actions pour faciliter la liaison entre le lycée et l’enseignement supérieur et dans une démarche active d’orientation des lycéens</vt:lpstr>
      <vt:lpstr>   2. L’orientation active : prendre conseil et anticiper ses choix pour l’avenir </vt:lpstr>
      <vt:lpstr> Les entretiens d’orientation en 1ère et terminale </vt:lpstr>
      <vt:lpstr> 3. Procédure Admission Post Bac (APB) </vt:lpstr>
      <vt:lpstr>     4. Cordées de la réussite </vt:lpstr>
      <vt:lpstr> 5. le dispositif « meilleurs bacheliers » pour lutter contre l’autocensure dans l’orientation </vt:lpstr>
      <vt:lpstr>Diapositive 29</vt:lpstr>
      <vt:lpstr>Propositions d’actions à mener à partir de la typologie des compétences nécessaires à la réussite des étudiants (droit, économie, sociologie) ; grille de S. Desrumaux.</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64-BAB/40:  La liaison lycée/enseignement supérieur Filière ES</dc:title>
  <dc:creator>ann.puyarena</dc:creator>
  <cp:lastModifiedBy>Anne-MariePuya</cp:lastModifiedBy>
  <cp:revision>113</cp:revision>
  <dcterms:created xsi:type="dcterms:W3CDTF">2016-01-12T12:53:23Z</dcterms:created>
  <dcterms:modified xsi:type="dcterms:W3CDTF">2016-02-08T17:20:49Z</dcterms:modified>
</cp:coreProperties>
</file>