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65" r:id="rId23"/>
    <p:sldId id="273" r:id="rId24"/>
    <p:sldId id="280" r:id="rId25"/>
    <p:sldId id="284" r:id="rId26"/>
    <p:sldId id="286" r:id="rId27"/>
    <p:sldId id="287" r:id="rId28"/>
    <p:sldId id="304" r:id="rId29"/>
    <p:sldId id="288" r:id="rId30"/>
    <p:sldId id="281" r:id="rId31"/>
    <p:sldId id="289" r:id="rId32"/>
    <p:sldId id="290" r:id="rId33"/>
    <p:sldId id="291" r:id="rId34"/>
    <p:sldId id="292" r:id="rId35"/>
    <p:sldId id="302" r:id="rId36"/>
    <p:sldId id="303" r:id="rId37"/>
    <p:sldId id="294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282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4660"/>
  </p:normalViewPr>
  <p:slideViewPr>
    <p:cSldViewPr>
      <p:cViewPr>
        <p:scale>
          <a:sx n="76" d="100"/>
          <a:sy n="76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629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680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141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064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458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735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184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8430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542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074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2977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FB279-8F9C-41FC-9EE7-44CC1872F1B4}" type="datetimeFigureOut">
              <a:rPr lang="fr-FR" smtClean="0"/>
              <a:pPr/>
              <a:t>12/08/2016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9CB14-0047-4AB6-B35A-988E83FCD5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96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formation.ac-bordeaux.fr/pedagogie/ress_pedago/pdf/Livret_Competences_v5b_Standard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eduscol.education.fr/cid60349/modules-pour-l-accompagnement-personnalise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-creteil.fr/reussite/accompagnement-personnalise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ses.ac-bordeaux.fr/spip_ses/spip.php?rubrique2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.gouv.fr/cid50471/mene1002847c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052737"/>
            <a:ext cx="7918648" cy="2547714"/>
          </a:xfrm>
        </p:spPr>
        <p:txBody>
          <a:bodyPr/>
          <a:lstStyle/>
          <a:p>
            <a:r>
              <a:rPr lang="fr-FR" dirty="0" smtClean="0"/>
              <a:t>L’accompagnement personnalisé au lycée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Master 1</a:t>
            </a:r>
          </a:p>
          <a:p>
            <a:pPr algn="r"/>
            <a:r>
              <a:rPr lang="fr-FR" sz="2400" dirty="0" smtClean="0"/>
              <a:t>Le 30 Janvier 2013</a:t>
            </a:r>
          </a:p>
          <a:p>
            <a:pPr algn="r"/>
            <a:r>
              <a:rPr lang="fr-FR" sz="2400" dirty="0" err="1" smtClean="0"/>
              <a:t>Ch</a:t>
            </a:r>
            <a:r>
              <a:rPr lang="fr-FR" sz="2400" dirty="0" smtClean="0"/>
              <a:t> Rambaud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22625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L’accompagnement personnalisé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</a:t>
            </a:r>
            <a:r>
              <a:rPr lang="fr-FR" dirty="0" smtClean="0">
                <a:effectLst/>
              </a:rPr>
              <a:t>omprend des activités coordonnées de soutien, d'approfondissement, d'aide méthodologique et d'aide à l'orientation.</a:t>
            </a:r>
          </a:p>
          <a:p>
            <a:r>
              <a:rPr lang="fr-FR" dirty="0" smtClean="0">
                <a:effectLst/>
              </a:rPr>
              <a:t> Il s'appuie sur les technologies de l'information et de la communication pour l'éducation (TICE). Il prend notamment la forme de travaux interdisciplinaires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819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</p:spPr>
        <p:txBody>
          <a:bodyPr/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2-L’organisation et les modalités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effectLst/>
              </a:rPr>
              <a:t>L'horaire prévu est pour chaque élève de 72 heures par année. </a:t>
            </a:r>
            <a:r>
              <a:rPr lang="fr-FR" dirty="0" smtClean="0"/>
              <a:t>Soit</a:t>
            </a:r>
            <a:r>
              <a:rPr lang="fr-FR" dirty="0" smtClean="0">
                <a:effectLst/>
              </a:rPr>
              <a:t> deux heures hebdomadaires, peut être modulé en fonction des choix pédagogiques de l'établissement.</a:t>
            </a:r>
          </a:p>
          <a:p>
            <a:r>
              <a:rPr lang="fr-FR" dirty="0" smtClean="0">
                <a:effectLst/>
              </a:rPr>
              <a:t> L‘</a:t>
            </a:r>
            <a:r>
              <a:rPr lang="fr-FR" dirty="0" smtClean="0"/>
              <a:t>AP </a:t>
            </a:r>
            <a:r>
              <a:rPr lang="fr-FR" dirty="0" smtClean="0">
                <a:effectLst/>
              </a:rPr>
              <a:t> est conduit de manière privilégiée dans le cadre de groupes à effectif réduit. Il peut, par exemple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prendre la forme d'un suivi plus particulier d'un ou de quelques élèves</a:t>
            </a:r>
            <a:r>
              <a:rPr lang="fr-FR" dirty="0" smtClean="0">
                <a:effectLst/>
              </a:rPr>
              <a:t>, via l'usage des technologies de l'information et de la communication.</a:t>
            </a:r>
          </a:p>
          <a:p>
            <a:r>
              <a:rPr lang="fr-FR" dirty="0" smtClean="0">
                <a:effectLst/>
              </a:rPr>
              <a:t> Dans tous les cas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liberté d'initiative et d'organisation reconnue aux équipes pédagogiques </a:t>
            </a:r>
            <a:r>
              <a:rPr lang="fr-FR" dirty="0" smtClean="0">
                <a:effectLst/>
              </a:rPr>
              <a:t>doit leur permettre de répondre de manière très diversifiée aux besoins de chaque élève avec toute la souplesse nécessaire.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4351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3849291"/>
          </a:xfrm>
        </p:spPr>
        <p:txBody>
          <a:bodyPr/>
          <a:lstStyle/>
          <a:p>
            <a:r>
              <a:rPr lang="fr-FR" dirty="0" smtClean="0">
                <a:effectLst/>
              </a:rPr>
              <a:t>Au sein de l'établissement, l'accompagnement personnalisé doit être construit de façon cohérente avec le tutorat, les stages de remise à niveau ou les stages passerelles. Tous doivent concourir à un meilleur accompagnement et à une meilleure orientation pour chaque élève.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9295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Les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différentes formes et modalités</a:t>
            </a:r>
            <a:r>
              <a:rPr lang="fr-FR" dirty="0" smtClean="0">
                <a:effectLst/>
              </a:rPr>
              <a:t> de l'accompagnement personnalisé peuvent être proposées aux élèves, selon l'évolution des besoins de ces derniers, à des moments et à des rythmes différents tout au long de leur scolarité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240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effectLst/>
              </a:rPr>
              <a:t>L'équipe pédagogique élabore le projet d'accompagnement personnalisé. </a:t>
            </a:r>
          </a:p>
          <a:p>
            <a:r>
              <a:rPr lang="fr-FR" dirty="0" smtClean="0">
                <a:effectLst/>
              </a:rPr>
              <a:t>Ce projet est examiné par le conseil pédagogique, qui en débat, et formalise la proposition. </a:t>
            </a:r>
          </a:p>
          <a:p>
            <a:r>
              <a:rPr lang="fr-FR" dirty="0" smtClean="0">
                <a:effectLst/>
              </a:rPr>
              <a:t>Le conseil des délégués pour la vie lycéenne est consulté sur ce projet. </a:t>
            </a:r>
          </a:p>
          <a:p>
            <a:r>
              <a:rPr lang="fr-FR" dirty="0" smtClean="0">
                <a:effectLst/>
              </a:rPr>
              <a:t>La proposition est présentée par le proviseur à l'approbation du conseil d'administration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304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effectLst/>
              </a:rPr>
              <a:t>Tous les professeurs, quelle que soit leur discipline, peuvent participer à l'accompagnement personnalisé dans le cadre de leur service ou en heures supplémentaires.</a:t>
            </a:r>
          </a:p>
          <a:p>
            <a:r>
              <a:rPr lang="fr-FR" dirty="0" smtClean="0">
                <a:effectLst/>
              </a:rPr>
              <a:t> Les professeurs en charge de l'accompagnement personnalisé peuvent s'appuyer sur l'aide du conseiller principal d'éducation ainsi que celle des conseillers d'orientation-psychologues.</a:t>
            </a:r>
          </a:p>
          <a:p>
            <a:r>
              <a:rPr lang="fr-FR" dirty="0" smtClean="0">
                <a:effectLst/>
              </a:rPr>
              <a:t>L'ensemble des ressources de l'établissement, en particulier le centre de documentation et d'information, ainsi que les partenariats que le lycée a constitués, sont mobilisés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9478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professeurs ont la </a:t>
            </a:r>
            <a:r>
              <a:rPr lang="fr-FR" i="1" dirty="0"/>
              <a:t>liberté d’initiative et d’organisation</a:t>
            </a:r>
            <a:r>
              <a:rPr lang="fr-FR" dirty="0"/>
              <a:t> pour mettre en œuvre </a:t>
            </a:r>
            <a:r>
              <a:rPr lang="fr-FR" b="1" dirty="0"/>
              <a:t>des activités d’accompagnement sur des </a:t>
            </a:r>
            <a:r>
              <a:rPr lang="fr-FR" b="1" dirty="0" smtClean="0"/>
              <a:t>registres </a:t>
            </a:r>
            <a:r>
              <a:rPr lang="fr-FR" b="1" dirty="0"/>
              <a:t>différents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186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4082"/>
          </a:xfrm>
        </p:spPr>
        <p:txBody>
          <a:bodyPr>
            <a:normAutofit fontScale="90000"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 Domaines des activités  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0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le 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travail sur les compétences de base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Compréhension </a:t>
            </a:r>
            <a:r>
              <a:rPr lang="fr-FR" dirty="0"/>
              <a:t>du travail attendu et organisation personnelle pour y </a:t>
            </a:r>
            <a:r>
              <a:rPr lang="fr-FR" dirty="0" smtClean="0"/>
              <a:t>répondre.</a:t>
            </a:r>
          </a:p>
          <a:p>
            <a:r>
              <a:rPr lang="fr-FR" dirty="0" smtClean="0"/>
              <a:t>Expression </a:t>
            </a:r>
            <a:r>
              <a:rPr lang="fr-FR" dirty="0"/>
              <a:t>et communication écrites et orales, prise de </a:t>
            </a:r>
            <a:r>
              <a:rPr lang="fr-FR" dirty="0" smtClean="0"/>
              <a:t>notes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/>
              <a:t>A</a:t>
            </a:r>
            <a:r>
              <a:rPr lang="fr-FR" dirty="0" smtClean="0"/>
              <a:t>nalyse </a:t>
            </a:r>
            <a:r>
              <a:rPr lang="fr-FR" dirty="0"/>
              <a:t>et traitement d’une </a:t>
            </a:r>
            <a:r>
              <a:rPr lang="fr-FR" dirty="0" smtClean="0"/>
              <a:t>question. </a:t>
            </a:r>
          </a:p>
          <a:p>
            <a:r>
              <a:rPr lang="fr-FR" dirty="0"/>
              <a:t>C</a:t>
            </a:r>
            <a:r>
              <a:rPr lang="fr-FR" dirty="0" smtClean="0"/>
              <a:t>apacité </a:t>
            </a:r>
            <a:r>
              <a:rPr lang="fr-FR" dirty="0"/>
              <a:t>à </a:t>
            </a:r>
            <a:r>
              <a:rPr lang="fr-FR" dirty="0" smtClean="0"/>
              <a:t>argumenter.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3150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Recherche documentaire.</a:t>
            </a:r>
          </a:p>
          <a:p>
            <a:r>
              <a:rPr lang="fr-FR" dirty="0" smtClean="0"/>
              <a:t>Maîtrise et utilisation responsable des technologies de l’information et de la communication.</a:t>
            </a:r>
          </a:p>
          <a:p>
            <a:r>
              <a:rPr lang="fr-FR" dirty="0" smtClean="0"/>
              <a:t>Activités contribuant au renforcement de la culture générale (conférences).</a:t>
            </a:r>
          </a:p>
          <a:p>
            <a:r>
              <a:rPr lang="fr-FR" dirty="0" smtClean="0"/>
              <a:t>Aide méthodologique à l’écrit comme à l’oral, etc.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9811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fr-FR" dirty="0">
                <a:latin typeface="Bookman Old Style"/>
                <a:ea typeface="Calibri"/>
                <a:cs typeface="Times New Roman"/>
              </a:rPr>
              <a:t>La raison d’être de l’AP</a:t>
            </a:r>
            <a:endParaRPr lang="fr-FR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fr-FR" dirty="0">
                <a:latin typeface="Bookman Old Style"/>
                <a:ea typeface="Calibri"/>
                <a:cs typeface="Times New Roman"/>
              </a:rPr>
              <a:t>L’organisation et les modalités</a:t>
            </a:r>
            <a:endParaRPr lang="fr-FR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fr-FR" dirty="0">
                <a:latin typeface="Bookman Old Style"/>
                <a:ea typeface="Calibri"/>
                <a:cs typeface="Times New Roman"/>
              </a:rPr>
              <a:t>Domaines des activités  </a:t>
            </a:r>
            <a:endParaRPr lang="fr-FR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fr-FR" dirty="0">
                <a:latin typeface="Bookman Old Style"/>
                <a:ea typeface="Calibri"/>
                <a:cs typeface="Times New Roman"/>
              </a:rPr>
              <a:t>De nombreuses ressources à notre disposition</a:t>
            </a:r>
            <a:endParaRPr lang="fr-FR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fr-FR" dirty="0">
                <a:latin typeface="Bookman Old Style"/>
                <a:ea typeface="Calibri"/>
                <a:cs typeface="Times New Roman"/>
              </a:rPr>
              <a:t>Des exemples concrets</a:t>
            </a:r>
            <a:endParaRPr lang="fr-FR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dirty="0">
                <a:latin typeface="Bookman Old Style"/>
                <a:ea typeface="Calibri"/>
                <a:cs typeface="Times New Roman"/>
              </a:rPr>
              <a:t>Les limites</a:t>
            </a:r>
            <a:endParaRPr lang="fr-FR" dirty="0">
              <a:ea typeface="Calibri"/>
              <a:cs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372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les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travaux interdisciplinaires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Thèmes </a:t>
            </a:r>
            <a:r>
              <a:rPr lang="fr-FR" dirty="0"/>
              <a:t>de travail choisis par les élèves ou les professeurs </a:t>
            </a:r>
            <a:r>
              <a:rPr lang="fr-FR" dirty="0" smtClean="0"/>
              <a:t>;</a:t>
            </a:r>
          </a:p>
          <a:p>
            <a:r>
              <a:rPr lang="fr-FR" dirty="0" smtClean="0"/>
              <a:t> Projets </a:t>
            </a:r>
            <a:r>
              <a:rPr lang="fr-FR" dirty="0"/>
              <a:t>individuels ou collectifs</a:t>
            </a:r>
          </a:p>
        </p:txBody>
      </p:sp>
    </p:spTree>
    <p:extLst>
      <p:ext uri="{BB962C8B-B14F-4D97-AF65-F5344CB8AC3E}">
        <p14:creationId xmlns:p14="http://schemas.microsoft.com/office/powerpoint/2010/main" xmlns="" val="60176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la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d’un parcours de formation et d’orientation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</a:t>
            </a:r>
            <a:r>
              <a:rPr lang="fr-FR" dirty="0" smtClean="0"/>
              <a:t>rientation active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smtClean="0"/>
              <a:t>Préparation </a:t>
            </a:r>
            <a:r>
              <a:rPr lang="fr-FR" dirty="0"/>
              <a:t>à l’enseignement </a:t>
            </a:r>
            <a:r>
              <a:rPr lang="fr-FR" dirty="0" smtClean="0"/>
              <a:t>supérieur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découverte in situ des métiers, </a:t>
            </a:r>
            <a:r>
              <a:rPr lang="fr-FR" dirty="0" err="1"/>
              <a:t>etc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0898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Selon le niveau d’étude, les objectifs de l’AP se spécialisent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811" name="Rectangle 3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Seconde </a:t>
            </a:r>
            <a:r>
              <a:rPr lang="fr-FR" dirty="0" smtClean="0"/>
              <a:t>: pluridisciplinaire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Première </a:t>
            </a:r>
            <a:r>
              <a:rPr lang="fr-FR" dirty="0" smtClean="0"/>
              <a:t>: pluridisciplinaire mais avec une coloration disciplinaire + développement projet post-bac (</a:t>
            </a:r>
            <a:r>
              <a:rPr lang="fr-FR" dirty="0" smtClean="0">
                <a:effectLst/>
              </a:rPr>
              <a:t>L'articulation avec le travail réalisé en TPE est à valoriser ) </a:t>
            </a:r>
            <a:endParaRPr lang="fr-FR" dirty="0" smtClean="0"/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Terminale : </a:t>
            </a:r>
            <a:r>
              <a:rPr lang="fr-FR" dirty="0" smtClean="0"/>
              <a:t>disciplinaire (mais pas poursuivre le cours)- </a:t>
            </a:r>
            <a:r>
              <a:rPr lang="fr-FR" dirty="0" smtClean="0">
                <a:effectLst/>
              </a:rPr>
              <a:t>Il contribue à la préparation à l'enseignement supérieur.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9451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492896"/>
            <a:ext cx="8363272" cy="3633267"/>
          </a:xfrm>
        </p:spPr>
        <p:txBody>
          <a:bodyPr/>
          <a:lstStyle/>
          <a:p>
            <a:r>
              <a:rPr lang="fr-FR" dirty="0" smtClean="0">
                <a:effectLst/>
              </a:rPr>
              <a:t>L'accompagnement personnalisé  doit faire l'objet d'une évaluation en fin d'année à laquelle participe le conseil pédagogique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928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De nombreuses ressources à notre disposition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4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livret de compétences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http://formation.ac-bordeaux.fr/pedagogie/ress_pedago/pdf/Livret_Competences_v5b_Standard.pdf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90326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Ressources eduscol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>
                <a:hlinkClick r:id="rId2"/>
              </a:rPr>
              <a:t>https://eduscol.education.fr/cid60349/modules-pour-l-accompagnement-personnalise.html</a:t>
            </a:r>
            <a:endParaRPr lang="fr-FR" smtClean="0"/>
          </a:p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12761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 dans l’académie de Créteil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http://www.ac-creteil.fr/reussite/accompagnement-personnalise.pdf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 sur ce lien de nombreux exemples concrets «</a:t>
            </a:r>
            <a:r>
              <a:rPr lang="fr-FR" smtClean="0"/>
              <a:t> fiches activités »</a:t>
            </a:r>
          </a:p>
        </p:txBody>
      </p:sp>
    </p:spTree>
    <p:extLst>
      <p:ext uri="{BB962C8B-B14F-4D97-AF65-F5344CB8AC3E}">
        <p14:creationId xmlns:p14="http://schemas.microsoft.com/office/powerpoint/2010/main" xmlns="" val="39104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19638"/>
            <a:ext cx="7223185" cy="431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61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 et Seconde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>
                <a:hlinkClick r:id="rId2"/>
              </a:rPr>
              <a:t>http://ses.ac-bordeaux.fr/spip_ses/spip.php?rubrique256</a:t>
            </a:r>
            <a:endParaRPr lang="fr-FR" smtClean="0"/>
          </a:p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42621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1- La raison d’être de l’AP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oi </a:t>
            </a:r>
            <a:r>
              <a:rPr lang="fr-FR" dirty="0"/>
              <a:t>d’orientation de 1989, l’élève est au centre du système éducatif</a:t>
            </a:r>
            <a:r>
              <a:rPr lang="fr-FR" dirty="0" smtClean="0"/>
              <a:t>.</a:t>
            </a:r>
          </a:p>
          <a:p>
            <a:r>
              <a:rPr lang="fr-FR" dirty="0" smtClean="0"/>
              <a:t>Or difficulté </a:t>
            </a:r>
            <a:r>
              <a:rPr lang="fr-FR" dirty="0"/>
              <a:t>à prendre en compte l’élève dans un contexte de massification de l’accès à l’enseignement </a:t>
            </a:r>
            <a:r>
              <a:rPr lang="fr-FR" dirty="0" smtClean="0"/>
              <a:t>secondaire.</a:t>
            </a:r>
          </a:p>
          <a:p>
            <a:r>
              <a:rPr lang="fr-FR" dirty="0" smtClean="0"/>
              <a:t>Forte hétérogénéité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67486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Des exemples concrets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7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Quelles activités en AP ( de la seconde à la terminale)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Apprendre à lire une consigne, à prendre des notes, à résumer un article, à argumenter (à travers un projet : par ex créer un article)…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Comment mieux apprendre un cours (faire des fiches, réfléchir sur visuel/auditif…)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Apprendre à gérer son temps pendant les devoirs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7102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Apprendre à gérer son temps (travail/loisirs ; au lycée…)</a:t>
            </a:r>
          </a:p>
          <a:p>
            <a:endParaRPr lang="fr-FR" dirty="0" smtClean="0"/>
          </a:p>
          <a:p>
            <a:r>
              <a:rPr lang="fr-FR" dirty="0" smtClean="0"/>
              <a:t>Ressortir les idées principales d’un texte, d’une vidéo, d’un fichier son… </a:t>
            </a:r>
          </a:p>
        </p:txBody>
      </p:sp>
    </p:spTree>
    <p:extLst>
      <p:ext uri="{BB962C8B-B14F-4D97-AF65-F5344CB8AC3E}">
        <p14:creationId xmlns:p14="http://schemas.microsoft.com/office/powerpoint/2010/main" xmlns="" val="367986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Exemples : comment organiser votre travail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11560" y="1484784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u="sng" dirty="0"/>
              <a:t>NOM et Prénom </a:t>
            </a:r>
            <a:r>
              <a:rPr lang="fr-FR" sz="1200" b="1" dirty="0"/>
              <a:t>: ……………………………………………</a:t>
            </a:r>
            <a:endParaRPr lang="fr-FR" sz="1200" b="1" u="sng" dirty="0"/>
          </a:p>
          <a:p>
            <a:r>
              <a:rPr lang="fr-FR" sz="1200" b="1" dirty="0"/>
              <a:t> </a:t>
            </a:r>
            <a:endParaRPr lang="fr-FR" sz="1200" b="1" u="sng" dirty="0"/>
          </a:p>
          <a:p>
            <a:r>
              <a:rPr lang="fr-FR" sz="1200" b="1" u="sng" dirty="0"/>
              <a:t>Répondez le plus sérieusement (et le plus honnêtement)  possible à ces questions. Ceci nous permettra de vous donner quelques conseils afin d’améliorer vos résultats scolaires. </a:t>
            </a:r>
          </a:p>
          <a:p>
            <a:r>
              <a:rPr lang="fr-FR" sz="1200" dirty="0"/>
              <a:t> </a:t>
            </a:r>
          </a:p>
          <a:p>
            <a:r>
              <a:rPr lang="fr-FR" sz="1200" dirty="0"/>
              <a:t>I – En moyenne, combien de temps  travaillez-vous le lundi / mardi,  et jeudi soir ? ……………..</a:t>
            </a:r>
          </a:p>
          <a:p>
            <a:r>
              <a:rPr lang="fr-FR" sz="1200" dirty="0"/>
              <a:t>En moyenne, combien de temps travaillez-vous le vendredi soir ? ……………..</a:t>
            </a:r>
          </a:p>
          <a:p>
            <a:r>
              <a:rPr lang="fr-FR" sz="1200" dirty="0"/>
              <a:t>En moyenne, combien de temps travaillez-vous le mercredi après midi et soir ? ……………..</a:t>
            </a:r>
          </a:p>
          <a:p>
            <a:r>
              <a:rPr lang="fr-FR" sz="1200" dirty="0"/>
              <a:t>En moyenne, combien de temps travaillez-vous le samedi ? …………………..</a:t>
            </a:r>
          </a:p>
          <a:p>
            <a:r>
              <a:rPr lang="fr-FR" sz="1200" dirty="0"/>
              <a:t>En moyenne, combien de temps travaillez-vous le dimanche ? ………………</a:t>
            </a:r>
          </a:p>
          <a:p>
            <a:r>
              <a:rPr lang="fr-FR" sz="1200" dirty="0"/>
              <a:t>Lors des vacances de Toussaint, essayez d’évaluer le nombre d’heures de travail que vous réalisez ………………</a:t>
            </a:r>
          </a:p>
          <a:p>
            <a:r>
              <a:rPr lang="fr-FR" sz="1200" dirty="0"/>
              <a:t>Lors des vacances de Noël, essayez d’évaluer le nombre d’heures de travail que vous réalisez …………………</a:t>
            </a:r>
          </a:p>
          <a:p>
            <a:r>
              <a:rPr lang="fr-FR" sz="1200" dirty="0"/>
              <a:t>Lors des vacances d’Hiver, essayez d’évaluer le nombre d’heures de travail que vous réalisez …………………</a:t>
            </a:r>
          </a:p>
          <a:p>
            <a:r>
              <a:rPr lang="fr-FR" sz="1200" dirty="0"/>
              <a:t>Lors des vacances de Printemps, essayez d’évaluer le nombre d’heures de travail que vous réalisez ………………</a:t>
            </a:r>
          </a:p>
          <a:p>
            <a:r>
              <a:rPr lang="fr-FR" sz="1200" dirty="0"/>
              <a:t> </a:t>
            </a:r>
          </a:p>
          <a:p>
            <a:r>
              <a:rPr lang="fr-FR" sz="1200" i="1" dirty="0"/>
              <a:t>II – Vous arrive-t-il de travailler lors des heures de permanence dans l’établissement scolaire ? </a:t>
            </a:r>
            <a:endParaRPr lang="fr-FR" sz="1200" dirty="0"/>
          </a:p>
          <a:p>
            <a:r>
              <a:rPr lang="fr-FR" sz="1200" dirty="0"/>
              <a:t>Toujours / régulièrement / de temps en temps / rarement / jamais.</a:t>
            </a:r>
          </a:p>
          <a:p>
            <a:r>
              <a:rPr lang="fr-FR" sz="1200" dirty="0"/>
              <a:t> </a:t>
            </a:r>
          </a:p>
          <a:p>
            <a:r>
              <a:rPr lang="fr-FR" sz="1200" i="1" dirty="0"/>
              <a:t>III – Vous relisez vos cours entre 2 évaluations (ne prenez pas en compte les deux ou trois jours avant l’évaluation) </a:t>
            </a:r>
            <a:endParaRPr lang="fr-FR" sz="1200" dirty="0"/>
          </a:p>
          <a:p>
            <a:r>
              <a:rPr lang="fr-FR" sz="1200" dirty="0"/>
              <a:t>En français : Toujours / régulièrement / de temps en temps / rarement / jamais.</a:t>
            </a:r>
          </a:p>
          <a:p>
            <a:r>
              <a:rPr lang="fr-FR" sz="1200" dirty="0"/>
              <a:t>En LV1 : Toujours / régulièrement / de temps en temps / rarement / jamais.</a:t>
            </a:r>
          </a:p>
          <a:p>
            <a:r>
              <a:rPr lang="fr-FR" sz="1200" dirty="0"/>
              <a:t>En LV2 : Toujours / régulièrement / de temps en temps / rarement / jamais.</a:t>
            </a:r>
          </a:p>
          <a:p>
            <a:r>
              <a:rPr lang="fr-FR" sz="1200" dirty="0"/>
              <a:t>En histoire géographie : Toujours / régulièrement / de temps en temps / rarement / jamais.</a:t>
            </a:r>
          </a:p>
          <a:p>
            <a:r>
              <a:rPr lang="fr-FR" sz="1200" dirty="0"/>
              <a:t>En mathématiques : Toujours / régulièrement / de temps en temps / rarement / jamais.</a:t>
            </a:r>
          </a:p>
          <a:p>
            <a:r>
              <a:rPr lang="fr-FR" sz="1200" dirty="0"/>
              <a:t> </a:t>
            </a:r>
          </a:p>
          <a:p>
            <a:r>
              <a:rPr lang="fr-FR" sz="1200" i="1" dirty="0"/>
              <a:t>IV – Citez les deux ou trois enseignements pour lesquels vous avez le plus grand intérêt</a:t>
            </a:r>
            <a:endParaRPr lang="fr-FR" sz="1200" dirty="0"/>
          </a:p>
          <a:p>
            <a:r>
              <a:rPr lang="fr-FR" sz="1200" i="1" dirty="0"/>
              <a:t>………………………………………………………………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33470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352928" cy="596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/>
              <a:t>V - Citez les deux ou trois enseignements pour lesquels vous avez le moins d’intérêt</a:t>
            </a:r>
            <a:endParaRPr lang="fr-FR" sz="1200" dirty="0"/>
          </a:p>
          <a:p>
            <a:r>
              <a:rPr lang="fr-FR" sz="1200" i="1" dirty="0"/>
              <a:t>…………………………………………………</a:t>
            </a:r>
            <a:endParaRPr lang="fr-FR" sz="1200" dirty="0"/>
          </a:p>
          <a:p>
            <a:r>
              <a:rPr lang="fr-FR" sz="1200" i="1" dirty="0"/>
              <a:t> </a:t>
            </a:r>
            <a:endParaRPr lang="fr-FR" sz="1200" dirty="0"/>
          </a:p>
          <a:p>
            <a:r>
              <a:rPr lang="fr-FR" sz="1200" i="1" dirty="0"/>
              <a:t>VI – Citez les deux ou trois enseignements où vous avez les meilleurs résultats. </a:t>
            </a:r>
            <a:endParaRPr lang="fr-FR" sz="1200" dirty="0"/>
          </a:p>
          <a:p>
            <a:r>
              <a:rPr lang="fr-FR" sz="1200" i="1" dirty="0"/>
              <a:t>………………………………………….</a:t>
            </a:r>
            <a:endParaRPr lang="fr-FR" sz="1200" dirty="0"/>
          </a:p>
          <a:p>
            <a:r>
              <a:rPr lang="fr-FR" sz="1200" i="1" dirty="0"/>
              <a:t> </a:t>
            </a:r>
            <a:endParaRPr lang="fr-FR" sz="1200" dirty="0"/>
          </a:p>
          <a:p>
            <a:r>
              <a:rPr lang="fr-FR" sz="1200" i="1" dirty="0"/>
              <a:t>VII - Citez les deux ou trois enseignements où vous avez les résultats les plus fragiles.</a:t>
            </a:r>
            <a:endParaRPr lang="fr-FR" sz="1200" dirty="0"/>
          </a:p>
          <a:p>
            <a:r>
              <a:rPr lang="fr-FR" sz="1200" i="1" dirty="0"/>
              <a:t>…………………………………………………….</a:t>
            </a:r>
            <a:endParaRPr lang="fr-FR" sz="1200" dirty="0"/>
          </a:p>
          <a:p>
            <a:r>
              <a:rPr lang="fr-FR" sz="1200" i="1" dirty="0"/>
              <a:t> </a:t>
            </a:r>
            <a:endParaRPr lang="fr-FR" sz="1200" dirty="0"/>
          </a:p>
          <a:p>
            <a:r>
              <a:rPr lang="fr-FR" sz="1200" i="1" dirty="0"/>
              <a:t>VIII – Face à des difficultés dans une matière, comment réagissez-vous ? Entourez la ou les bonnes réponses. </a:t>
            </a:r>
            <a:endParaRPr lang="fr-FR" sz="1200" dirty="0"/>
          </a:p>
          <a:p>
            <a:pPr lvl="0"/>
            <a:r>
              <a:rPr lang="fr-FR" sz="1200" dirty="0"/>
              <a:t>Je me tourne vers mes camarades de classe.</a:t>
            </a:r>
          </a:p>
          <a:p>
            <a:pPr lvl="0"/>
            <a:r>
              <a:rPr lang="fr-FR" sz="1200" dirty="0"/>
              <a:t>Je me tourne vers mes amis</a:t>
            </a:r>
          </a:p>
          <a:p>
            <a:pPr lvl="0"/>
            <a:r>
              <a:rPr lang="fr-FR" sz="1200" dirty="0"/>
              <a:t>Je me tourne vers ma famille</a:t>
            </a:r>
          </a:p>
          <a:p>
            <a:pPr lvl="0"/>
            <a:r>
              <a:rPr lang="fr-FR" sz="1200" dirty="0"/>
              <a:t>Je me tourne vers le professeur</a:t>
            </a:r>
          </a:p>
          <a:p>
            <a:pPr lvl="0"/>
            <a:r>
              <a:rPr lang="fr-FR" sz="1200" dirty="0"/>
              <a:t>Je ne réagis pas. </a:t>
            </a:r>
          </a:p>
          <a:p>
            <a:pPr lvl="0"/>
            <a:r>
              <a:rPr lang="fr-FR" sz="1200" dirty="0"/>
              <a:t>Autres (à préciser) : …………………………………………….</a:t>
            </a:r>
          </a:p>
          <a:p>
            <a:r>
              <a:rPr lang="fr-FR" sz="1200" dirty="0"/>
              <a:t> </a:t>
            </a:r>
          </a:p>
          <a:p>
            <a:r>
              <a:rPr lang="fr-FR" sz="1200" i="1" dirty="0"/>
              <a:t>IX – Participez-vous en classe ?</a:t>
            </a:r>
            <a:endParaRPr lang="fr-FR" sz="1200" dirty="0"/>
          </a:p>
          <a:p>
            <a:r>
              <a:rPr lang="fr-FR" sz="1200" dirty="0"/>
              <a:t>Jamais / Rarement / Irrégulièrement / Régulièrement / Toujours / Tout dépend des matières. </a:t>
            </a:r>
          </a:p>
          <a:p>
            <a:r>
              <a:rPr lang="fr-FR" sz="1200" dirty="0"/>
              <a:t> </a:t>
            </a:r>
          </a:p>
          <a:p>
            <a:r>
              <a:rPr lang="fr-FR" sz="1200" i="1" dirty="0"/>
              <a:t>X – Si vous ne participez pas ou rarement en classe, pouvez-vous expliquer pourquoi ? </a:t>
            </a:r>
            <a:endParaRPr lang="fr-FR" sz="1200" dirty="0"/>
          </a:p>
          <a:p>
            <a:r>
              <a:rPr lang="fr-FR" sz="1200" dirty="0"/>
              <a:t> </a:t>
            </a:r>
          </a:p>
          <a:p>
            <a:r>
              <a:rPr lang="fr-FR" sz="1200" b="1" i="1" dirty="0"/>
              <a:t>XI – Vous attribuez vos résultats fragiles dans certaines matières à (entourez la ou les bonnes réponses): </a:t>
            </a:r>
            <a:endParaRPr lang="fr-FR" sz="1200" dirty="0"/>
          </a:p>
          <a:p>
            <a:pPr lvl="0"/>
            <a:r>
              <a:rPr lang="fr-FR" sz="1200" dirty="0"/>
              <a:t>Des bases fragiles.</a:t>
            </a:r>
          </a:p>
          <a:p>
            <a:pPr lvl="0"/>
            <a:r>
              <a:rPr lang="fr-FR" sz="1200" dirty="0"/>
              <a:t>Un comportement inattentif en classe</a:t>
            </a:r>
          </a:p>
          <a:p>
            <a:pPr lvl="0"/>
            <a:r>
              <a:rPr lang="fr-FR" sz="1200" dirty="0"/>
              <a:t>Un manque de travail à la maison</a:t>
            </a:r>
          </a:p>
          <a:p>
            <a:pPr lvl="0"/>
            <a:r>
              <a:rPr lang="fr-FR" sz="1200" dirty="0"/>
              <a:t>Un manque de travail et d’investissement en classe</a:t>
            </a:r>
          </a:p>
          <a:p>
            <a:pPr lvl="0"/>
            <a:r>
              <a:rPr lang="fr-FR" sz="1200" dirty="0"/>
              <a:t>Autres : …………………………………………………</a:t>
            </a:r>
          </a:p>
          <a:p>
            <a:r>
              <a:rPr lang="fr-FR" sz="1200" dirty="0"/>
              <a:t> </a:t>
            </a:r>
          </a:p>
          <a:p>
            <a:r>
              <a:rPr lang="fr-FR" sz="1200" b="1" i="1" dirty="0"/>
              <a:t>XII – Pensez-vous avoir de bonnes conditions pour travailler à la maison ? Si non, justifiez :</a:t>
            </a:r>
            <a:endParaRPr lang="fr-FR" sz="1200" dirty="0"/>
          </a:p>
          <a:p>
            <a:r>
              <a:rPr lang="fr-FR" sz="1200" b="1" dirty="0"/>
              <a:t> 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1671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sens des consignes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90613"/>
            <a:ext cx="9144000" cy="49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0821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6750"/>
            <a:ext cx="9153525" cy="552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04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Préparer mon orientation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3863508"/>
              </p:ext>
            </p:extLst>
          </p:nvPr>
        </p:nvGraphicFramePr>
        <p:xfrm>
          <a:off x="899592" y="1628800"/>
          <a:ext cx="7488832" cy="4104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8347"/>
                <a:gridCol w="1547330"/>
                <a:gridCol w="1712315"/>
                <a:gridCol w="2330840"/>
              </a:tblGrid>
              <a:tr h="724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Matières</a:t>
                      </a:r>
                      <a:endParaRPr lang="fr-FR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Mes résultats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(moyenne approximative )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Mes objectifs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Les raisons de l'écart entre les deux ?</a:t>
                      </a:r>
                      <a:endParaRPr lang="fr-FR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Rappel Français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HG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Philo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Mathématiques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Langues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8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Comportement scolaire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98072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/>
              <a:t>1) Faire </a:t>
            </a:r>
            <a:r>
              <a:rPr lang="fr-FR" dirty="0"/>
              <a:t>le point sur vos résultats en ce début d'année de Terminale</a:t>
            </a:r>
          </a:p>
        </p:txBody>
      </p:sp>
    </p:spTree>
    <p:extLst>
      <p:ext uri="{BB962C8B-B14F-4D97-AF65-F5344CB8AC3E}">
        <p14:creationId xmlns:p14="http://schemas.microsoft.com/office/powerpoint/2010/main" xmlns="" val="4668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27483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/>
              <a:t>2) Avez </a:t>
            </a:r>
            <a:r>
              <a:rPr lang="fr-FR" dirty="0"/>
              <a:t>vous </a:t>
            </a:r>
            <a:r>
              <a:rPr lang="fr-FR" dirty="0" smtClean="0"/>
              <a:t>rencontre </a:t>
            </a:r>
            <a:r>
              <a:rPr lang="fr-FR" dirty="0"/>
              <a:t>la conseillère d'orientation du Lycée ?</a:t>
            </a:r>
          </a:p>
          <a:p>
            <a:pPr lvl="0"/>
            <a:r>
              <a:rPr lang="fr-FR" dirty="0" smtClean="0"/>
              <a:t>3) Vous </a:t>
            </a:r>
            <a:r>
              <a:rPr lang="fr-FR" dirty="0"/>
              <a:t>avez visionné le diaporama de l'ONISEP sur vos choix </a:t>
            </a:r>
            <a:r>
              <a:rPr lang="fr-FR" dirty="0" err="1"/>
              <a:t>postbac</a:t>
            </a:r>
            <a:r>
              <a:rPr lang="fr-FR" dirty="0"/>
              <a:t>. Même si ce ne sont pas vos choix définitifs, sélectionnez deux ou trois idées de parcours et remplissez le tableau </a:t>
            </a:r>
            <a:r>
              <a:rPr lang="fr-FR" dirty="0" smtClean="0"/>
              <a:t>ci-dessous </a:t>
            </a:r>
            <a:r>
              <a:rPr lang="fr-FR" dirty="0"/>
              <a:t>en partant d'une idée de métier ou d'une idée de diplôme</a:t>
            </a:r>
          </a:p>
        </p:txBody>
      </p:sp>
    </p:spTree>
    <p:extLst>
      <p:ext uri="{BB962C8B-B14F-4D97-AF65-F5344CB8AC3E}">
        <p14:creationId xmlns:p14="http://schemas.microsoft.com/office/powerpoint/2010/main" xmlns="" val="14220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9547543"/>
              </p:ext>
            </p:extLst>
          </p:nvPr>
        </p:nvGraphicFramePr>
        <p:xfrm>
          <a:off x="611560" y="908720"/>
          <a:ext cx="7920880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268"/>
                <a:gridCol w="1244623"/>
                <a:gridCol w="1321147"/>
                <a:gridCol w="1485446"/>
                <a:gridCol w="1350406"/>
                <a:gridCol w="1627990"/>
              </a:tblGrid>
              <a:tr h="2345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DIPLOME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 quel(s) métier permet-il d’accéder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Quelles sont mes chances d’accéder au diplôme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Cette filière est-elle sélective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Où ce diplôme est il enseigné ? (plusieurs possibilités ?)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METIER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Quel diplôme permet d’y accéder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Quelles sont mes chances d’accéder à l’emploi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Quelle est la situation de l’emploi dans ce domaine 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2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CHOIX 1 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2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CHOIX 2 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42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CHOIX 3 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23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L’AP doit permettre de faire un 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780928"/>
            <a:ext cx="8147248" cy="3345235"/>
          </a:xfrm>
        </p:spPr>
        <p:txBody>
          <a:bodyPr/>
          <a:lstStyle/>
          <a:p>
            <a:r>
              <a:rPr lang="fr-FR" dirty="0" smtClean="0"/>
              <a:t>D’où viennent les difficultés des élèves 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0671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435280" cy="778098"/>
          </a:xfrm>
        </p:spPr>
        <p:txBody>
          <a:bodyPr>
            <a:noAutofit/>
          </a:bodyPr>
          <a:lstStyle/>
          <a:p>
            <a:r>
              <a:rPr lang="fr-FR" sz="5400" dirty="0" smtClean="0"/>
              <a:t>Disciplinaire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xmlns="" val="40770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b="1" i="1" dirty="0"/>
              <a:t>Voici une liste de 37 sujets proposés dans les manuels de SES de terminale </a:t>
            </a:r>
            <a:r>
              <a:rPr lang="fr-FR" sz="1050" b="1" i="1" dirty="0" smtClean="0"/>
              <a:t>.Triez-les </a:t>
            </a:r>
            <a:r>
              <a:rPr lang="fr-FR" sz="1050" b="1" i="1" dirty="0"/>
              <a:t>avec les clés suivantes : partie du programme, puis chapitre, puis phrases d’indications complémentaires concernées, puis notions indispensables. Gardez 10 sujets pour couvrir la plus grande partie possible du programme.</a:t>
            </a:r>
            <a:endParaRPr lang="fr-FR" sz="1050" dirty="0"/>
          </a:p>
          <a:p>
            <a:r>
              <a:rPr lang="fr-FR" sz="1050" b="1" i="1" dirty="0"/>
              <a:t> </a:t>
            </a:r>
            <a:endParaRPr lang="fr-FR" sz="1050" dirty="0"/>
          </a:p>
          <a:p>
            <a:r>
              <a:rPr lang="fr-FR" sz="1050" b="1" i="1" dirty="0"/>
              <a:t> </a:t>
            </a:r>
            <a:endParaRPr lang="fr-FR" sz="1050" dirty="0"/>
          </a:p>
          <a:p>
            <a:r>
              <a:rPr lang="fr-FR" sz="1050" dirty="0"/>
              <a:t>- Comment peut-on expliquer le différentiel de croissance récent entre la France et les Etats-Unis ? </a:t>
            </a:r>
          </a:p>
          <a:p>
            <a:r>
              <a:rPr lang="fr-FR" sz="1050" dirty="0"/>
              <a:t>- Comment expliquer l’importance de l’innovation dans la croissance économique ? </a:t>
            </a:r>
          </a:p>
          <a:p>
            <a:r>
              <a:rPr lang="fr-FR" sz="1050" dirty="0"/>
              <a:t>- En quoi le PIB est-il un indicateur pertinent pour rendre compte de l’état économique d’un pays ? </a:t>
            </a:r>
          </a:p>
          <a:p>
            <a:r>
              <a:rPr lang="fr-FR" sz="1050" dirty="0"/>
              <a:t>- Pourquoi la croissance économique japonaise a-t-elle fortement ralenti à partir des années 1990 ? </a:t>
            </a:r>
          </a:p>
          <a:p>
            <a:r>
              <a:rPr lang="fr-FR" sz="1050" dirty="0"/>
              <a:t>- Vous analyserez les conséquences des politiques budgétaires menées depuis 2008 sur les économies des pays développées. </a:t>
            </a:r>
          </a:p>
          <a:p>
            <a:r>
              <a:rPr lang="fr-FR" sz="1050" dirty="0"/>
              <a:t>- Comment les politiques conjoncturelles peuvent-elles agir sur les fluctuations économiques ? </a:t>
            </a:r>
          </a:p>
          <a:p>
            <a:r>
              <a:rPr lang="fr-FR" sz="1050" dirty="0"/>
              <a:t>- Comment expliquer la récurrence des crises économiques ? </a:t>
            </a:r>
          </a:p>
          <a:p>
            <a:r>
              <a:rPr lang="fr-FR" sz="1050" dirty="0"/>
              <a:t>- Quels sont les effets d’une variation des cours de change sur l’économie des pays concernés ? </a:t>
            </a:r>
          </a:p>
          <a:p>
            <a:r>
              <a:rPr lang="fr-FR" sz="1050" dirty="0"/>
              <a:t>- Vous analyserez l’évolution des flux internationaux de capitaux dans l’économie mondiale. </a:t>
            </a:r>
          </a:p>
          <a:p>
            <a:r>
              <a:rPr lang="fr-FR" sz="1050" dirty="0"/>
              <a:t>- La dépréciation de la monnaie nationale est-elle favorable au développement des échanges extérieurs ? </a:t>
            </a:r>
          </a:p>
          <a:p>
            <a:r>
              <a:rPr lang="fr-FR" sz="1050" dirty="0"/>
              <a:t>- Comment expliquez l’importance des flux internationaux de capitaux depuis une vingtaine d’années ? </a:t>
            </a:r>
          </a:p>
          <a:p>
            <a:r>
              <a:rPr lang="fr-FR" sz="1050" dirty="0"/>
              <a:t>- Comment un pays en déficit commercial parvient-il à équilibrer sa balance des paiements ? </a:t>
            </a:r>
          </a:p>
          <a:p>
            <a:r>
              <a:rPr lang="fr-FR" sz="1050" dirty="0"/>
              <a:t>- Quelles relations peut-on mettre en évidence entre flux de capitaux et développement ? </a:t>
            </a:r>
          </a:p>
          <a:p>
            <a:r>
              <a:rPr lang="fr-FR" sz="1050" dirty="0"/>
              <a:t>- La liberté des mouvements de capitaux est-elle favorable à la croissance ? </a:t>
            </a:r>
          </a:p>
          <a:p>
            <a:r>
              <a:rPr lang="fr-FR" sz="1050" dirty="0"/>
              <a:t>- Peut-on encore faire face à un choc de demande négatif pat la politique budgétaire ? </a:t>
            </a:r>
          </a:p>
          <a:p>
            <a:r>
              <a:rPr lang="fr-FR" sz="1050" dirty="0"/>
              <a:t>- Les chocs de demande négatifs sont-ils devenus ingérables ? </a:t>
            </a:r>
          </a:p>
          <a:p>
            <a:r>
              <a:rPr lang="fr-FR" sz="1050" dirty="0"/>
              <a:t>- Comment faire face à un choc de demande négatif ? </a:t>
            </a:r>
          </a:p>
          <a:p>
            <a:r>
              <a:rPr lang="fr-FR" sz="1050" dirty="0"/>
              <a:t>- Quels rôles les institutions jouent-elles dans la croissance économique ? </a:t>
            </a:r>
          </a:p>
          <a:p>
            <a:r>
              <a:rPr lang="fr-FR" sz="1050" dirty="0"/>
              <a:t>- Comment le progrès technique affecte-t-il la croissance économique ? </a:t>
            </a:r>
          </a:p>
          <a:p>
            <a:r>
              <a:rPr lang="fr-FR" sz="1050" dirty="0"/>
              <a:t>- Quels liens peut-on établir entre croissance économique et progrès technique ?</a:t>
            </a:r>
          </a:p>
          <a:p>
            <a:r>
              <a:rPr lang="fr-FR" sz="1050" dirty="0"/>
              <a:t>- Politique budgétaire et chocs de demande négatifs. </a:t>
            </a:r>
          </a:p>
          <a:p>
            <a:r>
              <a:rPr lang="fr-FR" sz="1050" dirty="0"/>
              <a:t>- Quels liens peut-on établir entre l’évolution de la demande et les fluctuations économiques ? </a:t>
            </a:r>
          </a:p>
          <a:p>
            <a:r>
              <a:rPr lang="fr-FR" sz="1050" dirty="0"/>
              <a:t>- Que recherchent les FMN dans leurs stratégies de localisation internationale ? </a:t>
            </a:r>
          </a:p>
          <a:p>
            <a:r>
              <a:rPr lang="fr-FR" sz="1050" dirty="0"/>
              <a:t>- Comment peut-on expliquer les recours au protectionnisme ? </a:t>
            </a:r>
          </a:p>
          <a:p>
            <a:r>
              <a:rPr lang="fr-FR" sz="1050" dirty="0"/>
              <a:t>- La recherche de faibles coûts du travail explique-t-elle les stratégies d’implantation des firmes transnationales ? </a:t>
            </a:r>
          </a:p>
          <a:p>
            <a:r>
              <a:rPr lang="fr-FR" sz="1050" dirty="0"/>
              <a:t>- L’ouverture des économies au libre-échange est-elle favorable à la croissance ? </a:t>
            </a:r>
          </a:p>
          <a:p>
            <a:r>
              <a:rPr lang="fr-FR" sz="1050" dirty="0"/>
              <a:t>- Quels sont les avantages  et les inconvénients des politiques protectionnistes ? </a:t>
            </a:r>
          </a:p>
          <a:p>
            <a:r>
              <a:rPr lang="fr-FR" sz="1050" dirty="0"/>
              <a:t>- Quelles sont les stratégies mises en œuvre par les FMN pour la localisation de leurs activités ? </a:t>
            </a:r>
          </a:p>
          <a:p>
            <a:r>
              <a:rPr lang="fr-FR" sz="1050" dirty="0"/>
              <a:t>- Dans quelle mesure les entreprises des pays développés ont-elles intérêt à s’installer dans les pays en développement ? </a:t>
            </a:r>
          </a:p>
          <a:p>
            <a:r>
              <a:rPr lang="fr-FR" sz="1050" dirty="0"/>
              <a:t>- Comment expliquer les choix de localisation géographique des entreprises ? </a:t>
            </a:r>
          </a:p>
          <a:p>
            <a:r>
              <a:rPr lang="fr-FR" sz="1050" dirty="0"/>
              <a:t>- Comment peut-on expliquer les échanges internationaux de marchandises ? </a:t>
            </a:r>
          </a:p>
          <a:p>
            <a:r>
              <a:rPr lang="fr-FR" sz="1050" dirty="0"/>
              <a:t>- Comment un déficit public se creuse-t-il en période de récession ? </a:t>
            </a:r>
          </a:p>
          <a:p>
            <a:r>
              <a:rPr lang="fr-FR" sz="1050" dirty="0"/>
              <a:t>- Vous montrerez comment, au sortir de la crise financière de 2008, les politiques budgétaires actives ont permis d’en atténuer les effets.</a:t>
            </a:r>
          </a:p>
          <a:p>
            <a:r>
              <a:rPr lang="fr-FR" sz="1050" dirty="0"/>
              <a:t>- Comment pouvez-vous expliquer la crise économique que connaît l’UE depuis 2008 ? </a:t>
            </a:r>
          </a:p>
          <a:p>
            <a:r>
              <a:rPr lang="fr-FR" sz="1050" dirty="0"/>
              <a:t>- Dans quelle mesure le progrès technique est-il la source essentielle de la croissance économique ? </a:t>
            </a:r>
          </a:p>
        </p:txBody>
      </p:sp>
    </p:spTree>
    <p:extLst>
      <p:ext uri="{BB962C8B-B14F-4D97-AF65-F5344CB8AC3E}">
        <p14:creationId xmlns:p14="http://schemas.microsoft.com/office/powerpoint/2010/main" xmlns="" val="40273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Réaliser une fiche notion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755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332656"/>
            <a:ext cx="9078955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06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457" y="966788"/>
            <a:ext cx="8007032" cy="50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72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770" y="692696"/>
            <a:ext cx="8166330" cy="517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6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850106"/>
          </a:xfrm>
        </p:spPr>
        <p:txBody>
          <a:bodyPr/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 Les limites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Manque de concertation entre les enseignants.</a:t>
            </a:r>
          </a:p>
          <a:p>
            <a:r>
              <a:rPr lang="fr-FR" dirty="0" smtClean="0"/>
              <a:t>Parfois enseignant va trop axer vers le disciplinaire ( voire faire cours ) .</a:t>
            </a:r>
          </a:p>
          <a:p>
            <a:r>
              <a:rPr lang="fr-FR" dirty="0" smtClean="0"/>
              <a:t>Elèves n’arrivent pas à donner du sens à ces séances.</a:t>
            </a:r>
          </a:p>
          <a:p>
            <a:r>
              <a:rPr lang="fr-FR" dirty="0" smtClean="0"/>
              <a:t>Elèves n’arrivent pas à réutiliser les compétences travaillées en AP.</a:t>
            </a:r>
          </a:p>
          <a:p>
            <a:r>
              <a:rPr lang="fr-FR" dirty="0" smtClean="0"/>
              <a:t>Les GER se transforment en demi classe pour des raisons pratiques ( alignement avec un autre collègue ) donc pas de réelle liberté d’organisation ( impossible de faire de la remédiation, groupes souvent très hétérogènes )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6811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D’où viennent les difficultés ?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fr-FR" dirty="0" smtClean="0"/>
              <a:t>Des difficultés en lecture (ex : mauvaise lecture des consignes).</a:t>
            </a:r>
          </a:p>
          <a:p>
            <a:r>
              <a:rPr lang="fr-FR" dirty="0" smtClean="0"/>
              <a:t>Des difficultés en expression écrite.</a:t>
            </a:r>
          </a:p>
          <a:p>
            <a:r>
              <a:rPr lang="fr-FR" dirty="0" smtClean="0"/>
              <a:t>Une incapacité à se concentrer.</a:t>
            </a:r>
          </a:p>
          <a:p>
            <a:r>
              <a:rPr lang="fr-FR" dirty="0" smtClean="0"/>
              <a:t>Peu d’investissement en classe et ou en dehors.</a:t>
            </a:r>
          </a:p>
          <a:p>
            <a:r>
              <a:rPr lang="fr-FR" dirty="0" smtClean="0"/>
              <a:t>Mauvaise organisation ( semaine ).</a:t>
            </a:r>
          </a:p>
          <a:p>
            <a:r>
              <a:rPr lang="fr-FR" dirty="0" err="1" smtClean="0"/>
              <a:t>Pré-requis</a:t>
            </a:r>
            <a:r>
              <a:rPr lang="fr-FR" dirty="0" smtClean="0"/>
              <a:t> non maîtrisés.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6212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Prise de notes défaillante</a:t>
            </a:r>
          </a:p>
          <a:p>
            <a:r>
              <a:rPr lang="fr-FR" dirty="0" smtClean="0"/>
              <a:t>Difficulté à cerner une consignes</a:t>
            </a:r>
            <a:endParaRPr lang="fr-FR" dirty="0"/>
          </a:p>
          <a:p>
            <a:r>
              <a:rPr lang="fr-FR" dirty="0" smtClean="0"/>
              <a:t>Difficulté à mémoriser</a:t>
            </a:r>
          </a:p>
          <a:p>
            <a:r>
              <a:rPr lang="fr-FR" dirty="0" smtClean="0"/>
              <a:t>Difficulté à argumenter</a:t>
            </a:r>
          </a:p>
          <a:p>
            <a:r>
              <a:rPr lang="fr-FR" dirty="0" smtClean="0"/>
              <a:t>Difficulté à organiser ses idées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9062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L’accompagnement personnalisé (AP) a été créé pour y faire face. </a:t>
            </a:r>
          </a:p>
          <a:p>
            <a:endParaRPr lang="fr-FR" dirty="0" smtClean="0"/>
          </a:p>
          <a:p>
            <a:r>
              <a:rPr lang="fr-FR" dirty="0" smtClean="0"/>
              <a:t>Pourtant l’AP ne veut pas dire accompagnement individualisé</a:t>
            </a:r>
          </a:p>
        </p:txBody>
      </p:sp>
    </p:spTree>
    <p:extLst>
      <p:ext uri="{BB962C8B-B14F-4D97-AF65-F5344CB8AC3E}">
        <p14:creationId xmlns:p14="http://schemas.microsoft.com/office/powerpoint/2010/main" xmlns="" val="50328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21511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C’est l’une </a:t>
            </a:r>
            <a:r>
              <a:rPr lang="fr-FR" dirty="0"/>
              <a:t>des principales innovations introduites par la réforme du lycée à la rentrée scolaire 2010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429000"/>
            <a:ext cx="8496944" cy="2697163"/>
          </a:xfrm>
        </p:spPr>
        <p:txBody>
          <a:bodyPr/>
          <a:lstStyle/>
          <a:p>
            <a:r>
              <a:rPr lang="fr-FR" dirty="0"/>
              <a:t>C</a:t>
            </a:r>
            <a:r>
              <a:rPr lang="fr-FR" dirty="0" smtClean="0"/>
              <a:t>irculaire </a:t>
            </a:r>
            <a:r>
              <a:rPr lang="fr-FR" dirty="0"/>
              <a:t>de mise en place de l’AP au lycée (</a:t>
            </a:r>
            <a:r>
              <a:rPr lang="fr-FR" b="1" dirty="0">
                <a:hlinkClick r:id="rId2"/>
              </a:rPr>
              <a:t>BO du 4 février 2010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49904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s’agit d’aider l’élève à construire son parcours au lycée de la classe de seconde à la classe de terminale et à préparer son orientation après le bac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Répondre de manière très diversifiée aux besoins de chaque élève avec toute la souplesse nécessaire.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865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1237</Words>
  <Application>Microsoft Office PowerPoint</Application>
  <PresentationFormat>Affichage à l'écran (4:3)</PresentationFormat>
  <Paragraphs>292</Paragraphs>
  <Slides>46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Thème Office</vt:lpstr>
      <vt:lpstr>L’accompagnement personnalisé au lycée </vt:lpstr>
      <vt:lpstr>Diapositive 2</vt:lpstr>
      <vt:lpstr>1- La raison d’être de l’AP</vt:lpstr>
      <vt:lpstr>L’AP doit permettre de faire un diagnostic</vt:lpstr>
      <vt:lpstr>D’où viennent les difficultés ?</vt:lpstr>
      <vt:lpstr>Diapositive 6</vt:lpstr>
      <vt:lpstr>Diapositive 7</vt:lpstr>
      <vt:lpstr>C’est l’une des principales innovations introduites par la réforme du lycée à la rentrée scolaire 2010</vt:lpstr>
      <vt:lpstr>Objectifs</vt:lpstr>
      <vt:lpstr>L’accompagnement personnalisé</vt:lpstr>
      <vt:lpstr>2-L’organisation et les modalités</vt:lpstr>
      <vt:lpstr>Remarque</vt:lpstr>
      <vt:lpstr>Diapositive 13</vt:lpstr>
      <vt:lpstr>Diapositive 14</vt:lpstr>
      <vt:lpstr>Diapositive 15</vt:lpstr>
      <vt:lpstr>Diapositive 16</vt:lpstr>
      <vt:lpstr>3-  Domaines des activités  </vt:lpstr>
      <vt:lpstr>a) le travail sur les compétences de base </vt:lpstr>
      <vt:lpstr>Diapositive 19</vt:lpstr>
      <vt:lpstr>b) les travaux interdisciplinaires :</vt:lpstr>
      <vt:lpstr>c) la construction d’un parcours de formation et d’orientation</vt:lpstr>
      <vt:lpstr>Selon le niveau d’étude, les objectifs de l’AP se spécialisent</vt:lpstr>
      <vt:lpstr>Remarque </vt:lpstr>
      <vt:lpstr>4- De nombreuses ressources à notre disposition</vt:lpstr>
      <vt:lpstr>Le livret de compétences</vt:lpstr>
      <vt:lpstr>Ressources eduscol</vt:lpstr>
      <vt:lpstr>AP dans l’académie de Créteil</vt:lpstr>
      <vt:lpstr>Diapositive 28</vt:lpstr>
      <vt:lpstr>AP et Seconde</vt:lpstr>
      <vt:lpstr>5- Des exemples concrets</vt:lpstr>
      <vt:lpstr>Quelles activités en AP ( de la seconde à la terminale) ? </vt:lpstr>
      <vt:lpstr>Diapositive 32</vt:lpstr>
      <vt:lpstr>Exemples : comment organiser votre travail</vt:lpstr>
      <vt:lpstr>Diapositive 34</vt:lpstr>
      <vt:lpstr>Le sens des consignes</vt:lpstr>
      <vt:lpstr>Diapositive 36</vt:lpstr>
      <vt:lpstr>Préparer mon orientation </vt:lpstr>
      <vt:lpstr>Diapositive 38</vt:lpstr>
      <vt:lpstr>Diapositive 39</vt:lpstr>
      <vt:lpstr>Disciplinaire</vt:lpstr>
      <vt:lpstr>Diapositive 41</vt:lpstr>
      <vt:lpstr>Réaliser une fiche notion</vt:lpstr>
      <vt:lpstr>Diapositive 43</vt:lpstr>
      <vt:lpstr>Diapositive 44</vt:lpstr>
      <vt:lpstr>Diapositive 45</vt:lpstr>
      <vt:lpstr>6- Les limites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L’accompagnement personnalisé au lycée</dc:title>
  <dc:creator>greenchris</dc:creator>
  <cp:lastModifiedBy>FABIEN TROUCELLIER</cp:lastModifiedBy>
  <cp:revision>29</cp:revision>
  <dcterms:created xsi:type="dcterms:W3CDTF">2013-01-28T08:42:11Z</dcterms:created>
  <dcterms:modified xsi:type="dcterms:W3CDTF">2016-08-12T11:54:07Z</dcterms:modified>
</cp:coreProperties>
</file>