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9" r:id="rId20"/>
    <p:sldId id="275" r:id="rId21"/>
    <p:sldId id="288"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84" d="100"/>
          <a:sy n="84" d="100"/>
        </p:scale>
        <p:origin x="5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1143000" y="685800"/>
            <a:ext cx="4572000" cy="3429000"/>
          </a:xfrm>
          <a:prstGeom prst="rect">
            <a:avLst/>
          </a:prstGeom>
        </p:spPr>
        <p:txBody>
          <a:bodyPr/>
          <a:lstStyle/>
          <a:p>
            <a:endParaRPr/>
          </a:p>
        </p:txBody>
      </p:sp>
      <p:sp>
        <p:nvSpPr>
          <p:cNvPr id="182" name="Shape 18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138765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et sous-titre">
    <p:bg>
      <p:bgPr>
        <a:solidFill>
          <a:srgbClr val="222222"/>
        </a:solidFill>
        <a:effectLst/>
      </p:bgPr>
    </p:bg>
    <p:spTree>
      <p:nvGrpSpPr>
        <p:cNvPr id="1" name=""/>
        <p:cNvGrpSpPr/>
        <p:nvPr/>
      </p:nvGrpSpPr>
      <p:grpSpPr>
        <a:xfrm>
          <a:off x="0" y="0"/>
          <a:ext cx="0" cy="0"/>
          <a:chOff x="0" y="0"/>
          <a:chExt cx="0" cy="0"/>
        </a:xfrm>
      </p:grpSpPr>
      <p:sp>
        <p:nvSpPr>
          <p:cNvPr id="12" name="Lig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exte du titre"/>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Texte du titre</a:t>
            </a:r>
          </a:p>
        </p:txBody>
      </p:sp>
      <p:sp>
        <p:nvSpPr>
          <p:cNvPr id="14" name="Texte niveau 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15" name="Numéro de diapositive"/>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uces">
    <p:bg>
      <p:bgPr>
        <a:solidFill>
          <a:srgbClr val="222222"/>
        </a:solidFill>
        <a:effectLst/>
      </p:bgPr>
    </p:bg>
    <p:spTree>
      <p:nvGrpSpPr>
        <p:cNvPr id="1" name=""/>
        <p:cNvGrpSpPr/>
        <p:nvPr/>
      </p:nvGrpSpPr>
      <p:grpSpPr>
        <a:xfrm>
          <a:off x="0" y="0"/>
          <a:ext cx="0" cy="0"/>
          <a:chOff x="0" y="0"/>
          <a:chExt cx="0" cy="0"/>
        </a:xfrm>
      </p:grpSpPr>
      <p:sp>
        <p:nvSpPr>
          <p:cNvPr id="102"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103" name="Texte niveau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Texte niveau 1</a:t>
            </a:r>
          </a:p>
          <a:p>
            <a:pPr lvl="1"/>
            <a:r>
              <a:t>Texte niveau 2</a:t>
            </a:r>
          </a:p>
          <a:p>
            <a:pPr lvl="2"/>
            <a:r>
              <a:t>Texte niveau 3</a:t>
            </a:r>
          </a:p>
          <a:p>
            <a:pPr lvl="3"/>
            <a:r>
              <a:t>Texte niveau 4</a:t>
            </a:r>
          </a:p>
          <a:p>
            <a:pPr lvl="4"/>
            <a:r>
              <a:t>Texte niveau 5</a:t>
            </a:r>
          </a:p>
        </p:txBody>
      </p:sp>
      <p:sp>
        <p:nvSpPr>
          <p:cNvPr id="10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 photos">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ion">
    <p:bg>
      <p:bgPr>
        <a:solidFill>
          <a:srgbClr val="222222"/>
        </a:solidFill>
        <a:effectLst/>
      </p:bgPr>
    </p:bg>
    <p:spTree>
      <p:nvGrpSpPr>
        <p:cNvPr id="1" name=""/>
        <p:cNvGrpSpPr/>
        <p:nvPr/>
      </p:nvGrpSpPr>
      <p:grpSpPr>
        <a:xfrm>
          <a:off x="0" y="0"/>
          <a:ext cx="0" cy="0"/>
          <a:chOff x="0" y="0"/>
          <a:chExt cx="0" cy="0"/>
        </a:xfrm>
      </p:grpSpPr>
      <p:sp>
        <p:nvSpPr>
          <p:cNvPr id="121" name="Légende"/>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Saisissez une citation ici."/>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Saisissez une citation ici.</a:t>
            </a:r>
          </a:p>
        </p:txBody>
      </p:sp>
      <p:sp>
        <p:nvSpPr>
          <p:cNvPr id="123" name="Gilles Alain"/>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Gilles Alain</a:t>
            </a:r>
          </a:p>
        </p:txBody>
      </p:sp>
      <p:sp>
        <p:nvSpPr>
          <p:cNvPr id="124" name="Texte"/>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12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Autre citation">
    <p:bg>
      <p:bgPr>
        <a:solidFill>
          <a:schemeClr val="accent1"/>
        </a:solidFill>
        <a:effectLst/>
      </p:bgPr>
    </p:bg>
    <p:spTree>
      <p:nvGrpSpPr>
        <p:cNvPr id="1" name=""/>
        <p:cNvGrpSpPr/>
        <p:nvPr/>
      </p:nvGrpSpPr>
      <p:grpSpPr>
        <a:xfrm>
          <a:off x="0" y="0"/>
          <a:ext cx="0" cy="0"/>
          <a:chOff x="0" y="0"/>
          <a:chExt cx="0" cy="0"/>
        </a:xfrm>
      </p:grpSpPr>
      <p:sp>
        <p:nvSpPr>
          <p:cNvPr id="132" name="Saisissez une citation ici."/>
          <p:cNvSpPr txBox="1">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Saisissez une citation ici.</a:t>
            </a:r>
          </a:p>
        </p:txBody>
      </p:sp>
      <p:sp>
        <p:nvSpPr>
          <p:cNvPr id="133" name="Image"/>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4" name="Gilles Alain"/>
          <p:cNvSpPr txBox="1">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Gilles Alain</a:t>
            </a:r>
          </a:p>
        </p:txBody>
      </p:sp>
      <p:sp>
        <p:nvSpPr>
          <p:cNvPr id="13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Vierge">
    <p:bg>
      <p:bgPr>
        <a:solidFill>
          <a:srgbClr val="222222"/>
        </a:solidFill>
        <a:effectLst/>
      </p:bgPr>
    </p:bg>
    <p:spTree>
      <p:nvGrpSpPr>
        <p:cNvPr id="1" name=""/>
        <p:cNvGrpSpPr/>
        <p:nvPr/>
      </p:nvGrpSpPr>
      <p:grpSpPr>
        <a:xfrm>
          <a:off x="0" y="0"/>
          <a:ext cx="0" cy="0"/>
          <a:chOff x="0" y="0"/>
          <a:chExt cx="0" cy="0"/>
        </a:xfrm>
      </p:grpSpPr>
      <p:sp>
        <p:nvSpPr>
          <p:cNvPr id="15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Vierge - Autre">
    <p:spTree>
      <p:nvGrpSpPr>
        <p:cNvPr id="1" name=""/>
        <p:cNvGrpSpPr/>
        <p:nvPr/>
      </p:nvGrpSpPr>
      <p:grpSpPr>
        <a:xfrm>
          <a:off x="0" y="0"/>
          <a:ext cx="0" cy="0"/>
          <a:chOff x="0" y="0"/>
          <a:chExt cx="0" cy="0"/>
        </a:xfrm>
      </p:grpSpPr>
      <p:sp>
        <p:nvSpPr>
          <p:cNvPr id="15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164" name="Texte du titre"/>
          <p:cNvSpPr txBox="1">
            <a:spLocks noGrp="1"/>
          </p:cNvSpPr>
          <p:nvPr>
            <p:ph type="title"/>
          </p:nvPr>
        </p:nvSpPr>
        <p:spPr>
          <a:xfrm>
            <a:off x="650240" y="390595"/>
            <a:ext cx="11704320" cy="1625601"/>
          </a:xfrm>
          <a:prstGeom prst="rect">
            <a:avLst/>
          </a:prstGeom>
        </p:spPr>
        <p:txBody>
          <a:bodyPr lIns="45719" tIns="45719" rIns="45719" bIns="45719" anchor="ctr"/>
          <a:lstStyle>
            <a:lvl1pPr algn="ctr" defTabSz="650229">
              <a:lnSpc>
                <a:spcPct val="100000"/>
              </a:lnSpc>
              <a:spcBef>
                <a:spcPts val="0"/>
              </a:spcBef>
              <a:defRPr sz="6200" cap="none">
                <a:solidFill>
                  <a:srgbClr val="000000"/>
                </a:solidFill>
                <a:latin typeface="Calibri"/>
                <a:ea typeface="Calibri"/>
                <a:cs typeface="Calibri"/>
                <a:sym typeface="Calibri"/>
              </a:defRPr>
            </a:lvl1pPr>
          </a:lstStyle>
          <a:p>
            <a:r>
              <a:t>Texte du titre</a:t>
            </a:r>
          </a:p>
        </p:txBody>
      </p:sp>
      <p:sp>
        <p:nvSpPr>
          <p:cNvPr id="165" name="Texte niveau 1…"/>
          <p:cNvSpPr txBox="1">
            <a:spLocks noGrp="1"/>
          </p:cNvSpPr>
          <p:nvPr>
            <p:ph type="body" idx="1"/>
          </p:nvPr>
        </p:nvSpPr>
        <p:spPr>
          <a:xfrm>
            <a:off x="650240" y="2275840"/>
            <a:ext cx="11704320" cy="6436926"/>
          </a:xfrm>
          <a:prstGeom prst="rect">
            <a:avLst/>
          </a:prstGeom>
        </p:spPr>
        <p:txBody>
          <a:bodyPr lIns="45719" tIns="45719" rIns="45719" bIns="45719"/>
          <a:lstStyle>
            <a:lvl1pPr marL="487671" indent="-487671" defTabSz="650229">
              <a:spcBef>
                <a:spcPts val="1000"/>
              </a:spcBef>
              <a:buClrTx/>
              <a:buSzPct val="100000"/>
              <a:buFont typeface="Arial"/>
              <a:buChar char="•"/>
              <a:defRPr sz="4500">
                <a:solidFill>
                  <a:srgbClr val="000000"/>
                </a:solidFill>
                <a:latin typeface="Calibri"/>
                <a:ea typeface="Calibri"/>
                <a:cs typeface="Calibri"/>
                <a:sym typeface="Calibri"/>
              </a:defRPr>
            </a:lvl1pPr>
            <a:lvl2pPr marL="1119145" indent="-468916" defTabSz="650229">
              <a:spcBef>
                <a:spcPts val="1000"/>
              </a:spcBef>
              <a:buClrTx/>
              <a:buSzPct val="100000"/>
              <a:buFont typeface="Arial"/>
              <a:buChar char="–"/>
              <a:defRPr sz="4500">
                <a:solidFill>
                  <a:srgbClr val="000000"/>
                </a:solidFill>
                <a:latin typeface="Calibri"/>
                <a:ea typeface="Calibri"/>
                <a:cs typeface="Calibri"/>
                <a:sym typeface="Calibri"/>
              </a:defRPr>
            </a:lvl2pPr>
            <a:lvl3pPr marL="1730759" indent="-430299" defTabSz="650229">
              <a:spcBef>
                <a:spcPts val="1000"/>
              </a:spcBef>
              <a:buClrTx/>
              <a:buSzPct val="100000"/>
              <a:buFont typeface="Arial"/>
              <a:buChar char="•"/>
              <a:defRPr sz="4500">
                <a:solidFill>
                  <a:srgbClr val="000000"/>
                </a:solidFill>
                <a:latin typeface="Calibri"/>
                <a:ea typeface="Calibri"/>
                <a:cs typeface="Calibri"/>
                <a:sym typeface="Calibri"/>
              </a:defRPr>
            </a:lvl3pPr>
            <a:lvl4pPr marL="2473195" indent="-522506" defTabSz="650229">
              <a:spcBef>
                <a:spcPts val="1000"/>
              </a:spcBef>
              <a:buClrTx/>
              <a:buSzPct val="100000"/>
              <a:buFont typeface="Arial"/>
              <a:buChar char="–"/>
              <a:defRPr sz="4500">
                <a:solidFill>
                  <a:srgbClr val="000000"/>
                </a:solidFill>
                <a:latin typeface="Calibri"/>
                <a:ea typeface="Calibri"/>
                <a:cs typeface="Calibri"/>
                <a:sym typeface="Calibri"/>
              </a:defRPr>
            </a:lvl4pPr>
            <a:lvl5pPr marL="3123425" indent="-522506" defTabSz="650229">
              <a:spcBef>
                <a:spcPts val="1000"/>
              </a:spcBef>
              <a:buClrTx/>
              <a:buSzPct val="100000"/>
              <a:buFont typeface="Arial"/>
              <a:buChar char="»"/>
              <a:defRPr sz="4500">
                <a:solidFill>
                  <a:srgbClr val="000000"/>
                </a:solidFill>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66" name="Numéro de diapositive"/>
          <p:cNvSpPr txBox="1">
            <a:spLocks noGrp="1"/>
          </p:cNvSpPr>
          <p:nvPr>
            <p:ph type="sldNum" sz="quarter" idx="2"/>
          </p:nvPr>
        </p:nvSpPr>
        <p:spPr>
          <a:xfrm>
            <a:off x="11993498" y="9108017"/>
            <a:ext cx="361062" cy="383541"/>
          </a:xfrm>
          <a:prstGeom prst="rect">
            <a:avLst/>
          </a:prstGeom>
        </p:spPr>
        <p:txBody>
          <a:bodyPr lIns="45719" tIns="45719" rIns="45719" bIns="45719" anchor="ctr"/>
          <a:lstStyle>
            <a:lvl1pPr>
              <a:lnSpc>
                <a:spcPct val="100000"/>
              </a:lnSpc>
              <a:spcBef>
                <a:spcPts val="2400"/>
              </a:spcBef>
              <a:defRPr sz="1700">
                <a:solidFill>
                  <a:srgbClr val="898989"/>
                </a:solidFill>
                <a:latin typeface="Avenir Next Medium"/>
                <a:ea typeface="Avenir Next Medium"/>
                <a:cs typeface="Avenir Next Medium"/>
                <a:sym typeface="Avenir Next Medium"/>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iapositive de titre">
    <p:spTree>
      <p:nvGrpSpPr>
        <p:cNvPr id="1" name=""/>
        <p:cNvGrpSpPr/>
        <p:nvPr/>
      </p:nvGrpSpPr>
      <p:grpSpPr>
        <a:xfrm>
          <a:off x="0" y="0"/>
          <a:ext cx="0" cy="0"/>
          <a:chOff x="0" y="0"/>
          <a:chExt cx="0" cy="0"/>
        </a:xfrm>
      </p:grpSpPr>
      <p:sp>
        <p:nvSpPr>
          <p:cNvPr id="173" name="Texte du titre"/>
          <p:cNvSpPr txBox="1">
            <a:spLocks noGrp="1"/>
          </p:cNvSpPr>
          <p:nvPr>
            <p:ph type="title"/>
          </p:nvPr>
        </p:nvSpPr>
        <p:spPr>
          <a:xfrm>
            <a:off x="975360" y="3029939"/>
            <a:ext cx="11054081" cy="2090703"/>
          </a:xfrm>
          <a:prstGeom prst="rect">
            <a:avLst/>
          </a:prstGeom>
        </p:spPr>
        <p:txBody>
          <a:bodyPr lIns="45719" tIns="45719" rIns="45719" bIns="45719" anchor="ctr"/>
          <a:lstStyle>
            <a:lvl1pPr algn="ctr" defTabSz="650229">
              <a:lnSpc>
                <a:spcPct val="100000"/>
              </a:lnSpc>
              <a:spcBef>
                <a:spcPts val="0"/>
              </a:spcBef>
              <a:defRPr sz="6200" cap="none">
                <a:solidFill>
                  <a:srgbClr val="000000"/>
                </a:solidFill>
                <a:latin typeface="Calibri"/>
                <a:ea typeface="Calibri"/>
                <a:cs typeface="Calibri"/>
                <a:sym typeface="Calibri"/>
              </a:defRPr>
            </a:lvl1pPr>
          </a:lstStyle>
          <a:p>
            <a:r>
              <a:t>Texte du titre</a:t>
            </a:r>
          </a:p>
        </p:txBody>
      </p:sp>
      <p:sp>
        <p:nvSpPr>
          <p:cNvPr id="174" name="Texte niveau 1…"/>
          <p:cNvSpPr txBox="1">
            <a:spLocks noGrp="1"/>
          </p:cNvSpPr>
          <p:nvPr>
            <p:ph type="body" sz="quarter" idx="1"/>
          </p:nvPr>
        </p:nvSpPr>
        <p:spPr>
          <a:xfrm>
            <a:off x="1950720" y="5527040"/>
            <a:ext cx="9103360" cy="2492588"/>
          </a:xfrm>
          <a:prstGeom prst="rect">
            <a:avLst/>
          </a:prstGeom>
        </p:spPr>
        <p:txBody>
          <a:bodyPr lIns="45719" tIns="45719" rIns="45719" bIns="45719"/>
          <a:lstStyle>
            <a:lvl1pPr marL="0" indent="0" algn="ctr" defTabSz="650229">
              <a:spcBef>
                <a:spcPts val="1000"/>
              </a:spcBef>
              <a:buClrTx/>
              <a:buSzTx/>
              <a:buFontTx/>
              <a:buNone/>
              <a:defRPr sz="4500">
                <a:solidFill>
                  <a:srgbClr val="888888"/>
                </a:solidFill>
                <a:latin typeface="Calibri"/>
                <a:ea typeface="Calibri"/>
                <a:cs typeface="Calibri"/>
                <a:sym typeface="Calibri"/>
              </a:defRPr>
            </a:lvl1pPr>
            <a:lvl2pPr marL="0" indent="650229" algn="ctr" defTabSz="650229">
              <a:spcBef>
                <a:spcPts val="1000"/>
              </a:spcBef>
              <a:buClrTx/>
              <a:buSzTx/>
              <a:buFontTx/>
              <a:buNone/>
              <a:defRPr sz="4500">
                <a:solidFill>
                  <a:srgbClr val="888888"/>
                </a:solidFill>
                <a:latin typeface="Calibri"/>
                <a:ea typeface="Calibri"/>
                <a:cs typeface="Calibri"/>
                <a:sym typeface="Calibri"/>
              </a:defRPr>
            </a:lvl2pPr>
            <a:lvl3pPr marL="0" indent="1300459" algn="ctr" defTabSz="650229">
              <a:spcBef>
                <a:spcPts val="1000"/>
              </a:spcBef>
              <a:buClrTx/>
              <a:buSzTx/>
              <a:buFontTx/>
              <a:buNone/>
              <a:defRPr sz="4500">
                <a:solidFill>
                  <a:srgbClr val="888888"/>
                </a:solidFill>
                <a:latin typeface="Calibri"/>
                <a:ea typeface="Calibri"/>
                <a:cs typeface="Calibri"/>
                <a:sym typeface="Calibri"/>
              </a:defRPr>
            </a:lvl3pPr>
            <a:lvl4pPr marL="0" indent="1950690" algn="ctr" defTabSz="650229">
              <a:spcBef>
                <a:spcPts val="1000"/>
              </a:spcBef>
              <a:buClrTx/>
              <a:buSzTx/>
              <a:buFontTx/>
              <a:buNone/>
              <a:defRPr sz="4500">
                <a:solidFill>
                  <a:srgbClr val="888888"/>
                </a:solidFill>
                <a:latin typeface="Calibri"/>
                <a:ea typeface="Calibri"/>
                <a:cs typeface="Calibri"/>
                <a:sym typeface="Calibri"/>
              </a:defRPr>
            </a:lvl4pPr>
            <a:lvl5pPr marL="0" indent="2600918" algn="ctr" defTabSz="650229">
              <a:spcBef>
                <a:spcPts val="1000"/>
              </a:spcBef>
              <a:buClrTx/>
              <a:buSzTx/>
              <a:buFontTx/>
              <a:buNone/>
              <a:defRPr sz="4500">
                <a:solidFill>
                  <a:srgbClr val="888888"/>
                </a:solidFill>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75" name="Numéro de diapositive"/>
          <p:cNvSpPr txBox="1">
            <a:spLocks noGrp="1"/>
          </p:cNvSpPr>
          <p:nvPr>
            <p:ph type="sldNum" sz="quarter" idx="2"/>
          </p:nvPr>
        </p:nvSpPr>
        <p:spPr>
          <a:xfrm>
            <a:off x="11993498" y="9108017"/>
            <a:ext cx="361062" cy="383541"/>
          </a:xfrm>
          <a:prstGeom prst="rect">
            <a:avLst/>
          </a:prstGeom>
        </p:spPr>
        <p:txBody>
          <a:bodyPr lIns="45719" tIns="45719" rIns="45719" bIns="45719" anchor="ctr"/>
          <a:lstStyle>
            <a:lvl1pPr>
              <a:lnSpc>
                <a:spcPct val="100000"/>
              </a:lnSpc>
              <a:spcBef>
                <a:spcPts val="2400"/>
              </a:spcBef>
              <a:defRPr sz="1700">
                <a:solidFill>
                  <a:srgbClr val="898989"/>
                </a:solidFill>
                <a:latin typeface="Avenir Next Medium"/>
                <a:ea typeface="Avenir Next Medium"/>
                <a:cs typeface="Avenir Next Medium"/>
                <a:sym typeface="Avenir Next Medium"/>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e">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3" name="Ligne"/>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exte du titre"/>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Texte du titre</a:t>
            </a:r>
          </a:p>
        </p:txBody>
      </p:sp>
      <p:sp>
        <p:nvSpPr>
          <p:cNvPr id="25" name="Texte niveau 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26" name="Numéro de diapositive"/>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utres titre et sous-titre">
    <p:spTree>
      <p:nvGrpSpPr>
        <p:cNvPr id="1" name=""/>
        <p:cNvGrpSpPr/>
        <p:nvPr/>
      </p:nvGrpSpPr>
      <p:grpSpPr>
        <a:xfrm>
          <a:off x="0" y="0"/>
          <a:ext cx="0" cy="0"/>
          <a:chOff x="0" y="0"/>
          <a:chExt cx="0" cy="0"/>
        </a:xfrm>
      </p:grpSpPr>
      <p:sp>
        <p:nvSpPr>
          <p:cNvPr id="33" name="Lig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exte du titre"/>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Texte du titre</a:t>
            </a:r>
          </a:p>
        </p:txBody>
      </p:sp>
      <p:sp>
        <p:nvSpPr>
          <p:cNvPr id="35" name="Texte niveau 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36" name="Numéro de diapositive"/>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re - Centré">
    <p:bg>
      <p:bgPr>
        <a:solidFill>
          <a:srgbClr val="222222"/>
        </a:solidFill>
        <a:effectLst/>
      </p:bgPr>
    </p:bg>
    <p:spTree>
      <p:nvGrpSpPr>
        <p:cNvPr id="1" name=""/>
        <p:cNvGrpSpPr/>
        <p:nvPr/>
      </p:nvGrpSpPr>
      <p:grpSpPr>
        <a:xfrm>
          <a:off x="0" y="0"/>
          <a:ext cx="0" cy="0"/>
          <a:chOff x="0" y="0"/>
          <a:chExt cx="0" cy="0"/>
        </a:xfrm>
      </p:grpSpPr>
      <p:sp>
        <p:nvSpPr>
          <p:cNvPr id="43" name="Texte du titre"/>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Texte du titre</a:t>
            </a:r>
          </a:p>
        </p:txBody>
      </p:sp>
      <p:sp>
        <p:nvSpPr>
          <p:cNvPr id="44" name="Numéro de diapositive"/>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e">
    <p:bg>
      <p:bgPr>
        <a:solidFill>
          <a:srgbClr val="222222"/>
        </a:solidFill>
        <a:effectLst/>
      </p:bgPr>
    </p:bg>
    <p:spTree>
      <p:nvGrpSpPr>
        <p:cNvPr id="1" name=""/>
        <p:cNvGrpSpPr/>
        <p:nvPr/>
      </p:nvGrpSpPr>
      <p:grpSpPr>
        <a:xfrm>
          <a:off x="0" y="0"/>
          <a:ext cx="0" cy="0"/>
          <a:chOff x="0" y="0"/>
          <a:chExt cx="0" cy="0"/>
        </a:xfrm>
      </p:grpSpPr>
      <p:sp>
        <p:nvSpPr>
          <p:cNvPr id="51" name="Lig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3" name="Texte du titre"/>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Texte du titre</a:t>
            </a:r>
          </a:p>
        </p:txBody>
      </p:sp>
      <p:sp>
        <p:nvSpPr>
          <p:cNvPr id="54" name="Texte niveau 1…"/>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55" name="Numéro de diapositive"/>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62"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63" name="Texte du titre"/>
          <p:cNvSpPr txBox="1">
            <a:spLocks noGrp="1"/>
          </p:cNvSpPr>
          <p:nvPr>
            <p:ph type="title"/>
          </p:nvPr>
        </p:nvSpPr>
        <p:spPr>
          <a:prstGeom prst="rect">
            <a:avLst/>
          </a:prstGeom>
        </p:spPr>
        <p:txBody>
          <a:bodyPr/>
          <a:lstStyle/>
          <a:p>
            <a:r>
              <a:t>Texte du titre</a:t>
            </a: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et puces">
    <p:bg>
      <p:bgPr>
        <a:solidFill>
          <a:srgbClr val="222222"/>
        </a:solidFill>
        <a:effectLst/>
      </p:bgPr>
    </p:bg>
    <p:spTree>
      <p:nvGrpSpPr>
        <p:cNvPr id="1" name=""/>
        <p:cNvGrpSpPr/>
        <p:nvPr/>
      </p:nvGrpSpPr>
      <p:grpSpPr>
        <a:xfrm>
          <a:off x="0" y="0"/>
          <a:ext cx="0" cy="0"/>
          <a:chOff x="0" y="0"/>
          <a:chExt cx="0" cy="0"/>
        </a:xfrm>
      </p:grpSpPr>
      <p:sp>
        <p:nvSpPr>
          <p:cNvPr id="71"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72" name="Texte du titre"/>
          <p:cNvSpPr txBox="1">
            <a:spLocks noGrp="1"/>
          </p:cNvSpPr>
          <p:nvPr>
            <p:ph type="title"/>
          </p:nvPr>
        </p:nvSpPr>
        <p:spPr>
          <a:prstGeom prst="rect">
            <a:avLst/>
          </a:prstGeom>
        </p:spPr>
        <p:txBody>
          <a:bodyPr/>
          <a:lstStyle/>
          <a:p>
            <a:r>
              <a:t>Texte du titre</a:t>
            </a:r>
          </a:p>
        </p:txBody>
      </p:sp>
      <p:sp>
        <p:nvSpPr>
          <p:cNvPr id="73" name="Texte niveau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Texte niveau 1</a:t>
            </a:r>
          </a:p>
          <a:p>
            <a:pPr lvl="1"/>
            <a:r>
              <a:t>Texte niveau 2</a:t>
            </a:r>
          </a:p>
          <a:p>
            <a:pPr lvl="2"/>
            <a:r>
              <a:t>Texte niveau 3</a:t>
            </a:r>
          </a:p>
          <a:p>
            <a:pPr lvl="3"/>
            <a:r>
              <a:t>Texte niveau 4</a:t>
            </a:r>
          </a:p>
          <a:p>
            <a:pPr lvl="4"/>
            <a:r>
              <a:t>Texte niveau 5</a:t>
            </a:r>
          </a:p>
        </p:txBody>
      </p:sp>
      <p:sp>
        <p:nvSpPr>
          <p:cNvPr id="7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et puces - Autre">
    <p:spTree>
      <p:nvGrpSpPr>
        <p:cNvPr id="1" name=""/>
        <p:cNvGrpSpPr/>
        <p:nvPr/>
      </p:nvGrpSpPr>
      <p:grpSpPr>
        <a:xfrm>
          <a:off x="0" y="0"/>
          <a:ext cx="0" cy="0"/>
          <a:chOff x="0" y="0"/>
          <a:chExt cx="0" cy="0"/>
        </a:xfrm>
      </p:grpSpPr>
      <p:sp>
        <p:nvSpPr>
          <p:cNvPr id="81"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82" name="Texte du titre"/>
          <p:cNvSpPr txBox="1">
            <a:spLocks noGrp="1"/>
          </p:cNvSpPr>
          <p:nvPr>
            <p:ph type="title"/>
          </p:nvPr>
        </p:nvSpPr>
        <p:spPr>
          <a:prstGeom prst="rect">
            <a:avLst/>
          </a:prstGeom>
        </p:spPr>
        <p:txBody>
          <a:bodyPr/>
          <a:lstStyle/>
          <a:p>
            <a:r>
              <a:t>Texte du titre</a:t>
            </a:r>
          </a:p>
        </p:txBody>
      </p:sp>
      <p:sp>
        <p:nvSpPr>
          <p:cNvPr id="83" name="Texte niveau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Texte niveau 1</a:t>
            </a:r>
          </a:p>
          <a:p>
            <a:pPr lvl="1"/>
            <a:r>
              <a:t>Texte niveau 2</a:t>
            </a:r>
          </a:p>
          <a:p>
            <a:pPr lvl="2"/>
            <a:r>
              <a:t>Texte niveau 3</a:t>
            </a:r>
          </a:p>
          <a:p>
            <a:pPr lvl="3"/>
            <a:r>
              <a:t>Texte niveau 4</a:t>
            </a:r>
          </a:p>
          <a:p>
            <a:pPr lvl="4"/>
            <a:r>
              <a:t>Texte niveau 5</a:t>
            </a:r>
          </a:p>
        </p:txBody>
      </p:sp>
      <p:sp>
        <p:nvSpPr>
          <p:cNvPr id="8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re, puces et photo">
    <p:bg>
      <p:bgPr>
        <a:solidFill>
          <a:srgbClr val="222222"/>
        </a:solidFill>
        <a:effectLst/>
      </p:bgPr>
    </p:bg>
    <p:spTree>
      <p:nvGrpSpPr>
        <p:cNvPr id="1" name=""/>
        <p:cNvGrpSpPr/>
        <p:nvPr/>
      </p:nvGrpSpPr>
      <p:grpSpPr>
        <a:xfrm>
          <a:off x="0" y="0"/>
          <a:ext cx="0" cy="0"/>
          <a:chOff x="0" y="0"/>
          <a:chExt cx="0" cy="0"/>
        </a:xfrm>
      </p:grpSpPr>
      <p:sp>
        <p:nvSpPr>
          <p:cNvPr id="91"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92" name="Image"/>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3" name="Texte du titre"/>
          <p:cNvSpPr txBox="1">
            <a:spLocks noGrp="1"/>
          </p:cNvSpPr>
          <p:nvPr>
            <p:ph type="title"/>
          </p:nvPr>
        </p:nvSpPr>
        <p:spPr>
          <a:xfrm>
            <a:off x="406400" y="1536700"/>
            <a:ext cx="6299200" cy="723900"/>
          </a:xfrm>
          <a:prstGeom prst="rect">
            <a:avLst/>
          </a:prstGeom>
        </p:spPr>
        <p:txBody>
          <a:bodyPr/>
          <a:lstStyle/>
          <a:p>
            <a:r>
              <a:t>Texte du titre</a:t>
            </a:r>
          </a:p>
        </p:txBody>
      </p:sp>
      <p:sp>
        <p:nvSpPr>
          <p:cNvPr id="94" name="Texte niveau 1…"/>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Texte niveau 1</a:t>
            </a:r>
          </a:p>
          <a:p>
            <a:pPr lvl="1"/>
            <a:r>
              <a:t>Texte niveau 2</a:t>
            </a:r>
          </a:p>
          <a:p>
            <a:pPr lvl="2"/>
            <a:r>
              <a:t>Texte niveau 3</a:t>
            </a:r>
          </a:p>
          <a:p>
            <a:pPr lvl="3"/>
            <a:r>
              <a:t>Texte niveau 4</a:t>
            </a:r>
          </a:p>
          <a:p>
            <a:pPr lvl="4"/>
            <a:r>
              <a:t>Texte niveau 5</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g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exte du titre"/>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Texte du titre</a:t>
            </a:r>
          </a:p>
        </p:txBody>
      </p:sp>
      <p:sp>
        <p:nvSpPr>
          <p:cNvPr id="4" name="Texte niveau 1…"/>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41.png"/><Relationship Id="rId4" Type="http://schemas.openxmlformats.org/officeDocument/2006/relationships/image" Target="../media/image46.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hyperlink" Target="https://www.dropbox.com/sh/820zsk95ww1ohkv/AAAjABmuskw5ReF2grpTdDuwa/arduino_temperature_S_AE20_LM35_moulat?dl=0&amp;preview=S_AE20_arduino_temperature_MM.pdf&amp;subfolder_nav_tracking=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 Id="rId4" Type="http://schemas.openxmlformats.org/officeDocument/2006/relationships/hyperlink" Target="https://www.dropbox.com/sh/820zsk95ww1ohkv/AAC39g1W1_-aJLEKGu1HIe8ta?dl=0&amp;preview=mod%C3%A8le+de+l'atmosph%C3%A8re.doc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 Id="rId4" Type="http://schemas.openxmlformats.org/officeDocument/2006/relationships/hyperlink" Target="https://www.dropbox.com/sh/820zsk95ww1ohkv/AAC39g1W1_-aJLEKGu1HIe8ta?dl=0&amp;preview=mod%C3%A8le+de+l'atmosph%C3%A8re.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 Id="rId4" Type="http://schemas.openxmlformats.org/officeDocument/2006/relationships/hyperlink" Target="https://www.dropbox.com/sh/820zsk95ww1ohkv/AAC39g1W1_-aJLEKGu1HIe8ta?dl=0&amp;preview=mod%C3%A8le+de+l'atmosph%C3%A8re.doc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 Id="rId4" Type="http://schemas.openxmlformats.org/officeDocument/2006/relationships/hyperlink" Target="https://www.dropbox.com/sh/820zsk95ww1ohkv/AAC39g1W1_-aJLEKGu1HIe8ta?dl=0&amp;preview=mod%C3%A8le+de+l'atmosph%C3%A8re.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dropbox.com/sh/820zsk95ww1ohkv/AAC39g1W1_-aJLEKGu1HIe8ta?dl=0&amp;preview=Mod%C3%A8le+de+la+chute+libre_def.docx" TargetMode="External"/><Relationship Id="rId2" Type="http://schemas.openxmlformats.org/officeDocument/2006/relationships/image" Target="../media/image70.png"/><Relationship Id="rId1" Type="http://schemas.openxmlformats.org/officeDocument/2006/relationships/slideLayout" Target="../slideLayouts/slideLayout15.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www.dropbox.com/sh/820zsk95ww1ohkv/AAC39g1W1_-aJLEKGu1HIe8ta?dl=0&amp;lst=&amp;preview=TP+masse+volumique.pdf" TargetMode="External"/><Relationship Id="rId2" Type="http://schemas.openxmlformats.org/officeDocument/2006/relationships/hyperlink" Target="https://www.dropbox.com/sh/820zsk95ww1ohkv/AAC39g1W1_-aJLEKGu1HIe8ta?dl=0&amp;lst=&amp;preview=ASCOFER.pd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dropbox.com/sh/820zsk95ww1ohkv/AAC39g1W1_-aJLEKGu1HIe8ta?dl=0&amp;preview=analyse_pgme_2nde_1ere_chimie.docx" TargetMode="External"/><Relationship Id="rId2" Type="http://schemas.openxmlformats.org/officeDocument/2006/relationships/hyperlink" Target="http://www.apple.fr" TargetMode="External"/><Relationship Id="rId1" Type="http://schemas.openxmlformats.org/officeDocument/2006/relationships/slideLayout" Target="../slideLayouts/slideLayout4.xml"/><Relationship Id="rId4" Type="http://schemas.openxmlformats.org/officeDocument/2006/relationships/hyperlink" Target="https://www.dropbox.com/sh/820zsk95ww1ohkv/AAC39g1W1_-aJLEKGu1HIe8ta?dl=0&amp;preview=analyse_pgme_2nde_1ere_physique.doc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5.xml"/><Relationship Id="rId5" Type="http://schemas.openxmlformats.org/officeDocument/2006/relationships/image" Target="../media/image74.png"/><Relationship Id="rId4" Type="http://schemas.openxmlformats.org/officeDocument/2006/relationships/hyperlink" Target="https://www.dropbox.com/sh/820zsk95ww1ohkv/AAC39g1W1_-aJLEKGu1HIe8ta?dl=0&amp;lst=&amp;preview=TP+son.od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dropbox.com/s/thhrb2obknrt7mr/Activit%C3%A91-%20version%202.pdf?dl=0" TargetMode="External"/><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M%C3%A9moire_vive" TargetMode="External"/><Relationship Id="rId2" Type="http://schemas.openxmlformats.org/officeDocument/2006/relationships/hyperlink" Target="https://fr.wikipedia.org/wiki/M%C3%A9moire_mort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éforme du lycée"/>
          <p:cNvSpPr txBox="1">
            <a:spLocks noGrp="1"/>
          </p:cNvSpPr>
          <p:nvPr>
            <p:ph type="ctrTitle"/>
          </p:nvPr>
        </p:nvSpPr>
        <p:spPr>
          <a:xfrm>
            <a:off x="313635" y="5044937"/>
            <a:ext cx="12192000" cy="2705100"/>
          </a:xfrm>
          <a:prstGeom prst="rect">
            <a:avLst/>
          </a:prstGeom>
        </p:spPr>
        <p:txBody>
          <a:bodyPr>
            <a:normAutofit fontScale="90000"/>
          </a:bodyPr>
          <a:lstStyle>
            <a:lvl1pPr defTabSz="543305">
              <a:defRPr sz="15810"/>
            </a:lvl1pPr>
          </a:lstStyle>
          <a:p>
            <a:r>
              <a:rPr dirty="0" err="1"/>
              <a:t>réforme</a:t>
            </a:r>
            <a:r>
              <a:rPr dirty="0"/>
              <a:t> du lycée</a:t>
            </a:r>
          </a:p>
        </p:txBody>
      </p:sp>
      <p:sp>
        <p:nvSpPr>
          <p:cNvPr id="185" name="physique &amp; chimie"/>
          <p:cNvSpPr txBox="1">
            <a:spLocks noGrp="1"/>
          </p:cNvSpPr>
          <p:nvPr>
            <p:ph type="subTitle" sz="quarter" idx="1"/>
          </p:nvPr>
        </p:nvSpPr>
        <p:spPr>
          <a:xfrm>
            <a:off x="406400" y="2717024"/>
            <a:ext cx="12192000" cy="1803400"/>
          </a:xfrm>
          <a:prstGeom prst="rect">
            <a:avLst/>
          </a:prstGeom>
        </p:spPr>
        <p:txBody>
          <a:bodyPr/>
          <a:lstStyle/>
          <a:p>
            <a:r>
              <a:rPr dirty="0"/>
              <a:t>physique &amp; </a:t>
            </a:r>
            <a:r>
              <a:rPr dirty="0" err="1"/>
              <a:t>chimie</a:t>
            </a:r>
            <a:endParaRPr dirty="0"/>
          </a:p>
        </p:txBody>
      </p:sp>
      <p:pic>
        <p:nvPicPr>
          <p:cNvPr id="186" name="Image 2" descr="Image 2"/>
          <p:cNvPicPr>
            <a:picLocks noChangeAspect="1"/>
          </p:cNvPicPr>
          <p:nvPr/>
        </p:nvPicPr>
        <p:blipFill>
          <a:blip r:embed="rId2">
            <a:extLst/>
          </a:blip>
          <a:stretch>
            <a:fillRect/>
          </a:stretch>
        </p:blipFill>
        <p:spPr>
          <a:xfrm>
            <a:off x="165100" y="188806"/>
            <a:ext cx="4894863" cy="220359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1200px-Arduino_Logo.svg.png" descr="1200px-Arduino_Logo.svg.png"/>
          <p:cNvPicPr>
            <a:picLocks noChangeAspect="1"/>
          </p:cNvPicPr>
          <p:nvPr/>
        </p:nvPicPr>
        <p:blipFill>
          <a:blip r:embed="rId2">
            <a:extLst/>
          </a:blip>
          <a:stretch>
            <a:fillRect/>
          </a:stretch>
        </p:blipFill>
        <p:spPr>
          <a:xfrm>
            <a:off x="1726735" y="2130440"/>
            <a:ext cx="9173611" cy="6245700"/>
          </a:xfrm>
          <a:prstGeom prst="rect">
            <a:avLst/>
          </a:prstGeom>
          <a:ln w="12700">
            <a:miter lim="400000"/>
          </a:ln>
        </p:spPr>
      </p:pic>
      <p:pic>
        <p:nvPicPr>
          <p:cNvPr id="294" name="Capture d’écran 2019-02-02 à 21.54.40.png" descr="Capture d’écran 2019-02-02 à 21.54.40.png"/>
          <p:cNvPicPr>
            <a:picLocks noChangeAspect="1"/>
          </p:cNvPicPr>
          <p:nvPr/>
        </p:nvPicPr>
        <p:blipFill>
          <a:blip r:embed="rId3">
            <a:extLst/>
          </a:blip>
          <a:stretch>
            <a:fillRect/>
          </a:stretch>
        </p:blipFill>
        <p:spPr>
          <a:xfrm>
            <a:off x="166885" y="172541"/>
            <a:ext cx="9224900" cy="4408687"/>
          </a:xfrm>
          <a:prstGeom prst="rect">
            <a:avLst/>
          </a:prstGeom>
          <a:ln w="12700">
            <a:miter lim="400000"/>
          </a:ln>
        </p:spPr>
      </p:pic>
      <p:pic>
        <p:nvPicPr>
          <p:cNvPr id="295" name="Capture d’écran 2019-02-02 à 21.54.49.png" descr="Capture d’écran 2019-02-02 à 21.54.49.png"/>
          <p:cNvPicPr>
            <a:picLocks noChangeAspect="1"/>
          </p:cNvPicPr>
          <p:nvPr/>
        </p:nvPicPr>
        <p:blipFill>
          <a:blip r:embed="rId4">
            <a:extLst/>
          </a:blip>
          <a:stretch>
            <a:fillRect/>
          </a:stretch>
        </p:blipFill>
        <p:spPr>
          <a:xfrm>
            <a:off x="2230635" y="4381500"/>
            <a:ext cx="10553701" cy="3835400"/>
          </a:xfrm>
          <a:prstGeom prst="rect">
            <a:avLst/>
          </a:prstGeom>
          <a:ln w="12700">
            <a:miter lim="400000"/>
          </a:ln>
        </p:spPr>
      </p:pic>
      <p:grpSp>
        <p:nvGrpSpPr>
          <p:cNvPr id="299" name="Grouper"/>
          <p:cNvGrpSpPr/>
          <p:nvPr/>
        </p:nvGrpSpPr>
        <p:grpSpPr>
          <a:xfrm>
            <a:off x="6259651" y="7235279"/>
            <a:ext cx="6504197" cy="2147942"/>
            <a:chOff x="0" y="-50800"/>
            <a:chExt cx="6504195" cy="2147941"/>
          </a:xfrm>
        </p:grpSpPr>
        <p:sp>
          <p:nvSpPr>
            <p:cNvPr id="296" name="J’INDIQUE LE PORT USB QUE JE VAIS UTILISER"/>
            <p:cNvSpPr txBox="1"/>
            <p:nvPr/>
          </p:nvSpPr>
          <p:spPr>
            <a:xfrm>
              <a:off x="0" y="555868"/>
              <a:ext cx="1712834" cy="1541274"/>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J’INDIQUE LE PORT USB QUE JE VAIS UTILISER</a:t>
              </a:r>
            </a:p>
          </p:txBody>
        </p:sp>
        <p:pic>
          <p:nvPicPr>
            <p:cNvPr id="297" name="Ovale" descr="Ovale"/>
            <p:cNvPicPr>
              <a:picLocks/>
            </p:cNvPicPr>
            <p:nvPr/>
          </p:nvPicPr>
          <p:blipFill>
            <a:blip r:embed="rId5">
              <a:extLst/>
            </a:blip>
            <a:stretch>
              <a:fillRect/>
            </a:stretch>
          </p:blipFill>
          <p:spPr>
            <a:xfrm>
              <a:off x="1721604" y="-50800"/>
              <a:ext cx="4782592" cy="651421"/>
            </a:xfrm>
            <a:prstGeom prst="rect">
              <a:avLst/>
            </a:prstGeom>
            <a:effectLst/>
          </p:spPr>
        </p:pic>
      </p:grpSp>
      <p:grpSp>
        <p:nvGrpSpPr>
          <p:cNvPr id="303" name="Grouper"/>
          <p:cNvGrpSpPr/>
          <p:nvPr/>
        </p:nvGrpSpPr>
        <p:grpSpPr>
          <a:xfrm>
            <a:off x="5720655" y="1949148"/>
            <a:ext cx="4906131" cy="1687021"/>
            <a:chOff x="-50800" y="0"/>
            <a:chExt cx="4906129" cy="1687020"/>
          </a:xfrm>
        </p:grpSpPr>
        <p:sp>
          <p:nvSpPr>
            <p:cNvPr id="300" name="J’INDIQUE LE TYPE DE CARTE QUE J’UTILISE"/>
            <p:cNvSpPr txBox="1"/>
            <p:nvPr/>
          </p:nvSpPr>
          <p:spPr>
            <a:xfrm>
              <a:off x="3142495" y="-1"/>
              <a:ext cx="1712835" cy="1541274"/>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J’INDIQUE LE TYPE DE CARTE QUE J’UTILISE</a:t>
              </a:r>
            </a:p>
          </p:txBody>
        </p:sp>
        <p:pic>
          <p:nvPicPr>
            <p:cNvPr id="301" name="Ovale" descr="Ovale"/>
            <p:cNvPicPr>
              <a:picLocks/>
            </p:cNvPicPr>
            <p:nvPr/>
          </p:nvPicPr>
          <p:blipFill>
            <a:blip r:embed="rId6">
              <a:extLst/>
            </a:blip>
            <a:stretch>
              <a:fillRect/>
            </a:stretch>
          </p:blipFill>
          <p:spPr>
            <a:xfrm>
              <a:off x="-50801" y="1196731"/>
              <a:ext cx="2432944" cy="490290"/>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94"/>
                                        </p:tgtEl>
                                        <p:attrNameLst>
                                          <p:attrName>style.visibility</p:attrName>
                                        </p:attrNameLst>
                                      </p:cBhvr>
                                      <p:to>
                                        <p:strVal val="visible"/>
                                      </p:to>
                                    </p:set>
                                    <p:animEffect transition="in" filter="wipe(left)">
                                      <p:cBhvr>
                                        <p:cTn id="7" dur="500"/>
                                        <p:tgtEl>
                                          <p:spTgt spid="29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303"/>
                                        </p:tgtEl>
                                        <p:attrNameLst>
                                          <p:attrName>style.visibility</p:attrName>
                                        </p:attrNameLst>
                                      </p:cBhvr>
                                      <p:to>
                                        <p:strVal val="visible"/>
                                      </p:to>
                                    </p:set>
                                    <p:anim calcmode="lin" valueType="num">
                                      <p:cBhvr>
                                        <p:cTn id="12" dur="750" fill="hold"/>
                                        <p:tgtEl>
                                          <p:spTgt spid="303"/>
                                        </p:tgtEl>
                                        <p:attrNameLst>
                                          <p:attrName>ppt_w</p:attrName>
                                        </p:attrNameLst>
                                      </p:cBhvr>
                                      <p:tavLst>
                                        <p:tav tm="0">
                                          <p:val>
                                            <p:fltVal val="0"/>
                                          </p:val>
                                        </p:tav>
                                        <p:tav tm="100000">
                                          <p:val>
                                            <p:strVal val="#ppt_w"/>
                                          </p:val>
                                        </p:tav>
                                      </p:tavLst>
                                    </p:anim>
                                    <p:anim calcmode="lin" valueType="num">
                                      <p:cBhvr>
                                        <p:cTn id="13" dur="750" fill="hold"/>
                                        <p:tgtEl>
                                          <p:spTgt spid="30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3" nodeType="clickEffect">
                                  <p:stCondLst>
                                    <p:cond delay="0"/>
                                  </p:stCondLst>
                                  <p:iterate>
                                    <p:tmAbs val="0"/>
                                  </p:iterate>
                                  <p:childTnLst>
                                    <p:set>
                                      <p:cBhvr>
                                        <p:cTn id="17" fill="hold"/>
                                        <p:tgtEl>
                                          <p:spTgt spid="295"/>
                                        </p:tgtEl>
                                        <p:attrNameLst>
                                          <p:attrName>style.visibility</p:attrName>
                                        </p:attrNameLst>
                                      </p:cBhvr>
                                      <p:to>
                                        <p:strVal val="visible"/>
                                      </p:to>
                                    </p:set>
                                    <p:animEffect transition="in" filter="wipe(right)">
                                      <p:cBhvr>
                                        <p:cTn id="18" dur="500"/>
                                        <p:tgtEl>
                                          <p:spTgt spid="295"/>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299"/>
                                        </p:tgtEl>
                                        <p:attrNameLst>
                                          <p:attrName>style.visibility</p:attrName>
                                        </p:attrNameLst>
                                      </p:cBhvr>
                                      <p:to>
                                        <p:strVal val="visible"/>
                                      </p:to>
                                    </p:set>
                                    <p:anim calcmode="lin" valueType="num">
                                      <p:cBhvr>
                                        <p:cTn id="23" dur="750" fill="hold"/>
                                        <p:tgtEl>
                                          <p:spTgt spid="299"/>
                                        </p:tgtEl>
                                        <p:attrNameLst>
                                          <p:attrName>ppt_w</p:attrName>
                                        </p:attrNameLst>
                                      </p:cBhvr>
                                      <p:tavLst>
                                        <p:tav tm="0">
                                          <p:val>
                                            <p:fltVal val="0"/>
                                          </p:val>
                                        </p:tav>
                                        <p:tav tm="100000">
                                          <p:val>
                                            <p:strVal val="#ppt_w"/>
                                          </p:val>
                                        </p:tav>
                                      </p:tavLst>
                                    </p:anim>
                                    <p:anim calcmode="lin" valueType="num">
                                      <p:cBhvr>
                                        <p:cTn id="24" dur="750" fill="hold"/>
                                        <p:tgtEl>
                                          <p:spTgt spid="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1" animBg="1" advAuto="0"/>
      <p:bldP spid="295" grpId="3" animBg="1" advAuto="0"/>
      <p:bldP spid="299" grpId="4" animBg="1" advAuto="0"/>
      <p:bldP spid="303"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1200px-Arduino_Logo.svg.png" descr="1200px-Arduino_Logo.svg.png"/>
          <p:cNvPicPr>
            <a:picLocks noChangeAspect="1"/>
          </p:cNvPicPr>
          <p:nvPr/>
        </p:nvPicPr>
        <p:blipFill>
          <a:blip r:embed="rId2">
            <a:extLst/>
          </a:blip>
          <a:stretch>
            <a:fillRect/>
          </a:stretch>
        </p:blipFill>
        <p:spPr>
          <a:xfrm>
            <a:off x="1726735" y="2130440"/>
            <a:ext cx="9173611" cy="6245700"/>
          </a:xfrm>
          <a:prstGeom prst="rect">
            <a:avLst/>
          </a:prstGeom>
          <a:ln w="12700">
            <a:miter lim="400000"/>
          </a:ln>
        </p:spPr>
      </p:pic>
      <p:pic>
        <p:nvPicPr>
          <p:cNvPr id="306" name="Capture d’écran 2019-02-02 à 22.06.40.png" descr="Capture d’écran 2019-02-02 à 22.06.40.png"/>
          <p:cNvPicPr>
            <a:picLocks noChangeAspect="1"/>
          </p:cNvPicPr>
          <p:nvPr/>
        </p:nvPicPr>
        <p:blipFill>
          <a:blip r:embed="rId3">
            <a:extLst/>
          </a:blip>
          <a:stretch>
            <a:fillRect/>
          </a:stretch>
        </p:blipFill>
        <p:spPr>
          <a:xfrm>
            <a:off x="523031" y="167481"/>
            <a:ext cx="6204298" cy="6001134"/>
          </a:xfrm>
          <a:prstGeom prst="rect">
            <a:avLst/>
          </a:prstGeom>
          <a:ln w="12700">
            <a:miter lim="400000"/>
          </a:ln>
        </p:spPr>
      </p:pic>
      <p:grpSp>
        <p:nvGrpSpPr>
          <p:cNvPr id="310" name="Grouper"/>
          <p:cNvGrpSpPr/>
          <p:nvPr/>
        </p:nvGrpSpPr>
        <p:grpSpPr>
          <a:xfrm>
            <a:off x="183356" y="1377655"/>
            <a:ext cx="9199699" cy="2144262"/>
            <a:chOff x="-50799" y="-50799"/>
            <a:chExt cx="9199698" cy="2144261"/>
          </a:xfrm>
        </p:grpSpPr>
        <p:sp>
          <p:nvSpPr>
            <p:cNvPr id="307" name="J’INDIQUE À MON ARDUINO À QUELLE VITESSE DE TRANSFERT NOUS ALLONS TRAVAILLER…"/>
            <p:cNvSpPr txBox="1"/>
            <p:nvPr/>
          </p:nvSpPr>
          <p:spPr>
            <a:xfrm>
              <a:off x="4077081" y="347590"/>
              <a:ext cx="5071818" cy="1745872"/>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algn="ctr">
                <a:lnSpc>
                  <a:spcPct val="80000"/>
                </a:lnSpc>
                <a:spcBef>
                  <a:spcPts val="0"/>
                </a:spcBef>
                <a:defRPr sz="2800" cap="all">
                  <a:solidFill>
                    <a:srgbClr val="FFFFFF"/>
                  </a:solidFill>
                  <a:latin typeface="+mn-lt"/>
                  <a:ea typeface="+mn-ea"/>
                  <a:cs typeface="+mn-cs"/>
                  <a:sym typeface="DIN Condensed"/>
                </a:defRPr>
              </a:pPr>
              <a:r>
                <a:t>J’INDIQUE À MON ARDUINO À QUELLE VITESSE DE TRANSFERT NOUS ALLONS TRAVAILLER</a:t>
              </a:r>
            </a:p>
            <a:p>
              <a:pPr algn="ctr">
                <a:lnSpc>
                  <a:spcPct val="80000"/>
                </a:lnSpc>
                <a:spcBef>
                  <a:spcPts val="0"/>
                </a:spcBef>
                <a:defRPr sz="2800" cap="all">
                  <a:solidFill>
                    <a:srgbClr val="FFFFFF"/>
                  </a:solidFill>
                  <a:latin typeface="+mn-lt"/>
                  <a:ea typeface="+mn-ea"/>
                  <a:cs typeface="+mn-cs"/>
                  <a:sym typeface="DIN Condensed"/>
                </a:defRPr>
              </a:pPr>
              <a:r>
                <a:t>sans oublier le point-virgule</a:t>
              </a:r>
            </a:p>
          </p:txBody>
        </p:sp>
        <p:pic>
          <p:nvPicPr>
            <p:cNvPr id="308" name="Ovale" descr="Ovale"/>
            <p:cNvPicPr>
              <a:picLocks/>
            </p:cNvPicPr>
            <p:nvPr/>
          </p:nvPicPr>
          <p:blipFill>
            <a:blip r:embed="rId4">
              <a:extLst/>
            </a:blip>
            <a:stretch>
              <a:fillRect/>
            </a:stretch>
          </p:blipFill>
          <p:spPr>
            <a:xfrm>
              <a:off x="-50800" y="-50800"/>
              <a:ext cx="3854671" cy="646042"/>
            </a:xfrm>
            <a:prstGeom prst="rect">
              <a:avLst/>
            </a:prstGeom>
            <a:effectLst/>
          </p:spPr>
        </p:pic>
      </p:grpSp>
      <p:pic>
        <p:nvPicPr>
          <p:cNvPr id="311" name="Capture d’écran 2019-02-02 à 22.08.40.png" descr="Capture d’écran 2019-02-02 à 22.08.40.png"/>
          <p:cNvPicPr>
            <a:picLocks noChangeAspect="1"/>
          </p:cNvPicPr>
          <p:nvPr/>
        </p:nvPicPr>
        <p:blipFill>
          <a:blip r:embed="rId5">
            <a:extLst/>
          </a:blip>
          <a:stretch>
            <a:fillRect/>
          </a:stretch>
        </p:blipFill>
        <p:spPr>
          <a:xfrm>
            <a:off x="1573708" y="3838624"/>
            <a:ext cx="6469794" cy="3303001"/>
          </a:xfrm>
          <a:prstGeom prst="rect">
            <a:avLst/>
          </a:prstGeom>
          <a:ln w="12700">
            <a:miter lim="400000"/>
          </a:ln>
        </p:spPr>
      </p:pic>
      <p:grpSp>
        <p:nvGrpSpPr>
          <p:cNvPr id="315" name="Grouper"/>
          <p:cNvGrpSpPr/>
          <p:nvPr/>
        </p:nvGrpSpPr>
        <p:grpSpPr>
          <a:xfrm>
            <a:off x="1262856" y="4435732"/>
            <a:ext cx="8457368" cy="1744805"/>
            <a:chOff x="-50799" y="-50799"/>
            <a:chExt cx="8457367" cy="1744803"/>
          </a:xfrm>
        </p:grpSpPr>
        <p:sp>
          <p:nvSpPr>
            <p:cNvPr id="312" name="JE DEMANDE À MON ARDUINO D’ÉCRIRE YOUPI SANS OUBLIER LE POINT-VIRGULE…"/>
            <p:cNvSpPr txBox="1"/>
            <p:nvPr/>
          </p:nvSpPr>
          <p:spPr>
            <a:xfrm>
              <a:off x="4762446" y="313180"/>
              <a:ext cx="3644122" cy="1380824"/>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algn="ctr">
                <a:lnSpc>
                  <a:spcPct val="80000"/>
                </a:lnSpc>
                <a:spcBef>
                  <a:spcPts val="0"/>
                </a:spcBef>
                <a:defRPr sz="2800" cap="all">
                  <a:solidFill>
                    <a:srgbClr val="FFFFFF"/>
                  </a:solidFill>
                  <a:latin typeface="+mn-lt"/>
                  <a:ea typeface="+mn-ea"/>
                  <a:cs typeface="+mn-cs"/>
                  <a:sym typeface="DIN Condensed"/>
                </a:defRPr>
              </a:pPr>
              <a:r>
                <a:t>JE DEMANDE À MON ARDUINO D’ÉCRIRE YOUPI SANS OUBLIER LE POINT-VIRGULE</a:t>
              </a:r>
            </a:p>
            <a:p>
              <a:pPr algn="ctr">
                <a:lnSpc>
                  <a:spcPct val="80000"/>
                </a:lnSpc>
                <a:spcBef>
                  <a:spcPts val="0"/>
                </a:spcBef>
                <a:defRPr sz="2800" cap="all">
                  <a:solidFill>
                    <a:srgbClr val="FFFFFF"/>
                  </a:solidFill>
                  <a:latin typeface="+mn-lt"/>
                  <a:ea typeface="+mn-ea"/>
                  <a:cs typeface="+mn-cs"/>
                  <a:sym typeface="DIN Condensed"/>
                </a:defRPr>
              </a:pPr>
              <a:r>
                <a:t>SAN</a:t>
              </a:r>
            </a:p>
          </p:txBody>
        </p:sp>
        <p:pic>
          <p:nvPicPr>
            <p:cNvPr id="313" name="Ovale" descr="Ovale"/>
            <p:cNvPicPr>
              <a:picLocks/>
            </p:cNvPicPr>
            <p:nvPr/>
          </p:nvPicPr>
          <p:blipFill>
            <a:blip r:embed="rId6">
              <a:extLst/>
            </a:blip>
            <a:stretch>
              <a:fillRect/>
            </a:stretch>
          </p:blipFill>
          <p:spPr>
            <a:xfrm>
              <a:off x="-50800" y="-50800"/>
              <a:ext cx="4621519" cy="702872"/>
            </a:xfrm>
            <a:prstGeom prst="rect">
              <a:avLst/>
            </a:prstGeom>
            <a:effectLst/>
          </p:spPr>
        </p:pic>
      </p:grpSp>
      <p:grpSp>
        <p:nvGrpSpPr>
          <p:cNvPr id="319" name="Grouper"/>
          <p:cNvGrpSpPr/>
          <p:nvPr/>
        </p:nvGrpSpPr>
        <p:grpSpPr>
          <a:xfrm>
            <a:off x="591301" y="382224"/>
            <a:ext cx="5001423" cy="8549892"/>
            <a:chOff x="-185779" y="-133208"/>
            <a:chExt cx="5001422" cy="8549891"/>
          </a:xfrm>
        </p:grpSpPr>
        <p:pic>
          <p:nvPicPr>
            <p:cNvPr id="316" name="Ligne" descr="Ligne"/>
            <p:cNvPicPr>
              <a:picLocks/>
            </p:cNvPicPr>
            <p:nvPr/>
          </p:nvPicPr>
          <p:blipFill>
            <a:blip r:embed="rId7">
              <a:extLst/>
            </a:blip>
            <a:stretch>
              <a:fillRect/>
            </a:stretch>
          </p:blipFill>
          <p:spPr>
            <a:xfrm rot="14819008">
              <a:off x="-2423043" y="3404924"/>
              <a:ext cx="7953899" cy="401377"/>
            </a:xfrm>
            <a:prstGeom prst="rect">
              <a:avLst/>
            </a:prstGeom>
            <a:effectLst/>
          </p:spPr>
        </p:pic>
        <p:sp>
          <p:nvSpPr>
            <p:cNvPr id="318" name="je vérifie que mon sketch est correct"/>
            <p:cNvSpPr txBox="1"/>
            <p:nvPr/>
          </p:nvSpPr>
          <p:spPr>
            <a:xfrm>
              <a:off x="1763709" y="7418050"/>
              <a:ext cx="3051934" cy="998634"/>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je vérifie que mon sketch est correct</a:t>
              </a:r>
            </a:p>
          </p:txBody>
        </p:sp>
      </p:grpSp>
      <p:grpSp>
        <p:nvGrpSpPr>
          <p:cNvPr id="323" name="Grouper"/>
          <p:cNvGrpSpPr/>
          <p:nvPr/>
        </p:nvGrpSpPr>
        <p:grpSpPr>
          <a:xfrm>
            <a:off x="1086939" y="277844"/>
            <a:ext cx="8201485" cy="8514573"/>
            <a:chOff x="-174329" y="-174088"/>
            <a:chExt cx="8201484" cy="8514571"/>
          </a:xfrm>
        </p:grpSpPr>
        <p:sp>
          <p:nvSpPr>
            <p:cNvPr id="320" name="J’envoi le programme à mon arduino"/>
            <p:cNvSpPr txBox="1"/>
            <p:nvPr/>
          </p:nvSpPr>
          <p:spPr>
            <a:xfrm>
              <a:off x="4975221" y="7341850"/>
              <a:ext cx="3051934" cy="998634"/>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rPr dirty="0" err="1"/>
                <a:t>J’envoi</a:t>
              </a:r>
              <a:r>
                <a:rPr lang="fr-FR" dirty="0"/>
                <a:t>e</a:t>
              </a:r>
              <a:r>
                <a:rPr dirty="0"/>
                <a:t> le </a:t>
              </a:r>
              <a:r>
                <a:rPr dirty="0" err="1"/>
                <a:t>programme</a:t>
              </a:r>
              <a:r>
                <a:rPr dirty="0"/>
                <a:t> à mon </a:t>
              </a:r>
              <a:r>
                <a:rPr dirty="0" err="1"/>
                <a:t>arduino</a:t>
              </a:r>
              <a:endParaRPr dirty="0"/>
            </a:p>
          </p:txBody>
        </p:sp>
        <p:pic>
          <p:nvPicPr>
            <p:cNvPr id="321" name="Ligne" descr="Ligne"/>
            <p:cNvPicPr>
              <a:picLocks/>
            </p:cNvPicPr>
            <p:nvPr/>
          </p:nvPicPr>
          <p:blipFill>
            <a:blip r:embed="rId8">
              <a:extLst/>
            </a:blip>
            <a:stretch>
              <a:fillRect/>
            </a:stretch>
          </p:blipFill>
          <p:spPr>
            <a:xfrm rot="13969334">
              <a:off x="-1822201" y="3386455"/>
              <a:ext cx="9136849" cy="401377"/>
            </a:xfrm>
            <a:prstGeom prst="rect">
              <a:avLst/>
            </a:prstGeom>
            <a:effectLst/>
          </p:spPr>
        </p:pic>
      </p:grpSp>
      <p:grpSp>
        <p:nvGrpSpPr>
          <p:cNvPr id="327" name="Grouper"/>
          <p:cNvGrpSpPr/>
          <p:nvPr/>
        </p:nvGrpSpPr>
        <p:grpSpPr>
          <a:xfrm>
            <a:off x="6380340" y="237778"/>
            <a:ext cx="6057684" cy="1277539"/>
            <a:chOff x="-87928" y="-226852"/>
            <a:chExt cx="6057682" cy="1277537"/>
          </a:xfrm>
        </p:grpSpPr>
        <p:pic>
          <p:nvPicPr>
            <p:cNvPr id="324" name="Ligne" descr="Ligne"/>
            <p:cNvPicPr>
              <a:picLocks/>
            </p:cNvPicPr>
            <p:nvPr/>
          </p:nvPicPr>
          <p:blipFill>
            <a:blip r:embed="rId9">
              <a:extLst/>
            </a:blip>
            <a:stretch>
              <a:fillRect/>
            </a:stretch>
          </p:blipFill>
          <p:spPr>
            <a:xfrm rot="11535744">
              <a:off x="-78491" y="77511"/>
              <a:ext cx="2909213" cy="401377"/>
            </a:xfrm>
            <a:prstGeom prst="rect">
              <a:avLst/>
            </a:prstGeom>
            <a:effectLst/>
          </p:spPr>
        </p:pic>
        <p:sp>
          <p:nvSpPr>
            <p:cNvPr id="326" name="JE VAIS JETER UN ŒIL À CE QUE FAIT MON ARDUINO"/>
            <p:cNvSpPr txBox="1"/>
            <p:nvPr/>
          </p:nvSpPr>
          <p:spPr>
            <a:xfrm>
              <a:off x="2917821" y="52051"/>
              <a:ext cx="3051934" cy="998634"/>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JE VAIS JETER UN ŒIL À CE QUE FAIT MON ARDUINO</a:t>
              </a:r>
            </a:p>
          </p:txBody>
        </p:sp>
      </p:grpSp>
      <p:pic>
        <p:nvPicPr>
          <p:cNvPr id="328" name="Capture d’écran 2019-02-02 à 22.18.57.png" descr="Capture d’écran 2019-02-02 à 22.18.57.png"/>
          <p:cNvPicPr>
            <a:picLocks noChangeAspect="1"/>
          </p:cNvPicPr>
          <p:nvPr/>
        </p:nvPicPr>
        <p:blipFill>
          <a:blip r:embed="rId10">
            <a:extLst/>
          </a:blip>
          <a:stretch>
            <a:fillRect/>
          </a:stretch>
        </p:blipFill>
        <p:spPr>
          <a:xfrm>
            <a:off x="-108695" y="2214321"/>
            <a:ext cx="13004801" cy="5635414"/>
          </a:xfrm>
          <a:prstGeom prst="rect">
            <a:avLst/>
          </a:prstGeom>
          <a:ln w="12700">
            <a:miter lim="400000"/>
          </a:ln>
        </p:spPr>
      </p:pic>
      <p:grpSp>
        <p:nvGrpSpPr>
          <p:cNvPr id="332" name="Grouper"/>
          <p:cNvGrpSpPr/>
          <p:nvPr/>
        </p:nvGrpSpPr>
        <p:grpSpPr>
          <a:xfrm>
            <a:off x="741540" y="3044478"/>
            <a:ext cx="6057684" cy="1277539"/>
            <a:chOff x="-87928" y="-226852"/>
            <a:chExt cx="6057682" cy="1277537"/>
          </a:xfrm>
        </p:grpSpPr>
        <p:pic>
          <p:nvPicPr>
            <p:cNvPr id="329" name="Ligne" descr="Ligne"/>
            <p:cNvPicPr>
              <a:picLocks/>
            </p:cNvPicPr>
            <p:nvPr/>
          </p:nvPicPr>
          <p:blipFill>
            <a:blip r:embed="rId9">
              <a:extLst/>
            </a:blip>
            <a:stretch>
              <a:fillRect/>
            </a:stretch>
          </p:blipFill>
          <p:spPr>
            <a:xfrm rot="11535744">
              <a:off x="-78491" y="77511"/>
              <a:ext cx="2909213" cy="401377"/>
            </a:xfrm>
            <a:prstGeom prst="rect">
              <a:avLst/>
            </a:prstGeom>
            <a:effectLst/>
          </p:spPr>
        </p:pic>
        <p:sp>
          <p:nvSpPr>
            <p:cNvPr id="331" name="ÇA MARCHE !!!"/>
            <p:cNvSpPr txBox="1"/>
            <p:nvPr/>
          </p:nvSpPr>
          <p:spPr>
            <a:xfrm>
              <a:off x="2917821" y="52051"/>
              <a:ext cx="3051934" cy="998634"/>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ÇA MARCHE !!!</a:t>
              </a:r>
            </a:p>
          </p:txBody>
        </p:sp>
      </p:grpSp>
      <p:grpSp>
        <p:nvGrpSpPr>
          <p:cNvPr id="336" name="Grouper"/>
          <p:cNvGrpSpPr/>
          <p:nvPr/>
        </p:nvGrpSpPr>
        <p:grpSpPr>
          <a:xfrm>
            <a:off x="7696989" y="3592323"/>
            <a:ext cx="3051935" cy="3701432"/>
            <a:chOff x="0" y="0"/>
            <a:chExt cx="3051933" cy="3701431"/>
          </a:xfrm>
        </p:grpSpPr>
        <p:pic>
          <p:nvPicPr>
            <p:cNvPr id="333" name="Ligne" descr="Ligne"/>
            <p:cNvPicPr>
              <a:picLocks/>
            </p:cNvPicPr>
            <p:nvPr/>
          </p:nvPicPr>
          <p:blipFill>
            <a:blip r:embed="rId11">
              <a:extLst/>
            </a:blip>
            <a:stretch>
              <a:fillRect/>
            </a:stretch>
          </p:blipFill>
          <p:spPr>
            <a:xfrm rot="3780357">
              <a:off x="1046216" y="2676878"/>
              <a:ext cx="1644733" cy="401378"/>
            </a:xfrm>
            <a:prstGeom prst="rect">
              <a:avLst/>
            </a:prstGeom>
            <a:effectLst/>
          </p:spPr>
        </p:pic>
        <p:sp>
          <p:nvSpPr>
            <p:cNvPr id="335" name="JE M’ASSURE ÉVENTUELLEMENT QUE LA VITESSE DE TRANSFERT EST BIEN CELLE INDIQUÉE DANS MON SKETCH"/>
            <p:cNvSpPr txBox="1"/>
            <p:nvPr/>
          </p:nvSpPr>
          <p:spPr>
            <a:xfrm>
              <a:off x="0" y="0"/>
              <a:ext cx="3051934" cy="1965047"/>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JE M’ASSURE ÉVENTUELLEMENT QUE LA VITESSE DE TRANSFERT EST BIEN CELLE INDIQUÉE DANS MON SKETCH</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06"/>
                                        </p:tgtEl>
                                        <p:attrNameLst>
                                          <p:attrName>style.visibility</p:attrName>
                                        </p:attrNameLst>
                                      </p:cBhvr>
                                      <p:to>
                                        <p:strVal val="visible"/>
                                      </p:to>
                                    </p:set>
                                    <p:anim calcmode="lin" valueType="num">
                                      <p:cBhvr>
                                        <p:cTn id="7" dur="1500" fill="hold"/>
                                        <p:tgtEl>
                                          <p:spTgt spid="306"/>
                                        </p:tgtEl>
                                        <p:attrNameLst>
                                          <p:attrName>ppt_x</p:attrName>
                                        </p:attrNameLst>
                                      </p:cBhvr>
                                      <p:tavLst>
                                        <p:tav tm="0">
                                          <p:val>
                                            <p:strVal val="0-#ppt_w/2"/>
                                          </p:val>
                                        </p:tav>
                                        <p:tav tm="100000">
                                          <p:val>
                                            <p:strVal val="#ppt_x"/>
                                          </p:val>
                                        </p:tav>
                                      </p:tavLst>
                                    </p:anim>
                                    <p:anim calcmode="lin" valueType="num">
                                      <p:cBhvr>
                                        <p:cTn id="8" dur="1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10"/>
                                        </p:tgtEl>
                                        <p:attrNameLst>
                                          <p:attrName>style.visibility</p:attrName>
                                        </p:attrNameLst>
                                      </p:cBhvr>
                                      <p:to>
                                        <p:strVal val="visible"/>
                                      </p:to>
                                    </p:set>
                                    <p:anim calcmode="lin" valueType="num">
                                      <p:cBhvr>
                                        <p:cTn id="13" dur="750" fill="hold"/>
                                        <p:tgtEl>
                                          <p:spTgt spid="310"/>
                                        </p:tgtEl>
                                        <p:attrNameLst>
                                          <p:attrName>ppt_w</p:attrName>
                                        </p:attrNameLst>
                                      </p:cBhvr>
                                      <p:tavLst>
                                        <p:tav tm="0">
                                          <p:val>
                                            <p:fltVal val="0"/>
                                          </p:val>
                                        </p:tav>
                                        <p:tav tm="100000">
                                          <p:val>
                                            <p:strVal val="#ppt_w"/>
                                          </p:val>
                                        </p:tav>
                                      </p:tavLst>
                                    </p:anim>
                                    <p:anim calcmode="lin" valueType="num">
                                      <p:cBhvr>
                                        <p:cTn id="14" dur="750" fill="hold"/>
                                        <p:tgtEl>
                                          <p:spTgt spid="3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311"/>
                                        </p:tgtEl>
                                        <p:attrNameLst>
                                          <p:attrName>style.visibility</p:attrName>
                                        </p:attrNameLst>
                                      </p:cBhvr>
                                      <p:to>
                                        <p:strVal val="visible"/>
                                      </p:to>
                                    </p:set>
                                    <p:anim calcmode="lin" valueType="num">
                                      <p:cBhvr>
                                        <p:cTn id="19" dur="1250" fill="hold"/>
                                        <p:tgtEl>
                                          <p:spTgt spid="311"/>
                                        </p:tgtEl>
                                        <p:attrNameLst>
                                          <p:attrName>ppt_x</p:attrName>
                                        </p:attrNameLst>
                                      </p:cBhvr>
                                      <p:tavLst>
                                        <p:tav tm="0">
                                          <p:val>
                                            <p:strVal val="0-#ppt_w/2"/>
                                          </p:val>
                                        </p:tav>
                                        <p:tav tm="100000">
                                          <p:val>
                                            <p:strVal val="#ppt_x"/>
                                          </p:val>
                                        </p:tav>
                                      </p:tavLst>
                                    </p:anim>
                                    <p:anim calcmode="lin" valueType="num">
                                      <p:cBhvr>
                                        <p:cTn id="20" dur="1250" fill="hold"/>
                                        <p:tgtEl>
                                          <p:spTgt spid="3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315"/>
                                        </p:tgtEl>
                                        <p:attrNameLst>
                                          <p:attrName>style.visibility</p:attrName>
                                        </p:attrNameLst>
                                      </p:cBhvr>
                                      <p:to>
                                        <p:strVal val="visible"/>
                                      </p:to>
                                    </p:set>
                                    <p:anim calcmode="lin" valueType="num">
                                      <p:cBhvr>
                                        <p:cTn id="25" dur="750" fill="hold"/>
                                        <p:tgtEl>
                                          <p:spTgt spid="315"/>
                                        </p:tgtEl>
                                        <p:attrNameLst>
                                          <p:attrName>ppt_w</p:attrName>
                                        </p:attrNameLst>
                                      </p:cBhvr>
                                      <p:tavLst>
                                        <p:tav tm="0">
                                          <p:val>
                                            <p:fltVal val="0"/>
                                          </p:val>
                                        </p:tav>
                                        <p:tav tm="100000">
                                          <p:val>
                                            <p:strVal val="#ppt_w"/>
                                          </p:val>
                                        </p:tav>
                                      </p:tavLst>
                                    </p:anim>
                                    <p:anim calcmode="lin" valueType="num">
                                      <p:cBhvr>
                                        <p:cTn id="26" dur="750" fill="hold"/>
                                        <p:tgtEl>
                                          <p:spTgt spid="31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319"/>
                                        </p:tgtEl>
                                        <p:attrNameLst>
                                          <p:attrName>style.visibility</p:attrName>
                                        </p:attrNameLst>
                                      </p:cBhvr>
                                      <p:to>
                                        <p:strVal val="visible"/>
                                      </p:to>
                                    </p:set>
                                    <p:anim calcmode="lin" valueType="num">
                                      <p:cBhvr>
                                        <p:cTn id="31" dur="750" fill="hold"/>
                                        <p:tgtEl>
                                          <p:spTgt spid="319"/>
                                        </p:tgtEl>
                                        <p:attrNameLst>
                                          <p:attrName>ppt_w</p:attrName>
                                        </p:attrNameLst>
                                      </p:cBhvr>
                                      <p:tavLst>
                                        <p:tav tm="0">
                                          <p:val>
                                            <p:fltVal val="0"/>
                                          </p:val>
                                        </p:tav>
                                        <p:tav tm="100000">
                                          <p:val>
                                            <p:strVal val="#ppt_w"/>
                                          </p:val>
                                        </p:tav>
                                      </p:tavLst>
                                    </p:anim>
                                    <p:anim calcmode="lin" valueType="num">
                                      <p:cBhvr>
                                        <p:cTn id="32" dur="750" fill="hold"/>
                                        <p:tgtEl>
                                          <p:spTgt spid="31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323"/>
                                        </p:tgtEl>
                                        <p:attrNameLst>
                                          <p:attrName>style.visibility</p:attrName>
                                        </p:attrNameLst>
                                      </p:cBhvr>
                                      <p:to>
                                        <p:strVal val="visible"/>
                                      </p:to>
                                    </p:set>
                                    <p:anim calcmode="lin" valueType="num">
                                      <p:cBhvr>
                                        <p:cTn id="37" dur="750" fill="hold"/>
                                        <p:tgtEl>
                                          <p:spTgt spid="323"/>
                                        </p:tgtEl>
                                        <p:attrNameLst>
                                          <p:attrName>ppt_w</p:attrName>
                                        </p:attrNameLst>
                                      </p:cBhvr>
                                      <p:tavLst>
                                        <p:tav tm="0">
                                          <p:val>
                                            <p:fltVal val="0"/>
                                          </p:val>
                                        </p:tav>
                                        <p:tav tm="100000">
                                          <p:val>
                                            <p:strVal val="#ppt_w"/>
                                          </p:val>
                                        </p:tav>
                                      </p:tavLst>
                                    </p:anim>
                                    <p:anim calcmode="lin" valueType="num">
                                      <p:cBhvr>
                                        <p:cTn id="38" dur="750" fill="hold"/>
                                        <p:tgtEl>
                                          <p:spTgt spid="32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7" nodeType="clickEffect">
                                  <p:stCondLst>
                                    <p:cond delay="0"/>
                                  </p:stCondLst>
                                  <p:iterate>
                                    <p:tmAbs val="0"/>
                                  </p:iterate>
                                  <p:childTnLst>
                                    <p:set>
                                      <p:cBhvr>
                                        <p:cTn id="42" fill="hold"/>
                                        <p:tgtEl>
                                          <p:spTgt spid="327"/>
                                        </p:tgtEl>
                                        <p:attrNameLst>
                                          <p:attrName>style.visibility</p:attrName>
                                        </p:attrNameLst>
                                      </p:cBhvr>
                                      <p:to>
                                        <p:strVal val="visible"/>
                                      </p:to>
                                    </p:set>
                                    <p:anim calcmode="lin" valueType="num">
                                      <p:cBhvr>
                                        <p:cTn id="43" dur="750" fill="hold"/>
                                        <p:tgtEl>
                                          <p:spTgt spid="327"/>
                                        </p:tgtEl>
                                        <p:attrNameLst>
                                          <p:attrName>ppt_w</p:attrName>
                                        </p:attrNameLst>
                                      </p:cBhvr>
                                      <p:tavLst>
                                        <p:tav tm="0">
                                          <p:val>
                                            <p:fltVal val="0"/>
                                          </p:val>
                                        </p:tav>
                                        <p:tav tm="100000">
                                          <p:val>
                                            <p:strVal val="#ppt_w"/>
                                          </p:val>
                                        </p:tav>
                                      </p:tavLst>
                                    </p:anim>
                                    <p:anim calcmode="lin" valueType="num">
                                      <p:cBhvr>
                                        <p:cTn id="44" dur="750" fill="hold"/>
                                        <p:tgtEl>
                                          <p:spTgt spid="32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8" nodeType="clickEffect">
                                  <p:stCondLst>
                                    <p:cond delay="0"/>
                                  </p:stCondLst>
                                  <p:iterate>
                                    <p:tmAbs val="0"/>
                                  </p:iterate>
                                  <p:childTnLst>
                                    <p:set>
                                      <p:cBhvr>
                                        <p:cTn id="48" fill="hold"/>
                                        <p:tgtEl>
                                          <p:spTgt spid="328"/>
                                        </p:tgtEl>
                                        <p:attrNameLst>
                                          <p:attrName>style.visibility</p:attrName>
                                        </p:attrNameLst>
                                      </p:cBhvr>
                                      <p:to>
                                        <p:strVal val="visible"/>
                                      </p:to>
                                    </p:set>
                                    <p:animEffect transition="in" filter="wipe(left)">
                                      <p:cBhvr>
                                        <p:cTn id="49" dur="2500"/>
                                        <p:tgtEl>
                                          <p:spTgt spid="3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fill="hold" grpId="9" nodeType="clickEffect">
                                  <p:stCondLst>
                                    <p:cond delay="0"/>
                                  </p:stCondLst>
                                  <p:iterate>
                                    <p:tmAbs val="0"/>
                                  </p:iterate>
                                  <p:childTnLst>
                                    <p:set>
                                      <p:cBhvr>
                                        <p:cTn id="53" fill="hold"/>
                                        <p:tgtEl>
                                          <p:spTgt spid="332"/>
                                        </p:tgtEl>
                                        <p:attrNameLst>
                                          <p:attrName>style.visibility</p:attrName>
                                        </p:attrNameLst>
                                      </p:cBhvr>
                                      <p:to>
                                        <p:strVal val="visible"/>
                                      </p:to>
                                    </p:set>
                                    <p:animEffect transition="in" filter="fade">
                                      <p:cBhvr>
                                        <p:cTn id="54" dur="750"/>
                                        <p:tgtEl>
                                          <p:spTgt spid="332"/>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10" nodeType="clickEffect">
                                  <p:stCondLst>
                                    <p:cond delay="0"/>
                                  </p:stCondLst>
                                  <p:iterate>
                                    <p:tmAbs val="0"/>
                                  </p:iterate>
                                  <p:childTnLst>
                                    <p:set>
                                      <p:cBhvr>
                                        <p:cTn id="58" fill="hold"/>
                                        <p:tgtEl>
                                          <p:spTgt spid="336"/>
                                        </p:tgtEl>
                                        <p:attrNameLst>
                                          <p:attrName>style.visibility</p:attrName>
                                        </p:attrNameLst>
                                      </p:cBhvr>
                                      <p:to>
                                        <p:strVal val="visible"/>
                                      </p:to>
                                    </p:set>
                                    <p:anim calcmode="lin" valueType="num">
                                      <p:cBhvr>
                                        <p:cTn id="59" dur="700" fill="hold"/>
                                        <p:tgtEl>
                                          <p:spTgt spid="336"/>
                                        </p:tgtEl>
                                        <p:attrNameLst>
                                          <p:attrName>ppt_w</p:attrName>
                                        </p:attrNameLst>
                                      </p:cBhvr>
                                      <p:tavLst>
                                        <p:tav tm="0">
                                          <p:val>
                                            <p:fltVal val="0"/>
                                          </p:val>
                                        </p:tav>
                                        <p:tav tm="100000">
                                          <p:val>
                                            <p:strVal val="#ppt_w"/>
                                          </p:val>
                                        </p:tav>
                                      </p:tavLst>
                                    </p:anim>
                                    <p:anim calcmode="lin" valueType="num">
                                      <p:cBhvr>
                                        <p:cTn id="60" dur="700" fill="hold"/>
                                        <p:tgtEl>
                                          <p:spTgt spid="3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1" animBg="1" advAuto="0"/>
      <p:bldP spid="310" grpId="2" animBg="1" advAuto="0"/>
      <p:bldP spid="311" grpId="3" animBg="1" advAuto="0"/>
      <p:bldP spid="315" grpId="4" animBg="1" advAuto="0"/>
      <p:bldP spid="319" grpId="5" animBg="1" advAuto="0"/>
      <p:bldP spid="323" grpId="6" animBg="1" advAuto="0"/>
      <p:bldP spid="327" grpId="7" animBg="1" advAuto="0"/>
      <p:bldP spid="328" grpId="8" animBg="1" advAuto="0"/>
      <p:bldP spid="332" grpId="9" animBg="1" advAuto="0"/>
      <p:bldP spid="336" grpId="1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1200px-Arduino_Logo.svg.png" descr="1200px-Arduino_Logo.svg.png"/>
          <p:cNvPicPr>
            <a:picLocks noChangeAspect="1"/>
          </p:cNvPicPr>
          <p:nvPr/>
        </p:nvPicPr>
        <p:blipFill>
          <a:blip r:embed="rId2">
            <a:extLst/>
          </a:blip>
          <a:stretch>
            <a:fillRect/>
          </a:stretch>
        </p:blipFill>
        <p:spPr>
          <a:xfrm>
            <a:off x="1726735" y="2130440"/>
            <a:ext cx="9173611" cy="6245700"/>
          </a:xfrm>
          <a:prstGeom prst="rect">
            <a:avLst/>
          </a:prstGeom>
          <a:ln w="12700">
            <a:miter lim="400000"/>
          </a:ln>
        </p:spPr>
      </p:pic>
      <p:pic>
        <p:nvPicPr>
          <p:cNvPr id="339" name="Capture d’écran 2019-02-02 à 22.24.29.png" descr="Capture d’écran 2019-02-02 à 22.24.29.png"/>
          <p:cNvPicPr>
            <a:picLocks noChangeAspect="1"/>
          </p:cNvPicPr>
          <p:nvPr/>
        </p:nvPicPr>
        <p:blipFill>
          <a:blip r:embed="rId3">
            <a:extLst/>
          </a:blip>
          <a:stretch>
            <a:fillRect/>
          </a:stretch>
        </p:blipFill>
        <p:spPr>
          <a:xfrm>
            <a:off x="206771" y="480615"/>
            <a:ext cx="6458733" cy="3642143"/>
          </a:xfrm>
          <a:prstGeom prst="rect">
            <a:avLst/>
          </a:prstGeom>
          <a:ln w="12700">
            <a:miter lim="400000"/>
          </a:ln>
        </p:spPr>
      </p:pic>
      <p:grpSp>
        <p:nvGrpSpPr>
          <p:cNvPr id="343" name="Grouper"/>
          <p:cNvGrpSpPr/>
          <p:nvPr/>
        </p:nvGrpSpPr>
        <p:grpSpPr>
          <a:xfrm>
            <a:off x="-19844" y="2755037"/>
            <a:ext cx="8414159" cy="1020880"/>
            <a:chOff x="-50799" y="0"/>
            <a:chExt cx="8414158" cy="1020878"/>
          </a:xfrm>
        </p:grpSpPr>
        <p:sp>
          <p:nvSpPr>
            <p:cNvPr id="340" name="j’écris maintenant la même commande mais à cet endroit"/>
            <p:cNvSpPr txBox="1"/>
            <p:nvPr/>
          </p:nvSpPr>
          <p:spPr>
            <a:xfrm>
              <a:off x="4579528" y="0"/>
              <a:ext cx="3783831" cy="1020879"/>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j’écris maintenant la même commande mais à cet endroit</a:t>
              </a:r>
            </a:p>
          </p:txBody>
        </p:sp>
        <p:pic>
          <p:nvPicPr>
            <p:cNvPr id="341" name="Ovale" descr="Ovale"/>
            <p:cNvPicPr>
              <a:picLocks/>
            </p:cNvPicPr>
            <p:nvPr/>
          </p:nvPicPr>
          <p:blipFill>
            <a:blip r:embed="rId4">
              <a:extLst/>
            </a:blip>
            <a:stretch>
              <a:fillRect/>
            </a:stretch>
          </p:blipFill>
          <p:spPr>
            <a:xfrm>
              <a:off x="-50800" y="362517"/>
              <a:ext cx="4402036" cy="646043"/>
            </a:xfrm>
            <a:prstGeom prst="rect">
              <a:avLst/>
            </a:prstGeom>
            <a:effectLst/>
          </p:spPr>
        </p:pic>
      </p:grpSp>
      <p:pic>
        <p:nvPicPr>
          <p:cNvPr id="344" name="Ovale" descr="Ovale"/>
          <p:cNvPicPr>
            <a:picLocks/>
          </p:cNvPicPr>
          <p:nvPr/>
        </p:nvPicPr>
        <p:blipFill>
          <a:blip r:embed="rId5">
            <a:extLst/>
          </a:blip>
          <a:stretch>
            <a:fillRect/>
          </a:stretch>
        </p:blipFill>
        <p:spPr>
          <a:xfrm>
            <a:off x="564356" y="412455"/>
            <a:ext cx="688377" cy="646042"/>
          </a:xfrm>
          <a:prstGeom prst="rect">
            <a:avLst/>
          </a:prstGeom>
        </p:spPr>
      </p:pic>
      <p:pic>
        <p:nvPicPr>
          <p:cNvPr id="346" name="Ovale" descr="Ovale"/>
          <p:cNvPicPr>
            <a:picLocks/>
          </p:cNvPicPr>
          <p:nvPr/>
        </p:nvPicPr>
        <p:blipFill>
          <a:blip r:embed="rId5">
            <a:extLst/>
          </a:blip>
          <a:stretch>
            <a:fillRect/>
          </a:stretch>
        </p:blipFill>
        <p:spPr>
          <a:xfrm>
            <a:off x="5898356" y="412455"/>
            <a:ext cx="688377" cy="646042"/>
          </a:xfrm>
          <a:prstGeom prst="rect">
            <a:avLst/>
          </a:prstGeom>
        </p:spPr>
      </p:pic>
      <p:pic>
        <p:nvPicPr>
          <p:cNvPr id="348" name="Capture d’écran 2019-02-02 à 22.32.01.png" descr="Capture d’écran 2019-02-02 à 22.32.01.png"/>
          <p:cNvPicPr>
            <a:picLocks noChangeAspect="1"/>
          </p:cNvPicPr>
          <p:nvPr/>
        </p:nvPicPr>
        <p:blipFill>
          <a:blip r:embed="rId6">
            <a:extLst/>
          </a:blip>
          <a:stretch>
            <a:fillRect/>
          </a:stretch>
        </p:blipFill>
        <p:spPr>
          <a:xfrm>
            <a:off x="7456041" y="287326"/>
            <a:ext cx="5283201" cy="5473701"/>
          </a:xfrm>
          <a:prstGeom prst="rect">
            <a:avLst/>
          </a:prstGeom>
          <a:ln w="12700">
            <a:miter lim="400000"/>
          </a:ln>
        </p:spPr>
      </p:pic>
      <p:sp>
        <p:nvSpPr>
          <p:cNvPr id="349" name="on est vraiment très content !"/>
          <p:cNvSpPr txBox="1"/>
          <p:nvPr/>
        </p:nvSpPr>
        <p:spPr>
          <a:xfrm>
            <a:off x="8205726" y="2297837"/>
            <a:ext cx="3783831" cy="1020880"/>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80000"/>
              </a:lnSpc>
              <a:spcBef>
                <a:spcPts val="0"/>
              </a:spcBef>
              <a:defRPr sz="2800" cap="all">
                <a:solidFill>
                  <a:srgbClr val="FFFFFF"/>
                </a:solidFill>
                <a:latin typeface="+mn-lt"/>
                <a:ea typeface="+mn-ea"/>
                <a:cs typeface="+mn-cs"/>
                <a:sym typeface="DIN Condensed"/>
              </a:defRPr>
            </a:lvl1pPr>
          </a:lstStyle>
          <a:p>
            <a:r>
              <a:t>on est vraiment très content !</a:t>
            </a:r>
          </a:p>
        </p:txBody>
      </p:sp>
      <p:pic>
        <p:nvPicPr>
          <p:cNvPr id="350" name="Capture d’écran 2019-02-02 à 22.34.41.png" descr="Capture d’écran 2019-02-02 à 22.34.41.png"/>
          <p:cNvPicPr>
            <a:picLocks noChangeAspect="1"/>
          </p:cNvPicPr>
          <p:nvPr/>
        </p:nvPicPr>
        <p:blipFill>
          <a:blip r:embed="rId7">
            <a:extLst/>
          </a:blip>
          <a:stretch>
            <a:fillRect/>
          </a:stretch>
        </p:blipFill>
        <p:spPr>
          <a:xfrm>
            <a:off x="195312" y="3821509"/>
            <a:ext cx="6672832" cy="3993460"/>
          </a:xfrm>
          <a:prstGeom prst="rect">
            <a:avLst/>
          </a:prstGeom>
          <a:ln w="12700">
            <a:miter lim="400000"/>
          </a:ln>
        </p:spPr>
      </p:pic>
      <p:pic>
        <p:nvPicPr>
          <p:cNvPr id="351" name="Ovale" descr="Ovale"/>
          <p:cNvPicPr>
            <a:picLocks/>
          </p:cNvPicPr>
          <p:nvPr/>
        </p:nvPicPr>
        <p:blipFill>
          <a:blip r:embed="rId8">
            <a:extLst/>
          </a:blip>
          <a:stretch>
            <a:fillRect/>
          </a:stretch>
        </p:blipFill>
        <p:spPr>
          <a:xfrm>
            <a:off x="1260078" y="6521155"/>
            <a:ext cx="1502665" cy="885854"/>
          </a:xfrm>
          <a:prstGeom prst="rect">
            <a:avLst/>
          </a:prstGeom>
        </p:spPr>
      </p:pic>
      <p:sp>
        <p:nvSpPr>
          <p:cNvPr id="353" name="on modifie la commande pour demander un retour à la ligne"/>
          <p:cNvSpPr txBox="1"/>
          <p:nvPr/>
        </p:nvSpPr>
        <p:spPr>
          <a:xfrm>
            <a:off x="2871726" y="7352437"/>
            <a:ext cx="3987676" cy="1020880"/>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80000"/>
              </a:lnSpc>
              <a:spcBef>
                <a:spcPts val="0"/>
              </a:spcBef>
              <a:defRPr sz="2800" cap="all">
                <a:solidFill>
                  <a:srgbClr val="FFFFFF"/>
                </a:solidFill>
                <a:latin typeface="+mn-lt"/>
                <a:ea typeface="+mn-ea"/>
                <a:cs typeface="+mn-cs"/>
                <a:sym typeface="DIN Condensed"/>
              </a:defRPr>
            </a:lvl1pPr>
          </a:lstStyle>
          <a:p>
            <a:r>
              <a:t>on modifie la commande pour demander un retour à la ligne</a:t>
            </a:r>
          </a:p>
        </p:txBody>
      </p:sp>
      <p:pic>
        <p:nvPicPr>
          <p:cNvPr id="354" name="Capture d’écran 2019-02-02 à 22.41.03.png" descr="Capture d’écran 2019-02-02 à 22.41.03.png"/>
          <p:cNvPicPr>
            <a:picLocks noChangeAspect="1"/>
          </p:cNvPicPr>
          <p:nvPr/>
        </p:nvPicPr>
        <p:blipFill>
          <a:blip r:embed="rId9">
            <a:extLst/>
          </a:blip>
          <a:stretch>
            <a:fillRect/>
          </a:stretch>
        </p:blipFill>
        <p:spPr>
          <a:xfrm>
            <a:off x="7663507" y="4047033"/>
            <a:ext cx="2578101" cy="5473701"/>
          </a:xfrm>
          <a:prstGeom prst="rect">
            <a:avLst/>
          </a:prstGeom>
          <a:ln w="12700">
            <a:miter lim="400000"/>
          </a:ln>
        </p:spPr>
      </p:pic>
      <p:sp>
        <p:nvSpPr>
          <p:cNvPr id="355" name="incroyable !"/>
          <p:cNvSpPr txBox="1"/>
          <p:nvPr/>
        </p:nvSpPr>
        <p:spPr>
          <a:xfrm>
            <a:off x="9107426" y="6453642"/>
            <a:ext cx="3783831" cy="1020880"/>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80000"/>
              </a:lnSpc>
              <a:spcBef>
                <a:spcPts val="0"/>
              </a:spcBef>
              <a:defRPr sz="2800" cap="all">
                <a:solidFill>
                  <a:srgbClr val="FFFFFF"/>
                </a:solidFill>
                <a:latin typeface="+mn-lt"/>
                <a:ea typeface="+mn-ea"/>
                <a:cs typeface="+mn-cs"/>
                <a:sym typeface="DIN Condensed"/>
              </a:defRPr>
            </a:lvl1pPr>
          </a:lstStyle>
          <a:p>
            <a:r>
              <a:t>incroyable !</a:t>
            </a:r>
          </a:p>
        </p:txBody>
      </p:sp>
      <p:pic>
        <p:nvPicPr>
          <p:cNvPr id="356" name="Ovale" descr="Ovale"/>
          <p:cNvPicPr>
            <a:picLocks/>
          </p:cNvPicPr>
          <p:nvPr/>
        </p:nvPicPr>
        <p:blipFill>
          <a:blip r:embed="rId5">
            <a:extLst/>
          </a:blip>
          <a:stretch>
            <a:fillRect/>
          </a:stretch>
        </p:blipFill>
        <p:spPr>
          <a:xfrm>
            <a:off x="6209011" y="3765255"/>
            <a:ext cx="688378" cy="646042"/>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39"/>
                                        </p:tgtEl>
                                        <p:attrNameLst>
                                          <p:attrName>style.visibility</p:attrName>
                                        </p:attrNameLst>
                                      </p:cBhvr>
                                      <p:to>
                                        <p:strVal val="visible"/>
                                      </p:to>
                                    </p:set>
                                    <p:anim calcmode="lin" valueType="num">
                                      <p:cBhvr>
                                        <p:cTn id="7" dur="1250" fill="hold"/>
                                        <p:tgtEl>
                                          <p:spTgt spid="339"/>
                                        </p:tgtEl>
                                        <p:attrNameLst>
                                          <p:attrName>ppt_x</p:attrName>
                                        </p:attrNameLst>
                                      </p:cBhvr>
                                      <p:tavLst>
                                        <p:tav tm="0">
                                          <p:val>
                                            <p:strVal val="0-#ppt_w/2"/>
                                          </p:val>
                                        </p:tav>
                                        <p:tav tm="100000">
                                          <p:val>
                                            <p:strVal val="#ppt_x"/>
                                          </p:val>
                                        </p:tav>
                                      </p:tavLst>
                                    </p:anim>
                                    <p:anim calcmode="lin" valueType="num">
                                      <p:cBhvr>
                                        <p:cTn id="8" dur="1250" fill="hold"/>
                                        <p:tgtEl>
                                          <p:spTgt spid="3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43"/>
                                        </p:tgtEl>
                                        <p:attrNameLst>
                                          <p:attrName>style.visibility</p:attrName>
                                        </p:attrNameLst>
                                      </p:cBhvr>
                                      <p:to>
                                        <p:strVal val="visible"/>
                                      </p:to>
                                    </p:set>
                                    <p:anim calcmode="lin" valueType="num">
                                      <p:cBhvr>
                                        <p:cTn id="13" dur="750" fill="hold"/>
                                        <p:tgtEl>
                                          <p:spTgt spid="343"/>
                                        </p:tgtEl>
                                        <p:attrNameLst>
                                          <p:attrName>ppt_w</p:attrName>
                                        </p:attrNameLst>
                                      </p:cBhvr>
                                      <p:tavLst>
                                        <p:tav tm="0">
                                          <p:val>
                                            <p:fltVal val="0"/>
                                          </p:val>
                                        </p:tav>
                                        <p:tav tm="100000">
                                          <p:val>
                                            <p:strVal val="#ppt_w"/>
                                          </p:val>
                                        </p:tav>
                                      </p:tavLst>
                                    </p:anim>
                                    <p:anim calcmode="lin" valueType="num">
                                      <p:cBhvr>
                                        <p:cTn id="14" dur="750" fill="hold"/>
                                        <p:tgtEl>
                                          <p:spTgt spid="34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type="lt">
                                    <p:tmAbs val="0"/>
                                  </p:iterate>
                                  <p:childTnLst>
                                    <p:set>
                                      <p:cBhvr>
                                        <p:cTn id="18" fill="hold"/>
                                        <p:tgtEl>
                                          <p:spTgt spid="344"/>
                                        </p:tgtEl>
                                        <p:attrNameLst>
                                          <p:attrName>style.visibility</p:attrName>
                                        </p:attrNameLst>
                                      </p:cBhvr>
                                      <p:to>
                                        <p:strVal val="visible"/>
                                      </p:to>
                                    </p:set>
                                    <p:anim calcmode="lin" valueType="num">
                                      <p:cBhvr>
                                        <p:cTn id="19" dur="1000" fill="hold"/>
                                        <p:tgtEl>
                                          <p:spTgt spid="344"/>
                                        </p:tgtEl>
                                        <p:attrNameLst>
                                          <p:attrName>ppt_x</p:attrName>
                                        </p:attrNameLst>
                                      </p:cBhvr>
                                      <p:tavLst>
                                        <p:tav tm="0">
                                          <p:val>
                                            <p:strVal val="#ppt_x"/>
                                          </p:val>
                                        </p:tav>
                                        <p:tav tm="100000">
                                          <p:val>
                                            <p:strVal val="#ppt_x"/>
                                          </p:val>
                                        </p:tav>
                                      </p:tavLst>
                                    </p:anim>
                                    <p:anim calcmode="lin" valueType="num">
                                      <p:cBhvr>
                                        <p:cTn id="20" dur="1000" fill="hold"/>
                                        <p:tgtEl>
                                          <p:spTgt spid="34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4" nodeType="clickEffect">
                                  <p:stCondLst>
                                    <p:cond delay="0"/>
                                  </p:stCondLst>
                                  <p:iterate type="lt">
                                    <p:tmAbs val="0"/>
                                  </p:iterate>
                                  <p:childTnLst>
                                    <p:set>
                                      <p:cBhvr>
                                        <p:cTn id="24" fill="hold"/>
                                        <p:tgtEl>
                                          <p:spTgt spid="346"/>
                                        </p:tgtEl>
                                        <p:attrNameLst>
                                          <p:attrName>style.visibility</p:attrName>
                                        </p:attrNameLst>
                                      </p:cBhvr>
                                      <p:to>
                                        <p:strVal val="visible"/>
                                      </p:to>
                                    </p:set>
                                    <p:anim calcmode="lin" valueType="num">
                                      <p:cBhvr>
                                        <p:cTn id="25" dur="1000" fill="hold"/>
                                        <p:tgtEl>
                                          <p:spTgt spid="346"/>
                                        </p:tgtEl>
                                        <p:attrNameLst>
                                          <p:attrName>ppt_x</p:attrName>
                                        </p:attrNameLst>
                                      </p:cBhvr>
                                      <p:tavLst>
                                        <p:tav tm="0">
                                          <p:val>
                                            <p:strVal val="#ppt_x"/>
                                          </p:val>
                                        </p:tav>
                                        <p:tav tm="100000">
                                          <p:val>
                                            <p:strVal val="#ppt_x"/>
                                          </p:val>
                                        </p:tav>
                                      </p:tavLst>
                                    </p:anim>
                                    <p:anim calcmode="lin" valueType="num">
                                      <p:cBhvr>
                                        <p:cTn id="26" dur="1000" fill="hold"/>
                                        <p:tgtEl>
                                          <p:spTgt spid="34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5" nodeType="clickEffect">
                                  <p:stCondLst>
                                    <p:cond delay="0"/>
                                  </p:stCondLst>
                                  <p:iterate>
                                    <p:tmAbs val="0"/>
                                  </p:iterate>
                                  <p:childTnLst>
                                    <p:set>
                                      <p:cBhvr>
                                        <p:cTn id="30" fill="hold"/>
                                        <p:tgtEl>
                                          <p:spTgt spid="348"/>
                                        </p:tgtEl>
                                        <p:attrNameLst>
                                          <p:attrName>style.visibility</p:attrName>
                                        </p:attrNameLst>
                                      </p:cBhvr>
                                      <p:to>
                                        <p:strVal val="visible"/>
                                      </p:to>
                                    </p:set>
                                    <p:animEffect transition="in" filter="wipe(left)">
                                      <p:cBhvr>
                                        <p:cTn id="31" dur="2000"/>
                                        <p:tgtEl>
                                          <p:spTgt spid="34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6" nodeType="clickEffect">
                                  <p:stCondLst>
                                    <p:cond delay="0"/>
                                  </p:stCondLst>
                                  <p:iterate>
                                    <p:tmAbs val="0"/>
                                  </p:iterate>
                                  <p:childTnLst>
                                    <p:set>
                                      <p:cBhvr>
                                        <p:cTn id="35" fill="hold"/>
                                        <p:tgtEl>
                                          <p:spTgt spid="349"/>
                                        </p:tgtEl>
                                        <p:attrNameLst>
                                          <p:attrName>style.visibility</p:attrName>
                                        </p:attrNameLst>
                                      </p:cBhvr>
                                      <p:to>
                                        <p:strVal val="visible"/>
                                      </p:to>
                                    </p:set>
                                    <p:animEffect transition="in" filter="wipe(left)">
                                      <p:cBhvr>
                                        <p:cTn id="36" dur="1500"/>
                                        <p:tgtEl>
                                          <p:spTgt spid="34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7" nodeType="clickEffect">
                                  <p:stCondLst>
                                    <p:cond delay="0"/>
                                  </p:stCondLst>
                                  <p:iterate>
                                    <p:tmAbs val="0"/>
                                  </p:iterate>
                                  <p:childTnLst>
                                    <p:set>
                                      <p:cBhvr>
                                        <p:cTn id="40" fill="hold"/>
                                        <p:tgtEl>
                                          <p:spTgt spid="350"/>
                                        </p:tgtEl>
                                        <p:attrNameLst>
                                          <p:attrName>style.visibility</p:attrName>
                                        </p:attrNameLst>
                                      </p:cBhvr>
                                      <p:to>
                                        <p:strVal val="visible"/>
                                      </p:to>
                                    </p:set>
                                    <p:anim calcmode="lin" valueType="num">
                                      <p:cBhvr>
                                        <p:cTn id="41" dur="1250" fill="hold"/>
                                        <p:tgtEl>
                                          <p:spTgt spid="350"/>
                                        </p:tgtEl>
                                        <p:attrNameLst>
                                          <p:attrName>ppt_x</p:attrName>
                                        </p:attrNameLst>
                                      </p:cBhvr>
                                      <p:tavLst>
                                        <p:tav tm="0">
                                          <p:val>
                                            <p:strVal val="0-#ppt_w/2"/>
                                          </p:val>
                                        </p:tav>
                                        <p:tav tm="100000">
                                          <p:val>
                                            <p:strVal val="#ppt_x"/>
                                          </p:val>
                                        </p:tav>
                                      </p:tavLst>
                                    </p:anim>
                                    <p:anim calcmode="lin" valueType="num">
                                      <p:cBhvr>
                                        <p:cTn id="42" dur="1250" fill="hold"/>
                                        <p:tgtEl>
                                          <p:spTgt spid="35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8" nodeType="clickEffect">
                                  <p:stCondLst>
                                    <p:cond delay="0"/>
                                  </p:stCondLst>
                                  <p:iterate>
                                    <p:tmAbs val="0"/>
                                  </p:iterate>
                                  <p:childTnLst>
                                    <p:set>
                                      <p:cBhvr>
                                        <p:cTn id="46" fill="hold"/>
                                        <p:tgtEl>
                                          <p:spTgt spid="351"/>
                                        </p:tgtEl>
                                        <p:attrNameLst>
                                          <p:attrName>style.visibility</p:attrName>
                                        </p:attrNameLst>
                                      </p:cBhvr>
                                      <p:to>
                                        <p:strVal val="visible"/>
                                      </p:to>
                                    </p:set>
                                    <p:animEffect transition="in" filter="wipe(left)">
                                      <p:cBhvr>
                                        <p:cTn id="47" dur="2000"/>
                                        <p:tgtEl>
                                          <p:spTgt spid="3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9" nodeType="clickEffect">
                                  <p:stCondLst>
                                    <p:cond delay="0"/>
                                  </p:stCondLst>
                                  <p:iterate>
                                    <p:tmAbs val="0"/>
                                  </p:iterate>
                                  <p:childTnLst>
                                    <p:set>
                                      <p:cBhvr>
                                        <p:cTn id="51" fill="hold"/>
                                        <p:tgtEl>
                                          <p:spTgt spid="353"/>
                                        </p:tgtEl>
                                        <p:attrNameLst>
                                          <p:attrName>style.visibility</p:attrName>
                                        </p:attrNameLst>
                                      </p:cBhvr>
                                      <p:to>
                                        <p:strVal val="visible"/>
                                      </p:to>
                                    </p:set>
                                    <p:animEffect transition="in" filter="wipe(left)">
                                      <p:cBhvr>
                                        <p:cTn id="52" dur="1500"/>
                                        <p:tgtEl>
                                          <p:spTgt spid="35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10" nodeType="clickEffect">
                                  <p:stCondLst>
                                    <p:cond delay="0"/>
                                  </p:stCondLst>
                                  <p:iterate type="lt">
                                    <p:tmAbs val="0"/>
                                  </p:iterate>
                                  <p:childTnLst>
                                    <p:set>
                                      <p:cBhvr>
                                        <p:cTn id="56" fill="hold"/>
                                        <p:tgtEl>
                                          <p:spTgt spid="356"/>
                                        </p:tgtEl>
                                        <p:attrNameLst>
                                          <p:attrName>style.visibility</p:attrName>
                                        </p:attrNameLst>
                                      </p:cBhvr>
                                      <p:to>
                                        <p:strVal val="visible"/>
                                      </p:to>
                                    </p:set>
                                    <p:anim calcmode="lin" valueType="num">
                                      <p:cBhvr>
                                        <p:cTn id="57" dur="1000" fill="hold"/>
                                        <p:tgtEl>
                                          <p:spTgt spid="356"/>
                                        </p:tgtEl>
                                        <p:attrNameLst>
                                          <p:attrName>ppt_x</p:attrName>
                                        </p:attrNameLst>
                                      </p:cBhvr>
                                      <p:tavLst>
                                        <p:tav tm="0">
                                          <p:val>
                                            <p:strVal val="#ppt_x"/>
                                          </p:val>
                                        </p:tav>
                                        <p:tav tm="100000">
                                          <p:val>
                                            <p:strVal val="#ppt_x"/>
                                          </p:val>
                                        </p:tav>
                                      </p:tavLst>
                                    </p:anim>
                                    <p:anim calcmode="lin" valueType="num">
                                      <p:cBhvr>
                                        <p:cTn id="58" dur="1000" fill="hold"/>
                                        <p:tgtEl>
                                          <p:spTgt spid="356"/>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11" nodeType="clickEffect">
                                  <p:stCondLst>
                                    <p:cond delay="0"/>
                                  </p:stCondLst>
                                  <p:iterate>
                                    <p:tmAbs val="0"/>
                                  </p:iterate>
                                  <p:childTnLst>
                                    <p:set>
                                      <p:cBhvr>
                                        <p:cTn id="62" fill="hold"/>
                                        <p:tgtEl>
                                          <p:spTgt spid="354"/>
                                        </p:tgtEl>
                                        <p:attrNameLst>
                                          <p:attrName>style.visibility</p:attrName>
                                        </p:attrNameLst>
                                      </p:cBhvr>
                                      <p:to>
                                        <p:strVal val="visible"/>
                                      </p:to>
                                    </p:set>
                                    <p:anim calcmode="lin" valueType="num">
                                      <p:cBhvr>
                                        <p:cTn id="63" dur="1250" fill="hold"/>
                                        <p:tgtEl>
                                          <p:spTgt spid="354"/>
                                        </p:tgtEl>
                                        <p:attrNameLst>
                                          <p:attrName>ppt_x</p:attrName>
                                        </p:attrNameLst>
                                      </p:cBhvr>
                                      <p:tavLst>
                                        <p:tav tm="0">
                                          <p:val>
                                            <p:strVal val="1+#ppt_w/2"/>
                                          </p:val>
                                        </p:tav>
                                        <p:tav tm="100000">
                                          <p:val>
                                            <p:strVal val="#ppt_x"/>
                                          </p:val>
                                        </p:tav>
                                      </p:tavLst>
                                    </p:anim>
                                    <p:anim calcmode="lin" valueType="num">
                                      <p:cBhvr>
                                        <p:cTn id="64" dur="1250" fill="hold"/>
                                        <p:tgtEl>
                                          <p:spTgt spid="35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12" nodeType="clickEffect">
                                  <p:stCondLst>
                                    <p:cond delay="0"/>
                                  </p:stCondLst>
                                  <p:iterate>
                                    <p:tmAbs val="0"/>
                                  </p:iterate>
                                  <p:childTnLst>
                                    <p:set>
                                      <p:cBhvr>
                                        <p:cTn id="68" fill="hold"/>
                                        <p:tgtEl>
                                          <p:spTgt spid="355"/>
                                        </p:tgtEl>
                                        <p:attrNameLst>
                                          <p:attrName>style.visibility</p:attrName>
                                        </p:attrNameLst>
                                      </p:cBhvr>
                                      <p:to>
                                        <p:strVal val="visible"/>
                                      </p:to>
                                    </p:set>
                                    <p:anim calcmode="lin" valueType="num">
                                      <p:cBhvr>
                                        <p:cTn id="69" dur="1500" fill="hold"/>
                                        <p:tgtEl>
                                          <p:spTgt spid="355"/>
                                        </p:tgtEl>
                                        <p:attrNameLst>
                                          <p:attrName>ppt_w</p:attrName>
                                        </p:attrNameLst>
                                      </p:cBhvr>
                                      <p:tavLst>
                                        <p:tav tm="0">
                                          <p:val>
                                            <p:fltVal val="0"/>
                                          </p:val>
                                        </p:tav>
                                        <p:tav tm="100000">
                                          <p:val>
                                            <p:strVal val="#ppt_w"/>
                                          </p:val>
                                        </p:tav>
                                      </p:tavLst>
                                    </p:anim>
                                    <p:anim calcmode="lin" valueType="num">
                                      <p:cBhvr>
                                        <p:cTn id="70" dur="1500" fill="hold"/>
                                        <p:tgtEl>
                                          <p:spTgt spid="3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1" animBg="1" advAuto="0"/>
      <p:bldP spid="343" grpId="2" animBg="1" advAuto="0"/>
      <p:bldP spid="344" grpId="3" animBg="1" advAuto="0"/>
      <p:bldP spid="346" grpId="4" animBg="1" advAuto="0"/>
      <p:bldP spid="348" grpId="5" animBg="1" advAuto="0"/>
      <p:bldP spid="349" grpId="6" animBg="1" advAuto="0"/>
      <p:bldP spid="350" grpId="7" animBg="1" advAuto="0"/>
      <p:bldP spid="351" grpId="8" animBg="1" advAuto="0"/>
      <p:bldP spid="353" grpId="9" animBg="1" advAuto="0"/>
      <p:bldP spid="354" grpId="11" animBg="1" advAuto="0"/>
      <p:bldP spid="355" grpId="12" animBg="1" advAuto="0"/>
      <p:bldP spid="356" grpId="1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1200px-Arduino_Logo.svg.png" descr="1200px-Arduino_Logo.svg.png"/>
          <p:cNvPicPr>
            <a:picLocks noChangeAspect="1"/>
          </p:cNvPicPr>
          <p:nvPr/>
        </p:nvPicPr>
        <p:blipFill>
          <a:blip r:embed="rId2">
            <a:extLst/>
          </a:blip>
          <a:stretch>
            <a:fillRect/>
          </a:stretch>
        </p:blipFill>
        <p:spPr>
          <a:xfrm>
            <a:off x="1726735" y="2130440"/>
            <a:ext cx="9173611" cy="6245700"/>
          </a:xfrm>
          <a:prstGeom prst="rect">
            <a:avLst/>
          </a:prstGeom>
          <a:ln w="12700">
            <a:miter lim="400000"/>
          </a:ln>
        </p:spPr>
      </p:pic>
      <p:pic>
        <p:nvPicPr>
          <p:cNvPr id="360" name="arduino.png" descr="arduino.png"/>
          <p:cNvPicPr>
            <a:picLocks noChangeAspect="1"/>
          </p:cNvPicPr>
          <p:nvPr/>
        </p:nvPicPr>
        <p:blipFill>
          <a:blip r:embed="rId3">
            <a:extLst/>
          </a:blip>
          <a:stretch>
            <a:fillRect/>
          </a:stretch>
        </p:blipFill>
        <p:spPr>
          <a:xfrm>
            <a:off x="2975971" y="2169789"/>
            <a:ext cx="6992666" cy="4789976"/>
          </a:xfrm>
          <a:prstGeom prst="rect">
            <a:avLst/>
          </a:prstGeom>
          <a:ln w="12700">
            <a:miter lim="400000"/>
          </a:ln>
        </p:spPr>
      </p:pic>
      <p:grpSp>
        <p:nvGrpSpPr>
          <p:cNvPr id="363" name="Grouper"/>
          <p:cNvGrpSpPr/>
          <p:nvPr/>
        </p:nvGrpSpPr>
        <p:grpSpPr>
          <a:xfrm>
            <a:off x="6236022" y="6499101"/>
            <a:ext cx="5157627" cy="2723982"/>
            <a:chOff x="-71842" y="-71842"/>
            <a:chExt cx="5157625" cy="2723981"/>
          </a:xfrm>
        </p:grpSpPr>
        <p:pic>
          <p:nvPicPr>
            <p:cNvPr id="397" name="Ligne de connexion" descr="Ligne de connexion"/>
            <p:cNvPicPr>
              <a:picLocks/>
            </p:cNvPicPr>
            <p:nvPr/>
          </p:nvPicPr>
          <p:blipFill>
            <a:blip r:embed="rId4">
              <a:extLst/>
            </a:blip>
            <a:stretch>
              <a:fillRect/>
            </a:stretch>
          </p:blipFill>
          <p:spPr>
            <a:xfrm>
              <a:off x="-71843" y="-71843"/>
              <a:ext cx="1545760" cy="2723983"/>
            </a:xfrm>
            <a:prstGeom prst="rect">
              <a:avLst/>
            </a:prstGeom>
            <a:effectLst/>
          </p:spPr>
        </p:pic>
        <p:sp>
          <p:nvSpPr>
            <p:cNvPr id="362" name="Je branche un fil de la sortie 3,3 V vers l’entrée analogique A0"/>
            <p:cNvSpPr txBox="1"/>
            <p:nvPr/>
          </p:nvSpPr>
          <p:spPr>
            <a:xfrm>
              <a:off x="1669261" y="653726"/>
              <a:ext cx="3416523" cy="1272846"/>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Je branche un fil de la sortie 3,3 V vers l’entrée analogique A0</a:t>
              </a:r>
            </a:p>
          </p:txBody>
        </p:sp>
      </p:grpSp>
      <p:pic>
        <p:nvPicPr>
          <p:cNvPr id="364" name="Capture d’écran 2019-02-02 à 23.13.33.png" descr="Capture d’écran 2019-02-02 à 23.13.33.png"/>
          <p:cNvPicPr>
            <a:picLocks noChangeAspect="1"/>
          </p:cNvPicPr>
          <p:nvPr/>
        </p:nvPicPr>
        <p:blipFill>
          <a:blip r:embed="rId5">
            <a:extLst/>
          </a:blip>
          <a:stretch>
            <a:fillRect/>
          </a:stretch>
        </p:blipFill>
        <p:spPr>
          <a:xfrm>
            <a:off x="204453" y="185005"/>
            <a:ext cx="5685923" cy="7206066"/>
          </a:xfrm>
          <a:prstGeom prst="rect">
            <a:avLst/>
          </a:prstGeom>
          <a:ln w="12700">
            <a:miter lim="400000"/>
          </a:ln>
        </p:spPr>
      </p:pic>
      <p:sp>
        <p:nvSpPr>
          <p:cNvPr id="365" name="on complique un peu…"/>
          <p:cNvSpPr txBox="1"/>
          <p:nvPr/>
        </p:nvSpPr>
        <p:spPr>
          <a:xfrm>
            <a:off x="608841" y="7911237"/>
            <a:ext cx="3783831" cy="1020880"/>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80000"/>
              </a:lnSpc>
              <a:spcBef>
                <a:spcPts val="0"/>
              </a:spcBef>
              <a:defRPr sz="2800" cap="all">
                <a:solidFill>
                  <a:srgbClr val="FFFFFF"/>
                </a:solidFill>
                <a:latin typeface="+mn-lt"/>
                <a:ea typeface="+mn-ea"/>
                <a:cs typeface="+mn-cs"/>
                <a:sym typeface="DIN Condensed"/>
              </a:defRPr>
            </a:lvl1pPr>
          </a:lstStyle>
          <a:p>
            <a:r>
              <a:t>on complique un peu…</a:t>
            </a:r>
          </a:p>
        </p:txBody>
      </p:sp>
      <p:grpSp>
        <p:nvGrpSpPr>
          <p:cNvPr id="370" name="Grouper"/>
          <p:cNvGrpSpPr/>
          <p:nvPr/>
        </p:nvGrpSpPr>
        <p:grpSpPr>
          <a:xfrm>
            <a:off x="190500" y="113437"/>
            <a:ext cx="12716036" cy="3382387"/>
            <a:chOff x="-50800" y="0"/>
            <a:chExt cx="12716035" cy="3382386"/>
          </a:xfrm>
        </p:grpSpPr>
        <p:sp>
          <p:nvSpPr>
            <p:cNvPr id="366" name="t est définie comme un réel"/>
            <p:cNvSpPr txBox="1"/>
            <p:nvPr/>
          </p:nvSpPr>
          <p:spPr>
            <a:xfrm>
              <a:off x="8876541" y="0"/>
              <a:ext cx="3783831" cy="622367"/>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t est définie comme un réel</a:t>
              </a:r>
            </a:p>
          </p:txBody>
        </p:sp>
        <p:sp>
          <p:nvSpPr>
            <p:cNvPr id="367" name="et prend la valeur du temps écoulé en millisecondes sur 1000"/>
            <p:cNvSpPr txBox="1"/>
            <p:nvPr/>
          </p:nvSpPr>
          <p:spPr>
            <a:xfrm>
              <a:off x="4762786" y="710676"/>
              <a:ext cx="7902450" cy="622367"/>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et prend la valeur du temps écoulé en millisecondes sur 1000</a:t>
              </a:r>
            </a:p>
          </p:txBody>
        </p:sp>
        <p:pic>
          <p:nvPicPr>
            <p:cNvPr id="368" name="Rectangle" descr="Rectangle"/>
            <p:cNvPicPr>
              <a:picLocks/>
            </p:cNvPicPr>
            <p:nvPr/>
          </p:nvPicPr>
          <p:blipFill>
            <a:blip r:embed="rId6">
              <a:extLst/>
            </a:blip>
            <a:stretch>
              <a:fillRect/>
            </a:stretch>
          </p:blipFill>
          <p:spPr>
            <a:xfrm>
              <a:off x="-50800" y="2553562"/>
              <a:ext cx="2879031" cy="828825"/>
            </a:xfrm>
            <a:prstGeom prst="rect">
              <a:avLst/>
            </a:prstGeom>
            <a:effectLst/>
          </p:spPr>
        </p:pic>
      </p:grpSp>
      <p:grpSp>
        <p:nvGrpSpPr>
          <p:cNvPr id="375" name="Grouper"/>
          <p:cNvGrpSpPr/>
          <p:nvPr/>
        </p:nvGrpSpPr>
        <p:grpSpPr>
          <a:xfrm>
            <a:off x="190500" y="1763913"/>
            <a:ext cx="12716036" cy="2684411"/>
            <a:chOff x="-50800" y="0"/>
            <a:chExt cx="12716035" cy="2684410"/>
          </a:xfrm>
        </p:grpSpPr>
        <p:sp>
          <p:nvSpPr>
            <p:cNvPr id="371" name="U est définie comme un réel"/>
            <p:cNvSpPr txBox="1"/>
            <p:nvPr/>
          </p:nvSpPr>
          <p:spPr>
            <a:xfrm>
              <a:off x="9092741" y="0"/>
              <a:ext cx="3572495" cy="622367"/>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U est définie comme un réel</a:t>
              </a:r>
            </a:p>
          </p:txBody>
        </p:sp>
        <p:sp>
          <p:nvSpPr>
            <p:cNvPr id="372" name="et prend la valeur de l’entrée A0 convertie en volts…"/>
            <p:cNvSpPr txBox="1"/>
            <p:nvPr/>
          </p:nvSpPr>
          <p:spPr>
            <a:xfrm>
              <a:off x="5990270" y="736600"/>
              <a:ext cx="6674966" cy="1020879"/>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algn="ctr">
                <a:lnSpc>
                  <a:spcPct val="80000"/>
                </a:lnSpc>
                <a:spcBef>
                  <a:spcPts val="0"/>
                </a:spcBef>
                <a:defRPr sz="2800" cap="all">
                  <a:solidFill>
                    <a:srgbClr val="FFFFFF"/>
                  </a:solidFill>
                  <a:latin typeface="+mn-lt"/>
                  <a:ea typeface="+mn-ea"/>
                  <a:cs typeface="+mn-cs"/>
                  <a:sym typeface="DIN Condensed"/>
                </a:defRPr>
              </a:pPr>
              <a:r>
                <a:t>et prend la valeur de l’entrée A0 convertie en volts</a:t>
              </a:r>
            </a:p>
            <a:p>
              <a:pPr algn="ctr">
                <a:lnSpc>
                  <a:spcPct val="80000"/>
                </a:lnSpc>
                <a:spcBef>
                  <a:spcPts val="0"/>
                </a:spcBef>
                <a:defRPr sz="2800" cap="all">
                  <a:solidFill>
                    <a:srgbClr val="FFFFFF"/>
                  </a:solidFill>
                  <a:latin typeface="+mn-lt"/>
                  <a:ea typeface="+mn-ea"/>
                  <a:cs typeface="+mn-cs"/>
                  <a:sym typeface="DIN Condensed"/>
                </a:defRPr>
              </a:pPr>
              <a:r>
                <a:t>(calibre [0 - 5V] sur 10 bits donc de 0 à 1023)</a:t>
              </a:r>
            </a:p>
          </p:txBody>
        </p:sp>
        <p:pic>
          <p:nvPicPr>
            <p:cNvPr id="373" name="Rectangle" descr="Rectangle"/>
            <p:cNvPicPr>
              <a:picLocks/>
            </p:cNvPicPr>
            <p:nvPr/>
          </p:nvPicPr>
          <p:blipFill>
            <a:blip r:embed="rId7">
              <a:extLst/>
            </a:blip>
            <a:stretch>
              <a:fillRect/>
            </a:stretch>
          </p:blipFill>
          <p:spPr>
            <a:xfrm>
              <a:off x="-50800" y="1855586"/>
              <a:ext cx="3983286" cy="828825"/>
            </a:xfrm>
            <a:prstGeom prst="rect">
              <a:avLst/>
            </a:prstGeom>
            <a:effectLst/>
          </p:spPr>
        </p:pic>
      </p:grpSp>
      <p:grpSp>
        <p:nvGrpSpPr>
          <p:cNvPr id="381" name="Grouper"/>
          <p:cNvGrpSpPr/>
          <p:nvPr/>
        </p:nvGrpSpPr>
        <p:grpSpPr>
          <a:xfrm>
            <a:off x="190500" y="3849928"/>
            <a:ext cx="12716334" cy="2527856"/>
            <a:chOff x="-50800" y="0"/>
            <a:chExt cx="12716333" cy="2527855"/>
          </a:xfrm>
        </p:grpSpPr>
        <p:sp>
          <p:nvSpPr>
            <p:cNvPr id="376" name="T est affichée"/>
            <p:cNvSpPr txBox="1"/>
            <p:nvPr/>
          </p:nvSpPr>
          <p:spPr>
            <a:xfrm>
              <a:off x="10667244" y="0"/>
              <a:ext cx="1998290" cy="622367"/>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T est affichée</a:t>
              </a:r>
            </a:p>
          </p:txBody>
        </p:sp>
        <p:sp>
          <p:nvSpPr>
            <p:cNvPr id="377" name="une tabulation est affichée"/>
            <p:cNvSpPr txBox="1"/>
            <p:nvPr/>
          </p:nvSpPr>
          <p:spPr>
            <a:xfrm>
              <a:off x="8871380" y="725497"/>
              <a:ext cx="3794154" cy="622368"/>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une tabulation est affichée</a:t>
              </a:r>
            </a:p>
          </p:txBody>
        </p:sp>
        <p:sp>
          <p:nvSpPr>
            <p:cNvPr id="378" name="U est affichée et on revient à la ligne"/>
            <p:cNvSpPr txBox="1"/>
            <p:nvPr/>
          </p:nvSpPr>
          <p:spPr>
            <a:xfrm>
              <a:off x="7719838" y="1436173"/>
              <a:ext cx="4945695" cy="622368"/>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U est affichée et on revient à la ligne</a:t>
              </a:r>
            </a:p>
          </p:txBody>
        </p:sp>
        <p:pic>
          <p:nvPicPr>
            <p:cNvPr id="379" name="Rectangle" descr="Rectangle"/>
            <p:cNvPicPr>
              <a:picLocks/>
            </p:cNvPicPr>
            <p:nvPr/>
          </p:nvPicPr>
          <p:blipFill>
            <a:blip r:embed="rId8">
              <a:extLst/>
            </a:blip>
            <a:stretch>
              <a:fillRect/>
            </a:stretch>
          </p:blipFill>
          <p:spPr>
            <a:xfrm>
              <a:off x="-50800" y="725497"/>
              <a:ext cx="3983286" cy="1802359"/>
            </a:xfrm>
            <a:prstGeom prst="rect">
              <a:avLst/>
            </a:prstGeom>
            <a:effectLst/>
          </p:spPr>
        </p:pic>
      </p:grpSp>
      <p:grpSp>
        <p:nvGrpSpPr>
          <p:cNvPr id="385" name="Grouper"/>
          <p:cNvGrpSpPr/>
          <p:nvPr/>
        </p:nvGrpSpPr>
        <p:grpSpPr>
          <a:xfrm>
            <a:off x="190351" y="6200501"/>
            <a:ext cx="12716334" cy="886166"/>
            <a:chOff x="-50800" y="0"/>
            <a:chExt cx="12716333" cy="886165"/>
          </a:xfrm>
        </p:grpSpPr>
        <p:sp>
          <p:nvSpPr>
            <p:cNvPr id="382" name="on patiente 1000 millisecondes et on recommence"/>
            <p:cNvSpPr txBox="1"/>
            <p:nvPr/>
          </p:nvSpPr>
          <p:spPr>
            <a:xfrm>
              <a:off x="5989973" y="0"/>
              <a:ext cx="6675561" cy="622367"/>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on patiente 1000 millisecondes et on recommence</a:t>
              </a:r>
            </a:p>
          </p:txBody>
        </p:sp>
        <p:pic>
          <p:nvPicPr>
            <p:cNvPr id="383" name="Rectangle" descr="Rectangle"/>
            <p:cNvPicPr>
              <a:picLocks/>
            </p:cNvPicPr>
            <p:nvPr/>
          </p:nvPicPr>
          <p:blipFill>
            <a:blip r:embed="rId9">
              <a:extLst/>
            </a:blip>
            <a:stretch>
              <a:fillRect/>
            </a:stretch>
          </p:blipFill>
          <p:spPr>
            <a:xfrm>
              <a:off x="-50800" y="263798"/>
              <a:ext cx="1998289" cy="622368"/>
            </a:xfrm>
            <a:prstGeom prst="rect">
              <a:avLst/>
            </a:prstGeom>
            <a:effectLst/>
          </p:spPr>
        </p:pic>
      </p:grpSp>
      <p:pic>
        <p:nvPicPr>
          <p:cNvPr id="386" name="Ovale" descr="Ovale"/>
          <p:cNvPicPr>
            <a:picLocks/>
          </p:cNvPicPr>
          <p:nvPr/>
        </p:nvPicPr>
        <p:blipFill>
          <a:blip r:embed="rId10">
            <a:extLst/>
          </a:blip>
          <a:stretch>
            <a:fillRect/>
          </a:stretch>
        </p:blipFill>
        <p:spPr>
          <a:xfrm>
            <a:off x="5301456" y="133055"/>
            <a:ext cx="688377" cy="646042"/>
          </a:xfrm>
          <a:prstGeom prst="rect">
            <a:avLst/>
          </a:prstGeom>
        </p:spPr>
      </p:pic>
      <p:pic>
        <p:nvPicPr>
          <p:cNvPr id="388" name="Capture d’écran 2019-02-02 à 23.21.50.png" descr="Capture d’écran 2019-02-02 à 23.21.50.png"/>
          <p:cNvPicPr>
            <a:picLocks noChangeAspect="1"/>
          </p:cNvPicPr>
          <p:nvPr/>
        </p:nvPicPr>
        <p:blipFill>
          <a:blip r:embed="rId11">
            <a:extLst/>
          </a:blip>
          <a:stretch>
            <a:fillRect/>
          </a:stretch>
        </p:blipFill>
        <p:spPr>
          <a:xfrm>
            <a:off x="4839006" y="892055"/>
            <a:ext cx="7602330" cy="6665974"/>
          </a:xfrm>
          <a:prstGeom prst="rect">
            <a:avLst/>
          </a:prstGeom>
          <a:ln w="12700">
            <a:miter lim="400000"/>
          </a:ln>
        </p:spPr>
      </p:pic>
      <p:grpSp>
        <p:nvGrpSpPr>
          <p:cNvPr id="392" name="Grouper"/>
          <p:cNvGrpSpPr/>
          <p:nvPr/>
        </p:nvGrpSpPr>
        <p:grpSpPr>
          <a:xfrm>
            <a:off x="4775200" y="1054987"/>
            <a:ext cx="2702729" cy="6593963"/>
            <a:chOff x="-50800" y="0"/>
            <a:chExt cx="2702728" cy="6593961"/>
          </a:xfrm>
        </p:grpSpPr>
        <p:sp>
          <p:nvSpPr>
            <p:cNvPr id="389" name="T en secondes"/>
            <p:cNvSpPr txBox="1"/>
            <p:nvPr/>
          </p:nvSpPr>
          <p:spPr>
            <a:xfrm>
              <a:off x="189741" y="0"/>
              <a:ext cx="2462188" cy="1020879"/>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T en secondes</a:t>
              </a:r>
            </a:p>
          </p:txBody>
        </p:sp>
        <p:pic>
          <p:nvPicPr>
            <p:cNvPr id="390" name="Rectangle" descr="Rectangle"/>
            <p:cNvPicPr>
              <a:picLocks/>
            </p:cNvPicPr>
            <p:nvPr/>
          </p:nvPicPr>
          <p:blipFill>
            <a:blip r:embed="rId12">
              <a:extLst/>
            </a:blip>
            <a:stretch>
              <a:fillRect/>
            </a:stretch>
          </p:blipFill>
          <p:spPr>
            <a:xfrm>
              <a:off x="-50800" y="1050659"/>
              <a:ext cx="1371600" cy="5543303"/>
            </a:xfrm>
            <a:prstGeom prst="rect">
              <a:avLst/>
            </a:prstGeom>
            <a:effectLst/>
          </p:spPr>
        </p:pic>
      </p:grpSp>
      <p:grpSp>
        <p:nvGrpSpPr>
          <p:cNvPr id="396" name="Grouper"/>
          <p:cNvGrpSpPr/>
          <p:nvPr/>
        </p:nvGrpSpPr>
        <p:grpSpPr>
          <a:xfrm>
            <a:off x="6564677" y="2105647"/>
            <a:ext cx="3479495" cy="5543303"/>
            <a:chOff x="-50800" y="-50799"/>
            <a:chExt cx="3479494" cy="5543301"/>
          </a:xfrm>
        </p:grpSpPr>
        <p:sp>
          <p:nvSpPr>
            <p:cNvPr id="393" name="U en volts"/>
            <p:cNvSpPr txBox="1"/>
            <p:nvPr/>
          </p:nvSpPr>
          <p:spPr>
            <a:xfrm>
              <a:off x="1738677" y="778096"/>
              <a:ext cx="1690018" cy="1020880"/>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U en volts</a:t>
              </a:r>
            </a:p>
          </p:txBody>
        </p:sp>
        <p:pic>
          <p:nvPicPr>
            <p:cNvPr id="394" name="Rectangle" descr="Rectangle"/>
            <p:cNvPicPr>
              <a:picLocks/>
            </p:cNvPicPr>
            <p:nvPr/>
          </p:nvPicPr>
          <p:blipFill>
            <a:blip r:embed="rId13">
              <a:extLst/>
            </a:blip>
            <a:stretch>
              <a:fillRect/>
            </a:stretch>
          </p:blipFill>
          <p:spPr>
            <a:xfrm>
              <a:off x="-50800" y="-50800"/>
              <a:ext cx="1247081" cy="5543302"/>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360"/>
                                        </p:tgtEl>
                                        <p:attrNameLst>
                                          <p:attrName>style.visibility</p:attrName>
                                        </p:attrNameLst>
                                      </p:cBhvr>
                                      <p:to>
                                        <p:strVal val="visible"/>
                                      </p:to>
                                    </p:set>
                                    <p:anim calcmode="lin" valueType="num">
                                      <p:cBhvr>
                                        <p:cTn id="7" dur="1000" fill="hold"/>
                                        <p:tgtEl>
                                          <p:spTgt spid="360"/>
                                        </p:tgtEl>
                                        <p:attrNameLst>
                                          <p:attrName>ppt_x</p:attrName>
                                        </p:attrNameLst>
                                      </p:cBhvr>
                                      <p:tavLst>
                                        <p:tav tm="0">
                                          <p:val>
                                            <p:strVal val="#ppt_x"/>
                                          </p:val>
                                        </p:tav>
                                        <p:tav tm="100000">
                                          <p:val>
                                            <p:strVal val="#ppt_x"/>
                                          </p:val>
                                        </p:tav>
                                      </p:tavLst>
                                    </p:anim>
                                    <p:anim calcmode="lin" valueType="num">
                                      <p:cBhvr>
                                        <p:cTn id="8" dur="1000" fill="hold"/>
                                        <p:tgtEl>
                                          <p:spTgt spid="36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365"/>
                                        </p:tgtEl>
                                        <p:attrNameLst>
                                          <p:attrName>style.visibility</p:attrName>
                                        </p:attrNameLst>
                                      </p:cBhvr>
                                      <p:to>
                                        <p:strVal val="visible"/>
                                      </p:to>
                                    </p:set>
                                    <p:animEffect transition="in" filter="wipe(left)">
                                      <p:cBhvr>
                                        <p:cTn id="13" dur="1500"/>
                                        <p:tgtEl>
                                          <p:spTgt spid="36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3" nodeType="clickEffect">
                                  <p:stCondLst>
                                    <p:cond delay="0"/>
                                  </p:stCondLst>
                                  <p:iterate>
                                    <p:tmAbs val="0"/>
                                  </p:iterate>
                                  <p:childTnLst>
                                    <p:set>
                                      <p:cBhvr>
                                        <p:cTn id="17" fill="hold"/>
                                        <p:tgtEl>
                                          <p:spTgt spid="363"/>
                                        </p:tgtEl>
                                        <p:attrNameLst>
                                          <p:attrName>style.visibility</p:attrName>
                                        </p:attrNameLst>
                                      </p:cBhvr>
                                      <p:to>
                                        <p:strVal val="visible"/>
                                      </p:to>
                                    </p:set>
                                    <p:anim calcmode="lin" valueType="num">
                                      <p:cBhvr>
                                        <p:cTn id="18" dur="1375" fill="hold"/>
                                        <p:tgtEl>
                                          <p:spTgt spid="363"/>
                                        </p:tgtEl>
                                        <p:attrNameLst>
                                          <p:attrName>ppt_x</p:attrName>
                                        </p:attrNameLst>
                                      </p:cBhvr>
                                      <p:tavLst>
                                        <p:tav tm="0">
                                          <p:val>
                                            <p:strVal val="#ppt_x"/>
                                          </p:val>
                                        </p:tav>
                                        <p:tav tm="100000">
                                          <p:val>
                                            <p:strVal val="#ppt_x"/>
                                          </p:val>
                                        </p:tav>
                                      </p:tavLst>
                                    </p:anim>
                                    <p:anim calcmode="lin" valueType="num">
                                      <p:cBhvr>
                                        <p:cTn id="19" dur="1375" fill="hold"/>
                                        <p:tgtEl>
                                          <p:spTgt spid="363"/>
                                        </p:tgtEl>
                                        <p:attrNameLst>
                                          <p:attrName>ppt_y</p:attrName>
                                        </p:attrNameLst>
                                      </p:cBhvr>
                                      <p:tavLst>
                                        <p:tav tm="0">
                                          <p:val>
                                            <p:strVal val="1+#ppt_h/2"/>
                                          </p:val>
                                        </p:tav>
                                        <p:tav tm="100000">
                                          <p:val>
                                            <p:strVal val="#ppt_y"/>
                                          </p:val>
                                        </p:tav>
                                      </p:tavLst>
                                    </p:anim>
                                  </p:childTnLst>
                                </p:cTn>
                              </p:par>
                            </p:childTnLst>
                          </p:cTn>
                        </p:par>
                        <p:par>
                          <p:cTn id="20" fill="hold">
                            <p:stCondLst>
                              <p:cond delay="1375"/>
                            </p:stCondLst>
                            <p:childTnLst>
                              <p:par>
                                <p:cTn id="21" presetID="23" presetClass="exit" presetSubtype="32" fill="hold" grpId="4" nodeType="afterEffect">
                                  <p:stCondLst>
                                    <p:cond delay="0"/>
                                  </p:stCondLst>
                                  <p:iterate>
                                    <p:tmAbs val="0"/>
                                  </p:iterate>
                                  <p:childTnLst>
                                    <p:anim calcmode="lin" valueType="num">
                                      <p:cBhvr>
                                        <p:cTn id="22" dur="2500" fill="hold"/>
                                        <p:tgtEl>
                                          <p:spTgt spid="359"/>
                                        </p:tgtEl>
                                        <p:attrNameLst>
                                          <p:attrName>ppt_w</p:attrName>
                                        </p:attrNameLst>
                                      </p:cBhvr>
                                      <p:tavLst>
                                        <p:tav tm="0">
                                          <p:val>
                                            <p:strVal val="ppt_w"/>
                                          </p:val>
                                        </p:tav>
                                        <p:tav tm="100000">
                                          <p:val>
                                            <p:fltVal val="0"/>
                                          </p:val>
                                        </p:tav>
                                      </p:tavLst>
                                    </p:anim>
                                    <p:anim calcmode="lin" valueType="num">
                                      <p:cBhvr>
                                        <p:cTn id="23" dur="2500" fill="hold"/>
                                        <p:tgtEl>
                                          <p:spTgt spid="359"/>
                                        </p:tgtEl>
                                        <p:attrNameLst>
                                          <p:attrName>ppt_h</p:attrName>
                                        </p:attrNameLst>
                                      </p:cBhvr>
                                      <p:tavLst>
                                        <p:tav tm="0">
                                          <p:val>
                                            <p:strVal val="ppt_h"/>
                                          </p:val>
                                        </p:tav>
                                        <p:tav tm="100000">
                                          <p:val>
                                            <p:fltVal val="0"/>
                                          </p:val>
                                        </p:tav>
                                      </p:tavLst>
                                    </p:anim>
                                    <p:set>
                                      <p:cBhvr>
                                        <p:cTn id="24" fill="hold">
                                          <p:stCondLst>
                                            <p:cond delay="2499"/>
                                          </p:stCondLst>
                                        </p:cTn>
                                        <p:tgtEl>
                                          <p:spTgt spid="35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5" nodeType="clickEffect">
                                  <p:stCondLst>
                                    <p:cond delay="0"/>
                                  </p:stCondLst>
                                  <p:iterate>
                                    <p:tmAbs val="0"/>
                                  </p:iterate>
                                  <p:childTnLst>
                                    <p:set>
                                      <p:cBhvr>
                                        <p:cTn id="28" fill="hold"/>
                                        <p:tgtEl>
                                          <p:spTgt spid="364"/>
                                        </p:tgtEl>
                                        <p:attrNameLst>
                                          <p:attrName>style.visibility</p:attrName>
                                        </p:attrNameLst>
                                      </p:cBhvr>
                                      <p:to>
                                        <p:strVal val="visible"/>
                                      </p:to>
                                    </p:set>
                                    <p:anim calcmode="lin" valueType="num">
                                      <p:cBhvr>
                                        <p:cTn id="29" dur="1250" fill="hold"/>
                                        <p:tgtEl>
                                          <p:spTgt spid="364"/>
                                        </p:tgtEl>
                                        <p:attrNameLst>
                                          <p:attrName>ppt_x</p:attrName>
                                        </p:attrNameLst>
                                      </p:cBhvr>
                                      <p:tavLst>
                                        <p:tav tm="0">
                                          <p:val>
                                            <p:strVal val="0-#ppt_w/2"/>
                                          </p:val>
                                        </p:tav>
                                        <p:tav tm="100000">
                                          <p:val>
                                            <p:strVal val="#ppt_x"/>
                                          </p:val>
                                        </p:tav>
                                      </p:tavLst>
                                    </p:anim>
                                    <p:anim calcmode="lin" valueType="num">
                                      <p:cBhvr>
                                        <p:cTn id="30" dur="1250" fill="hold"/>
                                        <p:tgtEl>
                                          <p:spTgt spid="364"/>
                                        </p:tgtEl>
                                        <p:attrNameLst>
                                          <p:attrName>ppt_y</p:attrName>
                                        </p:attrNameLst>
                                      </p:cBhvr>
                                      <p:tavLst>
                                        <p:tav tm="0">
                                          <p:val>
                                            <p:strVal val="#ppt_y"/>
                                          </p:val>
                                        </p:tav>
                                        <p:tav tm="100000">
                                          <p:val>
                                            <p:strVal val="#ppt_y"/>
                                          </p:val>
                                        </p:tav>
                                      </p:tavLst>
                                    </p:anim>
                                  </p:childTnLst>
                                </p:cTn>
                              </p:par>
                            </p:childTnLst>
                          </p:cTn>
                        </p:par>
                        <p:par>
                          <p:cTn id="31" fill="hold">
                            <p:stCondLst>
                              <p:cond delay="1250"/>
                            </p:stCondLst>
                            <p:childTnLst>
                              <p:par>
                                <p:cTn id="32" presetID="23" presetClass="exit" presetSubtype="32" fill="hold" grpId="6" nodeType="afterEffect">
                                  <p:stCondLst>
                                    <p:cond delay="0"/>
                                  </p:stCondLst>
                                  <p:iterate>
                                    <p:tmAbs val="0"/>
                                  </p:iterate>
                                  <p:childTnLst>
                                    <p:anim calcmode="lin" valueType="num">
                                      <p:cBhvr>
                                        <p:cTn id="33" dur="800" fill="hold"/>
                                        <p:tgtEl>
                                          <p:spTgt spid="363"/>
                                        </p:tgtEl>
                                        <p:attrNameLst>
                                          <p:attrName>ppt_w</p:attrName>
                                        </p:attrNameLst>
                                      </p:cBhvr>
                                      <p:tavLst>
                                        <p:tav tm="0">
                                          <p:val>
                                            <p:strVal val="ppt_w"/>
                                          </p:val>
                                        </p:tav>
                                        <p:tav tm="100000">
                                          <p:val>
                                            <p:fltVal val="0"/>
                                          </p:val>
                                        </p:tav>
                                      </p:tavLst>
                                    </p:anim>
                                    <p:anim calcmode="lin" valueType="num">
                                      <p:cBhvr>
                                        <p:cTn id="34" dur="800" fill="hold"/>
                                        <p:tgtEl>
                                          <p:spTgt spid="363"/>
                                        </p:tgtEl>
                                        <p:attrNameLst>
                                          <p:attrName>ppt_h</p:attrName>
                                        </p:attrNameLst>
                                      </p:cBhvr>
                                      <p:tavLst>
                                        <p:tav tm="0">
                                          <p:val>
                                            <p:strVal val="ppt_h"/>
                                          </p:val>
                                        </p:tav>
                                        <p:tav tm="100000">
                                          <p:val>
                                            <p:fltVal val="0"/>
                                          </p:val>
                                        </p:tav>
                                      </p:tavLst>
                                    </p:anim>
                                    <p:set>
                                      <p:cBhvr>
                                        <p:cTn id="35" fill="hold">
                                          <p:stCondLst>
                                            <p:cond delay="799"/>
                                          </p:stCondLst>
                                        </p:cTn>
                                        <p:tgtEl>
                                          <p:spTgt spid="363"/>
                                        </p:tgtEl>
                                        <p:attrNameLst>
                                          <p:attrName>style.visibility</p:attrName>
                                        </p:attrNameLst>
                                      </p:cBhvr>
                                      <p:to>
                                        <p:strVal val="hidden"/>
                                      </p:to>
                                    </p:set>
                                  </p:childTnLst>
                                </p:cTn>
                              </p:par>
                            </p:childTnLst>
                          </p:cTn>
                        </p:par>
                        <p:par>
                          <p:cTn id="36" fill="hold">
                            <p:stCondLst>
                              <p:cond delay="2050"/>
                            </p:stCondLst>
                            <p:childTnLst>
                              <p:par>
                                <p:cTn id="37" presetID="23" presetClass="exit" presetSubtype="32" fill="hold" grpId="7" nodeType="afterEffect">
                                  <p:stCondLst>
                                    <p:cond delay="0"/>
                                  </p:stCondLst>
                                  <p:iterate>
                                    <p:tmAbs val="0"/>
                                  </p:iterate>
                                  <p:childTnLst>
                                    <p:anim calcmode="lin" valueType="num">
                                      <p:cBhvr>
                                        <p:cTn id="38" dur="800" fill="hold"/>
                                        <p:tgtEl>
                                          <p:spTgt spid="360"/>
                                        </p:tgtEl>
                                        <p:attrNameLst>
                                          <p:attrName>ppt_w</p:attrName>
                                        </p:attrNameLst>
                                      </p:cBhvr>
                                      <p:tavLst>
                                        <p:tav tm="0">
                                          <p:val>
                                            <p:strVal val="ppt_w"/>
                                          </p:val>
                                        </p:tav>
                                        <p:tav tm="100000">
                                          <p:val>
                                            <p:fltVal val="0"/>
                                          </p:val>
                                        </p:tav>
                                      </p:tavLst>
                                    </p:anim>
                                    <p:anim calcmode="lin" valueType="num">
                                      <p:cBhvr>
                                        <p:cTn id="39" dur="800" fill="hold"/>
                                        <p:tgtEl>
                                          <p:spTgt spid="360"/>
                                        </p:tgtEl>
                                        <p:attrNameLst>
                                          <p:attrName>ppt_h</p:attrName>
                                        </p:attrNameLst>
                                      </p:cBhvr>
                                      <p:tavLst>
                                        <p:tav tm="0">
                                          <p:val>
                                            <p:strVal val="ppt_h"/>
                                          </p:val>
                                        </p:tav>
                                        <p:tav tm="100000">
                                          <p:val>
                                            <p:fltVal val="0"/>
                                          </p:val>
                                        </p:tav>
                                      </p:tavLst>
                                    </p:anim>
                                    <p:set>
                                      <p:cBhvr>
                                        <p:cTn id="40" fill="hold">
                                          <p:stCondLst>
                                            <p:cond delay="799"/>
                                          </p:stCondLst>
                                        </p:cTn>
                                        <p:tgtEl>
                                          <p:spTgt spid="36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8" nodeType="clickEffect">
                                  <p:stCondLst>
                                    <p:cond delay="0"/>
                                  </p:stCondLst>
                                  <p:iterate>
                                    <p:tmAbs val="0"/>
                                  </p:iterate>
                                  <p:childTnLst>
                                    <p:set>
                                      <p:cBhvr>
                                        <p:cTn id="44" fill="hold"/>
                                        <p:tgtEl>
                                          <p:spTgt spid="370"/>
                                        </p:tgtEl>
                                        <p:attrNameLst>
                                          <p:attrName>style.visibility</p:attrName>
                                        </p:attrNameLst>
                                      </p:cBhvr>
                                      <p:to>
                                        <p:strVal val="visible"/>
                                      </p:to>
                                    </p:set>
                                    <p:anim calcmode="lin" valueType="num">
                                      <p:cBhvr>
                                        <p:cTn id="45" dur="750" fill="hold"/>
                                        <p:tgtEl>
                                          <p:spTgt spid="370"/>
                                        </p:tgtEl>
                                        <p:attrNameLst>
                                          <p:attrName>ppt_w</p:attrName>
                                        </p:attrNameLst>
                                      </p:cBhvr>
                                      <p:tavLst>
                                        <p:tav tm="0">
                                          <p:val>
                                            <p:fltVal val="0"/>
                                          </p:val>
                                        </p:tav>
                                        <p:tav tm="100000">
                                          <p:val>
                                            <p:strVal val="#ppt_w"/>
                                          </p:val>
                                        </p:tav>
                                      </p:tavLst>
                                    </p:anim>
                                    <p:anim calcmode="lin" valueType="num">
                                      <p:cBhvr>
                                        <p:cTn id="46" dur="750" fill="hold"/>
                                        <p:tgtEl>
                                          <p:spTgt spid="370"/>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9" nodeType="clickEffect">
                                  <p:stCondLst>
                                    <p:cond delay="0"/>
                                  </p:stCondLst>
                                  <p:iterate>
                                    <p:tmAbs val="0"/>
                                  </p:iterate>
                                  <p:childTnLst>
                                    <p:set>
                                      <p:cBhvr>
                                        <p:cTn id="50" fill="hold"/>
                                        <p:tgtEl>
                                          <p:spTgt spid="375"/>
                                        </p:tgtEl>
                                        <p:attrNameLst>
                                          <p:attrName>style.visibility</p:attrName>
                                        </p:attrNameLst>
                                      </p:cBhvr>
                                      <p:to>
                                        <p:strVal val="visible"/>
                                      </p:to>
                                    </p:set>
                                    <p:anim calcmode="lin" valueType="num">
                                      <p:cBhvr>
                                        <p:cTn id="51" dur="750" fill="hold"/>
                                        <p:tgtEl>
                                          <p:spTgt spid="375"/>
                                        </p:tgtEl>
                                        <p:attrNameLst>
                                          <p:attrName>ppt_w</p:attrName>
                                        </p:attrNameLst>
                                      </p:cBhvr>
                                      <p:tavLst>
                                        <p:tav tm="0">
                                          <p:val>
                                            <p:fltVal val="0"/>
                                          </p:val>
                                        </p:tav>
                                        <p:tav tm="100000">
                                          <p:val>
                                            <p:strVal val="#ppt_w"/>
                                          </p:val>
                                        </p:tav>
                                      </p:tavLst>
                                    </p:anim>
                                    <p:anim calcmode="lin" valueType="num">
                                      <p:cBhvr>
                                        <p:cTn id="52" dur="750" fill="hold"/>
                                        <p:tgtEl>
                                          <p:spTgt spid="375"/>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10" nodeType="clickEffect">
                                  <p:stCondLst>
                                    <p:cond delay="0"/>
                                  </p:stCondLst>
                                  <p:iterate>
                                    <p:tmAbs val="0"/>
                                  </p:iterate>
                                  <p:childTnLst>
                                    <p:set>
                                      <p:cBhvr>
                                        <p:cTn id="56" fill="hold"/>
                                        <p:tgtEl>
                                          <p:spTgt spid="381"/>
                                        </p:tgtEl>
                                        <p:attrNameLst>
                                          <p:attrName>style.visibility</p:attrName>
                                        </p:attrNameLst>
                                      </p:cBhvr>
                                      <p:to>
                                        <p:strVal val="visible"/>
                                      </p:to>
                                    </p:set>
                                    <p:anim calcmode="lin" valueType="num">
                                      <p:cBhvr>
                                        <p:cTn id="57" dur="750" fill="hold"/>
                                        <p:tgtEl>
                                          <p:spTgt spid="381"/>
                                        </p:tgtEl>
                                        <p:attrNameLst>
                                          <p:attrName>ppt_w</p:attrName>
                                        </p:attrNameLst>
                                      </p:cBhvr>
                                      <p:tavLst>
                                        <p:tav tm="0">
                                          <p:val>
                                            <p:fltVal val="0"/>
                                          </p:val>
                                        </p:tav>
                                        <p:tav tm="100000">
                                          <p:val>
                                            <p:strVal val="#ppt_w"/>
                                          </p:val>
                                        </p:tav>
                                      </p:tavLst>
                                    </p:anim>
                                    <p:anim calcmode="lin" valueType="num">
                                      <p:cBhvr>
                                        <p:cTn id="58" dur="750" fill="hold"/>
                                        <p:tgtEl>
                                          <p:spTgt spid="38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11" nodeType="clickEffect">
                                  <p:stCondLst>
                                    <p:cond delay="0"/>
                                  </p:stCondLst>
                                  <p:iterate>
                                    <p:tmAbs val="0"/>
                                  </p:iterate>
                                  <p:childTnLst>
                                    <p:set>
                                      <p:cBhvr>
                                        <p:cTn id="62" fill="hold"/>
                                        <p:tgtEl>
                                          <p:spTgt spid="385"/>
                                        </p:tgtEl>
                                        <p:attrNameLst>
                                          <p:attrName>style.visibility</p:attrName>
                                        </p:attrNameLst>
                                      </p:cBhvr>
                                      <p:to>
                                        <p:strVal val="visible"/>
                                      </p:to>
                                    </p:set>
                                    <p:anim calcmode="lin" valueType="num">
                                      <p:cBhvr>
                                        <p:cTn id="63" dur="750" fill="hold"/>
                                        <p:tgtEl>
                                          <p:spTgt spid="385"/>
                                        </p:tgtEl>
                                        <p:attrNameLst>
                                          <p:attrName>ppt_w</p:attrName>
                                        </p:attrNameLst>
                                      </p:cBhvr>
                                      <p:tavLst>
                                        <p:tav tm="0">
                                          <p:val>
                                            <p:fltVal val="0"/>
                                          </p:val>
                                        </p:tav>
                                        <p:tav tm="100000">
                                          <p:val>
                                            <p:strVal val="#ppt_w"/>
                                          </p:val>
                                        </p:tav>
                                      </p:tavLst>
                                    </p:anim>
                                    <p:anim calcmode="lin" valueType="num">
                                      <p:cBhvr>
                                        <p:cTn id="64" dur="750" fill="hold"/>
                                        <p:tgtEl>
                                          <p:spTgt spid="385"/>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12" nodeType="clickEffect">
                                  <p:stCondLst>
                                    <p:cond delay="0"/>
                                  </p:stCondLst>
                                  <p:iterate type="lt">
                                    <p:tmAbs val="0"/>
                                  </p:iterate>
                                  <p:childTnLst>
                                    <p:set>
                                      <p:cBhvr>
                                        <p:cTn id="68" fill="hold"/>
                                        <p:tgtEl>
                                          <p:spTgt spid="386"/>
                                        </p:tgtEl>
                                        <p:attrNameLst>
                                          <p:attrName>style.visibility</p:attrName>
                                        </p:attrNameLst>
                                      </p:cBhvr>
                                      <p:to>
                                        <p:strVal val="visible"/>
                                      </p:to>
                                    </p:set>
                                    <p:anim calcmode="lin" valueType="num">
                                      <p:cBhvr>
                                        <p:cTn id="69" dur="2000" fill="hold"/>
                                        <p:tgtEl>
                                          <p:spTgt spid="386"/>
                                        </p:tgtEl>
                                        <p:attrNameLst>
                                          <p:attrName>ppt_x</p:attrName>
                                        </p:attrNameLst>
                                      </p:cBhvr>
                                      <p:tavLst>
                                        <p:tav tm="0">
                                          <p:val>
                                            <p:strVal val="#ppt_x"/>
                                          </p:val>
                                        </p:tav>
                                        <p:tav tm="100000">
                                          <p:val>
                                            <p:strVal val="#ppt_x"/>
                                          </p:val>
                                        </p:tav>
                                      </p:tavLst>
                                    </p:anim>
                                    <p:anim calcmode="lin" valueType="num">
                                      <p:cBhvr>
                                        <p:cTn id="70" dur="2000" fill="hold"/>
                                        <p:tgtEl>
                                          <p:spTgt spid="386"/>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9" presetClass="entr" presetSubtype="10" fill="hold" grpId="13" nodeType="clickEffect">
                                  <p:stCondLst>
                                    <p:cond delay="0"/>
                                  </p:stCondLst>
                                  <p:iterate>
                                    <p:tmAbs val="0"/>
                                  </p:iterate>
                                  <p:childTnLst>
                                    <p:set>
                                      <p:cBhvr>
                                        <p:cTn id="74" fill="hold"/>
                                        <p:tgtEl>
                                          <p:spTgt spid="388"/>
                                        </p:tgtEl>
                                        <p:attrNameLst>
                                          <p:attrName>style.visibility</p:attrName>
                                        </p:attrNameLst>
                                      </p:cBhvr>
                                      <p:to>
                                        <p:strVal val="visible"/>
                                      </p:to>
                                    </p:set>
                                    <p:anim calcmode="lin" valueType="num">
                                      <p:cBhvr>
                                        <p:cTn id="75" dur="1500" fill="hold"/>
                                        <p:tgtEl>
                                          <p:spTgt spid="388"/>
                                        </p:tgtEl>
                                        <p:attrNameLst>
                                          <p:attrName>ppt_w</p:attrName>
                                        </p:attrNameLst>
                                      </p:cBhvr>
                                      <p:tavLst>
                                        <p:tav tm="0" fmla="#ppt_w*sin(2.5*pi*$)">
                                          <p:val>
                                            <p:fltVal val="0"/>
                                          </p:val>
                                        </p:tav>
                                        <p:tav tm="100000">
                                          <p:val>
                                            <p:fltVal val="1"/>
                                          </p:val>
                                        </p:tav>
                                      </p:tavLst>
                                    </p:anim>
                                    <p:anim calcmode="lin" valueType="num">
                                      <p:cBhvr>
                                        <p:cTn id="76" dur="1500" fill="hold"/>
                                        <p:tgtEl>
                                          <p:spTgt spid="388"/>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14" nodeType="clickEffect">
                                  <p:stCondLst>
                                    <p:cond delay="0"/>
                                  </p:stCondLst>
                                  <p:iterate>
                                    <p:tmAbs val="0"/>
                                  </p:iterate>
                                  <p:childTnLst>
                                    <p:set>
                                      <p:cBhvr>
                                        <p:cTn id="80" fill="hold"/>
                                        <p:tgtEl>
                                          <p:spTgt spid="392"/>
                                        </p:tgtEl>
                                        <p:attrNameLst>
                                          <p:attrName>style.visibility</p:attrName>
                                        </p:attrNameLst>
                                      </p:cBhvr>
                                      <p:to>
                                        <p:strVal val="visible"/>
                                      </p:to>
                                    </p:set>
                                    <p:anim calcmode="lin" valueType="num">
                                      <p:cBhvr>
                                        <p:cTn id="81" dur="750" fill="hold"/>
                                        <p:tgtEl>
                                          <p:spTgt spid="392"/>
                                        </p:tgtEl>
                                        <p:attrNameLst>
                                          <p:attrName>ppt_w</p:attrName>
                                        </p:attrNameLst>
                                      </p:cBhvr>
                                      <p:tavLst>
                                        <p:tav tm="0">
                                          <p:val>
                                            <p:fltVal val="0"/>
                                          </p:val>
                                        </p:tav>
                                        <p:tav tm="100000">
                                          <p:val>
                                            <p:strVal val="#ppt_w"/>
                                          </p:val>
                                        </p:tav>
                                      </p:tavLst>
                                    </p:anim>
                                    <p:anim calcmode="lin" valueType="num">
                                      <p:cBhvr>
                                        <p:cTn id="82" dur="750" fill="hold"/>
                                        <p:tgtEl>
                                          <p:spTgt spid="392"/>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15" nodeType="clickEffect">
                                  <p:stCondLst>
                                    <p:cond delay="0"/>
                                  </p:stCondLst>
                                  <p:iterate>
                                    <p:tmAbs val="0"/>
                                  </p:iterate>
                                  <p:childTnLst>
                                    <p:set>
                                      <p:cBhvr>
                                        <p:cTn id="86" fill="hold"/>
                                        <p:tgtEl>
                                          <p:spTgt spid="396"/>
                                        </p:tgtEl>
                                        <p:attrNameLst>
                                          <p:attrName>style.visibility</p:attrName>
                                        </p:attrNameLst>
                                      </p:cBhvr>
                                      <p:to>
                                        <p:strVal val="visible"/>
                                      </p:to>
                                    </p:set>
                                    <p:anim calcmode="lin" valueType="num">
                                      <p:cBhvr>
                                        <p:cTn id="87" dur="750" fill="hold"/>
                                        <p:tgtEl>
                                          <p:spTgt spid="396"/>
                                        </p:tgtEl>
                                        <p:attrNameLst>
                                          <p:attrName>ppt_w</p:attrName>
                                        </p:attrNameLst>
                                      </p:cBhvr>
                                      <p:tavLst>
                                        <p:tav tm="0">
                                          <p:val>
                                            <p:fltVal val="0"/>
                                          </p:val>
                                        </p:tav>
                                        <p:tav tm="100000">
                                          <p:val>
                                            <p:strVal val="#ppt_w"/>
                                          </p:val>
                                        </p:tav>
                                      </p:tavLst>
                                    </p:anim>
                                    <p:anim calcmode="lin" valueType="num">
                                      <p:cBhvr>
                                        <p:cTn id="88" dur="750" fill="hold"/>
                                        <p:tgtEl>
                                          <p:spTgt spid="3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4" animBg="1" advAuto="0"/>
      <p:bldP spid="360" grpId="1" animBg="1" advAuto="0"/>
      <p:bldP spid="360" grpId="7" animBg="1" advAuto="0"/>
      <p:bldP spid="363" grpId="3" animBg="1" advAuto="0"/>
      <p:bldP spid="363" grpId="6" animBg="1" advAuto="0"/>
      <p:bldP spid="364" grpId="5" animBg="1" advAuto="0"/>
      <p:bldP spid="365" grpId="2" animBg="1" advAuto="0"/>
      <p:bldP spid="370" grpId="8" animBg="1" advAuto="0"/>
      <p:bldP spid="375" grpId="9" animBg="1" advAuto="0"/>
      <p:bldP spid="381" grpId="10" animBg="1" advAuto="0"/>
      <p:bldP spid="385" grpId="11" animBg="1" advAuto="0"/>
      <p:bldP spid="386" grpId="12" animBg="1" advAuto="0"/>
      <p:bldP spid="388" grpId="13" animBg="1" advAuto="0"/>
      <p:bldP spid="392" grpId="14" animBg="1" advAuto="0"/>
      <p:bldP spid="396" grpId="1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1200px-Arduino_Logo.svg.png" descr="1200px-Arduino_Logo.svg.png"/>
          <p:cNvPicPr>
            <a:picLocks noChangeAspect="1"/>
          </p:cNvPicPr>
          <p:nvPr/>
        </p:nvPicPr>
        <p:blipFill>
          <a:blip r:embed="rId2">
            <a:extLst/>
          </a:blip>
          <a:stretch>
            <a:fillRect/>
          </a:stretch>
        </p:blipFill>
        <p:spPr>
          <a:xfrm>
            <a:off x="1726735" y="2130440"/>
            <a:ext cx="9173611" cy="6245700"/>
          </a:xfrm>
          <a:prstGeom prst="rect">
            <a:avLst/>
          </a:prstGeom>
          <a:ln w="12700">
            <a:miter lim="400000"/>
          </a:ln>
        </p:spPr>
      </p:pic>
      <p:sp>
        <p:nvSpPr>
          <p:cNvPr id="401" name="je veux mesurer une température :…"/>
          <p:cNvSpPr txBox="1"/>
          <p:nvPr/>
        </p:nvSpPr>
        <p:spPr>
          <a:xfrm>
            <a:off x="3426700" y="3489776"/>
            <a:ext cx="6151400" cy="1381998"/>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t>je veux mesurer une température :</a:t>
            </a:r>
          </a:p>
          <a:p>
            <a:pPr algn="ctr">
              <a:lnSpc>
                <a:spcPct val="80000"/>
              </a:lnSpc>
              <a:spcBef>
                <a:spcPts val="0"/>
              </a:spcBef>
              <a:defRPr sz="2800" cap="all">
                <a:solidFill>
                  <a:srgbClr val="FFFFFF"/>
                </a:solidFill>
                <a:latin typeface="+mn-lt"/>
                <a:ea typeface="+mn-ea"/>
                <a:cs typeface="+mn-cs"/>
                <a:sym typeface="DIN Condensed"/>
              </a:defRPr>
            </a:pPr>
            <a:r>
              <a:t>Je recherche sur internet et je trouve toutes les informations utiles sur le capteur LM35</a:t>
            </a:r>
          </a:p>
        </p:txBody>
      </p:sp>
      <p:pic>
        <p:nvPicPr>
          <p:cNvPr id="402" name="Capture d’écran 2019-02-02 à 23.31.31.png" descr="Capture d’écran 2019-02-02 à 23.31.31.png"/>
          <p:cNvPicPr>
            <a:picLocks noChangeAspect="1"/>
          </p:cNvPicPr>
          <p:nvPr/>
        </p:nvPicPr>
        <p:blipFill>
          <a:blip r:embed="rId3">
            <a:extLst/>
          </a:blip>
          <a:stretch>
            <a:fillRect/>
          </a:stretch>
        </p:blipFill>
        <p:spPr>
          <a:xfrm>
            <a:off x="-2417686" y="1871591"/>
            <a:ext cx="9863010" cy="6914276"/>
          </a:xfrm>
          <a:prstGeom prst="rect">
            <a:avLst/>
          </a:prstGeom>
          <a:ln w="12700">
            <a:miter lim="400000"/>
          </a:ln>
        </p:spPr>
      </p:pic>
      <p:pic>
        <p:nvPicPr>
          <p:cNvPr id="403" name="Capture d’écran 2019-02-02 à 23.33.02.png" descr="Capture d’écran 2019-02-02 à 23.33.02.png"/>
          <p:cNvPicPr>
            <a:picLocks noChangeAspect="1"/>
          </p:cNvPicPr>
          <p:nvPr/>
        </p:nvPicPr>
        <p:blipFill>
          <a:blip r:embed="rId4">
            <a:extLst/>
          </a:blip>
          <a:stretch>
            <a:fillRect/>
          </a:stretch>
        </p:blipFill>
        <p:spPr>
          <a:xfrm>
            <a:off x="7848039" y="116978"/>
            <a:ext cx="4783962" cy="9753601"/>
          </a:xfrm>
          <a:prstGeom prst="rect">
            <a:avLst/>
          </a:prstGeom>
          <a:ln w="12700">
            <a:miter lim="400000"/>
          </a:ln>
        </p:spPr>
      </p:pic>
      <p:pic>
        <p:nvPicPr>
          <p:cNvPr id="404" name="Capture d’écran 2019-02-02 à 23.28.08.png" descr="Capture d’écran 2019-02-02 à 23.28.08.png"/>
          <p:cNvPicPr>
            <a:picLocks noChangeAspect="1"/>
          </p:cNvPicPr>
          <p:nvPr/>
        </p:nvPicPr>
        <p:blipFill>
          <a:blip r:embed="rId5">
            <a:extLst/>
          </a:blip>
          <a:stretch>
            <a:fillRect/>
          </a:stretch>
        </p:blipFill>
        <p:spPr>
          <a:xfrm>
            <a:off x="261391" y="6787653"/>
            <a:ext cx="4504856" cy="3118130"/>
          </a:xfrm>
          <a:prstGeom prst="rect">
            <a:avLst/>
          </a:prstGeom>
          <a:ln w="12700">
            <a:miter lim="400000"/>
          </a:ln>
        </p:spPr>
      </p:pic>
      <p:pic>
        <p:nvPicPr>
          <p:cNvPr id="405" name="Ovale" descr="Ovale"/>
          <p:cNvPicPr>
            <a:picLocks/>
          </p:cNvPicPr>
          <p:nvPr/>
        </p:nvPicPr>
        <p:blipFill>
          <a:blip r:embed="rId6">
            <a:extLst/>
          </a:blip>
          <a:stretch>
            <a:fillRect/>
          </a:stretch>
        </p:blipFill>
        <p:spPr>
          <a:xfrm>
            <a:off x="8744222" y="5186605"/>
            <a:ext cx="3185891" cy="553620"/>
          </a:xfrm>
          <a:prstGeom prst="rect">
            <a:avLst/>
          </a:prstGeom>
        </p:spPr>
      </p:pic>
      <p:pic>
        <p:nvPicPr>
          <p:cNvPr id="407" name="Ovale" descr="Ovale"/>
          <p:cNvPicPr>
            <a:picLocks/>
          </p:cNvPicPr>
          <p:nvPr/>
        </p:nvPicPr>
        <p:blipFill>
          <a:blip r:embed="rId7">
            <a:extLst/>
          </a:blip>
          <a:stretch>
            <a:fillRect/>
          </a:stretch>
        </p:blipFill>
        <p:spPr>
          <a:xfrm>
            <a:off x="7362328" y="6055057"/>
            <a:ext cx="4504856" cy="1381998"/>
          </a:xfrm>
          <a:prstGeom prst="rect">
            <a:avLst/>
          </a:prstGeom>
        </p:spPr>
      </p:pic>
      <p:pic>
        <p:nvPicPr>
          <p:cNvPr id="409" name="Capture d’écran 2019-02-02 à 23.39.57.png" descr="Capture d’écran 2019-02-02 à 23.39.57.png"/>
          <p:cNvPicPr>
            <a:picLocks noChangeAspect="1"/>
          </p:cNvPicPr>
          <p:nvPr/>
        </p:nvPicPr>
        <p:blipFill>
          <a:blip r:embed="rId8">
            <a:extLst/>
          </a:blip>
          <a:stretch>
            <a:fillRect/>
          </a:stretch>
        </p:blipFill>
        <p:spPr>
          <a:xfrm>
            <a:off x="343635" y="-663898"/>
            <a:ext cx="12535022" cy="4931639"/>
          </a:xfrm>
          <a:prstGeom prst="rect">
            <a:avLst/>
          </a:prstGeom>
          <a:ln w="12700">
            <a:miter lim="400000"/>
          </a:ln>
        </p:spPr>
      </p:pic>
      <p:sp>
        <p:nvSpPr>
          <p:cNvPr id="410" name="TP de Mathieu Moulat"/>
          <p:cNvSpPr txBox="1"/>
          <p:nvPr/>
        </p:nvSpPr>
        <p:spPr>
          <a:xfrm>
            <a:off x="4978527" y="9131299"/>
            <a:ext cx="2670028" cy="38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defRPr sz="1600" u="sng">
                <a:solidFill>
                  <a:srgbClr val="0433FF"/>
                </a:solidFill>
                <a:hlinkClick r:id="rId9"/>
              </a:defRPr>
            </a:lvl1pPr>
          </a:lstStyle>
          <a:p>
            <a:pPr>
              <a:defRPr u="none"/>
            </a:pPr>
            <a:r>
              <a:rPr u="sng">
                <a:hlinkClick r:id="rId9"/>
              </a:rPr>
              <a:t>TP de Mathieu Moulat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01"/>
                                        </p:tgtEl>
                                        <p:attrNameLst>
                                          <p:attrName>style.visibility</p:attrName>
                                        </p:attrNameLst>
                                      </p:cBhvr>
                                      <p:to>
                                        <p:strVal val="visible"/>
                                      </p:to>
                                    </p:set>
                                    <p:animEffect transition="in" filter="box(out)">
                                      <p:cBhvr>
                                        <p:cTn id="7" dur="20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8" fill="hold" grpId="2" nodeType="clickEffect">
                                  <p:stCondLst>
                                    <p:cond delay="0"/>
                                  </p:stCondLst>
                                  <p:iterate>
                                    <p:tmAbs val="0"/>
                                  </p:iterate>
                                  <p:childTnLst>
                                    <p:set>
                                      <p:cBhvr>
                                        <p:cTn id="11" fill="hold"/>
                                        <p:tgtEl>
                                          <p:spTgt spid="404"/>
                                        </p:tgtEl>
                                        <p:attrNameLst>
                                          <p:attrName>style.visibility</p:attrName>
                                        </p:attrNameLst>
                                      </p:cBhvr>
                                      <p:to>
                                        <p:strVal val="visible"/>
                                      </p:to>
                                    </p:set>
                                    <p:anim calcmode="lin" valueType="num">
                                      <p:cBhvr>
                                        <p:cTn id="12" dur="500" fill="hold"/>
                                        <p:tgtEl>
                                          <p:spTgt spid="404"/>
                                        </p:tgtEl>
                                        <p:attrNameLst>
                                          <p:attrName>ppt_w</p:attrName>
                                        </p:attrNameLst>
                                      </p:cBhvr>
                                      <p:tavLst>
                                        <p:tav tm="0">
                                          <p:val>
                                            <p:fltVal val="0"/>
                                          </p:val>
                                        </p:tav>
                                        <p:tav tm="100000">
                                          <p:val>
                                            <p:strVal val="#ppt_w"/>
                                          </p:val>
                                        </p:tav>
                                      </p:tavLst>
                                    </p:anim>
                                    <p:anim calcmode="lin" valueType="num">
                                      <p:cBhvr>
                                        <p:cTn id="13" dur="500" fill="hold"/>
                                        <p:tgtEl>
                                          <p:spTgt spid="404"/>
                                        </p:tgtEl>
                                        <p:attrNameLst>
                                          <p:attrName>ppt_h</p:attrName>
                                        </p:attrNameLst>
                                      </p:cBhvr>
                                      <p:tavLst>
                                        <p:tav tm="0">
                                          <p:val>
                                            <p:fltVal val="0"/>
                                          </p:val>
                                        </p:tav>
                                        <p:tav tm="100000">
                                          <p:val>
                                            <p:strVal val="#ppt_h"/>
                                          </p:val>
                                        </p:tav>
                                      </p:tavLst>
                                    </p:anim>
                                    <p:anim calcmode="lin" valueType="num">
                                      <p:cBhvr>
                                        <p:cTn id="14" dur="500" fill="hold"/>
                                        <p:tgtEl>
                                          <p:spTgt spid="404"/>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4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8" fill="hold" grpId="3" nodeType="clickEffect">
                                  <p:stCondLst>
                                    <p:cond delay="0"/>
                                  </p:stCondLst>
                                  <p:iterate>
                                    <p:tmAbs val="0"/>
                                  </p:iterate>
                                  <p:childTnLst>
                                    <p:set>
                                      <p:cBhvr>
                                        <p:cTn id="19" fill="hold"/>
                                        <p:tgtEl>
                                          <p:spTgt spid="402"/>
                                        </p:tgtEl>
                                        <p:attrNameLst>
                                          <p:attrName>style.visibility</p:attrName>
                                        </p:attrNameLst>
                                      </p:cBhvr>
                                      <p:to>
                                        <p:strVal val="visible"/>
                                      </p:to>
                                    </p:set>
                                    <p:anim calcmode="lin" valueType="num">
                                      <p:cBhvr>
                                        <p:cTn id="20" dur="1000" fill="hold"/>
                                        <p:tgtEl>
                                          <p:spTgt spid="402"/>
                                        </p:tgtEl>
                                        <p:attrNameLst>
                                          <p:attrName>ppt_w</p:attrName>
                                        </p:attrNameLst>
                                      </p:cBhvr>
                                      <p:tavLst>
                                        <p:tav tm="0">
                                          <p:val>
                                            <p:fltVal val="0"/>
                                          </p:val>
                                        </p:tav>
                                        <p:tav tm="100000">
                                          <p:val>
                                            <p:strVal val="#ppt_w"/>
                                          </p:val>
                                        </p:tav>
                                      </p:tavLst>
                                    </p:anim>
                                    <p:anim calcmode="lin" valueType="num">
                                      <p:cBhvr>
                                        <p:cTn id="21" dur="1000" fill="hold"/>
                                        <p:tgtEl>
                                          <p:spTgt spid="402"/>
                                        </p:tgtEl>
                                        <p:attrNameLst>
                                          <p:attrName>ppt_h</p:attrName>
                                        </p:attrNameLst>
                                      </p:cBhvr>
                                      <p:tavLst>
                                        <p:tav tm="0">
                                          <p:val>
                                            <p:fltVal val="0"/>
                                          </p:val>
                                        </p:tav>
                                        <p:tav tm="100000">
                                          <p:val>
                                            <p:strVal val="#ppt_h"/>
                                          </p:val>
                                        </p:tav>
                                      </p:tavLst>
                                    </p:anim>
                                    <p:anim calcmode="lin" valueType="num">
                                      <p:cBhvr>
                                        <p:cTn id="22" dur="1000" fill="hold"/>
                                        <p:tgtEl>
                                          <p:spTgt spid="40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8" fill="hold" grpId="4" nodeType="clickEffect">
                                  <p:stCondLst>
                                    <p:cond delay="0"/>
                                  </p:stCondLst>
                                  <p:iterate>
                                    <p:tmAbs val="0"/>
                                  </p:iterate>
                                  <p:childTnLst>
                                    <p:set>
                                      <p:cBhvr>
                                        <p:cTn id="27" fill="hold"/>
                                        <p:tgtEl>
                                          <p:spTgt spid="403"/>
                                        </p:tgtEl>
                                        <p:attrNameLst>
                                          <p:attrName>style.visibility</p:attrName>
                                        </p:attrNameLst>
                                      </p:cBhvr>
                                      <p:to>
                                        <p:strVal val="visible"/>
                                      </p:to>
                                    </p:set>
                                    <p:anim calcmode="lin" valueType="num">
                                      <p:cBhvr>
                                        <p:cTn id="28" dur="1000" fill="hold"/>
                                        <p:tgtEl>
                                          <p:spTgt spid="403"/>
                                        </p:tgtEl>
                                        <p:attrNameLst>
                                          <p:attrName>ppt_w</p:attrName>
                                        </p:attrNameLst>
                                      </p:cBhvr>
                                      <p:tavLst>
                                        <p:tav tm="0">
                                          <p:val>
                                            <p:fltVal val="0"/>
                                          </p:val>
                                        </p:tav>
                                        <p:tav tm="100000">
                                          <p:val>
                                            <p:strVal val="#ppt_w"/>
                                          </p:val>
                                        </p:tav>
                                      </p:tavLst>
                                    </p:anim>
                                    <p:anim calcmode="lin" valueType="num">
                                      <p:cBhvr>
                                        <p:cTn id="29" dur="1000" fill="hold"/>
                                        <p:tgtEl>
                                          <p:spTgt spid="403"/>
                                        </p:tgtEl>
                                        <p:attrNameLst>
                                          <p:attrName>ppt_h</p:attrName>
                                        </p:attrNameLst>
                                      </p:cBhvr>
                                      <p:tavLst>
                                        <p:tav tm="0">
                                          <p:val>
                                            <p:fltVal val="0"/>
                                          </p:val>
                                        </p:tav>
                                        <p:tav tm="100000">
                                          <p:val>
                                            <p:strVal val="#ppt_h"/>
                                          </p:val>
                                        </p:tav>
                                      </p:tavLst>
                                    </p:anim>
                                    <p:anim calcmode="lin" valueType="num">
                                      <p:cBhvr>
                                        <p:cTn id="30" dur="1000" fill="hold"/>
                                        <p:tgtEl>
                                          <p:spTgt spid="40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5" nodeType="clickEffect">
                                  <p:stCondLst>
                                    <p:cond delay="0"/>
                                  </p:stCondLst>
                                  <p:iterate>
                                    <p:tmAbs val="0"/>
                                  </p:iterate>
                                  <p:childTnLst>
                                    <p:set>
                                      <p:cBhvr>
                                        <p:cTn id="35" fill="hold"/>
                                        <p:tgtEl>
                                          <p:spTgt spid="405"/>
                                        </p:tgtEl>
                                        <p:attrNameLst>
                                          <p:attrName>style.visibility</p:attrName>
                                        </p:attrNameLst>
                                      </p:cBhvr>
                                      <p:to>
                                        <p:strVal val="visible"/>
                                      </p:to>
                                    </p:set>
                                    <p:anim calcmode="lin" valueType="num">
                                      <p:cBhvr>
                                        <p:cTn id="36" dur="750" fill="hold"/>
                                        <p:tgtEl>
                                          <p:spTgt spid="405"/>
                                        </p:tgtEl>
                                        <p:attrNameLst>
                                          <p:attrName>ppt_w</p:attrName>
                                        </p:attrNameLst>
                                      </p:cBhvr>
                                      <p:tavLst>
                                        <p:tav tm="0">
                                          <p:val>
                                            <p:fltVal val="0"/>
                                          </p:val>
                                        </p:tav>
                                        <p:tav tm="100000">
                                          <p:val>
                                            <p:strVal val="#ppt_w"/>
                                          </p:val>
                                        </p:tav>
                                      </p:tavLst>
                                    </p:anim>
                                    <p:anim calcmode="lin" valueType="num">
                                      <p:cBhvr>
                                        <p:cTn id="37" dur="750" fill="hold"/>
                                        <p:tgtEl>
                                          <p:spTgt spid="405"/>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6" nodeType="clickEffect">
                                  <p:stCondLst>
                                    <p:cond delay="0"/>
                                  </p:stCondLst>
                                  <p:iterate>
                                    <p:tmAbs val="0"/>
                                  </p:iterate>
                                  <p:childTnLst>
                                    <p:set>
                                      <p:cBhvr>
                                        <p:cTn id="41" fill="hold"/>
                                        <p:tgtEl>
                                          <p:spTgt spid="407"/>
                                        </p:tgtEl>
                                        <p:attrNameLst>
                                          <p:attrName>style.visibility</p:attrName>
                                        </p:attrNameLst>
                                      </p:cBhvr>
                                      <p:to>
                                        <p:strVal val="visible"/>
                                      </p:to>
                                    </p:set>
                                    <p:anim calcmode="lin" valueType="num">
                                      <p:cBhvr>
                                        <p:cTn id="42" dur="750" fill="hold"/>
                                        <p:tgtEl>
                                          <p:spTgt spid="407"/>
                                        </p:tgtEl>
                                        <p:attrNameLst>
                                          <p:attrName>ppt_w</p:attrName>
                                        </p:attrNameLst>
                                      </p:cBhvr>
                                      <p:tavLst>
                                        <p:tav tm="0">
                                          <p:val>
                                            <p:fltVal val="0"/>
                                          </p:val>
                                        </p:tav>
                                        <p:tav tm="100000">
                                          <p:val>
                                            <p:strVal val="#ppt_w"/>
                                          </p:val>
                                        </p:tav>
                                      </p:tavLst>
                                    </p:anim>
                                    <p:anim calcmode="lin" valueType="num">
                                      <p:cBhvr>
                                        <p:cTn id="43" dur="750" fill="hold"/>
                                        <p:tgtEl>
                                          <p:spTgt spid="407"/>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7" nodeType="clickEffect">
                                  <p:stCondLst>
                                    <p:cond delay="0"/>
                                  </p:stCondLst>
                                  <p:iterate>
                                    <p:tmAbs val="0"/>
                                  </p:iterate>
                                  <p:childTnLst>
                                    <p:set>
                                      <p:cBhvr>
                                        <p:cTn id="47" fill="hold"/>
                                        <p:tgtEl>
                                          <p:spTgt spid="409"/>
                                        </p:tgtEl>
                                        <p:attrNameLst>
                                          <p:attrName>style.visibility</p:attrName>
                                        </p:attrNameLst>
                                      </p:cBhvr>
                                      <p:to>
                                        <p:strVal val="visible"/>
                                      </p:to>
                                    </p:set>
                                    <p:anim calcmode="lin" valueType="num">
                                      <p:cBhvr>
                                        <p:cTn id="48" dur="2000" fill="hold"/>
                                        <p:tgtEl>
                                          <p:spTgt spid="409"/>
                                        </p:tgtEl>
                                        <p:attrNameLst>
                                          <p:attrName>ppt_w</p:attrName>
                                        </p:attrNameLst>
                                      </p:cBhvr>
                                      <p:tavLst>
                                        <p:tav tm="0">
                                          <p:val>
                                            <p:fltVal val="0"/>
                                          </p:val>
                                        </p:tav>
                                        <p:tav tm="100000">
                                          <p:val>
                                            <p:strVal val="#ppt_w"/>
                                          </p:val>
                                        </p:tav>
                                      </p:tavLst>
                                    </p:anim>
                                    <p:anim calcmode="lin" valueType="num">
                                      <p:cBhvr>
                                        <p:cTn id="49" dur="2000" fill="hold"/>
                                        <p:tgtEl>
                                          <p:spTgt spid="4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animBg="1" advAuto="0"/>
      <p:bldP spid="402" grpId="3" animBg="1" advAuto="0"/>
      <p:bldP spid="403" grpId="4" animBg="1" advAuto="0"/>
      <p:bldP spid="404" grpId="2" animBg="1" advAuto="0"/>
      <p:bldP spid="405" grpId="5" animBg="1" advAuto="0"/>
      <p:bldP spid="407" grpId="6" animBg="1" advAuto="0"/>
      <p:bldP spid="409" grpId="7"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1200px-Arduino_Logo.svg.png" descr="1200px-Arduino_Logo.svg.png"/>
          <p:cNvPicPr>
            <a:picLocks noChangeAspect="1"/>
          </p:cNvPicPr>
          <p:nvPr/>
        </p:nvPicPr>
        <p:blipFill>
          <a:blip r:embed="rId2">
            <a:extLst/>
          </a:blip>
          <a:stretch>
            <a:fillRect/>
          </a:stretch>
        </p:blipFill>
        <p:spPr>
          <a:xfrm>
            <a:off x="1726735" y="2130440"/>
            <a:ext cx="9173611" cy="6245700"/>
          </a:xfrm>
          <a:prstGeom prst="rect">
            <a:avLst/>
          </a:prstGeom>
          <a:ln w="12700">
            <a:miter lim="400000"/>
          </a:ln>
        </p:spPr>
      </p:pic>
      <p:pic>
        <p:nvPicPr>
          <p:cNvPr id="413" name="Python_logo_and_wordmark.svg.png" descr="Python_logo_and_wordmark.svg.png"/>
          <p:cNvPicPr>
            <a:picLocks noChangeAspect="1"/>
          </p:cNvPicPr>
          <p:nvPr/>
        </p:nvPicPr>
        <p:blipFill>
          <a:blip r:embed="rId3">
            <a:extLst/>
          </a:blip>
          <a:stretch>
            <a:fillRect/>
          </a:stretch>
        </p:blipFill>
        <p:spPr>
          <a:xfrm>
            <a:off x="369007" y="6576042"/>
            <a:ext cx="11889067" cy="3525109"/>
          </a:xfrm>
          <a:prstGeom prst="rect">
            <a:avLst/>
          </a:prstGeom>
          <a:ln w="12700">
            <a:miter lim="400000"/>
          </a:ln>
        </p:spPr>
      </p:pic>
      <p:sp>
        <p:nvSpPr>
          <p:cNvPr id="414" name="et maintenant, Comment récupérer toutes ces données et les traiter…                         ."/>
          <p:cNvSpPr txBox="1"/>
          <p:nvPr/>
        </p:nvSpPr>
        <p:spPr>
          <a:xfrm>
            <a:off x="150844" y="225876"/>
            <a:ext cx="6366556" cy="1381998"/>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t>et maintenant, Comment récupérer toutes ces données et les traiter…                         </a:t>
            </a:r>
            <a:r>
              <a:rPr>
                <a:solidFill>
                  <a:schemeClr val="accent1"/>
                </a:solidFill>
              </a:rPr>
              <a:t>.</a:t>
            </a:r>
          </a:p>
        </p:txBody>
      </p:sp>
      <p:sp>
        <p:nvSpPr>
          <p:cNvPr id="415" name="avec python ?"/>
          <p:cNvSpPr txBox="1"/>
          <p:nvPr/>
        </p:nvSpPr>
        <p:spPr>
          <a:xfrm>
            <a:off x="4142762" y="827240"/>
            <a:ext cx="1832160" cy="5393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80000"/>
              </a:lnSpc>
              <a:spcBef>
                <a:spcPts val="0"/>
              </a:spcBef>
              <a:defRPr sz="2800" cap="all">
                <a:solidFill>
                  <a:srgbClr val="FFFFFF"/>
                </a:solidFill>
                <a:latin typeface="+mn-lt"/>
                <a:ea typeface="+mn-ea"/>
                <a:cs typeface="+mn-cs"/>
                <a:sym typeface="DIN Condensed"/>
              </a:defRPr>
            </a:lvl1pPr>
          </a:lstStyle>
          <a:p>
            <a:r>
              <a:t>avec python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15"/>
                                        </p:tgtEl>
                                        <p:attrNameLst>
                                          <p:attrName>style.visibility</p:attrName>
                                        </p:attrNameLst>
                                      </p:cBhvr>
                                      <p:to>
                                        <p:strVal val="visible"/>
                                      </p:to>
                                    </p:set>
                                    <p:anim calcmode="lin" valueType="num">
                                      <p:cBhvr>
                                        <p:cTn id="7" dur="1500" fill="hold"/>
                                        <p:tgtEl>
                                          <p:spTgt spid="415"/>
                                        </p:tgtEl>
                                        <p:attrNameLst>
                                          <p:attrName>ppt_w</p:attrName>
                                        </p:attrNameLst>
                                      </p:cBhvr>
                                      <p:tavLst>
                                        <p:tav tm="0">
                                          <p:val>
                                            <p:fltVal val="0"/>
                                          </p:val>
                                        </p:tav>
                                        <p:tav tm="100000">
                                          <p:val>
                                            <p:strVal val="#ppt_w"/>
                                          </p:val>
                                        </p:tav>
                                      </p:tavLst>
                                    </p:anim>
                                    <p:anim calcmode="lin" valueType="num">
                                      <p:cBhvr>
                                        <p:cTn id="8" dur="1500" fill="hold"/>
                                        <p:tgtEl>
                                          <p:spTgt spid="415"/>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1" presetClass="path" presetSubtype="0" accel="50000" decel="50000" fill="hold" nodeType="afterEffect">
                                  <p:stCondLst>
                                    <p:cond delay="0"/>
                                  </p:stCondLst>
                                  <p:childTnLst>
                                    <p:animMotion origin="layout" path="M 0.000000 0.000000 L 0.000000 -0.213542" pathEditMode="relative">
                                      <p:cBhvr>
                                        <p:cTn id="11" dur="1000" fill="hold"/>
                                        <p:tgtEl>
                                          <p:spTgt spid="412"/>
                                        </p:tgtEl>
                                        <p:attrNameLst>
                                          <p:attrName>ppt_x</p:attrName>
                                          <p:attrName>ppt_y</p:attrName>
                                        </p:attrNameLst>
                                      </p:cBhvr>
                                    </p:animMotion>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413"/>
                                        </p:tgtEl>
                                        <p:attrNameLst>
                                          <p:attrName>style.visibility</p:attrName>
                                        </p:attrNameLst>
                                      </p:cBhvr>
                                      <p:to>
                                        <p:strVal val="visible"/>
                                      </p:to>
                                    </p:set>
                                    <p:animEffect transition="in" filter="wipe(left)">
                                      <p:cBhvr>
                                        <p:cTn id="15"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3" animBg="1" advAuto="0"/>
      <p:bldP spid="415"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JOURNÉE 2"/>
          <p:cNvSpPr txBox="1">
            <a:spLocks noGrp="1"/>
          </p:cNvSpPr>
          <p:nvPr>
            <p:ph type="title"/>
          </p:nvPr>
        </p:nvSpPr>
        <p:spPr>
          <a:xfrm>
            <a:off x="406400" y="1993900"/>
            <a:ext cx="12192000" cy="4521200"/>
          </a:xfrm>
          <a:prstGeom prst="rect">
            <a:avLst/>
          </a:prstGeom>
        </p:spPr>
        <p:txBody>
          <a:bodyPr/>
          <a:lstStyle>
            <a:lvl1pPr algn="ctr"/>
          </a:lstStyle>
          <a:p>
            <a:r>
              <a:t>JOURNÉE 2</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Atelier 3 : Modélisation…"/>
          <p:cNvSpPr txBox="1">
            <a:spLocks noGrp="1"/>
          </p:cNvSpPr>
          <p:nvPr>
            <p:ph type="body" sz="quarter" idx="4294967295"/>
          </p:nvPr>
        </p:nvSpPr>
        <p:spPr>
          <a:xfrm>
            <a:off x="406400" y="139700"/>
            <a:ext cx="12192000" cy="1803400"/>
          </a:xfrm>
          <a:prstGeom prst="rect">
            <a:avLst/>
          </a:prstGeom>
        </p:spPr>
        <p:txBody>
          <a:bodyPr anchor="b">
            <a:normAutofit/>
          </a:bodyPr>
          <a:lstStyle/>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Atelier 3 : Modélisation</a:t>
            </a:r>
          </a:p>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S’interroger sur la notion de « modèle »</a:t>
            </a:r>
          </a:p>
        </p:txBody>
      </p:sp>
      <p:pic>
        <p:nvPicPr>
          <p:cNvPr id="420" name="Image 2" descr="Image 2"/>
          <p:cNvPicPr>
            <a:picLocks noChangeAspect="1"/>
          </p:cNvPicPr>
          <p:nvPr/>
        </p:nvPicPr>
        <p:blipFill>
          <a:blip r:embed="rId2">
            <a:extLst/>
          </a:blip>
          <a:stretch>
            <a:fillRect/>
          </a:stretch>
        </p:blipFill>
        <p:spPr>
          <a:xfrm>
            <a:off x="2461037" y="6823033"/>
            <a:ext cx="10317924" cy="2893513"/>
          </a:xfrm>
          <a:prstGeom prst="rect">
            <a:avLst/>
          </a:prstGeom>
          <a:ln w="12700">
            <a:miter lim="400000"/>
          </a:ln>
        </p:spPr>
      </p:pic>
      <p:pic>
        <p:nvPicPr>
          <p:cNvPr id="421" name="Image 3" descr="Image 3"/>
          <p:cNvPicPr>
            <a:picLocks noChangeAspect="1"/>
          </p:cNvPicPr>
          <p:nvPr/>
        </p:nvPicPr>
        <p:blipFill>
          <a:blip r:embed="rId3">
            <a:extLst/>
          </a:blip>
          <a:stretch>
            <a:fillRect/>
          </a:stretch>
        </p:blipFill>
        <p:spPr>
          <a:xfrm>
            <a:off x="399057" y="1984333"/>
            <a:ext cx="9758472" cy="4797467"/>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Atelier 3 : Modélisation…"/>
          <p:cNvSpPr txBox="1">
            <a:spLocks noGrp="1"/>
          </p:cNvSpPr>
          <p:nvPr>
            <p:ph type="body" sz="quarter" idx="4294967295"/>
          </p:nvPr>
        </p:nvSpPr>
        <p:spPr>
          <a:xfrm>
            <a:off x="406400" y="139700"/>
            <a:ext cx="12192000" cy="1803400"/>
          </a:xfrm>
          <a:prstGeom prst="rect">
            <a:avLst/>
          </a:prstGeom>
        </p:spPr>
        <p:txBody>
          <a:bodyPr anchor="b">
            <a:normAutofit/>
          </a:bodyPr>
          <a:lstStyle/>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Atelier 3 : Modélisation</a:t>
            </a:r>
          </a:p>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S’interroger sur la notion de « modèle »</a:t>
            </a:r>
          </a:p>
        </p:txBody>
      </p:sp>
      <p:sp>
        <p:nvSpPr>
          <p:cNvPr id="424" name="Rectangle 8"/>
          <p:cNvSpPr txBox="1"/>
          <p:nvPr/>
        </p:nvSpPr>
        <p:spPr>
          <a:xfrm>
            <a:off x="392054" y="2121445"/>
            <a:ext cx="12192001" cy="795325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spcBef>
                <a:spcPts val="300"/>
              </a:spcBef>
              <a:defRPr sz="3200" b="1" i="1">
                <a:solidFill>
                  <a:srgbClr val="E46C0A"/>
                </a:solidFill>
                <a:effectLst>
                  <a:outerShdw blurRad="38100" dist="38100" dir="2700000" rotWithShape="0">
                    <a:srgbClr val="000000">
                      <a:alpha val="43137"/>
                    </a:srgbClr>
                  </a:outerShdw>
                </a:effectLst>
                <a:uFill>
                  <a:solidFill>
                    <a:srgbClr val="000000"/>
                  </a:solidFill>
                </a:uFill>
                <a:latin typeface="Calibri"/>
                <a:ea typeface="Calibri"/>
                <a:cs typeface="Calibri"/>
                <a:sym typeface="Calibri"/>
              </a:defRPr>
            </a:pPr>
            <a:r>
              <a:t>Pour vous, un modèle en physique, c'est :</a:t>
            </a:r>
          </a:p>
          <a:p>
            <a:pPr algn="just">
              <a:spcBef>
                <a:spcPts val="300"/>
              </a:spcBef>
              <a:defRPr sz="3200" i="1">
                <a:solidFill>
                  <a:srgbClr val="E46C0A"/>
                </a:solidFill>
                <a:uFill>
                  <a:solidFill>
                    <a:srgbClr val="000000"/>
                  </a:solidFill>
                </a:uFill>
                <a:latin typeface="Calibri"/>
                <a:ea typeface="Calibri"/>
                <a:cs typeface="Calibri"/>
                <a:sym typeface="Calibri"/>
              </a:defRPr>
            </a:pPr>
            <a:r>
              <a:t>(Indiquer par ordre de préférence, les 3 meilleures propositions de définitions)</a:t>
            </a:r>
            <a:endParaRPr>
              <a:solidFill>
                <a:srgbClr val="838787"/>
              </a:solidFill>
              <a:latin typeface="Avenir Next"/>
              <a:ea typeface="Avenir Next"/>
              <a:cs typeface="Avenir Next"/>
              <a:sym typeface="Avenir Next"/>
            </a:endParaRPr>
          </a:p>
          <a:p>
            <a:pPr indent="351154">
              <a:defRPr sz="3200">
                <a:solidFill>
                  <a:srgbClr val="E46C0A"/>
                </a:solidFill>
                <a:uFill>
                  <a:solidFill>
                    <a:srgbClr val="000000"/>
                  </a:solidFill>
                </a:uFill>
                <a:latin typeface="Arial Unicode MS"/>
                <a:ea typeface="Arial Unicode MS"/>
                <a:cs typeface="Arial Unicode MS"/>
                <a:sym typeface="Arial Unicode MS"/>
              </a:defRPr>
            </a:pPr>
            <a:r>
              <a:t>□</a:t>
            </a:r>
            <a:r>
              <a:rPr b="1">
                <a:latin typeface="Calibri"/>
                <a:ea typeface="Calibri"/>
                <a:cs typeface="Calibri"/>
                <a:sym typeface="Calibri"/>
              </a:rPr>
              <a:t> Un élément d'une théorie utilisé en science.</a:t>
            </a:r>
            <a:endParaRPr>
              <a:solidFill>
                <a:srgbClr val="838787"/>
              </a:solidFill>
              <a:latin typeface="Avenir Next Medium"/>
              <a:ea typeface="Avenir Next Medium"/>
              <a:cs typeface="Avenir Next Medium"/>
              <a:sym typeface="Avenir Next Medium"/>
            </a:endParaRPr>
          </a:p>
          <a:p>
            <a:pPr indent="351154">
              <a:defRPr sz="3200">
                <a:solidFill>
                  <a:srgbClr val="E46C0A"/>
                </a:solidFill>
                <a:uFill>
                  <a:solidFill>
                    <a:srgbClr val="000000"/>
                  </a:solidFill>
                </a:uFill>
                <a:latin typeface="Arial Unicode MS"/>
                <a:ea typeface="Arial Unicode MS"/>
                <a:cs typeface="Arial Unicode MS"/>
                <a:sym typeface="Arial Unicode MS"/>
              </a:defRPr>
            </a:pPr>
            <a:r>
              <a:t>□</a:t>
            </a:r>
            <a:r>
              <a:rPr b="1">
                <a:latin typeface="Calibri"/>
                <a:ea typeface="Calibri"/>
                <a:cs typeface="Calibri"/>
                <a:sym typeface="Calibri"/>
              </a:rPr>
              <a:t> Une situation idéale de référence.</a:t>
            </a:r>
            <a:endParaRPr>
              <a:solidFill>
                <a:srgbClr val="838787"/>
              </a:solidFill>
              <a:latin typeface="Avenir Next Medium"/>
              <a:ea typeface="Avenir Next Medium"/>
              <a:cs typeface="Avenir Next Medium"/>
              <a:sym typeface="Avenir Next Medium"/>
            </a:endParaRPr>
          </a:p>
          <a:p>
            <a:pPr indent="351154">
              <a:defRPr sz="3200">
                <a:solidFill>
                  <a:srgbClr val="E46C0A"/>
                </a:solidFill>
                <a:uFill>
                  <a:solidFill>
                    <a:srgbClr val="000000"/>
                  </a:solidFill>
                </a:uFill>
                <a:latin typeface="Arial Unicode MS"/>
                <a:ea typeface="Arial Unicode MS"/>
                <a:cs typeface="Arial Unicode MS"/>
                <a:sym typeface="Arial Unicode MS"/>
              </a:defRPr>
            </a:pPr>
            <a:r>
              <a:t>□</a:t>
            </a:r>
            <a:r>
              <a:rPr b="1">
                <a:latin typeface="Calibri"/>
                <a:ea typeface="Calibri"/>
                <a:cs typeface="Calibri"/>
                <a:sym typeface="Calibri"/>
              </a:rPr>
              <a:t> Une façon de décrire quelque chose de réel à l'aide d'éléments théoriques.</a:t>
            </a:r>
            <a:endParaRPr>
              <a:solidFill>
                <a:srgbClr val="838787"/>
              </a:solidFill>
              <a:latin typeface="Avenir Next Medium"/>
              <a:ea typeface="Avenir Next Medium"/>
              <a:cs typeface="Avenir Next Medium"/>
              <a:sym typeface="Avenir Next Medium"/>
            </a:endParaRPr>
          </a:p>
          <a:p>
            <a:pPr indent="351154">
              <a:defRPr sz="3200">
                <a:solidFill>
                  <a:srgbClr val="E46C0A"/>
                </a:solidFill>
                <a:uFill>
                  <a:solidFill>
                    <a:srgbClr val="000000"/>
                  </a:solidFill>
                </a:uFill>
                <a:latin typeface="Arial Unicode MS"/>
                <a:ea typeface="Arial Unicode MS"/>
                <a:cs typeface="Arial Unicode MS"/>
                <a:sym typeface="Arial Unicode MS"/>
              </a:defRPr>
            </a:pPr>
            <a:r>
              <a:t>□</a:t>
            </a:r>
            <a:r>
              <a:rPr b="1">
                <a:latin typeface="Calibri"/>
                <a:ea typeface="Calibri"/>
                <a:cs typeface="Calibri"/>
                <a:sym typeface="Calibri"/>
              </a:rPr>
              <a:t> Une simplification du réel.</a:t>
            </a:r>
            <a:endParaRPr>
              <a:solidFill>
                <a:srgbClr val="838787"/>
              </a:solidFill>
              <a:latin typeface="Avenir Next Medium"/>
              <a:ea typeface="Avenir Next Medium"/>
              <a:cs typeface="Avenir Next Medium"/>
              <a:sym typeface="Avenir Next Medium"/>
            </a:endParaRPr>
          </a:p>
          <a:p>
            <a:pPr indent="351154">
              <a:defRPr sz="3200">
                <a:solidFill>
                  <a:srgbClr val="E46C0A"/>
                </a:solidFill>
                <a:uFill>
                  <a:solidFill>
                    <a:srgbClr val="000000"/>
                  </a:solidFill>
                </a:uFill>
                <a:latin typeface="Arial Unicode MS"/>
                <a:ea typeface="Arial Unicode MS"/>
                <a:cs typeface="Arial Unicode MS"/>
                <a:sym typeface="Arial Unicode MS"/>
              </a:defRPr>
            </a:pPr>
            <a:r>
              <a:t>□</a:t>
            </a:r>
            <a:r>
              <a:rPr b="1">
                <a:latin typeface="Calibri"/>
                <a:ea typeface="Calibri"/>
                <a:cs typeface="Calibri"/>
                <a:sym typeface="Calibri"/>
              </a:rPr>
              <a:t> Une représentation du réel à l'aide de schémas et de formules.</a:t>
            </a:r>
            <a:r>
              <a:rPr>
                <a:solidFill>
                  <a:srgbClr val="838787"/>
                </a:solidFill>
                <a:uFillTx/>
                <a:latin typeface="Avenir Next Medium"/>
                <a:ea typeface="Avenir Next Medium"/>
                <a:cs typeface="Avenir Next Medium"/>
                <a:sym typeface="Avenir Next Medium"/>
              </a:rPr>
              <a:t>                                                        </a:t>
            </a:r>
          </a:p>
          <a:p>
            <a:pPr indent="351154" algn="r">
              <a:defRPr sz="3200">
                <a:solidFill>
                  <a:srgbClr val="E46C0A"/>
                </a:solidFill>
                <a:uFill>
                  <a:solidFill>
                    <a:srgbClr val="000000"/>
                  </a:solidFill>
                </a:uFill>
                <a:latin typeface="Arial Unicode MS"/>
                <a:ea typeface="Arial Unicode MS"/>
                <a:cs typeface="Arial Unicode MS"/>
                <a:sym typeface="Arial Unicode MS"/>
              </a:defRPr>
            </a:pPr>
            <a:r>
              <a:rPr sz="2200">
                <a:solidFill>
                  <a:srgbClr val="838787"/>
                </a:solidFill>
                <a:uFillTx/>
                <a:latin typeface="Avenir Next Medium"/>
                <a:ea typeface="Avenir Next Medium"/>
                <a:cs typeface="Avenir Next Medium"/>
                <a:sym typeface="Avenir Next Medium"/>
              </a:rPr>
              <a:t>Extrait des travaux du groupe SESAMES</a:t>
            </a:r>
            <a:endParaRPr>
              <a:solidFill>
                <a:srgbClr val="838787"/>
              </a:solidFill>
              <a:latin typeface="Avenir Next Medium"/>
              <a:ea typeface="Avenir Next Medium"/>
              <a:cs typeface="Avenir Next Medium"/>
              <a:sym typeface="Avenir Next Medium"/>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342D81D-1EE3-448F-BEDB-3CEE8E363D9C}"/>
              </a:ext>
            </a:extLst>
          </p:cNvPr>
          <p:cNvPicPr>
            <a:picLocks noChangeAspect="1"/>
          </p:cNvPicPr>
          <p:nvPr/>
        </p:nvPicPr>
        <p:blipFill>
          <a:blip r:embed="rId2"/>
          <a:stretch>
            <a:fillRect/>
          </a:stretch>
        </p:blipFill>
        <p:spPr>
          <a:xfrm>
            <a:off x="404374" y="3034126"/>
            <a:ext cx="12196051" cy="5129213"/>
          </a:xfrm>
          <a:prstGeom prst="rect">
            <a:avLst/>
          </a:prstGeom>
        </p:spPr>
      </p:pic>
      <p:sp>
        <p:nvSpPr>
          <p:cNvPr id="3" name="Atelier 3 : Modélisation…">
            <a:extLst>
              <a:ext uri="{FF2B5EF4-FFF2-40B4-BE49-F238E27FC236}">
                <a16:creationId xmlns:a16="http://schemas.microsoft.com/office/drawing/2014/main" id="{4283B3B0-E2CE-4E30-BFBB-6461CA3CB77B}"/>
              </a:ext>
            </a:extLst>
          </p:cNvPr>
          <p:cNvSpPr txBox="1">
            <a:spLocks/>
          </p:cNvSpPr>
          <p:nvPr/>
        </p:nvSpPr>
        <p:spPr>
          <a:xfrm>
            <a:off x="406400" y="139700"/>
            <a:ext cx="12192000" cy="1803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algn="ctr" defTabSz="508254" hangingPunct="1">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rPr lang="fr-FR" sz="4698" cap="all">
                <a:solidFill>
                  <a:srgbClr val="A6AAA9"/>
                </a:solidFill>
                <a:latin typeface="DIN Alternate"/>
                <a:ea typeface="DIN Alternate"/>
                <a:cs typeface="DIN Alternate"/>
                <a:sym typeface="DIN Alternate"/>
              </a:rPr>
              <a:t>Atelier 3 : Modélisation</a:t>
            </a:r>
          </a:p>
          <a:p>
            <a:pPr marL="0" indent="0" algn="ctr" defTabSz="508254" hangingPunct="1">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rPr lang="fr-FR" sz="4698" cap="all">
                <a:solidFill>
                  <a:srgbClr val="A6AAA9"/>
                </a:solidFill>
                <a:latin typeface="DIN Alternate"/>
                <a:ea typeface="DIN Alternate"/>
                <a:cs typeface="DIN Alternate"/>
                <a:sym typeface="DIN Alternate"/>
              </a:rPr>
              <a:t>S’interroger sur la notion de « modèle »</a:t>
            </a:r>
            <a:endParaRPr lang="fr-FR" sz="4698" cap="all" dirty="0">
              <a:solidFill>
                <a:srgbClr val="A6AAA9"/>
              </a:solidFill>
              <a:latin typeface="DIN Alternate"/>
              <a:ea typeface="DIN Alternate"/>
              <a:cs typeface="DIN Alternate"/>
              <a:sym typeface="DIN Alternate"/>
            </a:endParaRPr>
          </a:p>
        </p:txBody>
      </p:sp>
    </p:spTree>
    <p:extLst>
      <p:ext uri="{BB962C8B-B14F-4D97-AF65-F5344CB8AC3E}">
        <p14:creationId xmlns:p14="http://schemas.microsoft.com/office/powerpoint/2010/main" val="26274417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JOURNÉE 1"/>
          <p:cNvSpPr txBox="1">
            <a:spLocks noGrp="1"/>
          </p:cNvSpPr>
          <p:nvPr>
            <p:ph type="title"/>
          </p:nvPr>
        </p:nvSpPr>
        <p:spPr>
          <a:xfrm>
            <a:off x="406400" y="1308100"/>
            <a:ext cx="12192000" cy="2405113"/>
          </a:xfrm>
          <a:prstGeom prst="rect">
            <a:avLst/>
          </a:prstGeom>
        </p:spPr>
        <p:txBody>
          <a:bodyPr>
            <a:normAutofit/>
          </a:bodyPr>
          <a:lstStyle>
            <a:lvl1pPr algn="ctr"/>
          </a:lstStyle>
          <a:p>
            <a:r>
              <a:t>JOURNÉE 1</a:t>
            </a:r>
          </a:p>
        </p:txBody>
      </p:sp>
      <p:sp>
        <p:nvSpPr>
          <p:cNvPr id="191" name="Constitution de 7 groupes"/>
          <p:cNvSpPr txBox="1"/>
          <p:nvPr/>
        </p:nvSpPr>
        <p:spPr>
          <a:xfrm>
            <a:off x="3705936" y="3460750"/>
            <a:ext cx="5592928" cy="723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600">
                <a:solidFill>
                  <a:srgbClr val="FF9300"/>
                </a:solidFill>
              </a:defRPr>
            </a:lvl1pPr>
          </a:lstStyle>
          <a:p>
            <a:r>
              <a:t>Constitution de 7 groupes</a:t>
            </a:r>
          </a:p>
        </p:txBody>
      </p:sp>
      <p:grpSp>
        <p:nvGrpSpPr>
          <p:cNvPr id="195" name="Grouper"/>
          <p:cNvGrpSpPr/>
          <p:nvPr/>
        </p:nvGrpSpPr>
        <p:grpSpPr>
          <a:xfrm>
            <a:off x="5397499" y="5587999"/>
            <a:ext cx="2667001" cy="2159001"/>
            <a:chOff x="-50800" y="-50800"/>
            <a:chExt cx="2667000" cy="2159000"/>
          </a:xfrm>
        </p:grpSpPr>
        <p:sp>
          <p:nvSpPr>
            <p:cNvPr id="192" name="En un…"/>
            <p:cNvSpPr txBox="1"/>
            <p:nvPr/>
          </p:nvSpPr>
          <p:spPr>
            <a:xfrm>
              <a:off x="275031" y="139700"/>
              <a:ext cx="2015338" cy="1651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lgn="ctr">
                <a:defRPr sz="3600" b="1">
                  <a:solidFill>
                    <a:srgbClr val="00F900"/>
                  </a:solidFill>
                  <a:latin typeface="Avenir Next"/>
                  <a:ea typeface="Avenir Next"/>
                  <a:cs typeface="Avenir Next"/>
                  <a:sym typeface="Avenir Next"/>
                </a:defRPr>
              </a:pPr>
              <a:r>
                <a:t>En un</a:t>
              </a:r>
            </a:p>
            <a:p>
              <a:pPr algn="ctr">
                <a:defRPr sz="3600" b="1">
                  <a:solidFill>
                    <a:srgbClr val="00F900"/>
                  </a:solidFill>
                  <a:latin typeface="Avenir Next"/>
                  <a:ea typeface="Avenir Next"/>
                  <a:cs typeface="Avenir Next"/>
                  <a:sym typeface="Avenir Next"/>
                </a:defRPr>
              </a:pPr>
              <a:r>
                <a:t>seul mot</a:t>
              </a:r>
            </a:p>
          </p:txBody>
        </p:sp>
        <p:pic>
          <p:nvPicPr>
            <p:cNvPr id="193" name="Ovale" descr="Ovale"/>
            <p:cNvPicPr>
              <a:picLocks/>
            </p:cNvPicPr>
            <p:nvPr/>
          </p:nvPicPr>
          <p:blipFill>
            <a:blip r:embed="rId2">
              <a:extLst/>
            </a:blip>
            <a:stretch>
              <a:fillRect/>
            </a:stretch>
          </p:blipFill>
          <p:spPr>
            <a:xfrm>
              <a:off x="-50801" y="-50801"/>
              <a:ext cx="2667001" cy="2159001"/>
            </a:xfrm>
            <a:prstGeom prst="rect">
              <a:avLst/>
            </a:prstGeom>
            <a:effectLst/>
          </p:spPr>
        </p:pic>
      </p:grpSp>
      <p:grpSp>
        <p:nvGrpSpPr>
          <p:cNvPr id="199" name="Grouper"/>
          <p:cNvGrpSpPr/>
          <p:nvPr/>
        </p:nvGrpSpPr>
        <p:grpSpPr>
          <a:xfrm>
            <a:off x="199057" y="4282281"/>
            <a:ext cx="5012086" cy="1417638"/>
            <a:chOff x="-50800" y="-50800"/>
            <a:chExt cx="5012084" cy="1417637"/>
          </a:xfrm>
        </p:grpSpPr>
        <p:sp>
          <p:nvSpPr>
            <p:cNvPr id="196" name="Ce qui m’inquiète"/>
            <p:cNvSpPr txBox="1"/>
            <p:nvPr/>
          </p:nvSpPr>
          <p:spPr>
            <a:xfrm>
              <a:off x="531344" y="296068"/>
              <a:ext cx="3847797" cy="723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defRPr sz="3600">
                  <a:solidFill>
                    <a:srgbClr val="00F900"/>
                  </a:solidFill>
                </a:defRPr>
              </a:lvl1pPr>
            </a:lstStyle>
            <a:p>
              <a:r>
                <a:t>Ce qui m’inquiète</a:t>
              </a:r>
            </a:p>
          </p:txBody>
        </p:sp>
        <p:pic>
          <p:nvPicPr>
            <p:cNvPr id="197" name="Ovale" descr="Ovale"/>
            <p:cNvPicPr>
              <a:picLocks/>
            </p:cNvPicPr>
            <p:nvPr/>
          </p:nvPicPr>
          <p:blipFill>
            <a:blip r:embed="rId3">
              <a:extLst/>
            </a:blip>
            <a:stretch>
              <a:fillRect/>
            </a:stretch>
          </p:blipFill>
          <p:spPr>
            <a:xfrm>
              <a:off x="-50800" y="-50800"/>
              <a:ext cx="5012085" cy="1417638"/>
            </a:xfrm>
            <a:prstGeom prst="rect">
              <a:avLst/>
            </a:prstGeom>
            <a:effectLst/>
          </p:spPr>
        </p:pic>
      </p:grpSp>
      <p:grpSp>
        <p:nvGrpSpPr>
          <p:cNvPr id="203" name="Grouper"/>
          <p:cNvGrpSpPr/>
          <p:nvPr/>
        </p:nvGrpSpPr>
        <p:grpSpPr>
          <a:xfrm>
            <a:off x="199057" y="7317581"/>
            <a:ext cx="5012086" cy="2405113"/>
            <a:chOff x="-50800" y="-50800"/>
            <a:chExt cx="5012084" cy="2405112"/>
          </a:xfrm>
        </p:grpSpPr>
        <p:sp>
          <p:nvSpPr>
            <p:cNvPr id="200" name="Ce que j’attends…"/>
            <p:cNvSpPr txBox="1"/>
            <p:nvPr/>
          </p:nvSpPr>
          <p:spPr>
            <a:xfrm>
              <a:off x="461393" y="277018"/>
              <a:ext cx="3987699" cy="1651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lgn="ctr">
                <a:defRPr sz="3600">
                  <a:solidFill>
                    <a:srgbClr val="00F900"/>
                  </a:solidFill>
                </a:defRPr>
              </a:pPr>
              <a:r>
                <a:t>Ce que j’attends</a:t>
              </a:r>
            </a:p>
            <a:p>
              <a:pPr algn="ctr">
                <a:defRPr sz="3600">
                  <a:solidFill>
                    <a:srgbClr val="00F900"/>
                  </a:solidFill>
                </a:defRPr>
              </a:pPr>
              <a:r>
                <a:t>de cette formation</a:t>
              </a:r>
            </a:p>
          </p:txBody>
        </p:sp>
        <p:pic>
          <p:nvPicPr>
            <p:cNvPr id="201" name="Ovale" descr="Ovale"/>
            <p:cNvPicPr>
              <a:picLocks/>
            </p:cNvPicPr>
            <p:nvPr/>
          </p:nvPicPr>
          <p:blipFill>
            <a:blip r:embed="rId4">
              <a:extLst/>
            </a:blip>
            <a:stretch>
              <a:fillRect/>
            </a:stretch>
          </p:blipFill>
          <p:spPr>
            <a:xfrm>
              <a:off x="-50800" y="-50801"/>
              <a:ext cx="5012085" cy="2405114"/>
            </a:xfrm>
            <a:prstGeom prst="rect">
              <a:avLst/>
            </a:prstGeom>
            <a:effectLst/>
          </p:spPr>
        </p:pic>
      </p:grpSp>
      <p:grpSp>
        <p:nvGrpSpPr>
          <p:cNvPr id="207" name="Grouper"/>
          <p:cNvGrpSpPr/>
          <p:nvPr/>
        </p:nvGrpSpPr>
        <p:grpSpPr>
          <a:xfrm>
            <a:off x="8657257" y="4955381"/>
            <a:ext cx="4275486" cy="1417638"/>
            <a:chOff x="-50800" y="-50800"/>
            <a:chExt cx="4275484" cy="1417637"/>
          </a:xfrm>
        </p:grpSpPr>
        <p:sp>
          <p:nvSpPr>
            <p:cNvPr id="204" name="Ce qui me plaît"/>
            <p:cNvSpPr txBox="1"/>
            <p:nvPr/>
          </p:nvSpPr>
          <p:spPr>
            <a:xfrm>
              <a:off x="434850" y="296068"/>
              <a:ext cx="3304185" cy="723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defRPr sz="3600">
                  <a:solidFill>
                    <a:srgbClr val="00F900"/>
                  </a:solidFill>
                </a:defRPr>
              </a:lvl1pPr>
            </a:lstStyle>
            <a:p>
              <a:r>
                <a:t>Ce qui me plaît</a:t>
              </a:r>
            </a:p>
          </p:txBody>
        </p:sp>
        <p:pic>
          <p:nvPicPr>
            <p:cNvPr id="205" name="Ovale" descr="Ovale"/>
            <p:cNvPicPr>
              <a:picLocks/>
            </p:cNvPicPr>
            <p:nvPr/>
          </p:nvPicPr>
          <p:blipFill>
            <a:blip r:embed="rId5">
              <a:extLst/>
            </a:blip>
            <a:stretch>
              <a:fillRect/>
            </a:stretch>
          </p:blipFill>
          <p:spPr>
            <a:xfrm>
              <a:off x="-50801" y="-50800"/>
              <a:ext cx="4275486" cy="1417638"/>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2" nodeType="clickEffect">
                                  <p:stCondLst>
                                    <p:cond delay="0"/>
                                  </p:stCondLst>
                                  <p:iterate>
                                    <p:tmAbs val="0"/>
                                  </p:iterate>
                                  <p:childTnLst>
                                    <p:set>
                                      <p:cBhvr>
                                        <p:cTn id="10" fill="hold"/>
                                        <p:tgtEl>
                                          <p:spTgt spid="195"/>
                                        </p:tgtEl>
                                        <p:attrNameLst>
                                          <p:attrName>style.visibility</p:attrName>
                                        </p:attrNameLst>
                                      </p:cBhvr>
                                      <p:to>
                                        <p:strVal val="visible"/>
                                      </p:to>
                                    </p:set>
                                    <p:anim calcmode="lin" valueType="num">
                                      <p:cBhvr>
                                        <p:cTn id="11" dur="3000" fill="hold"/>
                                        <p:tgtEl>
                                          <p:spTgt spid="195"/>
                                        </p:tgtEl>
                                        <p:attrNameLst>
                                          <p:attrName>ppt_w</p:attrName>
                                        </p:attrNameLst>
                                      </p:cBhvr>
                                      <p:tavLst>
                                        <p:tav tm="0">
                                          <p:val>
                                            <p:fltVal val="0"/>
                                          </p:val>
                                        </p:tav>
                                        <p:tav tm="100000">
                                          <p:val>
                                            <p:strVal val="#ppt_w"/>
                                          </p:val>
                                        </p:tav>
                                      </p:tavLst>
                                    </p:anim>
                                    <p:anim calcmode="lin" valueType="num">
                                      <p:cBhvr>
                                        <p:cTn id="12" dur="300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3" nodeType="clickEffect">
                                  <p:stCondLst>
                                    <p:cond delay="0"/>
                                  </p:stCondLst>
                                  <p:iterate>
                                    <p:tmAbs val="0"/>
                                  </p:iterate>
                                  <p:childTnLst>
                                    <p:set>
                                      <p:cBhvr>
                                        <p:cTn id="16" fill="hold"/>
                                        <p:tgtEl>
                                          <p:spTgt spid="199"/>
                                        </p:tgtEl>
                                        <p:attrNameLst>
                                          <p:attrName>style.visibility</p:attrName>
                                        </p:attrNameLst>
                                      </p:cBhvr>
                                      <p:to>
                                        <p:strVal val="visible"/>
                                      </p:to>
                                    </p:set>
                                    <p:anim calcmode="lin" valueType="num">
                                      <p:cBhvr>
                                        <p:cTn id="17" dur="1000" fill="hold"/>
                                        <p:tgtEl>
                                          <p:spTgt spid="199"/>
                                        </p:tgtEl>
                                        <p:attrNameLst>
                                          <p:attrName>ppt_x</p:attrName>
                                        </p:attrNameLst>
                                      </p:cBhvr>
                                      <p:tavLst>
                                        <p:tav tm="0">
                                          <p:val>
                                            <p:strVal val="0-#ppt_w/2"/>
                                          </p:val>
                                        </p:tav>
                                        <p:tav tm="100000">
                                          <p:val>
                                            <p:strVal val="#ppt_x"/>
                                          </p:val>
                                        </p:tav>
                                      </p:tavLst>
                                    </p:anim>
                                    <p:anim calcmode="lin" valueType="num">
                                      <p:cBhvr>
                                        <p:cTn id="18"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4" nodeType="clickEffect">
                                  <p:stCondLst>
                                    <p:cond delay="0"/>
                                  </p:stCondLst>
                                  <p:iterate>
                                    <p:tmAbs val="0"/>
                                  </p:iterate>
                                  <p:childTnLst>
                                    <p:set>
                                      <p:cBhvr>
                                        <p:cTn id="22" fill="hold"/>
                                        <p:tgtEl>
                                          <p:spTgt spid="203"/>
                                        </p:tgtEl>
                                        <p:attrNameLst>
                                          <p:attrName>style.visibility</p:attrName>
                                        </p:attrNameLst>
                                      </p:cBhvr>
                                      <p:to>
                                        <p:strVal val="visible"/>
                                      </p:to>
                                    </p:set>
                                    <p:anim calcmode="lin" valueType="num">
                                      <p:cBhvr>
                                        <p:cTn id="23" dur="1000" fill="hold"/>
                                        <p:tgtEl>
                                          <p:spTgt spid="203"/>
                                        </p:tgtEl>
                                        <p:attrNameLst>
                                          <p:attrName>ppt_x</p:attrName>
                                        </p:attrNameLst>
                                      </p:cBhvr>
                                      <p:tavLst>
                                        <p:tav tm="0">
                                          <p:val>
                                            <p:strVal val="#ppt_x"/>
                                          </p:val>
                                        </p:tav>
                                        <p:tav tm="100000">
                                          <p:val>
                                            <p:strVal val="#ppt_x"/>
                                          </p:val>
                                        </p:tav>
                                      </p:tavLst>
                                    </p:anim>
                                    <p:anim calcmode="lin" valueType="num">
                                      <p:cBhvr>
                                        <p:cTn id="24" dur="1000" fill="hold"/>
                                        <p:tgtEl>
                                          <p:spTgt spid="20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5" nodeType="clickEffect">
                                  <p:stCondLst>
                                    <p:cond delay="0"/>
                                  </p:stCondLst>
                                  <p:iterate>
                                    <p:tmAbs val="0"/>
                                  </p:iterate>
                                  <p:childTnLst>
                                    <p:set>
                                      <p:cBhvr>
                                        <p:cTn id="28" fill="hold"/>
                                        <p:tgtEl>
                                          <p:spTgt spid="207"/>
                                        </p:tgtEl>
                                        <p:attrNameLst>
                                          <p:attrName>style.visibility</p:attrName>
                                        </p:attrNameLst>
                                      </p:cBhvr>
                                      <p:to>
                                        <p:strVal val="visible"/>
                                      </p:to>
                                    </p:set>
                                    <p:anim calcmode="lin" valueType="num">
                                      <p:cBhvr>
                                        <p:cTn id="29" dur="1000" fill="hold"/>
                                        <p:tgtEl>
                                          <p:spTgt spid="207"/>
                                        </p:tgtEl>
                                        <p:attrNameLst>
                                          <p:attrName>ppt_x</p:attrName>
                                        </p:attrNameLst>
                                      </p:cBhvr>
                                      <p:tavLst>
                                        <p:tav tm="0">
                                          <p:val>
                                            <p:strVal val="1+#ppt_w/2"/>
                                          </p:val>
                                        </p:tav>
                                        <p:tav tm="100000">
                                          <p:val>
                                            <p:strVal val="#ppt_x"/>
                                          </p:val>
                                        </p:tav>
                                      </p:tavLst>
                                    </p:anim>
                                    <p:anim calcmode="lin" valueType="num">
                                      <p:cBhvr>
                                        <p:cTn id="30" dur="1000" fill="hold"/>
                                        <p:tgtEl>
                                          <p:spTgt spid="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5" grpId="2" animBg="1" advAuto="0"/>
      <p:bldP spid="199" grpId="3" animBg="1" advAuto="0"/>
      <p:bldP spid="203" grpId="4" animBg="1" advAuto="0"/>
      <p:bldP spid="207" grpId="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Atelier 3 : Modélisation…"/>
          <p:cNvSpPr txBox="1">
            <a:spLocks noGrp="1"/>
          </p:cNvSpPr>
          <p:nvPr>
            <p:ph type="body" sz="quarter" idx="4294967295"/>
          </p:nvPr>
        </p:nvSpPr>
        <p:spPr>
          <a:xfrm>
            <a:off x="406400" y="139700"/>
            <a:ext cx="12192000" cy="1803400"/>
          </a:xfrm>
          <a:prstGeom prst="rect">
            <a:avLst/>
          </a:prstGeom>
        </p:spPr>
        <p:txBody>
          <a:bodyPr anchor="b">
            <a:normAutofit/>
          </a:bodyPr>
          <a:lstStyle/>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rPr dirty="0"/>
              <a:t>Atelier 3 : </a:t>
            </a:r>
            <a:r>
              <a:rPr dirty="0" err="1"/>
              <a:t>Modélisation</a:t>
            </a:r>
            <a:endParaRPr dirty="0"/>
          </a:p>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rPr dirty="0" err="1"/>
              <a:t>S’interroger</a:t>
            </a:r>
            <a:r>
              <a:rPr dirty="0"/>
              <a:t> sur la notion de « </a:t>
            </a:r>
            <a:r>
              <a:rPr dirty="0" err="1"/>
              <a:t>modèle</a:t>
            </a:r>
            <a:r>
              <a:rPr dirty="0"/>
              <a:t> »</a:t>
            </a:r>
          </a:p>
        </p:txBody>
      </p:sp>
      <p:grpSp>
        <p:nvGrpSpPr>
          <p:cNvPr id="434" name="Grouper"/>
          <p:cNvGrpSpPr/>
          <p:nvPr/>
        </p:nvGrpSpPr>
        <p:grpSpPr>
          <a:xfrm>
            <a:off x="1807201" y="3255557"/>
            <a:ext cx="9390398" cy="4283886"/>
            <a:chOff x="-71842" y="-71842"/>
            <a:chExt cx="9390397" cy="4283884"/>
          </a:xfrm>
        </p:grpSpPr>
        <p:sp>
          <p:nvSpPr>
            <p:cNvPr id="427" name="Monde des théories et des modèles"/>
            <p:cNvSpPr txBox="1"/>
            <p:nvPr/>
          </p:nvSpPr>
          <p:spPr>
            <a:xfrm>
              <a:off x="381556" y="234950"/>
              <a:ext cx="8483601" cy="800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4000">
                  <a:solidFill>
                    <a:srgbClr val="FF9300"/>
                  </a:solidFill>
                </a:defRPr>
              </a:lvl1pPr>
            </a:lstStyle>
            <a:p>
              <a:r>
                <a:t>Monde des théories et des modèles</a:t>
              </a:r>
            </a:p>
          </p:txBody>
        </p:sp>
        <p:sp>
          <p:nvSpPr>
            <p:cNvPr id="428" name="Monde des objets et des événements"/>
            <p:cNvSpPr txBox="1"/>
            <p:nvPr/>
          </p:nvSpPr>
          <p:spPr>
            <a:xfrm>
              <a:off x="189532" y="3105150"/>
              <a:ext cx="8867649" cy="800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4000">
                  <a:solidFill>
                    <a:srgbClr val="00F900"/>
                  </a:solidFill>
                </a:defRPr>
              </a:lvl1pPr>
            </a:lstStyle>
            <a:p>
              <a:r>
                <a:t>Monde des objets et des événements</a:t>
              </a:r>
            </a:p>
          </p:txBody>
        </p:sp>
        <p:pic>
          <p:nvPicPr>
            <p:cNvPr id="429" name="Rectangle aux angles arrondis" descr="Rectangle aux angles arrondis"/>
            <p:cNvPicPr>
              <a:picLocks/>
            </p:cNvPicPr>
            <p:nvPr/>
          </p:nvPicPr>
          <p:blipFill>
            <a:blip r:embed="rId2">
              <a:extLst/>
            </a:blip>
            <a:stretch>
              <a:fillRect/>
            </a:stretch>
          </p:blipFill>
          <p:spPr>
            <a:xfrm>
              <a:off x="93814" y="-71843"/>
              <a:ext cx="9011333" cy="1413686"/>
            </a:xfrm>
            <a:prstGeom prst="rect">
              <a:avLst/>
            </a:prstGeom>
            <a:effectLst/>
          </p:spPr>
        </p:pic>
        <p:pic>
          <p:nvPicPr>
            <p:cNvPr id="431" name="Rectangle aux angles arrondis" descr="Rectangle aux angles arrondis"/>
            <p:cNvPicPr>
              <a:picLocks/>
            </p:cNvPicPr>
            <p:nvPr/>
          </p:nvPicPr>
          <p:blipFill>
            <a:blip r:embed="rId3">
              <a:extLst/>
            </a:blip>
            <a:stretch>
              <a:fillRect/>
            </a:stretch>
          </p:blipFill>
          <p:spPr>
            <a:xfrm>
              <a:off x="-71843" y="2798357"/>
              <a:ext cx="9390399" cy="1413686"/>
            </a:xfrm>
            <a:prstGeom prst="rect">
              <a:avLst/>
            </a:prstGeom>
            <a:effectLst/>
          </p:spPr>
        </p:pic>
        <p:sp>
          <p:nvSpPr>
            <p:cNvPr id="433" name="Ligne"/>
            <p:cNvSpPr/>
            <p:nvPr/>
          </p:nvSpPr>
          <p:spPr>
            <a:xfrm flipV="1">
              <a:off x="4599480" y="1363257"/>
              <a:ext cx="1" cy="1413686"/>
            </a:xfrm>
            <a:prstGeom prst="line">
              <a:avLst/>
            </a:prstGeom>
            <a:noFill/>
            <a:ln w="114300" cap="flat">
              <a:solidFill>
                <a:schemeClr val="accent1"/>
              </a:solidFill>
              <a:prstDash val="solid"/>
              <a:miter lim="400000"/>
              <a:headEnd type="triangle" w="med" len="med"/>
              <a:tailEnd type="triangle" w="med" len="med"/>
            </a:ln>
            <a:effectLst/>
          </p:spPr>
          <p:txBody>
            <a:bodyPr wrap="square" lIns="50800" tIns="50800" rIns="50800" bIns="50800" numCol="1" anchor="ctr">
              <a:noAutofit/>
            </a:bodyPr>
            <a:lstStyle/>
            <a:p>
              <a:pPr algn="ctr">
                <a:lnSpc>
                  <a:spcPct val="80000"/>
                </a:lnSpc>
                <a:spcBef>
                  <a:spcPts val="0"/>
                </a:spcBef>
                <a:defRPr sz="2800" cap="all">
                  <a:latin typeface="+mn-lt"/>
                  <a:ea typeface="+mn-ea"/>
                  <a:cs typeface="+mn-cs"/>
                  <a:sym typeface="DIN Condensed"/>
                </a:defRPr>
              </a:pPr>
              <a:endParaRPr/>
            </a:p>
          </p:txBody>
        </p:sp>
      </p:grpSp>
      <p:sp>
        <p:nvSpPr>
          <p:cNvPr id="435" name="ZoneTexte 2"/>
          <p:cNvSpPr txBox="1"/>
          <p:nvPr/>
        </p:nvSpPr>
        <p:spPr>
          <a:xfrm>
            <a:off x="167029" y="8561617"/>
            <a:ext cx="5718049" cy="434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chemeClr val="accent1"/>
                </a:solidFill>
                <a:hlinkClick r:id="rId4"/>
              </a:defRPr>
            </a:lvl1pPr>
          </a:lstStyle>
          <a:p>
            <a:pPr>
              <a:defRPr u="none">
                <a:solidFill>
                  <a:srgbClr val="838787"/>
                </a:solidFill>
              </a:defRPr>
            </a:pPr>
            <a:r>
              <a:rPr u="sng" dirty="0">
                <a:solidFill>
                  <a:schemeClr val="accent1"/>
                </a:solidFill>
                <a:hlinkClick r:id="rId4"/>
              </a:rPr>
              <a:t>Document : </a:t>
            </a:r>
            <a:r>
              <a:rPr u="sng" dirty="0" err="1">
                <a:solidFill>
                  <a:schemeClr val="accent1"/>
                </a:solidFill>
                <a:hlinkClick r:id="rId4"/>
              </a:rPr>
              <a:t>différents</a:t>
            </a:r>
            <a:r>
              <a:rPr u="sng" dirty="0">
                <a:solidFill>
                  <a:schemeClr val="accent1"/>
                </a:solidFill>
                <a:hlinkClick r:id="rId4"/>
              </a:rPr>
              <a:t> </a:t>
            </a:r>
            <a:r>
              <a:rPr u="sng" dirty="0" err="1">
                <a:solidFill>
                  <a:schemeClr val="accent1"/>
                </a:solidFill>
                <a:hlinkClick r:id="rId4"/>
              </a:rPr>
              <a:t>modèles</a:t>
            </a:r>
            <a:r>
              <a:rPr u="sng" dirty="0">
                <a:solidFill>
                  <a:schemeClr val="accent1"/>
                </a:solidFill>
                <a:hlinkClick r:id="rId4"/>
              </a:rPr>
              <a:t> de </a:t>
            </a:r>
            <a:r>
              <a:rPr u="sng" dirty="0" err="1">
                <a:solidFill>
                  <a:schemeClr val="accent1"/>
                </a:solidFill>
                <a:hlinkClick r:id="rId4"/>
              </a:rPr>
              <a:t>l’atmosphère</a:t>
            </a:r>
            <a:r>
              <a:rPr u="sng" dirty="0">
                <a:solidFill>
                  <a:schemeClr val="accent1"/>
                </a:solidFill>
                <a:hlinkClick r:id="rId4"/>
              </a:rP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22F06F6-3816-439E-B930-0E8097F321DB}"/>
              </a:ext>
            </a:extLst>
          </p:cNvPr>
          <p:cNvPicPr>
            <a:picLocks noChangeAspect="1"/>
          </p:cNvPicPr>
          <p:nvPr/>
        </p:nvPicPr>
        <p:blipFill>
          <a:blip r:embed="rId2"/>
          <a:stretch>
            <a:fillRect/>
          </a:stretch>
        </p:blipFill>
        <p:spPr>
          <a:xfrm>
            <a:off x="2332382" y="2077387"/>
            <a:ext cx="8649251" cy="7062701"/>
          </a:xfrm>
          <a:prstGeom prst="rect">
            <a:avLst/>
          </a:prstGeom>
        </p:spPr>
      </p:pic>
      <p:sp>
        <p:nvSpPr>
          <p:cNvPr id="3" name="Rectangle 2">
            <a:extLst>
              <a:ext uri="{FF2B5EF4-FFF2-40B4-BE49-F238E27FC236}">
                <a16:creationId xmlns:a16="http://schemas.microsoft.com/office/drawing/2014/main" id="{A058F8C1-347E-431E-8334-BCCF4E40CC04}"/>
              </a:ext>
            </a:extLst>
          </p:cNvPr>
          <p:cNvSpPr/>
          <p:nvPr/>
        </p:nvSpPr>
        <p:spPr>
          <a:xfrm>
            <a:off x="278296" y="304923"/>
            <a:ext cx="12320104" cy="1519968"/>
          </a:xfrm>
          <a:prstGeom prst="rect">
            <a:avLst/>
          </a:prstGeom>
        </p:spPr>
        <p:txBody>
          <a:bodyPr wrap="square">
            <a:spAutoFit/>
          </a:bodyPr>
          <a:lstStyle/>
          <a:p>
            <a:pPr algn="ctr" defTabSz="508254">
              <a:lnSpc>
                <a:spcPct val="80000"/>
              </a:lnSpc>
              <a:spcBef>
                <a:spcPts val="2000"/>
              </a:spcBef>
              <a:defRPr sz="4698" cap="all">
                <a:solidFill>
                  <a:srgbClr val="A6AAA9"/>
                </a:solidFill>
                <a:latin typeface="DIN Alternate"/>
                <a:ea typeface="DIN Alternate"/>
                <a:cs typeface="DIN Alternate"/>
                <a:sym typeface="DIN Alternate"/>
              </a:defRPr>
            </a:pPr>
            <a:r>
              <a:rPr lang="fr-FR" dirty="0"/>
              <a:t>Atelier 3 : Modélisation</a:t>
            </a:r>
          </a:p>
          <a:p>
            <a:pPr algn="ctr" defTabSz="508254">
              <a:lnSpc>
                <a:spcPct val="80000"/>
              </a:lnSpc>
              <a:spcBef>
                <a:spcPts val="2000"/>
              </a:spcBef>
              <a:defRPr sz="4698" cap="all">
                <a:solidFill>
                  <a:srgbClr val="A6AAA9"/>
                </a:solidFill>
                <a:latin typeface="DIN Alternate"/>
                <a:ea typeface="DIN Alternate"/>
                <a:cs typeface="DIN Alternate"/>
                <a:sym typeface="DIN Alternate"/>
              </a:defRPr>
            </a:pPr>
            <a:r>
              <a:rPr lang="fr-FR" dirty="0"/>
              <a:t>S’interroger sur la notion de « modèle »</a:t>
            </a:r>
          </a:p>
        </p:txBody>
      </p:sp>
    </p:spTree>
    <p:extLst>
      <p:ext uri="{BB962C8B-B14F-4D97-AF65-F5344CB8AC3E}">
        <p14:creationId xmlns:p14="http://schemas.microsoft.com/office/powerpoint/2010/main" val="9130505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Atelier 3 : Modélisation…"/>
          <p:cNvSpPr txBox="1">
            <a:spLocks noGrp="1"/>
          </p:cNvSpPr>
          <p:nvPr>
            <p:ph type="body" sz="quarter" idx="4294967295"/>
          </p:nvPr>
        </p:nvSpPr>
        <p:spPr>
          <a:xfrm>
            <a:off x="406400" y="139700"/>
            <a:ext cx="12192000" cy="1803400"/>
          </a:xfrm>
          <a:prstGeom prst="rect">
            <a:avLst/>
          </a:prstGeom>
        </p:spPr>
        <p:txBody>
          <a:bodyPr anchor="b">
            <a:normAutofit/>
          </a:bodyPr>
          <a:lstStyle/>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Atelier 3 : Modélisation</a:t>
            </a:r>
          </a:p>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S’interroger sur la notion de « modèle »</a:t>
            </a:r>
          </a:p>
        </p:txBody>
      </p:sp>
      <p:sp>
        <p:nvSpPr>
          <p:cNvPr id="438" name="Rectangle 10"/>
          <p:cNvSpPr txBox="1"/>
          <p:nvPr/>
        </p:nvSpPr>
        <p:spPr>
          <a:xfrm>
            <a:off x="1041469" y="2433006"/>
            <a:ext cx="10921862" cy="531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600">
                <a:solidFill>
                  <a:srgbClr val="FF2600"/>
                </a:solidFill>
                <a:latin typeface="Arial"/>
                <a:ea typeface="Arial"/>
                <a:cs typeface="Arial"/>
                <a:sym typeface="Arial"/>
              </a:defRPr>
            </a:pPr>
            <a:r>
              <a:t>« Du fait de son caractère hypothétique et partiel, le modèle n’a pas de prétention à l’exclusivité ; à la différence de la théorie, il admet de coexister avec d’autres modèles concurrents. Cette multiplicité de modèles concomitants peut même être féconde » (Le Trésor).</a:t>
            </a:r>
            <a:endParaRPr>
              <a:latin typeface="Avenir Next Medium"/>
              <a:ea typeface="Avenir Next Medium"/>
              <a:cs typeface="Avenir Next Medium"/>
              <a:sym typeface="Avenir Next Medium"/>
            </a:endParaRPr>
          </a:p>
          <a:p>
            <a:pPr>
              <a:defRPr sz="2700">
                <a:solidFill>
                  <a:srgbClr val="FF2600"/>
                </a:solidFill>
              </a:defRPr>
            </a:pPr>
            <a:r>
              <a:t>Le trésor, Dictionnaire des sciences, sous la direction de Michel Serres et Nadia Farouki, Flammarion</a:t>
            </a:r>
            <a:endParaRPr>
              <a:solidFill>
                <a:srgbClr val="838787"/>
              </a:solidFill>
            </a:endParaRPr>
          </a:p>
        </p:txBody>
      </p:sp>
      <p:grpSp>
        <p:nvGrpSpPr>
          <p:cNvPr id="446" name="Grouper"/>
          <p:cNvGrpSpPr/>
          <p:nvPr/>
        </p:nvGrpSpPr>
        <p:grpSpPr>
          <a:xfrm>
            <a:off x="7003936" y="6811643"/>
            <a:ext cx="4993764" cy="2315300"/>
            <a:chOff x="-71842" y="-71842"/>
            <a:chExt cx="4993762" cy="2315298"/>
          </a:xfrm>
        </p:grpSpPr>
        <p:sp>
          <p:nvSpPr>
            <p:cNvPr id="439" name="Monde des théories et des modèles"/>
            <p:cNvSpPr txBox="1"/>
            <p:nvPr/>
          </p:nvSpPr>
          <p:spPr>
            <a:xfrm>
              <a:off x="200133" y="123235"/>
              <a:ext cx="4449812" cy="419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defRPr>
                  <a:solidFill>
                    <a:srgbClr val="FF9300"/>
                  </a:solidFill>
                </a:defRPr>
              </a:lvl1pPr>
            </a:lstStyle>
            <a:p>
              <a:r>
                <a:t>Monde des théories et des modèles</a:t>
              </a:r>
            </a:p>
          </p:txBody>
        </p:sp>
        <p:sp>
          <p:nvSpPr>
            <p:cNvPr id="440" name="Monde des objets et des événements"/>
            <p:cNvSpPr txBox="1"/>
            <p:nvPr/>
          </p:nvSpPr>
          <p:spPr>
            <a:xfrm>
              <a:off x="99413" y="1628710"/>
              <a:ext cx="4651252" cy="419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defRPr>
                  <a:solidFill>
                    <a:srgbClr val="00F900"/>
                  </a:solidFill>
                </a:defRPr>
              </a:lvl1pPr>
            </a:lstStyle>
            <a:p>
              <a:r>
                <a:t>Monde des objets et des événements</a:t>
              </a:r>
            </a:p>
          </p:txBody>
        </p:sp>
        <p:pic>
          <p:nvPicPr>
            <p:cNvPr id="441" name="Rectangle aux angles arrondis" descr="Rectangle aux angles arrondis"/>
            <p:cNvPicPr>
              <a:picLocks/>
            </p:cNvPicPr>
            <p:nvPr/>
          </p:nvPicPr>
          <p:blipFill>
            <a:blip r:embed="rId2">
              <a:extLst/>
            </a:blip>
            <a:stretch>
              <a:fillRect/>
            </a:stretch>
          </p:blipFill>
          <p:spPr>
            <a:xfrm>
              <a:off x="15047" y="-71843"/>
              <a:ext cx="4794936" cy="809825"/>
            </a:xfrm>
            <a:prstGeom prst="rect">
              <a:avLst/>
            </a:prstGeom>
            <a:effectLst/>
          </p:spPr>
        </p:pic>
        <p:pic>
          <p:nvPicPr>
            <p:cNvPr id="443" name="Rectangle aux angles arrondis" descr="Rectangle aux angles arrondis"/>
            <p:cNvPicPr>
              <a:picLocks/>
            </p:cNvPicPr>
            <p:nvPr/>
          </p:nvPicPr>
          <p:blipFill>
            <a:blip r:embed="rId3">
              <a:extLst/>
            </a:blip>
            <a:stretch>
              <a:fillRect/>
            </a:stretch>
          </p:blipFill>
          <p:spPr>
            <a:xfrm>
              <a:off x="-71843" y="1433632"/>
              <a:ext cx="4993764" cy="809825"/>
            </a:xfrm>
            <a:prstGeom prst="rect">
              <a:avLst/>
            </a:prstGeom>
            <a:effectLst/>
          </p:spPr>
        </p:pic>
        <p:sp>
          <p:nvSpPr>
            <p:cNvPr id="445" name="Ligne"/>
            <p:cNvSpPr/>
            <p:nvPr/>
          </p:nvSpPr>
          <p:spPr>
            <a:xfrm flipV="1">
              <a:off x="2412515" y="715054"/>
              <a:ext cx="1" cy="741505"/>
            </a:xfrm>
            <a:prstGeom prst="line">
              <a:avLst/>
            </a:prstGeom>
            <a:noFill/>
            <a:ln w="50800" cap="flat">
              <a:solidFill>
                <a:schemeClr val="accent1"/>
              </a:solidFill>
              <a:prstDash val="solid"/>
              <a:miter lim="400000"/>
              <a:headEnd type="triangle" w="med" len="med"/>
              <a:tailEnd type="triangle" w="med" len="med"/>
            </a:ln>
            <a:effectLst/>
          </p:spPr>
          <p:txBody>
            <a:bodyPr wrap="square" lIns="50800" tIns="50800" rIns="50800" bIns="50800" numCol="1" anchor="ctr">
              <a:noAutofit/>
            </a:bodyPr>
            <a:lstStyle/>
            <a:p>
              <a:pPr algn="ctr">
                <a:lnSpc>
                  <a:spcPct val="80000"/>
                </a:lnSpc>
                <a:spcBef>
                  <a:spcPts val="0"/>
                </a:spcBef>
                <a:defRPr sz="2800" cap="all">
                  <a:latin typeface="+mn-lt"/>
                  <a:ea typeface="+mn-ea"/>
                  <a:cs typeface="+mn-cs"/>
                  <a:sym typeface="DIN Condensed"/>
                </a:defRPr>
              </a:pPr>
              <a:endParaRPr/>
            </a:p>
          </p:txBody>
        </p:sp>
      </p:grpSp>
      <p:sp>
        <p:nvSpPr>
          <p:cNvPr id="447" name="ZoneTexte 2"/>
          <p:cNvSpPr txBox="1"/>
          <p:nvPr/>
        </p:nvSpPr>
        <p:spPr>
          <a:xfrm>
            <a:off x="140525" y="8639494"/>
            <a:ext cx="5718049" cy="434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chemeClr val="accent1"/>
                </a:solidFill>
                <a:hlinkClick r:id="rId4"/>
              </a:defRPr>
            </a:lvl1pPr>
          </a:lstStyle>
          <a:p>
            <a:pPr>
              <a:defRPr u="none">
                <a:solidFill>
                  <a:srgbClr val="838787"/>
                </a:solidFill>
              </a:defRPr>
            </a:pPr>
            <a:r>
              <a:rPr u="sng" dirty="0">
                <a:solidFill>
                  <a:schemeClr val="accent1"/>
                </a:solidFill>
                <a:hlinkClick r:id="rId4"/>
              </a:rPr>
              <a:t>Document : </a:t>
            </a:r>
            <a:r>
              <a:rPr u="sng" dirty="0" err="1">
                <a:solidFill>
                  <a:schemeClr val="accent1"/>
                </a:solidFill>
                <a:hlinkClick r:id="rId4"/>
              </a:rPr>
              <a:t>différents</a:t>
            </a:r>
            <a:r>
              <a:rPr u="sng" dirty="0">
                <a:solidFill>
                  <a:schemeClr val="accent1"/>
                </a:solidFill>
                <a:hlinkClick r:id="rId4"/>
              </a:rPr>
              <a:t> </a:t>
            </a:r>
            <a:r>
              <a:rPr u="sng" dirty="0" err="1">
                <a:solidFill>
                  <a:schemeClr val="accent1"/>
                </a:solidFill>
                <a:hlinkClick r:id="rId4"/>
              </a:rPr>
              <a:t>modèles</a:t>
            </a:r>
            <a:r>
              <a:rPr u="sng" dirty="0">
                <a:solidFill>
                  <a:schemeClr val="accent1"/>
                </a:solidFill>
                <a:hlinkClick r:id="rId4"/>
              </a:rPr>
              <a:t> de </a:t>
            </a:r>
            <a:r>
              <a:rPr u="sng" dirty="0" err="1">
                <a:solidFill>
                  <a:schemeClr val="accent1"/>
                </a:solidFill>
                <a:hlinkClick r:id="rId4"/>
              </a:rPr>
              <a:t>l’atmosphère</a:t>
            </a:r>
            <a:r>
              <a:rPr u="sng" dirty="0">
                <a:solidFill>
                  <a:schemeClr val="accent1"/>
                </a:solidFill>
                <a:hlinkClick r:id="rId4"/>
              </a:rP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Atelier 3 : Modélisation…"/>
          <p:cNvSpPr txBox="1">
            <a:spLocks noGrp="1"/>
          </p:cNvSpPr>
          <p:nvPr>
            <p:ph type="body" sz="quarter" idx="4294967295"/>
          </p:nvPr>
        </p:nvSpPr>
        <p:spPr>
          <a:xfrm>
            <a:off x="406400" y="139700"/>
            <a:ext cx="12192000" cy="1803400"/>
          </a:xfrm>
          <a:prstGeom prst="rect">
            <a:avLst/>
          </a:prstGeom>
        </p:spPr>
        <p:txBody>
          <a:bodyPr anchor="b">
            <a:normAutofit/>
          </a:bodyPr>
          <a:lstStyle/>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Atelier 3 : Modélisation</a:t>
            </a:r>
          </a:p>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S’interroger sur la notion de « modèle »</a:t>
            </a:r>
          </a:p>
        </p:txBody>
      </p:sp>
      <p:sp>
        <p:nvSpPr>
          <p:cNvPr id="450" name="Rectangle 10"/>
          <p:cNvSpPr txBox="1"/>
          <p:nvPr/>
        </p:nvSpPr>
        <p:spPr>
          <a:xfrm>
            <a:off x="97551" y="2433006"/>
            <a:ext cx="11865780" cy="51335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indent="563244" algn="just">
              <a:defRPr sz="3000">
                <a:solidFill>
                  <a:srgbClr val="FF2600"/>
                </a:solidFill>
                <a:latin typeface="Arial"/>
                <a:ea typeface="Arial"/>
                <a:cs typeface="Arial"/>
                <a:sym typeface="Arial"/>
              </a:defRPr>
            </a:pPr>
            <a:r>
              <a:t>"Il représente non pas les propriétés du réel, mais seulement certaines propriétés. Il a une fonction sélective des données de l'expérience ; il sépare le pertinent du non-pertinent par rapport à la problématique considérée. Il est un instrument d'intelligibilité d'un réel dont la complexité des propriétés ne permet pas l'entière compréhension par la science : disons de façon plus explicite qu'en physique par exemple, la modélisation, par la sélection des données, par la considération exclusive de certains paramètres, par la précision d'hypothèses simplificatrices, permet la mise en œuvre de la mathématisation." </a:t>
            </a:r>
            <a:endParaRPr>
              <a:latin typeface="Avenir Next Medium"/>
              <a:ea typeface="Avenir Next Medium"/>
              <a:cs typeface="Avenir Next Medium"/>
              <a:sym typeface="Avenir Next Medium"/>
            </a:endParaRPr>
          </a:p>
          <a:p>
            <a:pPr indent="563244" algn="just">
              <a:defRPr sz="3000" i="1">
                <a:solidFill>
                  <a:srgbClr val="FF2600"/>
                </a:solidFill>
                <a:latin typeface="Arial"/>
                <a:ea typeface="Arial"/>
                <a:cs typeface="Arial"/>
                <a:sym typeface="Arial"/>
              </a:defRPr>
            </a:pPr>
            <a:r>
              <a:t>(Bachelard, S. ,1979 p.9).</a:t>
            </a:r>
          </a:p>
        </p:txBody>
      </p:sp>
      <p:grpSp>
        <p:nvGrpSpPr>
          <p:cNvPr id="458" name="Grouper"/>
          <p:cNvGrpSpPr/>
          <p:nvPr/>
        </p:nvGrpSpPr>
        <p:grpSpPr>
          <a:xfrm>
            <a:off x="7003936" y="6811643"/>
            <a:ext cx="4993764" cy="2315300"/>
            <a:chOff x="-71842" y="-71842"/>
            <a:chExt cx="4993762" cy="2315298"/>
          </a:xfrm>
        </p:grpSpPr>
        <p:sp>
          <p:nvSpPr>
            <p:cNvPr id="451" name="Monde des théories et des modèles"/>
            <p:cNvSpPr txBox="1"/>
            <p:nvPr/>
          </p:nvSpPr>
          <p:spPr>
            <a:xfrm>
              <a:off x="200133" y="123235"/>
              <a:ext cx="4449812" cy="419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defRPr>
                  <a:solidFill>
                    <a:srgbClr val="FF9300"/>
                  </a:solidFill>
                </a:defRPr>
              </a:lvl1pPr>
            </a:lstStyle>
            <a:p>
              <a:r>
                <a:t>Monde des théories et des modèles</a:t>
              </a:r>
            </a:p>
          </p:txBody>
        </p:sp>
        <p:sp>
          <p:nvSpPr>
            <p:cNvPr id="452" name="Monde des objets et des événements"/>
            <p:cNvSpPr txBox="1"/>
            <p:nvPr/>
          </p:nvSpPr>
          <p:spPr>
            <a:xfrm>
              <a:off x="99413" y="1628710"/>
              <a:ext cx="4651252" cy="419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defRPr>
                  <a:solidFill>
                    <a:srgbClr val="00F900"/>
                  </a:solidFill>
                </a:defRPr>
              </a:lvl1pPr>
            </a:lstStyle>
            <a:p>
              <a:r>
                <a:t>Monde des objets et des événements</a:t>
              </a:r>
            </a:p>
          </p:txBody>
        </p:sp>
        <p:pic>
          <p:nvPicPr>
            <p:cNvPr id="453" name="Rectangle aux angles arrondis" descr="Rectangle aux angles arrondis"/>
            <p:cNvPicPr>
              <a:picLocks/>
            </p:cNvPicPr>
            <p:nvPr/>
          </p:nvPicPr>
          <p:blipFill>
            <a:blip r:embed="rId2">
              <a:extLst/>
            </a:blip>
            <a:stretch>
              <a:fillRect/>
            </a:stretch>
          </p:blipFill>
          <p:spPr>
            <a:xfrm>
              <a:off x="15047" y="-71843"/>
              <a:ext cx="4794936" cy="809825"/>
            </a:xfrm>
            <a:prstGeom prst="rect">
              <a:avLst/>
            </a:prstGeom>
            <a:effectLst/>
          </p:spPr>
        </p:pic>
        <p:pic>
          <p:nvPicPr>
            <p:cNvPr id="455" name="Rectangle aux angles arrondis" descr="Rectangle aux angles arrondis"/>
            <p:cNvPicPr>
              <a:picLocks/>
            </p:cNvPicPr>
            <p:nvPr/>
          </p:nvPicPr>
          <p:blipFill>
            <a:blip r:embed="rId3">
              <a:extLst/>
            </a:blip>
            <a:stretch>
              <a:fillRect/>
            </a:stretch>
          </p:blipFill>
          <p:spPr>
            <a:xfrm>
              <a:off x="-71843" y="1433632"/>
              <a:ext cx="4993764" cy="809825"/>
            </a:xfrm>
            <a:prstGeom prst="rect">
              <a:avLst/>
            </a:prstGeom>
            <a:effectLst/>
          </p:spPr>
        </p:pic>
        <p:sp>
          <p:nvSpPr>
            <p:cNvPr id="457" name="Ligne"/>
            <p:cNvSpPr/>
            <p:nvPr/>
          </p:nvSpPr>
          <p:spPr>
            <a:xfrm flipV="1">
              <a:off x="2412515" y="715054"/>
              <a:ext cx="1" cy="741505"/>
            </a:xfrm>
            <a:prstGeom prst="line">
              <a:avLst/>
            </a:prstGeom>
            <a:noFill/>
            <a:ln w="50800" cap="flat">
              <a:solidFill>
                <a:schemeClr val="accent1"/>
              </a:solidFill>
              <a:prstDash val="solid"/>
              <a:miter lim="400000"/>
              <a:headEnd type="triangle" w="med" len="med"/>
              <a:tailEnd type="triangle" w="med" len="med"/>
            </a:ln>
            <a:effectLst/>
          </p:spPr>
          <p:txBody>
            <a:bodyPr wrap="square" lIns="50800" tIns="50800" rIns="50800" bIns="50800" numCol="1" anchor="ctr">
              <a:noAutofit/>
            </a:bodyPr>
            <a:lstStyle/>
            <a:p>
              <a:pPr algn="ctr">
                <a:lnSpc>
                  <a:spcPct val="80000"/>
                </a:lnSpc>
                <a:spcBef>
                  <a:spcPts val="0"/>
                </a:spcBef>
                <a:defRPr sz="2800" cap="all">
                  <a:latin typeface="+mn-lt"/>
                  <a:ea typeface="+mn-ea"/>
                  <a:cs typeface="+mn-cs"/>
                  <a:sym typeface="DIN Condensed"/>
                </a:defRPr>
              </a:pPr>
              <a:endParaRPr/>
            </a:p>
          </p:txBody>
        </p:sp>
      </p:grpSp>
      <p:sp>
        <p:nvSpPr>
          <p:cNvPr id="459" name="ZoneTexte 2"/>
          <p:cNvSpPr txBox="1"/>
          <p:nvPr/>
        </p:nvSpPr>
        <p:spPr>
          <a:xfrm>
            <a:off x="312392" y="8748434"/>
            <a:ext cx="5718049" cy="434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chemeClr val="accent1"/>
                </a:solidFill>
                <a:hlinkClick r:id="rId4"/>
              </a:defRPr>
            </a:lvl1pPr>
          </a:lstStyle>
          <a:p>
            <a:pPr>
              <a:defRPr u="none">
                <a:solidFill>
                  <a:srgbClr val="838787"/>
                </a:solidFill>
              </a:defRPr>
            </a:pPr>
            <a:r>
              <a:rPr u="sng" dirty="0">
                <a:solidFill>
                  <a:schemeClr val="accent1"/>
                </a:solidFill>
                <a:hlinkClick r:id="rId4"/>
              </a:rPr>
              <a:t>Document : </a:t>
            </a:r>
            <a:r>
              <a:rPr u="sng" dirty="0" err="1">
                <a:solidFill>
                  <a:schemeClr val="accent1"/>
                </a:solidFill>
                <a:hlinkClick r:id="rId4"/>
              </a:rPr>
              <a:t>différents</a:t>
            </a:r>
            <a:r>
              <a:rPr u="sng" dirty="0">
                <a:solidFill>
                  <a:schemeClr val="accent1"/>
                </a:solidFill>
                <a:hlinkClick r:id="rId4"/>
              </a:rPr>
              <a:t> </a:t>
            </a:r>
            <a:r>
              <a:rPr u="sng" dirty="0" err="1">
                <a:solidFill>
                  <a:schemeClr val="accent1"/>
                </a:solidFill>
                <a:hlinkClick r:id="rId4"/>
              </a:rPr>
              <a:t>modèles</a:t>
            </a:r>
            <a:r>
              <a:rPr u="sng" dirty="0">
                <a:solidFill>
                  <a:schemeClr val="accent1"/>
                </a:solidFill>
                <a:hlinkClick r:id="rId4"/>
              </a:rPr>
              <a:t> de </a:t>
            </a:r>
            <a:r>
              <a:rPr u="sng" dirty="0" err="1">
                <a:solidFill>
                  <a:schemeClr val="accent1"/>
                </a:solidFill>
                <a:hlinkClick r:id="rId4"/>
              </a:rPr>
              <a:t>l’atmosphère</a:t>
            </a:r>
            <a:r>
              <a:rPr u="sng" dirty="0">
                <a:solidFill>
                  <a:schemeClr val="accent1"/>
                </a:solidFill>
                <a:hlinkClick r:id="rId4"/>
              </a:rPr>
              <a: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Atelier 3 : Modélisation…"/>
          <p:cNvSpPr txBox="1">
            <a:spLocks noGrp="1"/>
          </p:cNvSpPr>
          <p:nvPr>
            <p:ph type="body" sz="quarter" idx="4294967295"/>
          </p:nvPr>
        </p:nvSpPr>
        <p:spPr>
          <a:xfrm>
            <a:off x="406400" y="139700"/>
            <a:ext cx="12192000" cy="1803400"/>
          </a:xfrm>
          <a:prstGeom prst="rect">
            <a:avLst/>
          </a:prstGeom>
        </p:spPr>
        <p:txBody>
          <a:bodyPr anchor="b">
            <a:normAutofit/>
          </a:bodyPr>
          <a:lstStyle/>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Atelier 3 : Modélisation</a:t>
            </a:r>
          </a:p>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S’interroger sur la notion de « modèle »</a:t>
            </a:r>
          </a:p>
        </p:txBody>
      </p:sp>
      <p:sp>
        <p:nvSpPr>
          <p:cNvPr id="462" name="Rectangle 10"/>
          <p:cNvSpPr txBox="1"/>
          <p:nvPr/>
        </p:nvSpPr>
        <p:spPr>
          <a:xfrm>
            <a:off x="97551" y="2433006"/>
            <a:ext cx="12809698" cy="52363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indent="563244" algn="just">
              <a:defRPr sz="3400">
                <a:solidFill>
                  <a:srgbClr val="FF2600"/>
                </a:solidFill>
                <a:latin typeface="Arial"/>
                <a:ea typeface="Arial"/>
                <a:cs typeface="Arial"/>
                <a:sym typeface="Arial"/>
              </a:defRPr>
            </a:pPr>
            <a:r>
              <a:t>Qu'est-ce qu'une démarche de modélisation ?</a:t>
            </a:r>
            <a:br/>
            <a:br/>
            <a:r>
              <a:rPr>
                <a:latin typeface="Calibri"/>
                <a:ea typeface="Calibri"/>
                <a:cs typeface="Calibri"/>
                <a:sym typeface="Calibri"/>
              </a:rPr>
              <a:t>« La modélisation est une démarche qui consiste à élaborer en référence à un réel complexe, une construction mentale nouvelle, manipulable en vue d'assurer une fonction explicite. Elle est, en ce sens, une étape incontournable à la fois, dans le processus même de construction des connaissances scientifiques et lors de l'utilisation de ces connaissances ».</a:t>
            </a:r>
            <a:r>
              <a:rPr>
                <a:solidFill>
                  <a:srgbClr val="00B050"/>
                </a:solidFill>
                <a:effectLst>
                  <a:outerShdw blurRad="38100" dist="38100" dir="2700000" rotWithShape="0">
                    <a:srgbClr val="000000">
                      <a:alpha val="43137"/>
                    </a:srgbClr>
                  </a:outerShdw>
                </a:effectLst>
              </a:rPr>
              <a:t> </a:t>
            </a:r>
            <a:br>
              <a:rPr>
                <a:solidFill>
                  <a:srgbClr val="00B050"/>
                </a:solidFill>
                <a:effectLst>
                  <a:outerShdw blurRad="38100" dist="38100" dir="2700000" rotWithShape="0">
                    <a:srgbClr val="000000">
                      <a:alpha val="43137"/>
                    </a:srgbClr>
                  </a:outerShdw>
                </a:effectLst>
              </a:rPr>
            </a:br>
            <a:br>
              <a:rPr>
                <a:solidFill>
                  <a:srgbClr val="00B050"/>
                </a:solidFill>
                <a:effectLst>
                  <a:outerShdw blurRad="38100" dist="38100" dir="2700000" rotWithShape="0">
                    <a:srgbClr val="000000">
                      <a:alpha val="43137"/>
                    </a:srgbClr>
                  </a:outerShdw>
                </a:effectLst>
              </a:rPr>
            </a:br>
            <a:r>
              <a:rPr i="1">
                <a:latin typeface="Calibri"/>
                <a:ea typeface="Calibri"/>
                <a:cs typeface="Calibri"/>
                <a:sym typeface="Calibri"/>
              </a:rPr>
              <a:t>Claudine Larcher</a:t>
            </a:r>
          </a:p>
        </p:txBody>
      </p:sp>
      <p:grpSp>
        <p:nvGrpSpPr>
          <p:cNvPr id="470" name="Grouper"/>
          <p:cNvGrpSpPr/>
          <p:nvPr/>
        </p:nvGrpSpPr>
        <p:grpSpPr>
          <a:xfrm>
            <a:off x="7003936" y="6811643"/>
            <a:ext cx="4993764" cy="2315300"/>
            <a:chOff x="-71842" y="-71842"/>
            <a:chExt cx="4993762" cy="2315298"/>
          </a:xfrm>
        </p:grpSpPr>
        <p:sp>
          <p:nvSpPr>
            <p:cNvPr id="463" name="Monde des théories et des modèles"/>
            <p:cNvSpPr txBox="1"/>
            <p:nvPr/>
          </p:nvSpPr>
          <p:spPr>
            <a:xfrm>
              <a:off x="200133" y="123235"/>
              <a:ext cx="4449812" cy="419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defRPr>
                  <a:solidFill>
                    <a:srgbClr val="FF9300"/>
                  </a:solidFill>
                </a:defRPr>
              </a:lvl1pPr>
            </a:lstStyle>
            <a:p>
              <a:r>
                <a:t>Monde des théories et des modèles</a:t>
              </a:r>
            </a:p>
          </p:txBody>
        </p:sp>
        <p:sp>
          <p:nvSpPr>
            <p:cNvPr id="464" name="Monde des objets et des événements"/>
            <p:cNvSpPr txBox="1"/>
            <p:nvPr/>
          </p:nvSpPr>
          <p:spPr>
            <a:xfrm>
              <a:off x="99413" y="1628710"/>
              <a:ext cx="4651252" cy="419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defRPr>
                  <a:solidFill>
                    <a:srgbClr val="00F900"/>
                  </a:solidFill>
                </a:defRPr>
              </a:lvl1pPr>
            </a:lstStyle>
            <a:p>
              <a:r>
                <a:t>Monde des objets et des événements</a:t>
              </a:r>
            </a:p>
          </p:txBody>
        </p:sp>
        <p:pic>
          <p:nvPicPr>
            <p:cNvPr id="465" name="Rectangle aux angles arrondis" descr="Rectangle aux angles arrondis"/>
            <p:cNvPicPr>
              <a:picLocks/>
            </p:cNvPicPr>
            <p:nvPr/>
          </p:nvPicPr>
          <p:blipFill>
            <a:blip r:embed="rId2">
              <a:extLst/>
            </a:blip>
            <a:stretch>
              <a:fillRect/>
            </a:stretch>
          </p:blipFill>
          <p:spPr>
            <a:xfrm>
              <a:off x="15047" y="-71843"/>
              <a:ext cx="4794936" cy="809825"/>
            </a:xfrm>
            <a:prstGeom prst="rect">
              <a:avLst/>
            </a:prstGeom>
            <a:effectLst/>
          </p:spPr>
        </p:pic>
        <p:pic>
          <p:nvPicPr>
            <p:cNvPr id="467" name="Rectangle aux angles arrondis" descr="Rectangle aux angles arrondis"/>
            <p:cNvPicPr>
              <a:picLocks/>
            </p:cNvPicPr>
            <p:nvPr/>
          </p:nvPicPr>
          <p:blipFill>
            <a:blip r:embed="rId3">
              <a:extLst/>
            </a:blip>
            <a:stretch>
              <a:fillRect/>
            </a:stretch>
          </p:blipFill>
          <p:spPr>
            <a:xfrm>
              <a:off x="-71843" y="1433632"/>
              <a:ext cx="4993764" cy="809825"/>
            </a:xfrm>
            <a:prstGeom prst="rect">
              <a:avLst/>
            </a:prstGeom>
            <a:effectLst/>
          </p:spPr>
        </p:pic>
        <p:sp>
          <p:nvSpPr>
            <p:cNvPr id="469" name="Ligne"/>
            <p:cNvSpPr/>
            <p:nvPr/>
          </p:nvSpPr>
          <p:spPr>
            <a:xfrm flipV="1">
              <a:off x="2412515" y="715054"/>
              <a:ext cx="1" cy="741505"/>
            </a:xfrm>
            <a:prstGeom prst="line">
              <a:avLst/>
            </a:prstGeom>
            <a:noFill/>
            <a:ln w="50800" cap="flat">
              <a:solidFill>
                <a:schemeClr val="accent1"/>
              </a:solidFill>
              <a:prstDash val="solid"/>
              <a:miter lim="400000"/>
              <a:headEnd type="triangle" w="med" len="med"/>
              <a:tailEnd type="triangle" w="med" len="med"/>
            </a:ln>
            <a:effectLst/>
          </p:spPr>
          <p:txBody>
            <a:bodyPr wrap="square" lIns="50800" tIns="50800" rIns="50800" bIns="50800" numCol="1" anchor="ctr">
              <a:noAutofit/>
            </a:bodyPr>
            <a:lstStyle/>
            <a:p>
              <a:pPr algn="ctr">
                <a:lnSpc>
                  <a:spcPct val="80000"/>
                </a:lnSpc>
                <a:spcBef>
                  <a:spcPts val="0"/>
                </a:spcBef>
                <a:defRPr sz="2800" cap="all">
                  <a:latin typeface="+mn-lt"/>
                  <a:ea typeface="+mn-ea"/>
                  <a:cs typeface="+mn-cs"/>
                  <a:sym typeface="DIN Condensed"/>
                </a:defRPr>
              </a:pPr>
              <a:endParaRPr/>
            </a:p>
          </p:txBody>
        </p:sp>
      </p:grpSp>
      <p:sp>
        <p:nvSpPr>
          <p:cNvPr id="471" name="ZoneTexte 2"/>
          <p:cNvSpPr txBox="1"/>
          <p:nvPr/>
        </p:nvSpPr>
        <p:spPr>
          <a:xfrm>
            <a:off x="406400" y="8722030"/>
            <a:ext cx="5718049" cy="434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chemeClr val="accent1"/>
                </a:solidFill>
                <a:hlinkClick r:id="rId4"/>
              </a:defRPr>
            </a:lvl1pPr>
          </a:lstStyle>
          <a:p>
            <a:pPr>
              <a:defRPr u="none">
                <a:solidFill>
                  <a:srgbClr val="838787"/>
                </a:solidFill>
              </a:defRPr>
            </a:pPr>
            <a:r>
              <a:rPr u="sng" dirty="0">
                <a:solidFill>
                  <a:schemeClr val="accent1"/>
                </a:solidFill>
                <a:hlinkClick r:id="rId4"/>
              </a:rPr>
              <a:t>Document : </a:t>
            </a:r>
            <a:r>
              <a:rPr u="sng" dirty="0" err="1">
                <a:solidFill>
                  <a:schemeClr val="accent1"/>
                </a:solidFill>
                <a:hlinkClick r:id="rId4"/>
              </a:rPr>
              <a:t>différents</a:t>
            </a:r>
            <a:r>
              <a:rPr u="sng" dirty="0">
                <a:solidFill>
                  <a:schemeClr val="accent1"/>
                </a:solidFill>
                <a:hlinkClick r:id="rId4"/>
              </a:rPr>
              <a:t> </a:t>
            </a:r>
            <a:r>
              <a:rPr u="sng" dirty="0" err="1">
                <a:solidFill>
                  <a:schemeClr val="accent1"/>
                </a:solidFill>
                <a:hlinkClick r:id="rId4"/>
              </a:rPr>
              <a:t>modèles</a:t>
            </a:r>
            <a:r>
              <a:rPr u="sng" dirty="0">
                <a:solidFill>
                  <a:schemeClr val="accent1"/>
                </a:solidFill>
                <a:hlinkClick r:id="rId4"/>
              </a:rPr>
              <a:t> de </a:t>
            </a:r>
            <a:r>
              <a:rPr u="sng" dirty="0" err="1">
                <a:solidFill>
                  <a:schemeClr val="accent1"/>
                </a:solidFill>
                <a:hlinkClick r:id="rId4"/>
              </a:rPr>
              <a:t>l’atmosphère</a:t>
            </a:r>
            <a:r>
              <a:rPr u="sng" dirty="0">
                <a:solidFill>
                  <a:schemeClr val="accent1"/>
                </a:solidFill>
                <a:hlinkClick r:id="rId4"/>
              </a:rPr>
              <a:t>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Rectangle 6"/>
          <p:cNvSpPr txBox="1"/>
          <p:nvPr/>
        </p:nvSpPr>
        <p:spPr>
          <a:xfrm>
            <a:off x="102882" y="3150961"/>
            <a:ext cx="5966695" cy="259440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algn="ctr" defTabSz="914400">
              <a:spcBef>
                <a:spcPts val="0"/>
              </a:spcBef>
              <a:defRPr sz="2800">
                <a:solidFill>
                  <a:srgbClr val="E46C0A"/>
                </a:solidFill>
                <a:latin typeface="Arial"/>
                <a:ea typeface="Arial"/>
                <a:cs typeface="Arial"/>
                <a:sym typeface="Arial"/>
              </a:defRPr>
            </a:pPr>
            <a:r>
              <a:t>Situation :</a:t>
            </a:r>
          </a:p>
          <a:p>
            <a:pPr algn="ctr" defTabSz="914400">
              <a:spcBef>
                <a:spcPts val="0"/>
              </a:spcBef>
              <a:defRPr sz="2800">
                <a:solidFill>
                  <a:srgbClr val="E46C0A"/>
                </a:solidFill>
                <a:latin typeface="Arial"/>
                <a:ea typeface="Arial"/>
                <a:cs typeface="Arial"/>
                <a:sym typeface="Arial"/>
              </a:defRPr>
            </a:pPr>
            <a:endParaRPr>
              <a:solidFill>
                <a:srgbClr val="838787"/>
              </a:solidFill>
              <a:latin typeface="Avenir Next Medium"/>
              <a:ea typeface="Avenir Next Medium"/>
              <a:cs typeface="Avenir Next Medium"/>
              <a:sym typeface="Avenir Next Medium"/>
            </a:endParaRPr>
          </a:p>
          <a:p>
            <a:pPr defTabSz="914400">
              <a:spcBef>
                <a:spcPts val="0"/>
              </a:spcBef>
              <a:defRPr sz="2800">
                <a:solidFill>
                  <a:srgbClr val="E46C0A"/>
                </a:solidFill>
                <a:latin typeface="Arial"/>
                <a:ea typeface="Arial"/>
                <a:cs typeface="Arial"/>
                <a:sym typeface="Arial"/>
              </a:defRPr>
            </a:pPr>
            <a:r>
              <a:t>On lâche un ballon de basket.</a:t>
            </a:r>
          </a:p>
          <a:p>
            <a:pPr defTabSz="914400">
              <a:spcBef>
                <a:spcPts val="0"/>
              </a:spcBef>
              <a:defRPr sz="2800">
                <a:solidFill>
                  <a:srgbClr val="E46C0A"/>
                </a:solidFill>
                <a:latin typeface="Arial"/>
                <a:ea typeface="Arial"/>
                <a:cs typeface="Arial"/>
                <a:sym typeface="Arial"/>
              </a:defRPr>
            </a:pPr>
            <a:r>
              <a:t>On souhaite étudier son mouvement et plus précisément prévoir le temps de chute </a:t>
            </a:r>
            <a:r>
              <a:rPr i="1"/>
              <a:t>t</a:t>
            </a:r>
            <a:r>
              <a:t> du ballon.</a:t>
            </a:r>
          </a:p>
        </p:txBody>
      </p:sp>
      <p:pic>
        <p:nvPicPr>
          <p:cNvPr id="474" name="Image 3" descr="Image 3"/>
          <p:cNvPicPr>
            <a:picLocks noChangeAspect="1"/>
          </p:cNvPicPr>
          <p:nvPr/>
        </p:nvPicPr>
        <p:blipFill>
          <a:blip r:embed="rId2">
            <a:extLst/>
          </a:blip>
          <a:stretch>
            <a:fillRect/>
          </a:stretch>
        </p:blipFill>
        <p:spPr>
          <a:xfrm>
            <a:off x="0" y="2935349"/>
            <a:ext cx="5859655" cy="6912000"/>
          </a:xfrm>
          <a:prstGeom prst="rect">
            <a:avLst/>
          </a:prstGeom>
          <a:ln w="12700">
            <a:miter lim="400000"/>
          </a:ln>
        </p:spPr>
      </p:pic>
      <p:sp>
        <p:nvSpPr>
          <p:cNvPr id="475" name="ZoneTexte 2"/>
          <p:cNvSpPr txBox="1"/>
          <p:nvPr/>
        </p:nvSpPr>
        <p:spPr>
          <a:xfrm>
            <a:off x="312802" y="8588886"/>
            <a:ext cx="5546853" cy="434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chemeClr val="accent1"/>
                </a:solidFill>
                <a:hlinkClick r:id="rId3"/>
              </a:defRPr>
            </a:lvl1pPr>
          </a:lstStyle>
          <a:p>
            <a:pPr>
              <a:defRPr u="none">
                <a:solidFill>
                  <a:srgbClr val="838787"/>
                </a:solidFill>
              </a:defRPr>
            </a:pPr>
            <a:r>
              <a:rPr u="sng" dirty="0">
                <a:solidFill>
                  <a:schemeClr val="accent1"/>
                </a:solidFill>
                <a:hlinkClick r:id="rId3"/>
              </a:rPr>
              <a:t>Document : </a:t>
            </a:r>
            <a:r>
              <a:rPr u="sng" dirty="0" err="1">
                <a:solidFill>
                  <a:schemeClr val="accent1"/>
                </a:solidFill>
                <a:hlinkClick r:id="rId3"/>
              </a:rPr>
              <a:t>modélisation</a:t>
            </a:r>
            <a:r>
              <a:rPr u="sng" dirty="0">
                <a:solidFill>
                  <a:schemeClr val="accent1"/>
                </a:solidFill>
                <a:hlinkClick r:id="rId3"/>
              </a:rPr>
              <a:t> </a:t>
            </a:r>
            <a:r>
              <a:rPr u="sng" dirty="0" err="1">
                <a:solidFill>
                  <a:schemeClr val="accent1"/>
                </a:solidFill>
                <a:hlinkClick r:id="rId3"/>
              </a:rPr>
              <a:t>d'une</a:t>
            </a:r>
            <a:r>
              <a:rPr u="sng" dirty="0">
                <a:solidFill>
                  <a:schemeClr val="accent1"/>
                </a:solidFill>
                <a:hlinkClick r:id="rId3"/>
              </a:rPr>
              <a:t> chute </a:t>
            </a:r>
            <a:r>
              <a:rPr u="sng" dirty="0" err="1">
                <a:solidFill>
                  <a:schemeClr val="accent1"/>
                </a:solidFill>
                <a:hlinkClick r:id="rId3"/>
              </a:rPr>
              <a:t>verticale</a:t>
            </a:r>
            <a:endParaRPr u="sng" dirty="0">
              <a:solidFill>
                <a:schemeClr val="accent1"/>
              </a:solidFill>
              <a:hlinkClick r:id="rId3"/>
            </a:endParaRPr>
          </a:p>
        </p:txBody>
      </p:sp>
      <p:pic>
        <p:nvPicPr>
          <p:cNvPr id="476" name="Image 4" descr="Image 4"/>
          <p:cNvPicPr>
            <a:picLocks noChangeAspect="1"/>
          </p:cNvPicPr>
          <p:nvPr/>
        </p:nvPicPr>
        <p:blipFill>
          <a:blip r:embed="rId4">
            <a:extLst/>
          </a:blip>
          <a:stretch>
            <a:fillRect/>
          </a:stretch>
        </p:blipFill>
        <p:spPr>
          <a:xfrm>
            <a:off x="5962537" y="2935349"/>
            <a:ext cx="6793630" cy="6629881"/>
          </a:xfrm>
          <a:prstGeom prst="rect">
            <a:avLst/>
          </a:prstGeom>
          <a:ln w="12700">
            <a:miter lim="400000"/>
          </a:ln>
        </p:spPr>
      </p:pic>
      <p:sp>
        <p:nvSpPr>
          <p:cNvPr id="477" name="Atelier 3 : Modélisation…"/>
          <p:cNvSpPr txBox="1">
            <a:spLocks noGrp="1"/>
          </p:cNvSpPr>
          <p:nvPr>
            <p:ph type="body" sz="quarter" idx="4294967295"/>
          </p:nvPr>
        </p:nvSpPr>
        <p:spPr>
          <a:xfrm>
            <a:off x="406400" y="139700"/>
            <a:ext cx="12192000" cy="1803400"/>
          </a:xfrm>
          <a:prstGeom prst="rect">
            <a:avLst/>
          </a:prstGeom>
        </p:spPr>
        <p:txBody>
          <a:bodyPr anchor="b">
            <a:normAutofit/>
          </a:bodyPr>
          <a:lstStyle/>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Atelier 3 : Modélisation</a:t>
            </a:r>
          </a:p>
          <a:p>
            <a:pPr marL="0" indent="0" algn="ctr" defTabSz="508254">
              <a:lnSpc>
                <a:spcPct val="80000"/>
              </a:lnSpc>
              <a:spcBef>
                <a:spcPts val="2000"/>
              </a:spcBef>
              <a:buClrTx/>
              <a:buSzTx/>
              <a:buFontTx/>
              <a:buNone/>
              <a:defRPr sz="4698" cap="all">
                <a:solidFill>
                  <a:srgbClr val="A6AAA9"/>
                </a:solidFill>
                <a:latin typeface="DIN Alternate"/>
                <a:ea typeface="DIN Alternate"/>
                <a:cs typeface="DIN Alternate"/>
                <a:sym typeface="DIN Alternate"/>
              </a:defRPr>
            </a:pPr>
            <a:r>
              <a:t>S’interroger sur la notion de « modèle »</a:t>
            </a:r>
          </a:p>
        </p:txBody>
      </p:sp>
      <p:sp>
        <p:nvSpPr>
          <p:cNvPr id="478" name="Rectangle 6"/>
          <p:cNvSpPr txBox="1"/>
          <p:nvPr/>
        </p:nvSpPr>
        <p:spPr>
          <a:xfrm>
            <a:off x="102882" y="2149532"/>
            <a:ext cx="5966695" cy="60946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914400">
              <a:spcBef>
                <a:spcPts val="0"/>
              </a:spcBef>
              <a:defRPr sz="3700">
                <a:solidFill>
                  <a:srgbClr val="E46C0A"/>
                </a:solidFill>
                <a:latin typeface="Arial"/>
                <a:ea typeface="Arial"/>
                <a:cs typeface="Arial"/>
                <a:sym typeface="Arial"/>
              </a:defRPr>
            </a:lvl1pPr>
          </a:lstStyle>
          <a:p>
            <a:r>
              <a:t>Étude d’une chute verticale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2" fill="hold" grpId="1" nodeType="clickEffect">
                                  <p:stCondLst>
                                    <p:cond delay="0"/>
                                  </p:stCondLst>
                                  <p:iterate>
                                    <p:tmAbs val="0"/>
                                  </p:iterate>
                                  <p:childTnLst>
                                    <p:anim calcmode="lin" valueType="num">
                                      <p:cBhvr>
                                        <p:cTn id="6" dur="1000" fill="hold"/>
                                        <p:tgtEl>
                                          <p:spTgt spid="474"/>
                                        </p:tgtEl>
                                        <p:attrNameLst>
                                          <p:attrName>ppt_x</p:attrName>
                                        </p:attrNameLst>
                                      </p:cBhvr>
                                      <p:tavLst>
                                        <p:tav tm="0">
                                          <p:val>
                                            <p:strVal val="ppt_x"/>
                                          </p:val>
                                        </p:tav>
                                        <p:tav tm="100000">
                                          <p:val>
                                            <p:strVal val="1+ppt_w/2"/>
                                          </p:val>
                                        </p:tav>
                                      </p:tavLst>
                                    </p:anim>
                                    <p:anim calcmode="lin" valueType="num">
                                      <p:cBhvr>
                                        <p:cTn id="7" dur="1000" fill="hold"/>
                                        <p:tgtEl>
                                          <p:spTgt spid="474"/>
                                        </p:tgtEl>
                                        <p:attrNameLst>
                                          <p:attrName>ppt_y</p:attrName>
                                        </p:attrNameLst>
                                      </p:cBhvr>
                                      <p:tavLst>
                                        <p:tav tm="0">
                                          <p:val>
                                            <p:strVal val="ppt_y"/>
                                          </p:val>
                                        </p:tav>
                                        <p:tav tm="100000">
                                          <p:val>
                                            <p:strVal val="ppt_y"/>
                                          </p:val>
                                        </p:tav>
                                      </p:tavLst>
                                    </p:anim>
                                    <p:set>
                                      <p:cBhvr>
                                        <p:cTn id="8" fill="hold">
                                          <p:stCondLst>
                                            <p:cond delay="999"/>
                                          </p:stCondLst>
                                        </p:cTn>
                                        <p:tgtEl>
                                          <p:spTgt spid="474"/>
                                        </p:tgtEl>
                                        <p:attrNameLst>
                                          <p:attrName>style.visibility</p:attrName>
                                        </p:attrNameLst>
                                      </p:cBhvr>
                                      <p:to>
                                        <p:strVal val="hidden"/>
                                      </p:to>
                                    </p:set>
                                  </p:childTnLst>
                                </p:cTn>
                              </p:par>
                            </p:childTnLst>
                          </p:cTn>
                        </p:par>
                        <p:par>
                          <p:cTn id="9" fill="hold">
                            <p:stCondLst>
                              <p:cond delay="1000"/>
                            </p:stCondLst>
                            <p:childTnLst>
                              <p:par>
                                <p:cTn id="10" presetID="2" presetClass="entr" presetSubtype="8" fill="hold" grpId="2" nodeType="afterEffect">
                                  <p:stCondLst>
                                    <p:cond delay="0"/>
                                  </p:stCondLst>
                                  <p:iterate>
                                    <p:tmAbs val="0"/>
                                  </p:iterate>
                                  <p:childTnLst>
                                    <p:set>
                                      <p:cBhvr>
                                        <p:cTn id="11" fill="hold"/>
                                        <p:tgtEl>
                                          <p:spTgt spid="476"/>
                                        </p:tgtEl>
                                        <p:attrNameLst>
                                          <p:attrName>style.visibility</p:attrName>
                                        </p:attrNameLst>
                                      </p:cBhvr>
                                      <p:to>
                                        <p:strVal val="visible"/>
                                      </p:to>
                                    </p:set>
                                    <p:anim calcmode="lin" valueType="num">
                                      <p:cBhvr>
                                        <p:cTn id="12" dur="1000" fill="hold"/>
                                        <p:tgtEl>
                                          <p:spTgt spid="476"/>
                                        </p:tgtEl>
                                        <p:attrNameLst>
                                          <p:attrName>ppt_x</p:attrName>
                                        </p:attrNameLst>
                                      </p:cBhvr>
                                      <p:tavLst>
                                        <p:tav tm="0">
                                          <p:val>
                                            <p:strVal val="0-#ppt_w/2"/>
                                          </p:val>
                                        </p:tav>
                                        <p:tav tm="100000">
                                          <p:val>
                                            <p:strVal val="#ppt_x"/>
                                          </p:val>
                                        </p:tav>
                                      </p:tavLst>
                                    </p:anim>
                                    <p:anim calcmode="lin" valueType="num">
                                      <p:cBhvr>
                                        <p:cTn id="13" dur="1000" fill="hold"/>
                                        <p:tgtEl>
                                          <p:spTgt spid="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1" animBg="1" advAuto="0"/>
      <p:bldP spid="476"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Rectangle 5"/>
          <p:cNvSpPr txBox="1"/>
          <p:nvPr/>
        </p:nvSpPr>
        <p:spPr>
          <a:xfrm>
            <a:off x="893219" y="1984986"/>
            <a:ext cx="11017833"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buFont typeface="Arial"/>
              <a:defRPr sz="3600" b="1">
                <a:solidFill>
                  <a:srgbClr val="FF9300"/>
                </a:solidFill>
                <a:latin typeface="Calibri"/>
                <a:ea typeface="Calibri"/>
                <a:cs typeface="Calibri"/>
                <a:sym typeface="Calibri"/>
              </a:defRPr>
            </a:pPr>
            <a:r>
              <a:t>1. Tracé de la caractéristique </a:t>
            </a:r>
            <a:r>
              <a:rPr i="1"/>
              <a:t>U = f(I)</a:t>
            </a:r>
            <a:r>
              <a:t> d’un dipôle.</a:t>
            </a:r>
          </a:p>
        </p:txBody>
      </p:sp>
      <p:sp>
        <p:nvSpPr>
          <p:cNvPr id="481" name="Ouvrir l’interface Anaconda puis JupiterLab qui s’ouvre dans le navigateur web par défaut.…"/>
          <p:cNvSpPr txBox="1"/>
          <p:nvPr/>
        </p:nvSpPr>
        <p:spPr>
          <a:xfrm>
            <a:off x="1365473" y="3154172"/>
            <a:ext cx="10273854" cy="25562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87671" indent="-487671" defTabSz="650229">
              <a:spcBef>
                <a:spcPts val="800"/>
              </a:spcBef>
              <a:buSzPct val="100000"/>
              <a:buFont typeface="Arial"/>
              <a:buChar char="•"/>
              <a:defRPr sz="3600">
                <a:solidFill>
                  <a:srgbClr val="E46C0A"/>
                </a:solidFill>
                <a:latin typeface="Calibri"/>
                <a:ea typeface="Calibri"/>
                <a:cs typeface="Calibri"/>
                <a:sym typeface="Calibri"/>
              </a:defRPr>
            </a:pPr>
            <a:r>
              <a:t>Ouvrir l’interface </a:t>
            </a:r>
            <a:r>
              <a:rPr b="1" i="1">
                <a:solidFill>
                  <a:srgbClr val="008F00"/>
                </a:solidFill>
              </a:rPr>
              <a:t>Anaconda</a:t>
            </a:r>
            <a:r>
              <a:t> puis </a:t>
            </a:r>
            <a:r>
              <a:rPr b="1" i="1">
                <a:solidFill>
                  <a:srgbClr val="941100"/>
                </a:solidFill>
              </a:rPr>
              <a:t>JupiterLab</a:t>
            </a:r>
            <a:r>
              <a:t> qui s’ouvre dans le navigateur web par défaut.</a:t>
            </a:r>
          </a:p>
          <a:p>
            <a:pPr marL="487671" indent="-487671" defTabSz="650229">
              <a:spcBef>
                <a:spcPts val="800"/>
              </a:spcBef>
              <a:buSzPct val="100000"/>
              <a:buFont typeface="Arial"/>
              <a:buChar char="•"/>
              <a:defRPr sz="3600">
                <a:solidFill>
                  <a:srgbClr val="E46C0A"/>
                </a:solidFill>
                <a:latin typeface="Calibri"/>
                <a:ea typeface="Calibri"/>
                <a:cs typeface="Calibri"/>
                <a:sym typeface="Calibri"/>
              </a:defRPr>
            </a:pPr>
            <a:r>
              <a:t>Ouvrir le fichier </a:t>
            </a:r>
            <a:r>
              <a:rPr b="1" i="1">
                <a:solidFill>
                  <a:srgbClr val="00FDFF"/>
                </a:solidFill>
              </a:rPr>
              <a:t>2- Tracer un nuage de points.ipynb</a:t>
            </a:r>
          </a:p>
          <a:p>
            <a:pPr marL="487671" indent="-487671" defTabSz="650229">
              <a:spcBef>
                <a:spcPts val="800"/>
              </a:spcBef>
              <a:buSzPct val="100000"/>
              <a:buFont typeface="Arial"/>
              <a:buChar char="•"/>
              <a:defRPr sz="3600">
                <a:solidFill>
                  <a:srgbClr val="E46C0A"/>
                </a:solidFill>
                <a:latin typeface="Calibri"/>
                <a:ea typeface="Calibri"/>
                <a:cs typeface="Calibri"/>
                <a:sym typeface="Calibri"/>
              </a:defRPr>
            </a:pPr>
            <a:r>
              <a:t>Exécuter les blocs de programme Python</a:t>
            </a:r>
          </a:p>
        </p:txBody>
      </p:sp>
      <p:pic>
        <p:nvPicPr>
          <p:cNvPr id="482" name="Python_logo_and_wordmark.svg.png" descr="Python_logo_and_wordmark.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6269" y="8616242"/>
            <a:ext cx="3508965" cy="1040408"/>
          </a:xfrm>
          <a:prstGeom prst="rect">
            <a:avLst/>
          </a:prstGeom>
          <a:ln w="12700">
            <a:miter lim="400000"/>
          </a:ln>
        </p:spPr>
      </p:pic>
      <p:sp>
        <p:nvSpPr>
          <p:cNvPr id="483" name="Atelier 4 : Utilisation du langage de programmation python"/>
          <p:cNvSpPr txBox="1">
            <a:spLocks noGrp="1"/>
          </p:cNvSpPr>
          <p:nvPr>
            <p:ph type="body" sz="quarter" idx="4294967295"/>
          </p:nvPr>
        </p:nvSpPr>
        <p:spPr>
          <a:xfrm>
            <a:off x="406400" y="139700"/>
            <a:ext cx="12192000" cy="1803400"/>
          </a:xfrm>
          <a:prstGeom prst="rect">
            <a:avLst/>
          </a:prstGeom>
        </p:spPr>
        <p:txBody>
          <a:bodyPr anchor="b">
            <a:normAutofit/>
          </a:bodyPr>
          <a:lstStyle>
            <a:lvl1pPr marL="0" indent="0" algn="ctr">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stStyle>
          <a:p>
            <a:r>
              <a:t>Atelier 4 : Utilisation du langage de programmation python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Atelier 4 : Utilisation du langage de programmation python"/>
          <p:cNvSpPr txBox="1">
            <a:spLocks noGrp="1"/>
          </p:cNvSpPr>
          <p:nvPr>
            <p:ph type="body" sz="quarter" idx="4294967295"/>
          </p:nvPr>
        </p:nvSpPr>
        <p:spPr>
          <a:xfrm>
            <a:off x="406400" y="139700"/>
            <a:ext cx="12192000" cy="1803400"/>
          </a:xfrm>
          <a:prstGeom prst="rect">
            <a:avLst/>
          </a:prstGeom>
        </p:spPr>
        <p:txBody>
          <a:bodyPr anchor="b">
            <a:normAutofit/>
          </a:bodyPr>
          <a:lstStyle>
            <a:lvl1pPr marL="0" indent="0" algn="ctr">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stStyle>
          <a:p>
            <a:r>
              <a:t>Atelier 4 : Utilisation du langage de programmation python</a:t>
            </a:r>
          </a:p>
        </p:txBody>
      </p:sp>
      <p:sp>
        <p:nvSpPr>
          <p:cNvPr id="486" name="Rectangle 5"/>
          <p:cNvSpPr txBox="1"/>
          <p:nvPr/>
        </p:nvSpPr>
        <p:spPr>
          <a:xfrm>
            <a:off x="893219" y="1984986"/>
            <a:ext cx="11017833"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buFont typeface="Arial"/>
              <a:defRPr sz="3600" b="1">
                <a:solidFill>
                  <a:srgbClr val="FF9300"/>
                </a:solidFill>
                <a:latin typeface="Calibri"/>
                <a:ea typeface="Calibri"/>
                <a:cs typeface="Calibri"/>
                <a:sym typeface="Calibri"/>
              </a:defRPr>
            </a:lvl1pPr>
          </a:lstStyle>
          <a:p>
            <a:r>
              <a:t>2. Modélisation d’un nuage de  points.</a:t>
            </a:r>
          </a:p>
        </p:txBody>
      </p:sp>
      <p:sp>
        <p:nvSpPr>
          <p:cNvPr id="487" name="Ouvrir le fichier 3 - Modeliser un nuage de points.ipynb…"/>
          <p:cNvSpPr txBox="1"/>
          <p:nvPr/>
        </p:nvSpPr>
        <p:spPr>
          <a:xfrm>
            <a:off x="1365473" y="3183636"/>
            <a:ext cx="11277204" cy="13289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87671" indent="-487671" defTabSz="650229">
              <a:spcBef>
                <a:spcPts val="800"/>
              </a:spcBef>
              <a:buSzPct val="100000"/>
              <a:buFont typeface="Arial"/>
              <a:buChar char="•"/>
              <a:defRPr sz="3600">
                <a:solidFill>
                  <a:srgbClr val="E46C0A"/>
                </a:solidFill>
                <a:latin typeface="Calibri"/>
                <a:ea typeface="Calibri"/>
                <a:cs typeface="Calibri"/>
                <a:sym typeface="Calibri"/>
              </a:defRPr>
            </a:pPr>
            <a:r>
              <a:rPr>
                <a:solidFill>
                  <a:srgbClr val="FF9300"/>
                </a:solidFill>
              </a:rPr>
              <a:t>Ouvrir le fichier</a:t>
            </a:r>
            <a:r>
              <a:t> </a:t>
            </a:r>
            <a:r>
              <a:rPr b="1" i="1">
                <a:solidFill>
                  <a:srgbClr val="00FDFF"/>
                </a:solidFill>
              </a:rPr>
              <a:t>3 - Modeliser un nuage de points.ipynb</a:t>
            </a:r>
          </a:p>
          <a:p>
            <a:pPr marL="487671" indent="-487671" defTabSz="650229">
              <a:spcBef>
                <a:spcPts val="800"/>
              </a:spcBef>
              <a:buSzPct val="100000"/>
              <a:buFont typeface="Arial"/>
              <a:buChar char="•"/>
              <a:defRPr sz="3600">
                <a:solidFill>
                  <a:srgbClr val="FF9300"/>
                </a:solidFill>
                <a:latin typeface="Calibri"/>
                <a:ea typeface="Calibri"/>
                <a:cs typeface="Calibri"/>
                <a:sym typeface="Calibri"/>
              </a:defRPr>
            </a:pPr>
            <a:r>
              <a:t>Exécuter les blocs de programme Python</a:t>
            </a:r>
          </a:p>
        </p:txBody>
      </p:sp>
      <p:pic>
        <p:nvPicPr>
          <p:cNvPr id="488" name="Python_logo_and_wordmark.svg.png" descr="Python_logo_and_wordmark.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6269" y="8616242"/>
            <a:ext cx="3508965" cy="104040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Atelier 4 : Utilisation du langage de programmation python"/>
          <p:cNvSpPr txBox="1">
            <a:spLocks noGrp="1"/>
          </p:cNvSpPr>
          <p:nvPr>
            <p:ph type="body" sz="quarter" idx="4294967295"/>
          </p:nvPr>
        </p:nvSpPr>
        <p:spPr>
          <a:xfrm>
            <a:off x="406400" y="139700"/>
            <a:ext cx="12192000" cy="1803400"/>
          </a:xfrm>
          <a:prstGeom prst="rect">
            <a:avLst/>
          </a:prstGeom>
        </p:spPr>
        <p:txBody>
          <a:bodyPr anchor="b">
            <a:normAutofit/>
          </a:bodyPr>
          <a:lstStyle>
            <a:lvl1pPr marL="0" indent="0" algn="ctr">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stStyle>
          <a:p>
            <a:r>
              <a:t>Atelier 4 : Utilisation du langage de programmation python</a:t>
            </a:r>
          </a:p>
        </p:txBody>
      </p:sp>
      <p:sp>
        <p:nvSpPr>
          <p:cNvPr id="491" name="Rectangle 5"/>
          <p:cNvSpPr txBox="1"/>
          <p:nvPr/>
        </p:nvSpPr>
        <p:spPr>
          <a:xfrm>
            <a:off x="893219" y="1984986"/>
            <a:ext cx="11017833"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buFont typeface="Arial"/>
              <a:defRPr sz="3600" b="1">
                <a:solidFill>
                  <a:srgbClr val="FF9300"/>
                </a:solidFill>
                <a:latin typeface="Calibri"/>
                <a:ea typeface="Calibri"/>
                <a:cs typeface="Calibri"/>
                <a:sym typeface="Calibri"/>
              </a:defRPr>
            </a:lvl1pPr>
          </a:lstStyle>
          <a:p>
            <a:r>
              <a:t>3. Effectuer un bilan de quantité de matière.</a:t>
            </a:r>
          </a:p>
        </p:txBody>
      </p:sp>
      <p:sp>
        <p:nvSpPr>
          <p:cNvPr id="492" name="Ouvrir le fichier 4 - Tableau avancement.ipynb…"/>
          <p:cNvSpPr txBox="1"/>
          <p:nvPr/>
        </p:nvSpPr>
        <p:spPr>
          <a:xfrm>
            <a:off x="1365473" y="3179572"/>
            <a:ext cx="11277204" cy="25562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87671" indent="-487671" defTabSz="650229">
              <a:spcBef>
                <a:spcPts val="800"/>
              </a:spcBef>
              <a:buSzPct val="100000"/>
              <a:buFont typeface="Arial"/>
              <a:buChar char="•"/>
              <a:defRPr sz="3600">
                <a:solidFill>
                  <a:srgbClr val="E46C0A"/>
                </a:solidFill>
                <a:latin typeface="Calibri"/>
                <a:ea typeface="Calibri"/>
                <a:cs typeface="Calibri"/>
                <a:sym typeface="Calibri"/>
              </a:defRPr>
            </a:pPr>
            <a:r>
              <a:rPr>
                <a:solidFill>
                  <a:srgbClr val="FF9300"/>
                </a:solidFill>
              </a:rPr>
              <a:t>Ouvrir le fichier</a:t>
            </a:r>
            <a:r>
              <a:t> </a:t>
            </a:r>
            <a:r>
              <a:rPr b="1" i="1">
                <a:solidFill>
                  <a:srgbClr val="00FDFF"/>
                </a:solidFill>
              </a:rPr>
              <a:t>4 - Tableau avancement.ipynb</a:t>
            </a:r>
          </a:p>
          <a:p>
            <a:pPr marL="487671" indent="-487671" defTabSz="650229">
              <a:spcBef>
                <a:spcPts val="800"/>
              </a:spcBef>
              <a:buSzPct val="100000"/>
              <a:buFont typeface="Arial"/>
              <a:buChar char="•"/>
              <a:defRPr sz="3600">
                <a:solidFill>
                  <a:srgbClr val="FF9300"/>
                </a:solidFill>
                <a:latin typeface="Calibri"/>
                <a:ea typeface="Calibri"/>
                <a:cs typeface="Calibri"/>
                <a:sym typeface="Calibri"/>
              </a:defRPr>
            </a:pPr>
            <a:r>
              <a:t>Exécuter les blocs de programme Python</a:t>
            </a:r>
          </a:p>
          <a:p>
            <a:pPr marL="487671" indent="-487671" defTabSz="650229">
              <a:spcBef>
                <a:spcPts val="800"/>
              </a:spcBef>
              <a:buSzPct val="100000"/>
              <a:buFont typeface="Arial"/>
              <a:buChar char="•"/>
              <a:defRPr sz="3600">
                <a:solidFill>
                  <a:srgbClr val="FF9300"/>
                </a:solidFill>
                <a:latin typeface="Calibri"/>
                <a:ea typeface="Calibri"/>
                <a:cs typeface="Calibri"/>
                <a:sym typeface="Calibri"/>
              </a:defRPr>
            </a:pPr>
            <a:r>
              <a:t>Sur le même modèle, écrire un programme Python dans le cas de la combustion du propane.</a:t>
            </a:r>
          </a:p>
        </p:txBody>
      </p:sp>
      <p:pic>
        <p:nvPicPr>
          <p:cNvPr id="493" name="Python_logo_and_wordmark.svg.png" descr="Python_logo_and_wordmark.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6269" y="8616242"/>
            <a:ext cx="3508965" cy="1040408"/>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Atelier 5 : incertitudes en tp"/>
          <p:cNvSpPr txBox="1">
            <a:spLocks noGrp="1"/>
          </p:cNvSpPr>
          <p:nvPr>
            <p:ph type="body" sz="quarter" idx="4294967295"/>
          </p:nvPr>
        </p:nvSpPr>
        <p:spPr>
          <a:xfrm>
            <a:off x="406400" y="381000"/>
            <a:ext cx="12192000" cy="1803400"/>
          </a:xfrm>
          <a:prstGeom prst="rect">
            <a:avLst/>
          </a:prstGeom>
        </p:spPr>
        <p:txBody>
          <a:bodyPr anchor="b"/>
          <a:lstStyle>
            <a:lvl1pPr marL="0" indent="0" algn="ctr" defTabSz="566674">
              <a:lnSpc>
                <a:spcPct val="80000"/>
              </a:lnSpc>
              <a:spcBef>
                <a:spcPts val="2200"/>
              </a:spcBef>
              <a:buClrTx/>
              <a:buSzTx/>
              <a:buFontTx/>
              <a:buNone/>
              <a:defRPr sz="5238" cap="all">
                <a:solidFill>
                  <a:srgbClr val="A6AAA9"/>
                </a:solidFill>
                <a:latin typeface="DIN Alternate"/>
                <a:ea typeface="DIN Alternate"/>
                <a:cs typeface="DIN Alternate"/>
                <a:sym typeface="DIN Alternate"/>
              </a:defRPr>
            </a:lvl1pPr>
          </a:lstStyle>
          <a:p>
            <a:r>
              <a:t>Atelier 5 : incertitudes en tp</a:t>
            </a:r>
          </a:p>
        </p:txBody>
      </p:sp>
      <p:sp>
        <p:nvSpPr>
          <p:cNvPr id="496" name="Rectangle 5"/>
          <p:cNvSpPr txBox="1"/>
          <p:nvPr/>
        </p:nvSpPr>
        <p:spPr>
          <a:xfrm>
            <a:off x="174528" y="2924786"/>
            <a:ext cx="12655744"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buFont typeface="Arial"/>
              <a:defRPr sz="3600" b="1" u="sng">
                <a:solidFill>
                  <a:schemeClr val="accent1"/>
                </a:solidFill>
                <a:latin typeface="Calibri"/>
                <a:ea typeface="Calibri"/>
                <a:cs typeface="Calibri"/>
                <a:sym typeface="Calibri"/>
                <a:hlinkClick r:id="rId2"/>
              </a:defRPr>
            </a:lvl1pPr>
          </a:lstStyle>
          <a:p>
            <a:pPr>
              <a:defRPr u="none">
                <a:solidFill>
                  <a:srgbClr val="E46C0A"/>
                </a:solidFill>
              </a:defRPr>
            </a:pPr>
            <a:r>
              <a:rPr u="sng">
                <a:solidFill>
                  <a:schemeClr val="accent1"/>
                </a:solidFill>
                <a:hlinkClick r:id="rId2"/>
              </a:rPr>
              <a:t>Titrage du fer dans un médicament</a:t>
            </a:r>
          </a:p>
        </p:txBody>
      </p:sp>
      <p:sp>
        <p:nvSpPr>
          <p:cNvPr id="497" name="Rectangle 5"/>
          <p:cNvSpPr txBox="1"/>
          <p:nvPr/>
        </p:nvSpPr>
        <p:spPr>
          <a:xfrm>
            <a:off x="174528" y="4423386"/>
            <a:ext cx="12655744"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buFont typeface="Arial"/>
              <a:defRPr sz="3600" b="1" u="sng">
                <a:solidFill>
                  <a:schemeClr val="accent1"/>
                </a:solidFill>
                <a:latin typeface="Calibri"/>
                <a:ea typeface="Calibri"/>
                <a:cs typeface="Calibri"/>
                <a:sym typeface="Calibri"/>
                <a:hlinkClick r:id="rId3"/>
              </a:defRPr>
            </a:lvl1pPr>
          </a:lstStyle>
          <a:p>
            <a:pPr>
              <a:defRPr u="none">
                <a:solidFill>
                  <a:srgbClr val="E46C0A"/>
                </a:solidFill>
              </a:defRPr>
            </a:pPr>
            <a:r>
              <a:rPr u="sng">
                <a:solidFill>
                  <a:schemeClr val="accent1"/>
                </a:solidFill>
                <a:hlinkClick r:id="rId3"/>
              </a:rPr>
              <a:t>Masse volumique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1"/>
          <p:cNvSpPr txBox="1"/>
          <p:nvPr/>
        </p:nvSpPr>
        <p:spPr>
          <a:xfrm>
            <a:off x="286039" y="1824339"/>
            <a:ext cx="5874959" cy="558393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lnSpc>
                <a:spcPct val="105999"/>
              </a:lnSpc>
              <a:defRPr sz="4000" b="1">
                <a:solidFill>
                  <a:srgbClr val="9437FF"/>
                </a:solidFill>
                <a:effectLst>
                  <a:outerShdw blurRad="38100" dist="38100" dir="2700000" rotWithShape="0">
                    <a:srgbClr val="000000">
                      <a:alpha val="43137"/>
                    </a:srgbClr>
                  </a:outerShdw>
                </a:effectLst>
                <a:latin typeface="Calibri"/>
                <a:ea typeface="Calibri"/>
                <a:cs typeface="Calibri"/>
                <a:sym typeface="Calibri"/>
              </a:defRPr>
            </a:pPr>
            <a:r>
              <a:t>En seconde (3 thèmes) :</a:t>
            </a:r>
          </a:p>
          <a:p>
            <a:pPr algn="ctr">
              <a:lnSpc>
                <a:spcPct val="105999"/>
              </a:lnSpc>
              <a:defRPr sz="3800" b="1">
                <a:solidFill>
                  <a:srgbClr val="0096FF"/>
                </a:solidFill>
                <a:effectLst>
                  <a:outerShdw blurRad="38100" dist="38100" dir="2700000" rotWithShape="0">
                    <a:srgbClr val="000000">
                      <a:alpha val="43137"/>
                    </a:srgbClr>
                  </a:outerShdw>
                </a:effectLst>
                <a:latin typeface="Calibri"/>
                <a:ea typeface="Calibri"/>
                <a:cs typeface="Calibri"/>
                <a:sym typeface="Calibri"/>
              </a:defRPr>
            </a:pPr>
            <a:r>
              <a:t>Chimie :</a:t>
            </a:r>
          </a:p>
          <a:p>
            <a:pPr lvl="1" indent="0" algn="ctr">
              <a:lnSpc>
                <a:spcPct val="105999"/>
              </a:lnSpc>
              <a:defRPr sz="3200" b="1">
                <a:solidFill>
                  <a:srgbClr val="0096FF"/>
                </a:solidFill>
                <a:effectLst>
                  <a:outerShdw blurRad="38100" dist="38100" dir="2700000" rotWithShape="0">
                    <a:srgbClr val="000000">
                      <a:alpha val="43137"/>
                    </a:srgbClr>
                  </a:outerShdw>
                </a:effectLst>
                <a:latin typeface="Calibri"/>
                <a:ea typeface="Calibri"/>
                <a:cs typeface="Calibri"/>
                <a:sym typeface="Calibri"/>
              </a:defRPr>
            </a:pPr>
            <a:r>
              <a:t>Constitution et transformations de la matière</a:t>
            </a:r>
          </a:p>
          <a:p>
            <a:pPr algn="ctr">
              <a:lnSpc>
                <a:spcPct val="105999"/>
              </a:lnSpc>
              <a:defRPr sz="3800" b="1">
                <a:solidFill>
                  <a:srgbClr val="FF9300"/>
                </a:solidFill>
                <a:effectLst>
                  <a:outerShdw blurRad="38100" dist="38100" dir="2700000" rotWithShape="0">
                    <a:srgbClr val="000000">
                      <a:alpha val="43137"/>
                    </a:srgbClr>
                  </a:outerShdw>
                </a:effectLst>
                <a:latin typeface="Calibri"/>
                <a:ea typeface="Calibri"/>
                <a:cs typeface="Calibri"/>
                <a:sym typeface="Calibri"/>
              </a:defRPr>
            </a:pPr>
            <a:r>
              <a:t>Physique :</a:t>
            </a:r>
          </a:p>
          <a:p>
            <a:pPr algn="ctr">
              <a:lnSpc>
                <a:spcPct val="105999"/>
              </a:lnSpc>
              <a:defRPr sz="3200" b="1">
                <a:solidFill>
                  <a:srgbClr val="FF9300"/>
                </a:solidFill>
                <a:effectLst>
                  <a:outerShdw blurRad="38100" dist="38100" dir="2700000" rotWithShape="0">
                    <a:srgbClr val="000000">
                      <a:alpha val="43137"/>
                    </a:srgbClr>
                  </a:outerShdw>
                </a:effectLst>
                <a:latin typeface="Calibri"/>
                <a:ea typeface="Calibri"/>
                <a:cs typeface="Calibri"/>
                <a:sym typeface="Calibri"/>
              </a:defRPr>
            </a:pPr>
            <a:r>
              <a:t>Mouvement et interactions</a:t>
            </a:r>
          </a:p>
          <a:p>
            <a:pPr algn="ctr">
              <a:lnSpc>
                <a:spcPct val="105999"/>
              </a:lnSpc>
              <a:defRPr sz="3200" b="1">
                <a:solidFill>
                  <a:srgbClr val="FF9300"/>
                </a:solidFill>
                <a:effectLst>
                  <a:outerShdw blurRad="38100" dist="38100" dir="2700000" rotWithShape="0">
                    <a:srgbClr val="000000">
                      <a:alpha val="43137"/>
                    </a:srgbClr>
                  </a:outerShdw>
                </a:effectLst>
                <a:latin typeface="Calibri"/>
                <a:ea typeface="Calibri"/>
                <a:cs typeface="Calibri"/>
                <a:sym typeface="Calibri"/>
              </a:defRPr>
            </a:pPr>
            <a:r>
              <a:t>Ondes et signaux.</a:t>
            </a:r>
          </a:p>
        </p:txBody>
      </p:sp>
      <p:sp>
        <p:nvSpPr>
          <p:cNvPr id="210" name="Rectangle 2"/>
          <p:cNvSpPr txBox="1"/>
          <p:nvPr/>
        </p:nvSpPr>
        <p:spPr>
          <a:xfrm>
            <a:off x="6843802" y="1824339"/>
            <a:ext cx="5874960" cy="64137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lnSpc>
                <a:spcPct val="105999"/>
              </a:lnSpc>
              <a:defRPr sz="4000" b="1">
                <a:solidFill>
                  <a:srgbClr val="9437FF"/>
                </a:solidFill>
                <a:effectLst>
                  <a:outerShdw blurRad="38100" dist="38100" dir="2700000" rotWithShape="0">
                    <a:srgbClr val="000000">
                      <a:alpha val="43137"/>
                    </a:srgbClr>
                  </a:outerShdw>
                </a:effectLst>
                <a:latin typeface="Calibri"/>
                <a:ea typeface="Calibri"/>
                <a:cs typeface="Calibri"/>
                <a:sym typeface="Calibri"/>
              </a:defRPr>
            </a:pPr>
            <a:r>
              <a:t>En première (4 thèmes) :</a:t>
            </a:r>
          </a:p>
          <a:p>
            <a:pPr algn="ctr">
              <a:lnSpc>
                <a:spcPct val="105999"/>
              </a:lnSpc>
              <a:defRPr sz="3800" b="1">
                <a:solidFill>
                  <a:srgbClr val="0096FF"/>
                </a:solidFill>
                <a:effectLst>
                  <a:outerShdw blurRad="38100" dist="38100" dir="2700000" rotWithShape="0">
                    <a:srgbClr val="000000">
                      <a:alpha val="43137"/>
                    </a:srgbClr>
                  </a:outerShdw>
                </a:effectLst>
                <a:latin typeface="Calibri"/>
                <a:ea typeface="Calibri"/>
                <a:cs typeface="Calibri"/>
                <a:sym typeface="Calibri"/>
              </a:defRPr>
            </a:pPr>
            <a:r>
              <a:t>Chimie :</a:t>
            </a:r>
          </a:p>
          <a:p>
            <a:pPr lvl="1" indent="0" algn="ctr">
              <a:lnSpc>
                <a:spcPct val="105999"/>
              </a:lnSpc>
              <a:defRPr sz="3200" b="1">
                <a:solidFill>
                  <a:srgbClr val="0096FF"/>
                </a:solidFill>
                <a:effectLst>
                  <a:outerShdw blurRad="38100" dist="38100" dir="2700000" rotWithShape="0">
                    <a:srgbClr val="000000">
                      <a:alpha val="43137"/>
                    </a:srgbClr>
                  </a:outerShdw>
                </a:effectLst>
                <a:latin typeface="Calibri"/>
                <a:ea typeface="Calibri"/>
                <a:cs typeface="Calibri"/>
                <a:sym typeface="Calibri"/>
              </a:defRPr>
            </a:pPr>
            <a:r>
              <a:t>Constitution et transformations de la matière</a:t>
            </a:r>
          </a:p>
          <a:p>
            <a:pPr algn="ctr">
              <a:lnSpc>
                <a:spcPct val="105999"/>
              </a:lnSpc>
              <a:defRPr sz="3800" b="1">
                <a:solidFill>
                  <a:srgbClr val="FF9300"/>
                </a:solidFill>
                <a:effectLst>
                  <a:outerShdw blurRad="38100" dist="38100" dir="2700000" rotWithShape="0">
                    <a:srgbClr val="000000">
                      <a:alpha val="43137"/>
                    </a:srgbClr>
                  </a:outerShdw>
                </a:effectLst>
                <a:latin typeface="Calibri"/>
                <a:ea typeface="Calibri"/>
                <a:cs typeface="Calibri"/>
                <a:sym typeface="Calibri"/>
              </a:defRPr>
            </a:pPr>
            <a:r>
              <a:t>Physique :</a:t>
            </a:r>
          </a:p>
          <a:p>
            <a:pPr algn="ctr">
              <a:lnSpc>
                <a:spcPct val="105999"/>
              </a:lnSpc>
              <a:defRPr sz="3200" b="1">
                <a:solidFill>
                  <a:srgbClr val="FF9300"/>
                </a:solidFill>
                <a:effectLst>
                  <a:outerShdw blurRad="38100" dist="38100" dir="2700000" rotWithShape="0">
                    <a:srgbClr val="000000">
                      <a:alpha val="43137"/>
                    </a:srgbClr>
                  </a:outerShdw>
                </a:effectLst>
                <a:latin typeface="Calibri"/>
                <a:ea typeface="Calibri"/>
                <a:cs typeface="Calibri"/>
                <a:sym typeface="Calibri"/>
              </a:defRPr>
            </a:pPr>
            <a:r>
              <a:t>Mouvement et interactions</a:t>
            </a:r>
            <a:endParaRPr>
              <a:solidFill>
                <a:srgbClr val="838787"/>
              </a:solidFill>
            </a:endParaRPr>
          </a:p>
          <a:p>
            <a:pPr algn="ctr">
              <a:lnSpc>
                <a:spcPct val="105999"/>
              </a:lnSpc>
              <a:defRPr sz="3200" b="1">
                <a:solidFill>
                  <a:srgbClr val="FF9300"/>
                </a:solidFill>
                <a:effectLst>
                  <a:outerShdw blurRad="38100" dist="38100" dir="2700000" rotWithShape="0">
                    <a:srgbClr val="000000">
                      <a:alpha val="43137"/>
                    </a:srgbClr>
                  </a:outerShdw>
                </a:effectLst>
                <a:latin typeface="Calibri"/>
                <a:ea typeface="Calibri"/>
                <a:cs typeface="Calibri"/>
                <a:sym typeface="Calibri"/>
              </a:defRPr>
            </a:pPr>
            <a:r>
              <a:t>Conversions et transferts</a:t>
            </a:r>
            <a:endParaRPr>
              <a:solidFill>
                <a:srgbClr val="838787"/>
              </a:solidFill>
            </a:endParaRPr>
          </a:p>
          <a:p>
            <a:pPr algn="ctr">
              <a:lnSpc>
                <a:spcPct val="105999"/>
              </a:lnSpc>
              <a:defRPr sz="3200" b="1">
                <a:solidFill>
                  <a:srgbClr val="FF9300"/>
                </a:solidFill>
                <a:effectLst>
                  <a:outerShdw blurRad="38100" dist="38100" dir="2700000" rotWithShape="0">
                    <a:srgbClr val="000000">
                      <a:alpha val="43137"/>
                    </a:srgbClr>
                  </a:outerShdw>
                </a:effectLst>
                <a:latin typeface="Calibri"/>
                <a:ea typeface="Calibri"/>
                <a:cs typeface="Calibri"/>
                <a:sym typeface="Calibri"/>
              </a:defRPr>
            </a:pPr>
            <a:r>
              <a:t>Ondes et signaux.</a:t>
            </a:r>
          </a:p>
        </p:txBody>
      </p:sp>
      <p:sp>
        <p:nvSpPr>
          <p:cNvPr id="211" name="Rectangle 3">
            <a:hlinkClick r:id="rId2"/>
          </p:cNvPr>
          <p:cNvSpPr txBox="1"/>
          <p:nvPr/>
        </p:nvSpPr>
        <p:spPr>
          <a:xfrm>
            <a:off x="118519" y="8701754"/>
            <a:ext cx="2852005"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ct val="105999"/>
              </a:lnSpc>
              <a:defRPr sz="1600" b="1" u="sng">
                <a:solidFill>
                  <a:schemeClr val="accent1"/>
                </a:solidFill>
                <a:latin typeface="Calibri"/>
                <a:ea typeface="Calibri"/>
                <a:cs typeface="Calibri"/>
                <a:sym typeface="Calibri"/>
                <a:hlinkClick r:id="rId3"/>
              </a:defRPr>
            </a:lvl1pPr>
          </a:lstStyle>
          <a:p>
            <a:pPr>
              <a:defRPr u="none">
                <a:solidFill>
                  <a:srgbClr val="838787"/>
                </a:solidFill>
              </a:defRPr>
            </a:pPr>
            <a:r>
              <a:rPr u="sng">
                <a:solidFill>
                  <a:schemeClr val="accent1"/>
                </a:solidFill>
                <a:hlinkClick r:id="rId3"/>
              </a:rPr>
              <a:t>Programme chimie 2nde et 1ère </a:t>
            </a:r>
          </a:p>
        </p:txBody>
      </p:sp>
      <p:sp>
        <p:nvSpPr>
          <p:cNvPr id="212" name="Rectangle 4"/>
          <p:cNvSpPr txBox="1"/>
          <p:nvPr/>
        </p:nvSpPr>
        <p:spPr>
          <a:xfrm>
            <a:off x="118519" y="9221030"/>
            <a:ext cx="3051236"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ct val="105999"/>
              </a:lnSpc>
              <a:defRPr sz="1600" b="1" u="sng">
                <a:solidFill>
                  <a:schemeClr val="accent1"/>
                </a:solidFill>
                <a:latin typeface="Calibri"/>
                <a:ea typeface="Calibri"/>
                <a:cs typeface="Calibri"/>
                <a:sym typeface="Calibri"/>
                <a:hlinkClick r:id="rId4"/>
              </a:defRPr>
            </a:lvl1pPr>
          </a:lstStyle>
          <a:p>
            <a:pPr>
              <a:defRPr u="none">
                <a:solidFill>
                  <a:srgbClr val="838787"/>
                </a:solidFill>
              </a:defRPr>
            </a:pPr>
            <a:r>
              <a:rPr u="sng">
                <a:solidFill>
                  <a:schemeClr val="accent1"/>
                </a:solidFill>
                <a:hlinkClick r:id="rId4"/>
              </a:rPr>
              <a:t>Programme physique 2nde et 1ère </a:t>
            </a:r>
          </a:p>
        </p:txBody>
      </p:sp>
      <p:sp>
        <p:nvSpPr>
          <p:cNvPr id="213" name="Atelier 1 : analyse des programmes"/>
          <p:cNvSpPr txBox="1">
            <a:spLocks noGrp="1"/>
          </p:cNvSpPr>
          <p:nvPr>
            <p:ph type="body" sz="quarter" idx="4294967295"/>
          </p:nvPr>
        </p:nvSpPr>
        <p:spPr>
          <a:xfrm>
            <a:off x="406400" y="465633"/>
            <a:ext cx="12192000" cy="931367"/>
          </a:xfrm>
          <a:prstGeom prst="rect">
            <a:avLst/>
          </a:prstGeom>
        </p:spPr>
        <p:txBody>
          <a:bodyPr anchor="b">
            <a:normAutofit fontScale="92500"/>
          </a:bodyPr>
          <a:lstStyle>
            <a:lvl1pPr marL="0" indent="0" algn="ctr">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stStyle>
          <a:p>
            <a:r>
              <a:t>Atelier 1 : analyse des programmes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9"/>
                                        </p:tgtEl>
                                        <p:attrNameLst>
                                          <p:attrName>style.visibility</p:attrName>
                                        </p:attrNameLst>
                                      </p:cBhvr>
                                      <p:to>
                                        <p:strVal val="visible"/>
                                      </p:to>
                                    </p:set>
                                    <p:animEffect transition="in" filter="dissolve">
                                      <p:cBhvr>
                                        <p:cTn id="7" dur="225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10"/>
                                        </p:tgtEl>
                                        <p:attrNameLst>
                                          <p:attrName>style.visibility</p:attrName>
                                        </p:attrNameLst>
                                      </p:cBhvr>
                                      <p:to>
                                        <p:strVal val="visible"/>
                                      </p:to>
                                    </p:set>
                                    <p:animEffect transition="in" filter="dissolve">
                                      <p:cBhvr>
                                        <p:cTn id="12" dur="2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2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4" nodeType="afterEffect">
                                  <p:stCondLst>
                                    <p:cond delay="0"/>
                                  </p:stCondLst>
                                  <p:iterate>
                                    <p:tmAbs val="0"/>
                                  </p:iterate>
                                  <p:childTnLst>
                                    <p:set>
                                      <p:cBhvr>
                                        <p:cTn id="19" fill="hold"/>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animBg="1" advAuto="0"/>
      <p:bldP spid="210" grpId="2" animBg="1" advAuto="0"/>
      <p:bldP spid="211" grpId="3" animBg="1" advAuto="0"/>
      <p:bldP spid="212" grpId="4"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Atelier 6 : un exemple d’Utilisation d’un microcontrôleur en tp"/>
          <p:cNvSpPr txBox="1">
            <a:spLocks noGrp="1"/>
          </p:cNvSpPr>
          <p:nvPr>
            <p:ph type="body" sz="quarter" idx="4294967295"/>
          </p:nvPr>
        </p:nvSpPr>
        <p:spPr>
          <a:xfrm>
            <a:off x="406400" y="139700"/>
            <a:ext cx="12192000" cy="1803400"/>
          </a:xfrm>
          <a:prstGeom prst="rect">
            <a:avLst/>
          </a:prstGeom>
        </p:spPr>
        <p:txBody>
          <a:bodyPr anchor="b">
            <a:normAutofit/>
          </a:bodyPr>
          <a:lstStyle>
            <a:lvl1pPr marL="0" indent="0" algn="ctr">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stStyle>
          <a:p>
            <a:r>
              <a:t>Atelier 6 : un exemple d’Utilisation d’un microcontrôleur en tp</a:t>
            </a:r>
          </a:p>
        </p:txBody>
      </p:sp>
      <p:sp>
        <p:nvSpPr>
          <p:cNvPr id="500" name="Rectangle 5"/>
          <p:cNvSpPr txBox="1"/>
          <p:nvPr/>
        </p:nvSpPr>
        <p:spPr>
          <a:xfrm>
            <a:off x="893219" y="1984986"/>
            <a:ext cx="11017833"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buFont typeface="Arial"/>
              <a:defRPr sz="3600" b="1">
                <a:solidFill>
                  <a:srgbClr val="FF9300"/>
                </a:solidFill>
                <a:latin typeface="Calibri"/>
                <a:ea typeface="Calibri"/>
                <a:cs typeface="Calibri"/>
                <a:sym typeface="Calibri"/>
              </a:defRPr>
            </a:lvl1pPr>
          </a:lstStyle>
          <a:p>
            <a:r>
              <a:t>Émission et réception d’un son</a:t>
            </a:r>
          </a:p>
        </p:txBody>
      </p:sp>
      <p:pic>
        <p:nvPicPr>
          <p:cNvPr id="501" name="Python_logo_and_wordmark.svg.png" descr="Python_logo_and_wordmark.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6269" y="8616242"/>
            <a:ext cx="3508965" cy="1040408"/>
          </a:xfrm>
          <a:prstGeom prst="rect">
            <a:avLst/>
          </a:prstGeom>
          <a:ln w="12700">
            <a:miter lim="400000"/>
          </a:ln>
        </p:spPr>
      </p:pic>
      <p:pic>
        <p:nvPicPr>
          <p:cNvPr id="502" name="Image 3" descr="Image 3"/>
          <p:cNvPicPr>
            <a:picLocks noChangeAspect="1"/>
          </p:cNvPicPr>
          <p:nvPr/>
        </p:nvPicPr>
        <p:blipFill>
          <a:blip r:embed="rId3">
            <a:extLst/>
          </a:blip>
          <a:stretch>
            <a:fillRect/>
          </a:stretch>
        </p:blipFill>
        <p:spPr>
          <a:xfrm>
            <a:off x="1728689" y="2581391"/>
            <a:ext cx="8442278" cy="7075259"/>
          </a:xfrm>
          <a:prstGeom prst="rect">
            <a:avLst/>
          </a:prstGeom>
          <a:ln w="12700">
            <a:miter lim="400000"/>
          </a:ln>
        </p:spPr>
      </p:pic>
      <p:sp>
        <p:nvSpPr>
          <p:cNvPr id="503" name="TP son"/>
          <p:cNvSpPr txBox="1"/>
          <p:nvPr/>
        </p:nvSpPr>
        <p:spPr>
          <a:xfrm>
            <a:off x="406400" y="8616242"/>
            <a:ext cx="734061"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u="sng">
                <a:solidFill>
                  <a:schemeClr val="accent1"/>
                </a:solidFill>
                <a:hlinkClick r:id="rId4"/>
              </a:defRPr>
            </a:lvl1pPr>
          </a:lstStyle>
          <a:p>
            <a:pPr>
              <a:defRPr u="none">
                <a:solidFill>
                  <a:srgbClr val="838787"/>
                </a:solidFill>
              </a:defRPr>
            </a:pPr>
            <a:r>
              <a:rPr u="sng" dirty="0">
                <a:solidFill>
                  <a:schemeClr val="accent1"/>
                </a:solidFill>
                <a:hlinkClick r:id="rId4"/>
              </a:rPr>
              <a:t>TP son</a:t>
            </a:r>
          </a:p>
        </p:txBody>
      </p:sp>
      <p:pic>
        <p:nvPicPr>
          <p:cNvPr id="504" name="1200px-Arduino_Logo.svg.png" descr="1200px-Arduino_Logo.sv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20358" y="7086472"/>
            <a:ext cx="2080786" cy="1416668"/>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Atelier 7 : communication…"/>
          <p:cNvSpPr txBox="1">
            <a:spLocks noGrp="1"/>
          </p:cNvSpPr>
          <p:nvPr>
            <p:ph type="body" sz="quarter" idx="4294967295"/>
          </p:nvPr>
        </p:nvSpPr>
        <p:spPr>
          <a:xfrm>
            <a:off x="406400" y="139700"/>
            <a:ext cx="12192000" cy="1803400"/>
          </a:xfrm>
          <a:prstGeom prst="rect">
            <a:avLst/>
          </a:prstGeom>
        </p:spPr>
        <p:txBody>
          <a:bodyPr anchor="b"/>
          <a:lstStyle/>
          <a:p>
            <a:pPr marL="0" indent="0" algn="ctr" defTabSz="566674">
              <a:lnSpc>
                <a:spcPct val="80000"/>
              </a:lnSpc>
              <a:spcBef>
                <a:spcPts val="2200"/>
              </a:spcBef>
              <a:buClrTx/>
              <a:buSzTx/>
              <a:buFontTx/>
              <a:buNone/>
              <a:defRPr sz="5238" cap="all">
                <a:solidFill>
                  <a:srgbClr val="A6AAA9"/>
                </a:solidFill>
                <a:latin typeface="DIN Alternate"/>
                <a:ea typeface="DIN Alternate"/>
                <a:cs typeface="DIN Alternate"/>
                <a:sym typeface="DIN Alternate"/>
              </a:defRPr>
            </a:pPr>
            <a:r>
              <a:t>Atelier 7 : communication</a:t>
            </a:r>
          </a:p>
          <a:p>
            <a:pPr marL="0" indent="0" algn="ctr" defTabSz="566674">
              <a:lnSpc>
                <a:spcPct val="80000"/>
              </a:lnSpc>
              <a:spcBef>
                <a:spcPts val="2200"/>
              </a:spcBef>
              <a:buClrTx/>
              <a:buSzTx/>
              <a:buFontTx/>
              <a:buNone/>
              <a:defRPr sz="5238" cap="all">
                <a:solidFill>
                  <a:srgbClr val="A6AAA9"/>
                </a:solidFill>
                <a:latin typeface="DIN Alternate"/>
                <a:ea typeface="DIN Alternate"/>
                <a:cs typeface="DIN Alternate"/>
                <a:sym typeface="DIN Alternate"/>
              </a:defRPr>
            </a:pPr>
            <a:r>
              <a:t>arduino - python </a:t>
            </a:r>
          </a:p>
        </p:txBody>
      </p:sp>
      <p:sp>
        <p:nvSpPr>
          <p:cNvPr id="507" name="Rectangle 5"/>
          <p:cNvSpPr txBox="1"/>
          <p:nvPr/>
        </p:nvSpPr>
        <p:spPr>
          <a:xfrm>
            <a:off x="174528" y="1984986"/>
            <a:ext cx="12655744" cy="2072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buFont typeface="Arial"/>
              <a:defRPr sz="3600" b="1">
                <a:solidFill>
                  <a:srgbClr val="FF9300"/>
                </a:solidFill>
                <a:latin typeface="Calibri"/>
                <a:ea typeface="Calibri"/>
                <a:cs typeface="Calibri"/>
                <a:sym typeface="Calibri"/>
              </a:defRPr>
            </a:pPr>
            <a:r>
              <a:t>Mesure de distances avec un émetteur récepteur d’ultrasons (seconde)</a:t>
            </a:r>
          </a:p>
          <a:p>
            <a:pPr algn="ctr">
              <a:buFont typeface="Arial"/>
              <a:defRPr sz="3600" b="1">
                <a:solidFill>
                  <a:srgbClr val="FF9300"/>
                </a:solidFill>
                <a:latin typeface="Calibri"/>
                <a:ea typeface="Calibri"/>
                <a:cs typeface="Calibri"/>
                <a:sym typeface="Calibri"/>
              </a:defRPr>
            </a:pPr>
            <a:r>
              <a:t>Traitement statistique des données recueillies (histogramme)</a:t>
            </a:r>
          </a:p>
        </p:txBody>
      </p:sp>
      <p:pic>
        <p:nvPicPr>
          <p:cNvPr id="508" name="Python_logo_and_wordmark.svg.png" descr="Python_logo_and_wordmark.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06269" y="8616242"/>
            <a:ext cx="3508965" cy="1040408"/>
          </a:xfrm>
          <a:prstGeom prst="rect">
            <a:avLst/>
          </a:prstGeom>
          <a:ln w="12700">
            <a:miter lim="400000"/>
          </a:ln>
        </p:spPr>
      </p:pic>
      <p:sp>
        <p:nvSpPr>
          <p:cNvPr id="509" name="TP mesure de distance"/>
          <p:cNvSpPr txBox="1"/>
          <p:nvPr/>
        </p:nvSpPr>
        <p:spPr>
          <a:xfrm>
            <a:off x="174528" y="8235241"/>
            <a:ext cx="2224126"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u="sng">
                <a:solidFill>
                  <a:schemeClr val="accent1"/>
                </a:solidFill>
                <a:hlinkClick r:id="rId3"/>
              </a:defRPr>
            </a:lvl1pPr>
          </a:lstStyle>
          <a:p>
            <a:pPr>
              <a:defRPr u="none">
                <a:solidFill>
                  <a:srgbClr val="838787"/>
                </a:solidFill>
              </a:defRPr>
            </a:pPr>
            <a:r>
              <a:rPr u="sng" dirty="0">
                <a:solidFill>
                  <a:schemeClr val="accent1"/>
                </a:solidFill>
                <a:hlinkClick r:id="rId3"/>
              </a:rPr>
              <a:t>TP </a:t>
            </a:r>
            <a:r>
              <a:rPr u="sng" dirty="0" err="1">
                <a:solidFill>
                  <a:schemeClr val="accent1"/>
                </a:solidFill>
                <a:hlinkClick r:id="rId3"/>
              </a:rPr>
              <a:t>mesure</a:t>
            </a:r>
            <a:r>
              <a:rPr u="sng" dirty="0">
                <a:solidFill>
                  <a:schemeClr val="accent1"/>
                </a:solidFill>
                <a:hlinkClick r:id="rId3"/>
              </a:rPr>
              <a:t> de distance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Atelier 8 : POUR ALLER UN PEU PLUS LOIN avec python et arduino"/>
          <p:cNvSpPr txBox="1">
            <a:spLocks noGrp="1"/>
          </p:cNvSpPr>
          <p:nvPr>
            <p:ph type="body" sz="quarter" idx="4294967295"/>
          </p:nvPr>
        </p:nvSpPr>
        <p:spPr>
          <a:xfrm>
            <a:off x="406400" y="139700"/>
            <a:ext cx="12192000" cy="1803400"/>
          </a:xfrm>
          <a:prstGeom prst="rect">
            <a:avLst/>
          </a:prstGeom>
        </p:spPr>
        <p:txBody>
          <a:bodyPr anchor="b">
            <a:normAutofit/>
          </a:bodyPr>
          <a:lstStyle>
            <a:lvl1pPr marL="0" indent="0" algn="ctr">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stStyle>
          <a:p>
            <a:r>
              <a:t>Atelier 8 : POUR ALLER UN PEU PLUS LOIN avec python et arduino</a:t>
            </a:r>
          </a:p>
        </p:txBody>
      </p:sp>
      <p:sp>
        <p:nvSpPr>
          <p:cNvPr id="512" name="Rectangle 5"/>
          <p:cNvSpPr txBox="1"/>
          <p:nvPr/>
        </p:nvSpPr>
        <p:spPr>
          <a:xfrm>
            <a:off x="174528" y="1946886"/>
            <a:ext cx="12655744" cy="7622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buFont typeface="Arial"/>
              <a:defRPr sz="3600" b="1">
                <a:solidFill>
                  <a:srgbClr val="E46C0A"/>
                </a:solidFill>
                <a:latin typeface="Calibri"/>
                <a:ea typeface="Calibri"/>
                <a:cs typeface="Calibri"/>
                <a:sym typeface="Calibri"/>
              </a:defRPr>
            </a:pPr>
            <a:r>
              <a:rPr>
                <a:solidFill>
                  <a:srgbClr val="FF9300"/>
                </a:solidFill>
              </a:rPr>
              <a:t>Le NoteBook</a:t>
            </a:r>
            <a:r>
              <a:t> </a:t>
            </a:r>
            <a:r>
              <a:rPr i="1">
                <a:solidFill>
                  <a:srgbClr val="00FDFF"/>
                </a:solidFill>
              </a:rPr>
              <a:t>5 - Python et Arduino par les nuls.ipynb </a:t>
            </a:r>
            <a:r>
              <a:rPr>
                <a:solidFill>
                  <a:srgbClr val="FF9300"/>
                </a:solidFill>
              </a:rPr>
              <a:t>permet de découvrir pas à pas un certain nombre de possibilités offertes par Python et Arduino.</a:t>
            </a:r>
          </a:p>
          <a:p>
            <a:pPr>
              <a:buFont typeface="Arial"/>
              <a:defRPr sz="3600" b="1">
                <a:solidFill>
                  <a:srgbClr val="E46C0A"/>
                </a:solidFill>
                <a:latin typeface="Calibri"/>
                <a:ea typeface="Calibri"/>
                <a:cs typeface="Calibri"/>
                <a:sym typeface="Calibri"/>
              </a:defRPr>
            </a:pPr>
            <a:r>
              <a:rPr>
                <a:solidFill>
                  <a:srgbClr val="FF9300"/>
                </a:solidFill>
              </a:rPr>
              <a:t>1 - Se familiariser avec l'environnement JupyterLab</a:t>
            </a:r>
          </a:p>
          <a:p>
            <a:pPr lvl="2" indent="0" algn="ctr">
              <a:buFont typeface="Arial"/>
              <a:defRPr sz="3600" b="1">
                <a:solidFill>
                  <a:srgbClr val="E46C0A"/>
                </a:solidFill>
                <a:latin typeface="Calibri"/>
                <a:ea typeface="Calibri"/>
                <a:cs typeface="Calibri"/>
                <a:sym typeface="Calibri"/>
              </a:defRPr>
            </a:pPr>
            <a:r>
              <a:rPr sz="3000">
                <a:solidFill>
                  <a:srgbClr val="FF9300"/>
                </a:solidFill>
              </a:rPr>
              <a:t>Manipulation des blocs - Markdown - LaTeX</a:t>
            </a:r>
          </a:p>
          <a:p>
            <a:pPr lvl="2" indent="0">
              <a:buFont typeface="Arial"/>
              <a:defRPr sz="3600" b="1">
                <a:solidFill>
                  <a:srgbClr val="E46C0A"/>
                </a:solidFill>
                <a:latin typeface="Calibri"/>
                <a:ea typeface="Calibri"/>
                <a:cs typeface="Calibri"/>
                <a:sym typeface="Calibri"/>
              </a:defRPr>
            </a:pPr>
            <a:r>
              <a:rPr>
                <a:solidFill>
                  <a:srgbClr val="FF9300"/>
                </a:solidFill>
              </a:rPr>
              <a:t>2 - « Coder » en Python </a:t>
            </a:r>
            <a:endParaRPr sz="3000">
              <a:solidFill>
                <a:srgbClr val="FF9300"/>
              </a:solidFill>
            </a:endParaRPr>
          </a:p>
          <a:p>
            <a:pPr lvl="2" indent="0" algn="ctr">
              <a:buFont typeface="Arial"/>
              <a:defRPr sz="3600" b="1">
                <a:solidFill>
                  <a:srgbClr val="E46C0A"/>
                </a:solidFill>
                <a:latin typeface="Calibri"/>
                <a:ea typeface="Calibri"/>
                <a:cs typeface="Calibri"/>
                <a:sym typeface="Calibri"/>
              </a:defRPr>
            </a:pPr>
            <a:r>
              <a:rPr sz="3000">
                <a:solidFill>
                  <a:srgbClr val="FF9300"/>
                </a:solidFill>
              </a:rPr>
              <a:t>Calculs - boucles conditionnelles - graphiques - manipulation de fichier </a:t>
            </a:r>
            <a:r>
              <a:rPr sz="3000" i="1">
                <a:solidFill>
                  <a:srgbClr val="FF9300"/>
                </a:solidFill>
              </a:rPr>
              <a:t>.csv</a:t>
            </a:r>
            <a:r>
              <a:rPr sz="3000">
                <a:solidFill>
                  <a:srgbClr val="FF9300"/>
                </a:solidFill>
              </a:rPr>
              <a:t> - dérivation - régression polynomiale - tracé de vecteurs</a:t>
            </a:r>
          </a:p>
          <a:p>
            <a:pPr lvl="2" indent="0">
              <a:buFont typeface="Arial"/>
              <a:defRPr sz="3600" b="1">
                <a:solidFill>
                  <a:srgbClr val="E46C0A"/>
                </a:solidFill>
                <a:latin typeface="Calibri"/>
                <a:ea typeface="Calibri"/>
                <a:cs typeface="Calibri"/>
                <a:sym typeface="Calibri"/>
              </a:defRPr>
            </a:pPr>
            <a:r>
              <a:rPr>
                <a:solidFill>
                  <a:srgbClr val="FF9300"/>
                </a:solidFill>
              </a:rPr>
              <a:t>3 - Communiquer avec une carte Arduino :</a:t>
            </a:r>
            <a:endParaRPr sz="3000">
              <a:solidFill>
                <a:srgbClr val="FF9300"/>
              </a:solidFill>
            </a:endParaRPr>
          </a:p>
          <a:p>
            <a:pPr lvl="2" indent="0" algn="ctr">
              <a:buFont typeface="Arial"/>
              <a:defRPr sz="3600" b="1">
                <a:solidFill>
                  <a:srgbClr val="E46C0A"/>
                </a:solidFill>
                <a:latin typeface="Calibri"/>
                <a:ea typeface="Calibri"/>
                <a:cs typeface="Calibri"/>
                <a:sym typeface="Calibri"/>
              </a:defRPr>
            </a:pPr>
            <a:r>
              <a:rPr sz="3000">
                <a:solidFill>
                  <a:srgbClr val="FF9300"/>
                </a:solidFill>
              </a:rPr>
              <a:t>récupération de données issues d’Arduino - traitement statistique - acquisition en temps réel</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fin"/>
          <p:cNvSpPr txBox="1">
            <a:spLocks noGrp="1"/>
          </p:cNvSpPr>
          <p:nvPr>
            <p:ph type="title"/>
          </p:nvPr>
        </p:nvSpPr>
        <p:spPr>
          <a:xfrm>
            <a:off x="406400" y="3635375"/>
            <a:ext cx="12192000" cy="2482850"/>
          </a:xfrm>
          <a:prstGeom prst="rect">
            <a:avLst/>
          </a:prstGeom>
        </p:spPr>
        <p:txBody>
          <a:bodyPr/>
          <a:lstStyle>
            <a:lvl1pPr algn="ctr"/>
          </a:lstStyle>
          <a:p>
            <a:r>
              <a:t>fin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 3" descr="Image 3"/>
          <p:cNvPicPr>
            <a:picLocks noChangeAspect="1"/>
          </p:cNvPicPr>
          <p:nvPr/>
        </p:nvPicPr>
        <p:blipFill>
          <a:blip r:embed="rId2">
            <a:extLst/>
          </a:blip>
          <a:stretch>
            <a:fillRect/>
          </a:stretch>
        </p:blipFill>
        <p:spPr>
          <a:xfrm>
            <a:off x="1440492" y="102497"/>
            <a:ext cx="9682621" cy="930788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Image 1" descr="Image 1"/>
          <p:cNvPicPr>
            <a:picLocks noChangeAspect="1"/>
          </p:cNvPicPr>
          <p:nvPr/>
        </p:nvPicPr>
        <p:blipFill>
          <a:blip r:embed="rId2">
            <a:extLst/>
          </a:blip>
          <a:stretch>
            <a:fillRect/>
          </a:stretch>
        </p:blipFill>
        <p:spPr>
          <a:xfrm>
            <a:off x="876821" y="237994"/>
            <a:ext cx="10835015" cy="951560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Atelier 2 :…"/>
          <p:cNvSpPr txBox="1">
            <a:spLocks noGrp="1"/>
          </p:cNvSpPr>
          <p:nvPr>
            <p:ph type="body" sz="quarter" idx="4294967295"/>
          </p:nvPr>
        </p:nvSpPr>
        <p:spPr>
          <a:xfrm>
            <a:off x="406400" y="139700"/>
            <a:ext cx="12192000" cy="1803400"/>
          </a:xfrm>
          <a:prstGeom prst="rect">
            <a:avLst/>
          </a:prstGeom>
        </p:spPr>
        <p:txBody>
          <a:bodyPr anchor="b">
            <a:normAutofit/>
          </a:bodyPr>
          <a:lstStyle/>
          <a:p>
            <a:pPr marL="0" indent="0" algn="ctr" defTabSz="566674">
              <a:lnSpc>
                <a:spcPct val="80000"/>
              </a:lnSpc>
              <a:spcBef>
                <a:spcPts val="2200"/>
              </a:spcBef>
              <a:buClrTx/>
              <a:buSzTx/>
              <a:buFontTx/>
              <a:buNone/>
              <a:defRPr sz="5238" cap="all">
                <a:solidFill>
                  <a:srgbClr val="A6AAA9"/>
                </a:solidFill>
                <a:latin typeface="DIN Alternate"/>
                <a:ea typeface="DIN Alternate"/>
                <a:cs typeface="DIN Alternate"/>
                <a:sym typeface="DIN Alternate"/>
              </a:defRPr>
            </a:pPr>
            <a:r>
              <a:t>Atelier 2 :</a:t>
            </a:r>
          </a:p>
          <a:p>
            <a:pPr marL="0" indent="0" algn="ctr" defTabSz="566674">
              <a:lnSpc>
                <a:spcPct val="80000"/>
              </a:lnSpc>
              <a:spcBef>
                <a:spcPts val="2200"/>
              </a:spcBef>
              <a:buClrTx/>
              <a:buSzTx/>
              <a:buFontTx/>
              <a:buNone/>
              <a:defRPr sz="5238" cap="all">
                <a:solidFill>
                  <a:srgbClr val="A6AAA9"/>
                </a:solidFill>
                <a:latin typeface="DIN Alternate"/>
                <a:ea typeface="DIN Alternate"/>
                <a:cs typeface="DIN Alternate"/>
                <a:sym typeface="DIN Alternate"/>
              </a:defRPr>
            </a:pPr>
            <a:r>
              <a:t>utilisation d’un microcontrôleur</a:t>
            </a:r>
          </a:p>
        </p:txBody>
      </p:sp>
      <p:pic>
        <p:nvPicPr>
          <p:cNvPr id="220" name="nuage-de-mots (1).png" descr="nuage-de-mots (1).png"/>
          <p:cNvPicPr>
            <a:picLocks noChangeAspect="1"/>
          </p:cNvPicPr>
          <p:nvPr/>
        </p:nvPicPr>
        <p:blipFill>
          <a:blip r:embed="rId2">
            <a:extLst/>
          </a:blip>
          <a:stretch>
            <a:fillRect/>
          </a:stretch>
        </p:blipFill>
        <p:spPr>
          <a:xfrm>
            <a:off x="2050454" y="2012553"/>
            <a:ext cx="9067801" cy="74676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Qu’est-ce qu’un microcontrôleur ?"/>
          <p:cNvSpPr txBox="1">
            <a:spLocks noGrp="1"/>
          </p:cNvSpPr>
          <p:nvPr>
            <p:ph type="title"/>
          </p:nvPr>
        </p:nvSpPr>
        <p:spPr>
          <a:xfrm>
            <a:off x="353317" y="431800"/>
            <a:ext cx="12298166" cy="1994843"/>
          </a:xfrm>
          <a:prstGeom prst="rect">
            <a:avLst/>
          </a:prstGeom>
        </p:spPr>
        <p:txBody>
          <a:bodyPr>
            <a:normAutofit/>
          </a:bodyPr>
          <a:lstStyle>
            <a:lvl1pPr defTabSz="309625">
              <a:defRPr sz="7790">
                <a:solidFill>
                  <a:srgbClr val="00979C"/>
                </a:solidFill>
              </a:defRPr>
            </a:lvl1pPr>
          </a:lstStyle>
          <a:p>
            <a:r>
              <a:t>Qu’est-ce qu’un microcontrôleur ?</a:t>
            </a:r>
          </a:p>
        </p:txBody>
      </p:sp>
      <p:sp>
        <p:nvSpPr>
          <p:cNvPr id="223" name="un circuit intégré qui rassemble les éléments essentiels d'un ordinateur :…"/>
          <p:cNvSpPr txBox="1"/>
          <p:nvPr/>
        </p:nvSpPr>
        <p:spPr>
          <a:xfrm>
            <a:off x="529282" y="2559050"/>
            <a:ext cx="11805791" cy="6388100"/>
          </a:xfrm>
          <a:prstGeom prst="rect">
            <a:avLst/>
          </a:prstGeom>
          <a:solidFill>
            <a:srgbClr val="00979C">
              <a:alpha val="0"/>
            </a:srgbClr>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nSpc>
                <a:spcPct val="80000"/>
              </a:lnSpc>
              <a:spcBef>
                <a:spcPts val="0"/>
              </a:spcBef>
              <a:defRPr sz="4500" cap="all">
                <a:solidFill>
                  <a:srgbClr val="00979C"/>
                </a:solidFill>
                <a:latin typeface="+mn-lt"/>
                <a:ea typeface="+mn-ea"/>
                <a:cs typeface="+mn-cs"/>
                <a:sym typeface="DIN Condensed"/>
              </a:defRPr>
            </a:pPr>
            <a:r>
              <a:t>un circuit intégré qui rassemble les éléments essentiels d'un ordinateur :</a:t>
            </a:r>
          </a:p>
          <a:p>
            <a:pPr>
              <a:lnSpc>
                <a:spcPct val="80000"/>
              </a:lnSpc>
              <a:spcBef>
                <a:spcPts val="0"/>
              </a:spcBef>
              <a:defRPr sz="4500" cap="all">
                <a:solidFill>
                  <a:srgbClr val="00979C"/>
                </a:solidFill>
                <a:latin typeface="+mn-lt"/>
                <a:ea typeface="+mn-ea"/>
                <a:cs typeface="+mn-cs"/>
                <a:sym typeface="DIN Condensed"/>
              </a:defRPr>
            </a:pPr>
            <a:endParaRPr/>
          </a:p>
          <a:p>
            <a:pPr marL="588308" indent="-588308">
              <a:lnSpc>
                <a:spcPct val="80000"/>
              </a:lnSpc>
              <a:spcBef>
                <a:spcPts val="0"/>
              </a:spcBef>
              <a:buClr>
                <a:schemeClr val="accent1"/>
              </a:buClr>
              <a:buSzPct val="104999"/>
              <a:buFont typeface="Avenir Next"/>
              <a:buChar char="-"/>
              <a:defRPr sz="4500" cap="all">
                <a:solidFill>
                  <a:srgbClr val="00979C"/>
                </a:solidFill>
                <a:latin typeface="+mn-lt"/>
                <a:ea typeface="+mn-ea"/>
                <a:cs typeface="+mn-cs"/>
                <a:sym typeface="DIN Condensed"/>
              </a:defRPr>
            </a:pPr>
            <a:r>
              <a:t>processeur,</a:t>
            </a:r>
          </a:p>
          <a:p>
            <a:pPr marL="588308" indent="-588308">
              <a:lnSpc>
                <a:spcPct val="80000"/>
              </a:lnSpc>
              <a:spcBef>
                <a:spcPts val="0"/>
              </a:spcBef>
              <a:buClr>
                <a:schemeClr val="accent1"/>
              </a:buClr>
              <a:buSzPct val="104999"/>
              <a:buFont typeface="Avenir Next"/>
              <a:buChar char="-"/>
              <a:defRPr sz="4500" cap="all">
                <a:solidFill>
                  <a:srgbClr val="00979C"/>
                </a:solidFill>
                <a:latin typeface="+mn-lt"/>
                <a:ea typeface="+mn-ea"/>
                <a:cs typeface="+mn-cs"/>
                <a:sym typeface="DIN Condensed"/>
              </a:defRPr>
            </a:pPr>
            <a:endParaRPr/>
          </a:p>
          <a:p>
            <a:pPr marL="588308" indent="-588308">
              <a:lnSpc>
                <a:spcPct val="80000"/>
              </a:lnSpc>
              <a:spcBef>
                <a:spcPts val="0"/>
              </a:spcBef>
              <a:buClr>
                <a:schemeClr val="accent1"/>
              </a:buClr>
              <a:buSzPct val="104999"/>
              <a:buFont typeface="Avenir Next"/>
              <a:buChar char="-"/>
              <a:defRPr sz="4500" cap="all">
                <a:solidFill>
                  <a:srgbClr val="00979C"/>
                </a:solidFill>
                <a:latin typeface="+mn-lt"/>
                <a:ea typeface="+mn-ea"/>
                <a:cs typeface="+mn-cs"/>
                <a:sym typeface="DIN Condensed"/>
              </a:defRPr>
            </a:pPr>
            <a:r>
              <a:t>mémoires (</a:t>
            </a:r>
            <a:r>
              <a:rPr>
                <a:hlinkClick r:id="rId2"/>
              </a:rPr>
              <a:t>mémoire morte</a:t>
            </a:r>
            <a:r>
              <a:t> et </a:t>
            </a:r>
            <a:r>
              <a:rPr>
                <a:hlinkClick r:id="rId3"/>
              </a:rPr>
              <a:t>mémoire vive</a:t>
            </a:r>
            <a:r>
              <a:t>),</a:t>
            </a:r>
          </a:p>
          <a:p>
            <a:pPr marL="588308" indent="-588308">
              <a:lnSpc>
                <a:spcPct val="80000"/>
              </a:lnSpc>
              <a:spcBef>
                <a:spcPts val="0"/>
              </a:spcBef>
              <a:buClr>
                <a:schemeClr val="accent1"/>
              </a:buClr>
              <a:buSzPct val="104999"/>
              <a:buFont typeface="Avenir Next"/>
              <a:buChar char="-"/>
              <a:defRPr sz="4500" cap="all">
                <a:solidFill>
                  <a:srgbClr val="00979C"/>
                </a:solidFill>
                <a:latin typeface="+mn-lt"/>
                <a:ea typeface="+mn-ea"/>
                <a:cs typeface="+mn-cs"/>
                <a:sym typeface="DIN Condensed"/>
              </a:defRPr>
            </a:pPr>
            <a:endParaRPr/>
          </a:p>
          <a:p>
            <a:pPr marL="588308" indent="-588308">
              <a:lnSpc>
                <a:spcPct val="80000"/>
              </a:lnSpc>
              <a:spcBef>
                <a:spcPts val="0"/>
              </a:spcBef>
              <a:buClr>
                <a:schemeClr val="accent1"/>
              </a:buClr>
              <a:buSzPct val="104999"/>
              <a:buFont typeface="Avenir Next"/>
              <a:buChar char="-"/>
              <a:defRPr sz="4500" cap="all">
                <a:solidFill>
                  <a:srgbClr val="00979C"/>
                </a:solidFill>
                <a:latin typeface="+mn-lt"/>
                <a:ea typeface="+mn-ea"/>
                <a:cs typeface="+mn-cs"/>
                <a:sym typeface="DIN Condensed"/>
              </a:defRPr>
            </a:pPr>
            <a:r>
              <a:t>unités périphériques,</a:t>
            </a:r>
          </a:p>
          <a:p>
            <a:pPr marL="588308" indent="-588308">
              <a:lnSpc>
                <a:spcPct val="80000"/>
              </a:lnSpc>
              <a:spcBef>
                <a:spcPts val="0"/>
              </a:spcBef>
              <a:buClr>
                <a:schemeClr val="accent1"/>
              </a:buClr>
              <a:buSzPct val="104999"/>
              <a:buFont typeface="Avenir Next"/>
              <a:buChar char="-"/>
              <a:defRPr sz="4500" cap="all">
                <a:solidFill>
                  <a:srgbClr val="00979C"/>
                </a:solidFill>
                <a:latin typeface="+mn-lt"/>
                <a:ea typeface="+mn-ea"/>
                <a:cs typeface="+mn-cs"/>
                <a:sym typeface="DIN Condensed"/>
              </a:defRPr>
            </a:pPr>
            <a:endParaRPr/>
          </a:p>
          <a:p>
            <a:pPr marL="588308" indent="-588308">
              <a:lnSpc>
                <a:spcPct val="80000"/>
              </a:lnSpc>
              <a:spcBef>
                <a:spcPts val="0"/>
              </a:spcBef>
              <a:buClr>
                <a:schemeClr val="accent1"/>
              </a:buClr>
              <a:buSzPct val="104999"/>
              <a:buFont typeface="Avenir Next"/>
              <a:buChar char="-"/>
              <a:defRPr sz="4500" cap="all">
                <a:solidFill>
                  <a:srgbClr val="00979C"/>
                </a:solidFill>
                <a:latin typeface="+mn-lt"/>
                <a:ea typeface="+mn-ea"/>
                <a:cs typeface="+mn-cs"/>
                <a:sym typeface="DIN Condensed"/>
              </a:defRPr>
            </a:pPr>
            <a:r>
              <a:t>interfaces d'entrées-sorties.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1200px-Arduino_Logo.svg.png" descr="1200px-Arduino_Logo.svg.png"/>
          <p:cNvPicPr>
            <a:picLocks noChangeAspect="1"/>
          </p:cNvPicPr>
          <p:nvPr/>
        </p:nvPicPr>
        <p:blipFill>
          <a:blip r:embed="rId2">
            <a:extLst/>
          </a:blip>
          <a:stretch>
            <a:fillRect/>
          </a:stretch>
        </p:blipFill>
        <p:spPr>
          <a:xfrm>
            <a:off x="1726735" y="2130440"/>
            <a:ext cx="9173611" cy="6245700"/>
          </a:xfrm>
          <a:prstGeom prst="rect">
            <a:avLst/>
          </a:prstGeom>
          <a:ln w="12700">
            <a:miter lim="400000"/>
          </a:ln>
        </p:spPr>
      </p:pic>
      <p:pic>
        <p:nvPicPr>
          <p:cNvPr id="226" name="arduino.png" descr="arduino.png"/>
          <p:cNvPicPr>
            <a:picLocks noChangeAspect="1"/>
          </p:cNvPicPr>
          <p:nvPr/>
        </p:nvPicPr>
        <p:blipFill>
          <a:blip r:embed="rId3">
            <a:extLst/>
          </a:blip>
          <a:stretch>
            <a:fillRect/>
          </a:stretch>
        </p:blipFill>
        <p:spPr>
          <a:xfrm>
            <a:off x="2975971" y="2169789"/>
            <a:ext cx="6992666" cy="4789976"/>
          </a:xfrm>
          <a:prstGeom prst="rect">
            <a:avLst/>
          </a:prstGeom>
          <a:ln w="12700">
            <a:miter lim="400000"/>
          </a:ln>
        </p:spPr>
      </p:pic>
      <p:sp>
        <p:nvSpPr>
          <p:cNvPr id="227" name="entrées…"/>
          <p:cNvSpPr txBox="1"/>
          <p:nvPr/>
        </p:nvSpPr>
        <p:spPr>
          <a:xfrm>
            <a:off x="7550124" y="7146940"/>
            <a:ext cx="1854252" cy="1541274"/>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a:lnSpc>
                <a:spcPct val="80000"/>
              </a:lnSpc>
              <a:spcBef>
                <a:spcPts val="0"/>
              </a:spcBef>
              <a:defRPr sz="2800" cap="all">
                <a:solidFill>
                  <a:srgbClr val="FFFFFF"/>
                </a:solidFill>
                <a:latin typeface="+mn-lt"/>
                <a:ea typeface="+mn-ea"/>
                <a:cs typeface="+mn-cs"/>
                <a:sym typeface="DIN Condensed"/>
              </a:defRPr>
            </a:pPr>
            <a:r>
              <a:t>entrées</a:t>
            </a:r>
          </a:p>
          <a:p>
            <a:pPr algn="ctr">
              <a:lnSpc>
                <a:spcPct val="80000"/>
              </a:lnSpc>
              <a:spcBef>
                <a:spcPts val="0"/>
              </a:spcBef>
              <a:defRPr sz="2800" cap="all">
                <a:solidFill>
                  <a:srgbClr val="FFFFFF"/>
                </a:solidFill>
                <a:latin typeface="+mn-lt"/>
                <a:ea typeface="+mn-ea"/>
                <a:cs typeface="+mn-cs"/>
                <a:sym typeface="DIN Condensed"/>
              </a:defRPr>
            </a:pPr>
            <a:r>
              <a:t>analogiques</a:t>
            </a:r>
          </a:p>
          <a:p>
            <a:pPr algn="ctr">
              <a:lnSpc>
                <a:spcPct val="80000"/>
              </a:lnSpc>
              <a:spcBef>
                <a:spcPts val="0"/>
              </a:spcBef>
              <a:defRPr sz="2800" cap="all">
                <a:solidFill>
                  <a:srgbClr val="FFFFFF"/>
                </a:solidFill>
                <a:latin typeface="+mn-lt"/>
                <a:ea typeface="+mn-ea"/>
                <a:cs typeface="+mn-cs"/>
                <a:sym typeface="DIN Condensed"/>
              </a:defRPr>
            </a:pPr>
            <a:r>
              <a:t>10 bits</a:t>
            </a:r>
          </a:p>
          <a:p>
            <a:pPr algn="ctr">
              <a:lnSpc>
                <a:spcPct val="80000"/>
              </a:lnSpc>
              <a:spcBef>
                <a:spcPts val="0"/>
              </a:spcBef>
              <a:defRPr sz="2800" cap="all">
                <a:solidFill>
                  <a:srgbClr val="FFFFFF"/>
                </a:solidFill>
                <a:latin typeface="+mn-lt"/>
                <a:ea typeface="+mn-ea"/>
                <a:cs typeface="+mn-cs"/>
                <a:sym typeface="DIN Condensed"/>
              </a:defRPr>
            </a:pPr>
            <a:r>
              <a:t>(1024 valeurs)</a:t>
            </a:r>
          </a:p>
        </p:txBody>
      </p:sp>
      <p:grpSp>
        <p:nvGrpSpPr>
          <p:cNvPr id="235" name="Grouper"/>
          <p:cNvGrpSpPr/>
          <p:nvPr/>
        </p:nvGrpSpPr>
        <p:grpSpPr>
          <a:xfrm>
            <a:off x="4312869" y="6512235"/>
            <a:ext cx="2050476" cy="2780051"/>
            <a:chOff x="0" y="-71842"/>
            <a:chExt cx="2050475" cy="2780050"/>
          </a:xfrm>
        </p:grpSpPr>
        <p:sp>
          <p:nvSpPr>
            <p:cNvPr id="228" name="5 V"/>
            <p:cNvSpPr txBox="1"/>
            <p:nvPr/>
          </p:nvSpPr>
          <p:spPr>
            <a:xfrm>
              <a:off x="1054535" y="1318259"/>
              <a:ext cx="457455" cy="462282"/>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5 V</a:t>
              </a:r>
            </a:p>
          </p:txBody>
        </p:sp>
        <p:pic>
          <p:nvPicPr>
            <p:cNvPr id="229" name="Ligne" descr="Ligne"/>
            <p:cNvPicPr>
              <a:picLocks/>
            </p:cNvPicPr>
            <p:nvPr/>
          </p:nvPicPr>
          <p:blipFill>
            <a:blip r:embed="rId4">
              <a:extLst/>
            </a:blip>
            <a:stretch>
              <a:fillRect/>
            </a:stretch>
          </p:blipFill>
          <p:spPr>
            <a:xfrm rot="18900000">
              <a:off x="131109" y="584200"/>
              <a:ext cx="1897652" cy="101600"/>
            </a:xfrm>
            <a:prstGeom prst="rect">
              <a:avLst/>
            </a:prstGeom>
            <a:effectLst/>
          </p:spPr>
        </p:pic>
        <p:pic>
          <p:nvPicPr>
            <p:cNvPr id="231" name="Ligne" descr="Ligne"/>
            <p:cNvPicPr>
              <a:picLocks/>
            </p:cNvPicPr>
            <p:nvPr/>
          </p:nvPicPr>
          <p:blipFill>
            <a:blip r:embed="rId5">
              <a:extLst/>
            </a:blip>
            <a:stretch>
              <a:fillRect/>
            </a:stretch>
          </p:blipFill>
          <p:spPr>
            <a:xfrm rot="17902789">
              <a:off x="866039" y="584199"/>
              <a:ext cx="1545084" cy="101601"/>
            </a:xfrm>
            <a:prstGeom prst="rect">
              <a:avLst/>
            </a:prstGeom>
            <a:effectLst/>
          </p:spPr>
        </p:pic>
        <p:sp>
          <p:nvSpPr>
            <p:cNvPr id="233" name="3,3 V"/>
            <p:cNvSpPr txBox="1"/>
            <p:nvPr/>
          </p:nvSpPr>
          <p:spPr>
            <a:xfrm>
              <a:off x="117122" y="1318259"/>
              <a:ext cx="655880" cy="462282"/>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3,3 V</a:t>
              </a:r>
            </a:p>
          </p:txBody>
        </p:sp>
        <p:sp>
          <p:nvSpPr>
            <p:cNvPr id="234" name="SORTIES…"/>
            <p:cNvSpPr txBox="1"/>
            <p:nvPr/>
          </p:nvSpPr>
          <p:spPr>
            <a:xfrm>
              <a:off x="0" y="1886263"/>
              <a:ext cx="1673962" cy="821946"/>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lgn="ctr">
                <a:lnSpc>
                  <a:spcPct val="80000"/>
                </a:lnSpc>
                <a:spcBef>
                  <a:spcPts val="0"/>
                </a:spcBef>
                <a:defRPr sz="2800" cap="all">
                  <a:solidFill>
                    <a:srgbClr val="FFFFFF"/>
                  </a:solidFill>
                  <a:latin typeface="+mn-lt"/>
                  <a:ea typeface="+mn-ea"/>
                  <a:cs typeface="+mn-cs"/>
                  <a:sym typeface="DIN Condensed"/>
                </a:defRPr>
              </a:pPr>
              <a:r>
                <a:t>SORTIES</a:t>
              </a:r>
            </a:p>
            <a:p>
              <a:pPr algn="ctr">
                <a:lnSpc>
                  <a:spcPct val="80000"/>
                </a:lnSpc>
                <a:spcBef>
                  <a:spcPts val="0"/>
                </a:spcBef>
                <a:defRPr sz="2800" cap="all">
                  <a:solidFill>
                    <a:srgbClr val="FFFFFF"/>
                  </a:solidFill>
                  <a:latin typeface="+mn-lt"/>
                  <a:ea typeface="+mn-ea"/>
                  <a:cs typeface="+mn-cs"/>
                  <a:sym typeface="DIN Condensed"/>
                </a:defRPr>
              </a:pPr>
              <a:r>
                <a:t>ALIMENTATION</a:t>
              </a:r>
            </a:p>
          </p:txBody>
        </p:sp>
      </p:grpSp>
      <p:grpSp>
        <p:nvGrpSpPr>
          <p:cNvPr id="239" name="Grouper"/>
          <p:cNvGrpSpPr/>
          <p:nvPr/>
        </p:nvGrpSpPr>
        <p:grpSpPr>
          <a:xfrm>
            <a:off x="1356055" y="1168572"/>
            <a:ext cx="2580746" cy="1523743"/>
            <a:chOff x="0" y="0"/>
            <a:chExt cx="2580744" cy="1523742"/>
          </a:xfrm>
        </p:grpSpPr>
        <p:sp>
          <p:nvSpPr>
            <p:cNvPr id="236" name="RESET"/>
            <p:cNvSpPr txBox="1"/>
            <p:nvPr/>
          </p:nvSpPr>
          <p:spPr>
            <a:xfrm>
              <a:off x="-1" y="-1"/>
              <a:ext cx="791364" cy="462283"/>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RESET</a:t>
              </a:r>
            </a:p>
          </p:txBody>
        </p:sp>
        <p:pic>
          <p:nvPicPr>
            <p:cNvPr id="237" name="Ligne" descr="Ligne"/>
            <p:cNvPicPr>
              <a:picLocks/>
            </p:cNvPicPr>
            <p:nvPr/>
          </p:nvPicPr>
          <p:blipFill>
            <a:blip r:embed="rId6">
              <a:extLst/>
            </a:blip>
            <a:stretch>
              <a:fillRect/>
            </a:stretch>
          </p:blipFill>
          <p:spPr>
            <a:xfrm rot="2069037">
              <a:off x="719364" y="862306"/>
              <a:ext cx="2009138" cy="101601"/>
            </a:xfrm>
            <a:prstGeom prst="rect">
              <a:avLst/>
            </a:prstGeom>
            <a:effectLst/>
          </p:spPr>
        </p:pic>
      </p:grpSp>
      <p:grpSp>
        <p:nvGrpSpPr>
          <p:cNvPr id="242" name="Grouper"/>
          <p:cNvGrpSpPr/>
          <p:nvPr/>
        </p:nvGrpSpPr>
        <p:grpSpPr>
          <a:xfrm>
            <a:off x="5949848" y="1056355"/>
            <a:ext cx="3073604" cy="1018999"/>
            <a:chOff x="0" y="0"/>
            <a:chExt cx="3073603" cy="1018998"/>
          </a:xfrm>
        </p:grpSpPr>
        <p:sp>
          <p:nvSpPr>
            <p:cNvPr id="240" name="SORTIES Numériques"/>
            <p:cNvSpPr txBox="1"/>
            <p:nvPr/>
          </p:nvSpPr>
          <p:spPr>
            <a:xfrm>
              <a:off x="272034" y="-1"/>
              <a:ext cx="2529536" cy="462283"/>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SORTIES Numériques</a:t>
              </a:r>
            </a:p>
          </p:txBody>
        </p:sp>
        <p:sp>
          <p:nvSpPr>
            <p:cNvPr id="241" name="(OU ANALOGIQUES PWM ~)"/>
            <p:cNvSpPr txBox="1"/>
            <p:nvPr/>
          </p:nvSpPr>
          <p:spPr>
            <a:xfrm>
              <a:off x="0" y="556716"/>
              <a:ext cx="3073604" cy="462283"/>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(OU ANALOGIQUES PWM ~)</a:t>
              </a:r>
            </a:p>
          </p:txBody>
        </p:sp>
      </p:grpSp>
      <p:grpSp>
        <p:nvGrpSpPr>
          <p:cNvPr id="246" name="Grouper"/>
          <p:cNvGrpSpPr/>
          <p:nvPr/>
        </p:nvGrpSpPr>
        <p:grpSpPr>
          <a:xfrm>
            <a:off x="8682104" y="5022149"/>
            <a:ext cx="4208498" cy="462282"/>
            <a:chOff x="-50799" y="0"/>
            <a:chExt cx="4208497" cy="462281"/>
          </a:xfrm>
        </p:grpSpPr>
        <p:sp>
          <p:nvSpPr>
            <p:cNvPr id="243" name="MICROCONTRÔLEUR"/>
            <p:cNvSpPr txBox="1"/>
            <p:nvPr/>
          </p:nvSpPr>
          <p:spPr>
            <a:xfrm>
              <a:off x="1884194" y="-1"/>
              <a:ext cx="2273504" cy="462283"/>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MICROCONTRÔLEUR</a:t>
              </a:r>
            </a:p>
          </p:txBody>
        </p:sp>
        <p:pic>
          <p:nvPicPr>
            <p:cNvPr id="244" name="Ligne" descr="Ligne"/>
            <p:cNvPicPr>
              <a:picLocks/>
            </p:cNvPicPr>
            <p:nvPr/>
          </p:nvPicPr>
          <p:blipFill>
            <a:blip r:embed="rId7">
              <a:extLst/>
            </a:blip>
            <a:stretch>
              <a:fillRect/>
            </a:stretch>
          </p:blipFill>
          <p:spPr>
            <a:xfrm rot="10800000">
              <a:off x="-50800" y="167640"/>
              <a:ext cx="1775562" cy="101601"/>
            </a:xfrm>
            <a:prstGeom prst="rect">
              <a:avLst/>
            </a:prstGeom>
            <a:effectLst/>
          </p:spPr>
        </p:pic>
      </p:grpSp>
      <p:grpSp>
        <p:nvGrpSpPr>
          <p:cNvPr id="250" name="Grouper"/>
          <p:cNvGrpSpPr/>
          <p:nvPr/>
        </p:nvGrpSpPr>
        <p:grpSpPr>
          <a:xfrm>
            <a:off x="114198" y="2838144"/>
            <a:ext cx="2803072" cy="1900938"/>
            <a:chOff x="0" y="0"/>
            <a:chExt cx="2803070" cy="1900936"/>
          </a:xfrm>
        </p:grpSpPr>
        <p:sp>
          <p:nvSpPr>
            <p:cNvPr id="247" name="ALIMENTATION…"/>
            <p:cNvSpPr txBox="1"/>
            <p:nvPr/>
          </p:nvSpPr>
          <p:spPr>
            <a:xfrm>
              <a:off x="-1" y="0"/>
              <a:ext cx="1740105" cy="1900937"/>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lgn="ctr">
                <a:lnSpc>
                  <a:spcPct val="80000"/>
                </a:lnSpc>
                <a:spcBef>
                  <a:spcPts val="0"/>
                </a:spcBef>
                <a:defRPr sz="2800" cap="all">
                  <a:solidFill>
                    <a:srgbClr val="FFFFFF"/>
                  </a:solidFill>
                  <a:latin typeface="+mn-lt"/>
                  <a:ea typeface="+mn-ea"/>
                  <a:cs typeface="+mn-cs"/>
                  <a:sym typeface="DIN Condensed"/>
                </a:defRPr>
              </a:pPr>
              <a:r>
                <a:t>ALIMENTATION</a:t>
              </a:r>
            </a:p>
            <a:p>
              <a:pPr algn="ctr">
                <a:lnSpc>
                  <a:spcPct val="80000"/>
                </a:lnSpc>
                <a:spcBef>
                  <a:spcPts val="0"/>
                </a:spcBef>
                <a:defRPr sz="2800" cap="all">
                  <a:solidFill>
                    <a:srgbClr val="FFFFFF"/>
                  </a:solidFill>
                  <a:latin typeface="+mn-lt"/>
                  <a:ea typeface="+mn-ea"/>
                  <a:cs typeface="+mn-cs"/>
                  <a:sym typeface="DIN Condensed"/>
                </a:defRPr>
              </a:pPr>
              <a:r>
                <a:t>GÉNÉRALE</a:t>
              </a:r>
            </a:p>
            <a:p>
              <a:pPr algn="ctr">
                <a:lnSpc>
                  <a:spcPct val="80000"/>
                </a:lnSpc>
                <a:spcBef>
                  <a:spcPts val="0"/>
                </a:spcBef>
                <a:defRPr sz="2800" cap="all">
                  <a:solidFill>
                    <a:srgbClr val="FFFFFF"/>
                  </a:solidFill>
                  <a:latin typeface="+mn-lt"/>
                  <a:ea typeface="+mn-ea"/>
                  <a:cs typeface="+mn-cs"/>
                  <a:sym typeface="DIN Condensed"/>
                </a:defRPr>
              </a:pPr>
              <a:r>
                <a:t>+</a:t>
              </a:r>
            </a:p>
            <a:p>
              <a:pPr algn="ctr">
                <a:lnSpc>
                  <a:spcPct val="80000"/>
                </a:lnSpc>
                <a:spcBef>
                  <a:spcPts val="0"/>
                </a:spcBef>
                <a:defRPr sz="2800" cap="all">
                  <a:solidFill>
                    <a:srgbClr val="FFFFFF"/>
                  </a:solidFill>
                  <a:latin typeface="+mn-lt"/>
                  <a:ea typeface="+mn-ea"/>
                  <a:cs typeface="+mn-cs"/>
                  <a:sym typeface="DIN Condensed"/>
                </a:defRPr>
              </a:pPr>
              <a:r>
                <a:t>TRANSFERT</a:t>
              </a:r>
            </a:p>
            <a:p>
              <a:pPr algn="ctr">
                <a:lnSpc>
                  <a:spcPct val="80000"/>
                </a:lnSpc>
                <a:spcBef>
                  <a:spcPts val="0"/>
                </a:spcBef>
                <a:defRPr sz="2800" cap="all">
                  <a:solidFill>
                    <a:srgbClr val="FFFFFF"/>
                  </a:solidFill>
                  <a:latin typeface="+mn-lt"/>
                  <a:ea typeface="+mn-ea"/>
                  <a:cs typeface="+mn-cs"/>
                  <a:sym typeface="DIN Condensed"/>
                </a:defRPr>
              </a:pPr>
              <a:r>
                <a:t>DONNÉES</a:t>
              </a:r>
            </a:p>
          </p:txBody>
        </p:sp>
        <p:pic>
          <p:nvPicPr>
            <p:cNvPr id="248" name="Ligne" descr="Ligne"/>
            <p:cNvPicPr>
              <a:picLocks/>
            </p:cNvPicPr>
            <p:nvPr/>
          </p:nvPicPr>
          <p:blipFill>
            <a:blip r:embed="rId8">
              <a:extLst/>
            </a:blip>
            <a:stretch>
              <a:fillRect/>
            </a:stretch>
          </p:blipFill>
          <p:spPr>
            <a:xfrm rot="10800000">
              <a:off x="1798805" y="899668"/>
              <a:ext cx="1004266" cy="101601"/>
            </a:xfrm>
            <a:prstGeom prst="rect">
              <a:avLst/>
            </a:prstGeom>
            <a:effectLst/>
          </p:spPr>
        </p:pic>
      </p:grpSp>
      <p:grpSp>
        <p:nvGrpSpPr>
          <p:cNvPr id="254" name="Grouper"/>
          <p:cNvGrpSpPr/>
          <p:nvPr/>
        </p:nvGrpSpPr>
        <p:grpSpPr>
          <a:xfrm>
            <a:off x="6175243" y="3757152"/>
            <a:ext cx="6323844" cy="821945"/>
            <a:chOff x="-54271" y="0"/>
            <a:chExt cx="6323842" cy="821944"/>
          </a:xfrm>
        </p:grpSpPr>
        <p:pic>
          <p:nvPicPr>
            <p:cNvPr id="251" name="Ligne" descr="Ligne"/>
            <p:cNvPicPr>
              <a:picLocks/>
            </p:cNvPicPr>
            <p:nvPr/>
          </p:nvPicPr>
          <p:blipFill>
            <a:blip r:embed="rId9">
              <a:extLst/>
            </a:blip>
            <a:stretch>
              <a:fillRect/>
            </a:stretch>
          </p:blipFill>
          <p:spPr>
            <a:xfrm rot="11043810">
              <a:off x="-56465" y="218004"/>
              <a:ext cx="4608399" cy="101601"/>
            </a:xfrm>
            <a:prstGeom prst="rect">
              <a:avLst/>
            </a:prstGeom>
            <a:effectLst/>
          </p:spPr>
        </p:pic>
        <p:sp>
          <p:nvSpPr>
            <p:cNvPr id="253" name="LED TÉMOIN…"/>
            <p:cNvSpPr txBox="1"/>
            <p:nvPr/>
          </p:nvSpPr>
          <p:spPr>
            <a:xfrm>
              <a:off x="4779098" y="-1"/>
              <a:ext cx="1490473" cy="821946"/>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lgn="ctr">
                <a:lnSpc>
                  <a:spcPct val="80000"/>
                </a:lnSpc>
                <a:spcBef>
                  <a:spcPts val="0"/>
                </a:spcBef>
                <a:defRPr sz="2800" cap="all">
                  <a:solidFill>
                    <a:srgbClr val="FFFFFF"/>
                  </a:solidFill>
                  <a:latin typeface="+mn-lt"/>
                  <a:ea typeface="+mn-ea"/>
                  <a:cs typeface="+mn-cs"/>
                  <a:sym typeface="DIN Condensed"/>
                </a:defRPr>
              </a:pPr>
              <a:r>
                <a:t>LED TÉMOIN</a:t>
              </a:r>
            </a:p>
            <a:p>
              <a:pPr algn="ctr">
                <a:lnSpc>
                  <a:spcPct val="80000"/>
                </a:lnSpc>
                <a:spcBef>
                  <a:spcPts val="0"/>
                </a:spcBef>
                <a:defRPr sz="2800" cap="all">
                  <a:solidFill>
                    <a:srgbClr val="FFFFFF"/>
                  </a:solidFill>
                  <a:latin typeface="+mn-lt"/>
                  <a:ea typeface="+mn-ea"/>
                  <a:cs typeface="+mn-cs"/>
                  <a:sym typeface="DIN Condensed"/>
                </a:defRPr>
              </a:pPr>
              <a:r>
                <a:t>D’ACTIVITÉ</a:t>
              </a:r>
            </a:p>
          </p:txBody>
        </p:sp>
      </p:grpSp>
      <p:grpSp>
        <p:nvGrpSpPr>
          <p:cNvPr id="263" name="Grouper"/>
          <p:cNvGrpSpPr/>
          <p:nvPr/>
        </p:nvGrpSpPr>
        <p:grpSpPr>
          <a:xfrm>
            <a:off x="5424018" y="347014"/>
            <a:ext cx="1779045" cy="8932004"/>
            <a:chOff x="0" y="0"/>
            <a:chExt cx="1779043" cy="8932003"/>
          </a:xfrm>
        </p:grpSpPr>
        <p:pic>
          <p:nvPicPr>
            <p:cNvPr id="255" name="Ligne" descr="Ligne"/>
            <p:cNvPicPr>
              <a:picLocks/>
            </p:cNvPicPr>
            <p:nvPr/>
          </p:nvPicPr>
          <p:blipFill>
            <a:blip r:embed="rId10">
              <a:extLst/>
            </a:blip>
            <a:stretch>
              <a:fillRect/>
            </a:stretch>
          </p:blipFill>
          <p:spPr>
            <a:xfrm rot="16200000">
              <a:off x="347072" y="7255775"/>
              <a:ext cx="2240627" cy="101601"/>
            </a:xfrm>
            <a:prstGeom prst="rect">
              <a:avLst/>
            </a:prstGeom>
            <a:effectLst/>
          </p:spPr>
        </p:pic>
        <p:pic>
          <p:nvPicPr>
            <p:cNvPr id="257" name="Ligne" descr="Ligne"/>
            <p:cNvPicPr>
              <a:picLocks/>
            </p:cNvPicPr>
            <p:nvPr/>
          </p:nvPicPr>
          <p:blipFill>
            <a:blip r:embed="rId10">
              <a:extLst/>
            </a:blip>
            <a:stretch>
              <a:fillRect/>
            </a:stretch>
          </p:blipFill>
          <p:spPr>
            <a:xfrm rot="16200000">
              <a:off x="47858" y="7255775"/>
              <a:ext cx="2240627" cy="101601"/>
            </a:xfrm>
            <a:prstGeom prst="rect">
              <a:avLst/>
            </a:prstGeom>
            <a:effectLst/>
          </p:spPr>
        </p:pic>
        <p:sp>
          <p:nvSpPr>
            <p:cNvPr id="259" name="masse"/>
            <p:cNvSpPr txBox="1"/>
            <p:nvPr/>
          </p:nvSpPr>
          <p:spPr>
            <a:xfrm>
              <a:off x="901981" y="8469722"/>
              <a:ext cx="877063" cy="462282"/>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masse</a:t>
              </a:r>
            </a:p>
          </p:txBody>
        </p:sp>
        <p:sp>
          <p:nvSpPr>
            <p:cNvPr id="260" name="masse"/>
            <p:cNvSpPr txBox="1"/>
            <p:nvPr/>
          </p:nvSpPr>
          <p:spPr>
            <a:xfrm>
              <a:off x="-1" y="-1"/>
              <a:ext cx="877063" cy="462283"/>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masse</a:t>
              </a:r>
            </a:p>
          </p:txBody>
        </p:sp>
        <p:pic>
          <p:nvPicPr>
            <p:cNvPr id="261" name="Ligne" descr="Ligne"/>
            <p:cNvPicPr>
              <a:picLocks/>
            </p:cNvPicPr>
            <p:nvPr/>
          </p:nvPicPr>
          <p:blipFill>
            <a:blip r:embed="rId11">
              <a:extLst/>
            </a:blip>
            <a:stretch>
              <a:fillRect/>
            </a:stretch>
          </p:blipFill>
          <p:spPr>
            <a:xfrm rot="16200000">
              <a:off x="-399173" y="1281298"/>
              <a:ext cx="1675407" cy="101601"/>
            </a:xfrm>
            <a:prstGeom prst="rect">
              <a:avLst/>
            </a:prstGeom>
            <a:effectLst/>
          </p:spPr>
        </p:pic>
      </p:grpSp>
      <p:grpSp>
        <p:nvGrpSpPr>
          <p:cNvPr id="267" name="Grouper"/>
          <p:cNvGrpSpPr/>
          <p:nvPr/>
        </p:nvGrpSpPr>
        <p:grpSpPr>
          <a:xfrm>
            <a:off x="3462705" y="300908"/>
            <a:ext cx="2190342" cy="2252911"/>
            <a:chOff x="0" y="0"/>
            <a:chExt cx="2190340" cy="2252910"/>
          </a:xfrm>
        </p:grpSpPr>
        <p:sp>
          <p:nvSpPr>
            <p:cNvPr id="264" name="tension…"/>
            <p:cNvSpPr txBox="1"/>
            <p:nvPr/>
          </p:nvSpPr>
          <p:spPr>
            <a:xfrm>
              <a:off x="0" y="-1"/>
              <a:ext cx="1443889" cy="1181610"/>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lgn="ctr">
                <a:lnSpc>
                  <a:spcPct val="80000"/>
                </a:lnSpc>
                <a:spcBef>
                  <a:spcPts val="0"/>
                </a:spcBef>
                <a:defRPr sz="2800" cap="all">
                  <a:solidFill>
                    <a:srgbClr val="FFFFFF"/>
                  </a:solidFill>
                  <a:latin typeface="+mn-lt"/>
                  <a:ea typeface="+mn-ea"/>
                  <a:cs typeface="+mn-cs"/>
                  <a:sym typeface="DIN Condensed"/>
                </a:defRPr>
              </a:pPr>
              <a:r>
                <a:t>tension</a:t>
              </a:r>
            </a:p>
            <a:p>
              <a:pPr algn="ctr">
                <a:lnSpc>
                  <a:spcPct val="80000"/>
                </a:lnSpc>
                <a:spcBef>
                  <a:spcPts val="0"/>
                </a:spcBef>
                <a:defRPr sz="2800" cap="all">
                  <a:solidFill>
                    <a:srgbClr val="FFFFFF"/>
                  </a:solidFill>
                  <a:latin typeface="+mn-lt"/>
                  <a:ea typeface="+mn-ea"/>
                  <a:cs typeface="+mn-cs"/>
                  <a:sym typeface="DIN Condensed"/>
                </a:defRPr>
              </a:pPr>
              <a:r>
                <a:t>référence</a:t>
              </a:r>
            </a:p>
            <a:p>
              <a:pPr algn="ctr">
                <a:lnSpc>
                  <a:spcPct val="80000"/>
                </a:lnSpc>
                <a:spcBef>
                  <a:spcPts val="0"/>
                </a:spcBef>
                <a:defRPr sz="2800" cap="all">
                  <a:solidFill>
                    <a:srgbClr val="FFFFFF"/>
                  </a:solidFill>
                  <a:latin typeface="+mn-lt"/>
                  <a:ea typeface="+mn-ea"/>
                  <a:cs typeface="+mn-cs"/>
                  <a:sym typeface="DIN Condensed"/>
                </a:defRPr>
              </a:pPr>
              <a:r>
                <a:t>(calibre)</a:t>
              </a:r>
            </a:p>
          </p:txBody>
        </p:sp>
        <p:pic>
          <p:nvPicPr>
            <p:cNvPr id="265" name="Ligne" descr="Ligne"/>
            <p:cNvPicPr>
              <a:picLocks/>
            </p:cNvPicPr>
            <p:nvPr/>
          </p:nvPicPr>
          <p:blipFill>
            <a:blip r:embed="rId12">
              <a:extLst/>
            </a:blip>
            <a:stretch>
              <a:fillRect/>
            </a:stretch>
          </p:blipFill>
          <p:spPr>
            <a:xfrm rot="2700000">
              <a:off x="964996" y="1673514"/>
              <a:ext cx="1393497" cy="101601"/>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xit" presetSubtype="32" fill="hold" grpId="1" nodeType="clickEffect">
                                  <p:stCondLst>
                                    <p:cond delay="0"/>
                                  </p:stCondLst>
                                  <p:iterate>
                                    <p:tmAbs val="0"/>
                                  </p:iterate>
                                  <p:childTnLst>
                                    <p:anim calcmode="lin" valueType="num">
                                      <p:cBhvr>
                                        <p:cTn id="6" dur="500" fill="hold"/>
                                        <p:tgtEl>
                                          <p:spTgt spid="225"/>
                                        </p:tgtEl>
                                        <p:attrNameLst>
                                          <p:attrName>ppt_w</p:attrName>
                                        </p:attrNameLst>
                                      </p:cBhvr>
                                      <p:tavLst>
                                        <p:tav tm="0">
                                          <p:val>
                                            <p:strVal val="ppt_w"/>
                                          </p:val>
                                        </p:tav>
                                        <p:tav tm="100000">
                                          <p:val>
                                            <p:fltVal val="0"/>
                                          </p:val>
                                        </p:tav>
                                      </p:tavLst>
                                    </p:anim>
                                    <p:anim calcmode="lin" valueType="num">
                                      <p:cBhvr>
                                        <p:cTn id="7" dur="500" fill="hold"/>
                                        <p:tgtEl>
                                          <p:spTgt spid="225"/>
                                        </p:tgtEl>
                                        <p:attrNameLst>
                                          <p:attrName>ppt_h</p:attrName>
                                        </p:attrNameLst>
                                      </p:cBhvr>
                                      <p:tavLst>
                                        <p:tav tm="0">
                                          <p:val>
                                            <p:strVal val="ppt_h"/>
                                          </p:val>
                                        </p:tav>
                                        <p:tav tm="100000">
                                          <p:val>
                                            <p:fltVal val="0"/>
                                          </p:val>
                                        </p:tav>
                                      </p:tavLst>
                                    </p:anim>
                                    <p:set>
                                      <p:cBhvr>
                                        <p:cTn id="8" fill="hold">
                                          <p:stCondLst>
                                            <p:cond delay="499"/>
                                          </p:stCondLst>
                                        </p:cTn>
                                        <p:tgtEl>
                                          <p:spTgt spid="225"/>
                                        </p:tgtEl>
                                        <p:attrNameLst>
                                          <p:attrName>style.visibility</p:attrName>
                                        </p:attrNameLst>
                                      </p:cBhvr>
                                      <p:to>
                                        <p:strVal val="hidden"/>
                                      </p:to>
                                    </p:set>
                                  </p:childTnLst>
                                </p:cTn>
                              </p:par>
                            </p:childTnLst>
                          </p:cTn>
                        </p:par>
                        <p:par>
                          <p:cTn id="9" fill="hold">
                            <p:stCondLst>
                              <p:cond delay="500"/>
                            </p:stCondLst>
                            <p:childTnLst>
                              <p:par>
                                <p:cTn id="10" presetID="2" presetClass="entr" presetSubtype="1" fill="hold" grpId="2" nodeType="afterEffect">
                                  <p:stCondLst>
                                    <p:cond delay="0"/>
                                  </p:stCondLst>
                                  <p:iterate>
                                    <p:tmAbs val="0"/>
                                  </p:iterate>
                                  <p:childTnLst>
                                    <p:set>
                                      <p:cBhvr>
                                        <p:cTn id="11" fill="hold"/>
                                        <p:tgtEl>
                                          <p:spTgt spid="226"/>
                                        </p:tgtEl>
                                        <p:attrNameLst>
                                          <p:attrName>style.visibility</p:attrName>
                                        </p:attrNameLst>
                                      </p:cBhvr>
                                      <p:to>
                                        <p:strVal val="visible"/>
                                      </p:to>
                                    </p:set>
                                    <p:anim calcmode="lin" valueType="num">
                                      <p:cBhvr>
                                        <p:cTn id="12" dur="1500" fill="hold"/>
                                        <p:tgtEl>
                                          <p:spTgt spid="226"/>
                                        </p:tgtEl>
                                        <p:attrNameLst>
                                          <p:attrName>ppt_x</p:attrName>
                                        </p:attrNameLst>
                                      </p:cBhvr>
                                      <p:tavLst>
                                        <p:tav tm="0">
                                          <p:val>
                                            <p:strVal val="#ppt_x"/>
                                          </p:val>
                                        </p:tav>
                                        <p:tav tm="100000">
                                          <p:val>
                                            <p:strVal val="#ppt_x"/>
                                          </p:val>
                                        </p:tav>
                                      </p:tavLst>
                                    </p:anim>
                                    <p:anim calcmode="lin" valueType="num">
                                      <p:cBhvr>
                                        <p:cTn id="13" dur="1500" fill="hold"/>
                                        <p:tgtEl>
                                          <p:spTgt spid="22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246"/>
                                        </p:tgtEl>
                                        <p:attrNameLst>
                                          <p:attrName>style.visibility</p:attrName>
                                        </p:attrNameLst>
                                      </p:cBhvr>
                                      <p:to>
                                        <p:strVal val="visible"/>
                                      </p:to>
                                    </p:set>
                                    <p:anim calcmode="lin" valueType="num">
                                      <p:cBhvr>
                                        <p:cTn id="18" dur="750" fill="hold"/>
                                        <p:tgtEl>
                                          <p:spTgt spid="246"/>
                                        </p:tgtEl>
                                        <p:attrNameLst>
                                          <p:attrName>ppt_w</p:attrName>
                                        </p:attrNameLst>
                                      </p:cBhvr>
                                      <p:tavLst>
                                        <p:tav tm="0">
                                          <p:val>
                                            <p:fltVal val="0"/>
                                          </p:val>
                                        </p:tav>
                                        <p:tav tm="100000">
                                          <p:val>
                                            <p:strVal val="#ppt_w"/>
                                          </p:val>
                                        </p:tav>
                                      </p:tavLst>
                                    </p:anim>
                                    <p:anim calcmode="lin" valueType="num">
                                      <p:cBhvr>
                                        <p:cTn id="19" dur="750" fill="hold"/>
                                        <p:tgtEl>
                                          <p:spTgt spid="24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4" nodeType="clickEffect">
                                  <p:stCondLst>
                                    <p:cond delay="0"/>
                                  </p:stCondLst>
                                  <p:iterate>
                                    <p:tmAbs val="0"/>
                                  </p:iterate>
                                  <p:childTnLst>
                                    <p:set>
                                      <p:cBhvr>
                                        <p:cTn id="23" fill="hold"/>
                                        <p:tgtEl>
                                          <p:spTgt spid="235"/>
                                        </p:tgtEl>
                                        <p:attrNameLst>
                                          <p:attrName>style.visibility</p:attrName>
                                        </p:attrNameLst>
                                      </p:cBhvr>
                                      <p:to>
                                        <p:strVal val="visible"/>
                                      </p:to>
                                    </p:set>
                                    <p:anim calcmode="lin" valueType="num">
                                      <p:cBhvr>
                                        <p:cTn id="24" dur="750" fill="hold"/>
                                        <p:tgtEl>
                                          <p:spTgt spid="235"/>
                                        </p:tgtEl>
                                        <p:attrNameLst>
                                          <p:attrName>ppt_w</p:attrName>
                                        </p:attrNameLst>
                                      </p:cBhvr>
                                      <p:tavLst>
                                        <p:tav tm="0">
                                          <p:val>
                                            <p:fltVal val="0"/>
                                          </p:val>
                                        </p:tav>
                                        <p:tav tm="100000">
                                          <p:val>
                                            <p:strVal val="#ppt_w"/>
                                          </p:val>
                                        </p:tav>
                                      </p:tavLst>
                                    </p:anim>
                                    <p:anim calcmode="lin" valueType="num">
                                      <p:cBhvr>
                                        <p:cTn id="25" dur="750" fill="hold"/>
                                        <p:tgtEl>
                                          <p:spTgt spid="23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5" nodeType="clickEffect">
                                  <p:stCondLst>
                                    <p:cond delay="0"/>
                                  </p:stCondLst>
                                  <p:iterate>
                                    <p:tmAbs val="0"/>
                                  </p:iterate>
                                  <p:childTnLst>
                                    <p:set>
                                      <p:cBhvr>
                                        <p:cTn id="29" fill="hold"/>
                                        <p:tgtEl>
                                          <p:spTgt spid="263"/>
                                        </p:tgtEl>
                                        <p:attrNameLst>
                                          <p:attrName>style.visibility</p:attrName>
                                        </p:attrNameLst>
                                      </p:cBhvr>
                                      <p:to>
                                        <p:strVal val="visible"/>
                                      </p:to>
                                    </p:set>
                                    <p:anim calcmode="lin" valueType="num">
                                      <p:cBhvr>
                                        <p:cTn id="30" dur="750" fill="hold"/>
                                        <p:tgtEl>
                                          <p:spTgt spid="263"/>
                                        </p:tgtEl>
                                        <p:attrNameLst>
                                          <p:attrName>ppt_w</p:attrName>
                                        </p:attrNameLst>
                                      </p:cBhvr>
                                      <p:tavLst>
                                        <p:tav tm="0">
                                          <p:val>
                                            <p:fltVal val="0"/>
                                          </p:val>
                                        </p:tav>
                                        <p:tav tm="100000">
                                          <p:val>
                                            <p:strVal val="#ppt_w"/>
                                          </p:val>
                                        </p:tav>
                                      </p:tavLst>
                                    </p:anim>
                                    <p:anim calcmode="lin" valueType="num">
                                      <p:cBhvr>
                                        <p:cTn id="31" dur="750" fill="hold"/>
                                        <p:tgtEl>
                                          <p:spTgt spid="263"/>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6" nodeType="clickEffect">
                                  <p:stCondLst>
                                    <p:cond delay="0"/>
                                  </p:stCondLst>
                                  <p:iterate>
                                    <p:tmAbs val="0"/>
                                  </p:iterate>
                                  <p:childTnLst>
                                    <p:set>
                                      <p:cBhvr>
                                        <p:cTn id="35" fill="hold"/>
                                        <p:tgtEl>
                                          <p:spTgt spid="2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7" nodeType="clickEffect">
                                  <p:stCondLst>
                                    <p:cond delay="0"/>
                                  </p:stCondLst>
                                  <p:iterate>
                                    <p:tmAbs val="0"/>
                                  </p:iterate>
                                  <p:childTnLst>
                                    <p:set>
                                      <p:cBhvr>
                                        <p:cTn id="39" fill="hold"/>
                                        <p:tgtEl>
                                          <p:spTgt spid="242"/>
                                        </p:tgtEl>
                                        <p:attrNameLst>
                                          <p:attrName>style.visibility</p:attrName>
                                        </p:attrNameLst>
                                      </p:cBhvr>
                                      <p:to>
                                        <p:strVal val="visible"/>
                                      </p:to>
                                    </p:set>
                                    <p:anim calcmode="lin" valueType="num">
                                      <p:cBhvr>
                                        <p:cTn id="40" dur="750" fill="hold"/>
                                        <p:tgtEl>
                                          <p:spTgt spid="242"/>
                                        </p:tgtEl>
                                        <p:attrNameLst>
                                          <p:attrName>ppt_w</p:attrName>
                                        </p:attrNameLst>
                                      </p:cBhvr>
                                      <p:tavLst>
                                        <p:tav tm="0">
                                          <p:val>
                                            <p:fltVal val="0"/>
                                          </p:val>
                                        </p:tav>
                                        <p:tav tm="100000">
                                          <p:val>
                                            <p:strVal val="#ppt_w"/>
                                          </p:val>
                                        </p:tav>
                                      </p:tavLst>
                                    </p:anim>
                                    <p:anim calcmode="lin" valueType="num">
                                      <p:cBhvr>
                                        <p:cTn id="41" dur="750" fill="hold"/>
                                        <p:tgtEl>
                                          <p:spTgt spid="24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8" nodeType="clickEffect">
                                  <p:stCondLst>
                                    <p:cond delay="0"/>
                                  </p:stCondLst>
                                  <p:iterate>
                                    <p:tmAbs val="0"/>
                                  </p:iterate>
                                  <p:childTnLst>
                                    <p:set>
                                      <p:cBhvr>
                                        <p:cTn id="45" fill="hold"/>
                                        <p:tgtEl>
                                          <p:spTgt spid="250"/>
                                        </p:tgtEl>
                                        <p:attrNameLst>
                                          <p:attrName>style.visibility</p:attrName>
                                        </p:attrNameLst>
                                      </p:cBhvr>
                                      <p:to>
                                        <p:strVal val="visible"/>
                                      </p:to>
                                    </p:set>
                                    <p:anim calcmode="lin" valueType="num">
                                      <p:cBhvr>
                                        <p:cTn id="46" dur="750" fill="hold"/>
                                        <p:tgtEl>
                                          <p:spTgt spid="250"/>
                                        </p:tgtEl>
                                        <p:attrNameLst>
                                          <p:attrName>ppt_w</p:attrName>
                                        </p:attrNameLst>
                                      </p:cBhvr>
                                      <p:tavLst>
                                        <p:tav tm="0">
                                          <p:val>
                                            <p:fltVal val="0"/>
                                          </p:val>
                                        </p:tav>
                                        <p:tav tm="100000">
                                          <p:val>
                                            <p:strVal val="#ppt_w"/>
                                          </p:val>
                                        </p:tav>
                                      </p:tavLst>
                                    </p:anim>
                                    <p:anim calcmode="lin" valueType="num">
                                      <p:cBhvr>
                                        <p:cTn id="47" dur="750" fill="hold"/>
                                        <p:tgtEl>
                                          <p:spTgt spid="250"/>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9" nodeType="clickEffect">
                                  <p:stCondLst>
                                    <p:cond delay="0"/>
                                  </p:stCondLst>
                                  <p:iterate>
                                    <p:tmAbs val="0"/>
                                  </p:iterate>
                                  <p:childTnLst>
                                    <p:set>
                                      <p:cBhvr>
                                        <p:cTn id="51" fill="hold"/>
                                        <p:tgtEl>
                                          <p:spTgt spid="239"/>
                                        </p:tgtEl>
                                        <p:attrNameLst>
                                          <p:attrName>style.visibility</p:attrName>
                                        </p:attrNameLst>
                                      </p:cBhvr>
                                      <p:to>
                                        <p:strVal val="visible"/>
                                      </p:to>
                                    </p:set>
                                    <p:anim calcmode="lin" valueType="num">
                                      <p:cBhvr>
                                        <p:cTn id="52" dur="750" fill="hold"/>
                                        <p:tgtEl>
                                          <p:spTgt spid="239"/>
                                        </p:tgtEl>
                                        <p:attrNameLst>
                                          <p:attrName>ppt_w</p:attrName>
                                        </p:attrNameLst>
                                      </p:cBhvr>
                                      <p:tavLst>
                                        <p:tav tm="0">
                                          <p:val>
                                            <p:fltVal val="0"/>
                                          </p:val>
                                        </p:tav>
                                        <p:tav tm="100000">
                                          <p:val>
                                            <p:strVal val="#ppt_w"/>
                                          </p:val>
                                        </p:tav>
                                      </p:tavLst>
                                    </p:anim>
                                    <p:anim calcmode="lin" valueType="num">
                                      <p:cBhvr>
                                        <p:cTn id="53" dur="750" fill="hold"/>
                                        <p:tgtEl>
                                          <p:spTgt spid="239"/>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10" nodeType="clickEffect">
                                  <p:stCondLst>
                                    <p:cond delay="0"/>
                                  </p:stCondLst>
                                  <p:iterate>
                                    <p:tmAbs val="0"/>
                                  </p:iterate>
                                  <p:childTnLst>
                                    <p:set>
                                      <p:cBhvr>
                                        <p:cTn id="57" fill="hold"/>
                                        <p:tgtEl>
                                          <p:spTgt spid="254"/>
                                        </p:tgtEl>
                                        <p:attrNameLst>
                                          <p:attrName>style.visibility</p:attrName>
                                        </p:attrNameLst>
                                      </p:cBhvr>
                                      <p:to>
                                        <p:strVal val="visible"/>
                                      </p:to>
                                    </p:set>
                                    <p:anim calcmode="lin" valueType="num">
                                      <p:cBhvr>
                                        <p:cTn id="58" dur="750" fill="hold"/>
                                        <p:tgtEl>
                                          <p:spTgt spid="254"/>
                                        </p:tgtEl>
                                        <p:attrNameLst>
                                          <p:attrName>ppt_w</p:attrName>
                                        </p:attrNameLst>
                                      </p:cBhvr>
                                      <p:tavLst>
                                        <p:tav tm="0">
                                          <p:val>
                                            <p:fltVal val="0"/>
                                          </p:val>
                                        </p:tav>
                                        <p:tav tm="100000">
                                          <p:val>
                                            <p:strVal val="#ppt_w"/>
                                          </p:val>
                                        </p:tav>
                                      </p:tavLst>
                                    </p:anim>
                                    <p:anim calcmode="lin" valueType="num">
                                      <p:cBhvr>
                                        <p:cTn id="59" dur="750" fill="hold"/>
                                        <p:tgtEl>
                                          <p:spTgt spid="25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11" nodeType="clickEffect">
                                  <p:stCondLst>
                                    <p:cond delay="0"/>
                                  </p:stCondLst>
                                  <p:iterate>
                                    <p:tmAbs val="0"/>
                                  </p:iterate>
                                  <p:childTnLst>
                                    <p:set>
                                      <p:cBhvr>
                                        <p:cTn id="63" fill="hold"/>
                                        <p:tgtEl>
                                          <p:spTgt spid="267"/>
                                        </p:tgtEl>
                                        <p:attrNameLst>
                                          <p:attrName>style.visibility</p:attrName>
                                        </p:attrNameLst>
                                      </p:cBhvr>
                                      <p:to>
                                        <p:strVal val="visible"/>
                                      </p:to>
                                    </p:set>
                                    <p:anim calcmode="lin" valueType="num">
                                      <p:cBhvr>
                                        <p:cTn id="64" dur="750" fill="hold"/>
                                        <p:tgtEl>
                                          <p:spTgt spid="267"/>
                                        </p:tgtEl>
                                        <p:attrNameLst>
                                          <p:attrName>ppt_w</p:attrName>
                                        </p:attrNameLst>
                                      </p:cBhvr>
                                      <p:tavLst>
                                        <p:tav tm="0">
                                          <p:val>
                                            <p:fltVal val="0"/>
                                          </p:val>
                                        </p:tav>
                                        <p:tav tm="100000">
                                          <p:val>
                                            <p:strVal val="#ppt_w"/>
                                          </p:val>
                                        </p:tav>
                                      </p:tavLst>
                                    </p:anim>
                                    <p:anim calcmode="lin" valueType="num">
                                      <p:cBhvr>
                                        <p:cTn id="65" dur="750" fill="hold"/>
                                        <p:tgtEl>
                                          <p:spTgt spid="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animBg="1" advAuto="0"/>
      <p:bldP spid="226" grpId="2" animBg="1" advAuto="0"/>
      <p:bldP spid="227" grpId="6" animBg="1" advAuto="0"/>
      <p:bldP spid="235" grpId="4" animBg="1" advAuto="0"/>
      <p:bldP spid="239" grpId="9" animBg="1" advAuto="0"/>
      <p:bldP spid="242" grpId="7" animBg="1" advAuto="0"/>
      <p:bldP spid="246" grpId="3" animBg="1" advAuto="0"/>
      <p:bldP spid="250" grpId="8" animBg="1" advAuto="0"/>
      <p:bldP spid="254" grpId="10" animBg="1" advAuto="0"/>
      <p:bldP spid="263" grpId="5" animBg="1" advAuto="0"/>
      <p:bldP spid="267" grpId="1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1200px-Arduino_Logo.svg.png" descr="1200px-Arduino_Logo.svg.png"/>
          <p:cNvPicPr>
            <a:picLocks noChangeAspect="1"/>
          </p:cNvPicPr>
          <p:nvPr/>
        </p:nvPicPr>
        <p:blipFill>
          <a:blip r:embed="rId2">
            <a:extLst/>
          </a:blip>
          <a:stretch>
            <a:fillRect/>
          </a:stretch>
        </p:blipFill>
        <p:spPr>
          <a:xfrm>
            <a:off x="1726735" y="2130440"/>
            <a:ext cx="9173611" cy="6245700"/>
          </a:xfrm>
          <a:prstGeom prst="rect">
            <a:avLst/>
          </a:prstGeom>
          <a:ln w="12700">
            <a:miter lim="400000"/>
          </a:ln>
        </p:spPr>
      </p:pic>
      <p:sp>
        <p:nvSpPr>
          <p:cNvPr id="270" name="UN LOGICIEL (ARDUINO IDE)"/>
          <p:cNvSpPr txBox="1">
            <a:spLocks noGrp="1"/>
          </p:cNvSpPr>
          <p:nvPr>
            <p:ph type="title"/>
          </p:nvPr>
        </p:nvSpPr>
        <p:spPr>
          <a:xfrm>
            <a:off x="165100" y="292100"/>
            <a:ext cx="12192000" cy="1405980"/>
          </a:xfrm>
          <a:prstGeom prst="rect">
            <a:avLst/>
          </a:prstGeom>
        </p:spPr>
        <p:txBody>
          <a:bodyPr>
            <a:normAutofit/>
          </a:bodyPr>
          <a:lstStyle>
            <a:lvl1pPr defTabSz="543305">
              <a:defRPr sz="10230">
                <a:solidFill>
                  <a:srgbClr val="15A1A5"/>
                </a:solidFill>
              </a:defRPr>
            </a:lvl1pPr>
          </a:lstStyle>
          <a:p>
            <a:r>
              <a:t>UN LOGICIEL (ARDUINO IDE)</a:t>
            </a:r>
          </a:p>
        </p:txBody>
      </p:sp>
      <p:pic>
        <p:nvPicPr>
          <p:cNvPr id="271" name="Capture d’écran 2019-02-02 à 21.37.37.png" descr="Capture d’écran 2019-02-02 à 21.37.37.png"/>
          <p:cNvPicPr>
            <a:picLocks noChangeAspect="1"/>
          </p:cNvPicPr>
          <p:nvPr/>
        </p:nvPicPr>
        <p:blipFill>
          <a:blip r:embed="rId3">
            <a:extLst/>
          </a:blip>
          <a:stretch>
            <a:fillRect/>
          </a:stretch>
        </p:blipFill>
        <p:spPr>
          <a:xfrm>
            <a:off x="2584834" y="1963439"/>
            <a:ext cx="8408220" cy="7016255"/>
          </a:xfrm>
          <a:prstGeom prst="rect">
            <a:avLst/>
          </a:prstGeom>
          <a:ln w="12700">
            <a:miter lim="400000"/>
          </a:ln>
        </p:spPr>
      </p:pic>
      <p:grpSp>
        <p:nvGrpSpPr>
          <p:cNvPr id="275" name="Grouper"/>
          <p:cNvGrpSpPr/>
          <p:nvPr/>
        </p:nvGrpSpPr>
        <p:grpSpPr>
          <a:xfrm>
            <a:off x="8115151" y="8446022"/>
            <a:ext cx="4828080" cy="1213996"/>
            <a:chOff x="-50800" y="-50800"/>
            <a:chExt cx="4828079" cy="1213995"/>
          </a:xfrm>
        </p:grpSpPr>
        <p:sp>
          <p:nvSpPr>
            <p:cNvPr id="272" name="LE PORT USB QUE J’UTILISE"/>
            <p:cNvSpPr txBox="1"/>
            <p:nvPr/>
          </p:nvSpPr>
          <p:spPr>
            <a:xfrm>
              <a:off x="1687318" y="700914"/>
              <a:ext cx="3089962" cy="462282"/>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LE PORT USB QUE J’UTILISE</a:t>
              </a:r>
            </a:p>
          </p:txBody>
        </p:sp>
        <p:pic>
          <p:nvPicPr>
            <p:cNvPr id="273" name="Ovale" descr="Ovale"/>
            <p:cNvPicPr>
              <a:picLocks/>
            </p:cNvPicPr>
            <p:nvPr/>
          </p:nvPicPr>
          <p:blipFill>
            <a:blip r:embed="rId4">
              <a:extLst/>
            </a:blip>
            <a:stretch>
              <a:fillRect/>
            </a:stretch>
          </p:blipFill>
          <p:spPr>
            <a:xfrm>
              <a:off x="-50800" y="-50800"/>
              <a:ext cx="2844949" cy="681832"/>
            </a:xfrm>
            <a:prstGeom prst="rect">
              <a:avLst/>
            </a:prstGeom>
            <a:effectLst/>
          </p:spPr>
        </p:pic>
      </p:grpSp>
      <p:grpSp>
        <p:nvGrpSpPr>
          <p:cNvPr id="279" name="Grouper"/>
          <p:cNvGrpSpPr/>
          <p:nvPr/>
        </p:nvGrpSpPr>
        <p:grpSpPr>
          <a:xfrm>
            <a:off x="128676" y="1618995"/>
            <a:ext cx="2781852" cy="1181610"/>
            <a:chOff x="0" y="0"/>
            <a:chExt cx="2781851" cy="1181608"/>
          </a:xfrm>
        </p:grpSpPr>
        <p:sp>
          <p:nvSpPr>
            <p:cNvPr id="276" name="Est-ce que MON programme est correct ?"/>
            <p:cNvSpPr txBox="1"/>
            <p:nvPr/>
          </p:nvSpPr>
          <p:spPr>
            <a:xfrm>
              <a:off x="0" y="-1"/>
              <a:ext cx="2261960" cy="1181610"/>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Est-ce que MON programme est correct ?</a:t>
              </a:r>
            </a:p>
          </p:txBody>
        </p:sp>
        <p:pic>
          <p:nvPicPr>
            <p:cNvPr id="277" name="Ligne" descr="Ligne"/>
            <p:cNvPicPr>
              <a:picLocks/>
            </p:cNvPicPr>
            <p:nvPr/>
          </p:nvPicPr>
          <p:blipFill>
            <a:blip r:embed="rId5">
              <a:extLst/>
            </a:blip>
            <a:stretch>
              <a:fillRect/>
            </a:stretch>
          </p:blipFill>
          <p:spPr>
            <a:xfrm rot="1521590">
              <a:off x="2210655" y="440388"/>
              <a:ext cx="577252" cy="101601"/>
            </a:xfrm>
            <a:prstGeom prst="rect">
              <a:avLst/>
            </a:prstGeom>
            <a:effectLst/>
          </p:spPr>
        </p:pic>
      </p:grpSp>
      <p:grpSp>
        <p:nvGrpSpPr>
          <p:cNvPr id="283" name="Grouper"/>
          <p:cNvGrpSpPr/>
          <p:nvPr/>
        </p:nvGrpSpPr>
        <p:grpSpPr>
          <a:xfrm>
            <a:off x="128676" y="2276504"/>
            <a:ext cx="3300791" cy="1931769"/>
            <a:chOff x="0" y="-70576"/>
            <a:chExt cx="3300790" cy="1931768"/>
          </a:xfrm>
        </p:grpSpPr>
        <p:sp>
          <p:nvSpPr>
            <p:cNvPr id="280" name="Je l’envoie sur  mon arduino"/>
            <p:cNvSpPr txBox="1"/>
            <p:nvPr/>
          </p:nvSpPr>
          <p:spPr>
            <a:xfrm>
              <a:off x="0" y="1039247"/>
              <a:ext cx="2261960" cy="821946"/>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Je l’envoie sur  mon arduino</a:t>
              </a:r>
            </a:p>
          </p:txBody>
        </p:sp>
        <p:pic>
          <p:nvPicPr>
            <p:cNvPr id="281" name="Ligne" descr="Ligne"/>
            <p:cNvPicPr>
              <a:picLocks/>
            </p:cNvPicPr>
            <p:nvPr/>
          </p:nvPicPr>
          <p:blipFill>
            <a:blip r:embed="rId6">
              <a:extLst/>
            </a:blip>
            <a:stretch>
              <a:fillRect/>
            </a:stretch>
          </p:blipFill>
          <p:spPr>
            <a:xfrm rot="18253621">
              <a:off x="1925997" y="612471"/>
              <a:ext cx="1706002" cy="101601"/>
            </a:xfrm>
            <a:prstGeom prst="rect">
              <a:avLst/>
            </a:prstGeom>
            <a:effectLst/>
          </p:spPr>
        </p:pic>
      </p:grpSp>
      <p:grpSp>
        <p:nvGrpSpPr>
          <p:cNvPr id="287" name="Grouper"/>
          <p:cNvGrpSpPr/>
          <p:nvPr/>
        </p:nvGrpSpPr>
        <p:grpSpPr>
          <a:xfrm>
            <a:off x="4394128" y="1519379"/>
            <a:ext cx="4403857" cy="1368358"/>
            <a:chOff x="-61636" y="0"/>
            <a:chExt cx="4403856" cy="1368356"/>
          </a:xfrm>
        </p:grpSpPr>
        <p:sp>
          <p:nvSpPr>
            <p:cNvPr id="284" name="le nom de…"/>
            <p:cNvSpPr txBox="1"/>
            <p:nvPr/>
          </p:nvSpPr>
          <p:spPr>
            <a:xfrm>
              <a:off x="2962711" y="-1"/>
              <a:ext cx="1379509" cy="1181610"/>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ctr">
                <a:lnSpc>
                  <a:spcPct val="80000"/>
                </a:lnSpc>
                <a:spcBef>
                  <a:spcPts val="0"/>
                </a:spcBef>
                <a:defRPr sz="2800" cap="all">
                  <a:solidFill>
                    <a:srgbClr val="FFFFFF"/>
                  </a:solidFill>
                  <a:latin typeface="+mn-lt"/>
                  <a:ea typeface="+mn-ea"/>
                  <a:cs typeface="+mn-cs"/>
                  <a:sym typeface="DIN Condensed"/>
                </a:defRPr>
              </a:pPr>
              <a:r>
                <a:t>le nom de</a:t>
              </a:r>
            </a:p>
            <a:p>
              <a:pPr algn="ctr">
                <a:lnSpc>
                  <a:spcPct val="80000"/>
                </a:lnSpc>
                <a:spcBef>
                  <a:spcPts val="0"/>
                </a:spcBef>
                <a:defRPr sz="2800" cap="all">
                  <a:solidFill>
                    <a:srgbClr val="FFFFFF"/>
                  </a:solidFill>
                  <a:latin typeface="+mn-lt"/>
                  <a:ea typeface="+mn-ea"/>
                  <a:cs typeface="+mn-cs"/>
                  <a:sym typeface="DIN Condensed"/>
                </a:defRPr>
              </a:pPr>
              <a:r>
                <a:t>mon sketch</a:t>
              </a:r>
            </a:p>
          </p:txBody>
        </p:sp>
        <p:pic>
          <p:nvPicPr>
            <p:cNvPr id="285" name="Ligne" descr="Ligne"/>
            <p:cNvPicPr>
              <a:picLocks/>
            </p:cNvPicPr>
            <p:nvPr/>
          </p:nvPicPr>
          <p:blipFill>
            <a:blip r:embed="rId7">
              <a:extLst/>
            </a:blip>
            <a:stretch>
              <a:fillRect/>
            </a:stretch>
          </p:blipFill>
          <p:spPr>
            <a:xfrm rot="20754800">
              <a:off x="-95299" y="895759"/>
              <a:ext cx="3061134" cy="101601"/>
            </a:xfrm>
            <a:prstGeom prst="rect">
              <a:avLst/>
            </a:prstGeom>
            <a:effectLst/>
          </p:spPr>
        </p:pic>
      </p:grpSp>
      <p:grpSp>
        <p:nvGrpSpPr>
          <p:cNvPr id="291" name="Grouper"/>
          <p:cNvGrpSpPr/>
          <p:nvPr/>
        </p:nvGrpSpPr>
        <p:grpSpPr>
          <a:xfrm>
            <a:off x="10367607" y="2292236"/>
            <a:ext cx="2532479" cy="2631253"/>
            <a:chOff x="-71842" y="-71842"/>
            <a:chExt cx="2532477" cy="2631251"/>
          </a:xfrm>
        </p:grpSpPr>
        <p:sp>
          <p:nvSpPr>
            <p:cNvPr id="288" name="je regarde ce que fait mon arduino"/>
            <p:cNvSpPr txBox="1"/>
            <p:nvPr/>
          </p:nvSpPr>
          <p:spPr>
            <a:xfrm>
              <a:off x="747801" y="1377801"/>
              <a:ext cx="1712835" cy="1181609"/>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lnSpc>
                  <a:spcPct val="80000"/>
                </a:lnSpc>
                <a:spcBef>
                  <a:spcPts val="0"/>
                </a:spcBef>
                <a:defRPr sz="2800" cap="all">
                  <a:solidFill>
                    <a:srgbClr val="FFFFFF"/>
                  </a:solidFill>
                  <a:latin typeface="+mn-lt"/>
                  <a:ea typeface="+mn-ea"/>
                  <a:cs typeface="+mn-cs"/>
                  <a:sym typeface="DIN Condensed"/>
                </a:defRPr>
              </a:lvl1pPr>
            </a:lstStyle>
            <a:p>
              <a:r>
                <a:t>je regarde ce que fait mon arduino</a:t>
              </a:r>
            </a:p>
          </p:txBody>
        </p:sp>
        <p:pic>
          <p:nvPicPr>
            <p:cNvPr id="289" name="Ligne" descr="Ligne"/>
            <p:cNvPicPr>
              <a:picLocks/>
            </p:cNvPicPr>
            <p:nvPr/>
          </p:nvPicPr>
          <p:blipFill>
            <a:blip r:embed="rId8">
              <a:extLst/>
            </a:blip>
            <a:stretch>
              <a:fillRect/>
            </a:stretch>
          </p:blipFill>
          <p:spPr>
            <a:xfrm rot="2700000">
              <a:off x="-318496" y="595473"/>
              <a:ext cx="1929538" cy="101601"/>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269"/>
                                        </p:tgtEl>
                                      </p:cBhvr>
                                    </p:animEffect>
                                    <p:set>
                                      <p:cBhvr>
                                        <p:cTn id="7" fill="hold">
                                          <p:stCondLst>
                                            <p:cond delay="999"/>
                                          </p:stCondLst>
                                        </p:cTn>
                                        <p:tgtEl>
                                          <p:spTgt spid="269"/>
                                        </p:tgtEl>
                                        <p:attrNameLst>
                                          <p:attrName>style.visibility</p:attrName>
                                        </p:attrNameLst>
                                      </p:cBhvr>
                                      <p:to>
                                        <p:strVal val="hidden"/>
                                      </p:to>
                                    </p:set>
                                  </p:childTnLst>
                                </p:cTn>
                              </p:par>
                            </p:childTnLst>
                          </p:cTn>
                        </p:par>
                        <p:par>
                          <p:cTn id="8" fill="hold">
                            <p:stCondLst>
                              <p:cond delay="1000"/>
                            </p:stCondLst>
                            <p:childTnLst>
                              <p:par>
                                <p:cTn id="9" presetID="2" presetClass="entr" presetSubtype="1" fill="hold" grpId="2" nodeType="afterEffect">
                                  <p:stCondLst>
                                    <p:cond delay="0"/>
                                  </p:stCondLst>
                                  <p:iterate>
                                    <p:tmAbs val="0"/>
                                  </p:iterate>
                                  <p:childTnLst>
                                    <p:set>
                                      <p:cBhvr>
                                        <p:cTn id="10" fill="hold"/>
                                        <p:tgtEl>
                                          <p:spTgt spid="271"/>
                                        </p:tgtEl>
                                        <p:attrNameLst>
                                          <p:attrName>style.visibility</p:attrName>
                                        </p:attrNameLst>
                                      </p:cBhvr>
                                      <p:to>
                                        <p:strVal val="visible"/>
                                      </p:to>
                                    </p:set>
                                    <p:anim calcmode="lin" valueType="num">
                                      <p:cBhvr>
                                        <p:cTn id="11" dur="1500" fill="hold"/>
                                        <p:tgtEl>
                                          <p:spTgt spid="271"/>
                                        </p:tgtEl>
                                        <p:attrNameLst>
                                          <p:attrName>ppt_x</p:attrName>
                                        </p:attrNameLst>
                                      </p:cBhvr>
                                      <p:tavLst>
                                        <p:tav tm="0">
                                          <p:val>
                                            <p:strVal val="#ppt_x"/>
                                          </p:val>
                                        </p:tav>
                                        <p:tav tm="100000">
                                          <p:val>
                                            <p:strVal val="#ppt_x"/>
                                          </p:val>
                                        </p:tav>
                                      </p:tavLst>
                                    </p:anim>
                                    <p:anim calcmode="lin" valueType="num">
                                      <p:cBhvr>
                                        <p:cTn id="12" dur="1500" fill="hold"/>
                                        <p:tgtEl>
                                          <p:spTgt spid="27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87"/>
                                        </p:tgtEl>
                                        <p:attrNameLst>
                                          <p:attrName>style.visibility</p:attrName>
                                        </p:attrNameLst>
                                      </p:cBhvr>
                                      <p:to>
                                        <p:strVal val="visible"/>
                                      </p:to>
                                    </p:set>
                                    <p:anim calcmode="lin" valueType="num">
                                      <p:cBhvr>
                                        <p:cTn id="17" dur="750" fill="hold"/>
                                        <p:tgtEl>
                                          <p:spTgt spid="287"/>
                                        </p:tgtEl>
                                        <p:attrNameLst>
                                          <p:attrName>ppt_w</p:attrName>
                                        </p:attrNameLst>
                                      </p:cBhvr>
                                      <p:tavLst>
                                        <p:tav tm="0">
                                          <p:val>
                                            <p:fltVal val="0"/>
                                          </p:val>
                                        </p:tav>
                                        <p:tav tm="100000">
                                          <p:val>
                                            <p:strVal val="#ppt_w"/>
                                          </p:val>
                                        </p:tav>
                                      </p:tavLst>
                                    </p:anim>
                                    <p:anim calcmode="lin" valueType="num">
                                      <p:cBhvr>
                                        <p:cTn id="18" dur="750" fill="hold"/>
                                        <p:tgtEl>
                                          <p:spTgt spid="28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275"/>
                                        </p:tgtEl>
                                        <p:attrNameLst>
                                          <p:attrName>style.visibility</p:attrName>
                                        </p:attrNameLst>
                                      </p:cBhvr>
                                      <p:to>
                                        <p:strVal val="visible"/>
                                      </p:to>
                                    </p:set>
                                    <p:anim calcmode="lin" valueType="num">
                                      <p:cBhvr>
                                        <p:cTn id="23" dur="750" fill="hold"/>
                                        <p:tgtEl>
                                          <p:spTgt spid="275"/>
                                        </p:tgtEl>
                                        <p:attrNameLst>
                                          <p:attrName>ppt_w</p:attrName>
                                        </p:attrNameLst>
                                      </p:cBhvr>
                                      <p:tavLst>
                                        <p:tav tm="0">
                                          <p:val>
                                            <p:fltVal val="0"/>
                                          </p:val>
                                        </p:tav>
                                        <p:tav tm="100000">
                                          <p:val>
                                            <p:strVal val="#ppt_w"/>
                                          </p:val>
                                        </p:tav>
                                      </p:tavLst>
                                    </p:anim>
                                    <p:anim calcmode="lin" valueType="num">
                                      <p:cBhvr>
                                        <p:cTn id="24" dur="750" fill="hold"/>
                                        <p:tgtEl>
                                          <p:spTgt spid="27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5" nodeType="clickEffect">
                                  <p:stCondLst>
                                    <p:cond delay="0"/>
                                  </p:stCondLst>
                                  <p:iterate>
                                    <p:tmAbs val="0"/>
                                  </p:iterate>
                                  <p:childTnLst>
                                    <p:set>
                                      <p:cBhvr>
                                        <p:cTn id="28" fill="hold"/>
                                        <p:tgtEl>
                                          <p:spTgt spid="279"/>
                                        </p:tgtEl>
                                        <p:attrNameLst>
                                          <p:attrName>style.visibility</p:attrName>
                                        </p:attrNameLst>
                                      </p:cBhvr>
                                      <p:to>
                                        <p:strVal val="visible"/>
                                      </p:to>
                                    </p:set>
                                    <p:anim calcmode="lin" valueType="num">
                                      <p:cBhvr>
                                        <p:cTn id="29" dur="750" fill="hold"/>
                                        <p:tgtEl>
                                          <p:spTgt spid="279"/>
                                        </p:tgtEl>
                                        <p:attrNameLst>
                                          <p:attrName>ppt_w</p:attrName>
                                        </p:attrNameLst>
                                      </p:cBhvr>
                                      <p:tavLst>
                                        <p:tav tm="0">
                                          <p:val>
                                            <p:fltVal val="0"/>
                                          </p:val>
                                        </p:tav>
                                        <p:tav tm="100000">
                                          <p:val>
                                            <p:strVal val="#ppt_w"/>
                                          </p:val>
                                        </p:tav>
                                      </p:tavLst>
                                    </p:anim>
                                    <p:anim calcmode="lin" valueType="num">
                                      <p:cBhvr>
                                        <p:cTn id="30" dur="750" fill="hold"/>
                                        <p:tgtEl>
                                          <p:spTgt spid="27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6" nodeType="clickEffect">
                                  <p:stCondLst>
                                    <p:cond delay="0"/>
                                  </p:stCondLst>
                                  <p:iterate>
                                    <p:tmAbs val="0"/>
                                  </p:iterate>
                                  <p:childTnLst>
                                    <p:set>
                                      <p:cBhvr>
                                        <p:cTn id="34" fill="hold"/>
                                        <p:tgtEl>
                                          <p:spTgt spid="283"/>
                                        </p:tgtEl>
                                        <p:attrNameLst>
                                          <p:attrName>style.visibility</p:attrName>
                                        </p:attrNameLst>
                                      </p:cBhvr>
                                      <p:to>
                                        <p:strVal val="visible"/>
                                      </p:to>
                                    </p:set>
                                    <p:anim calcmode="lin" valueType="num">
                                      <p:cBhvr>
                                        <p:cTn id="35" dur="750" fill="hold"/>
                                        <p:tgtEl>
                                          <p:spTgt spid="283"/>
                                        </p:tgtEl>
                                        <p:attrNameLst>
                                          <p:attrName>ppt_w</p:attrName>
                                        </p:attrNameLst>
                                      </p:cBhvr>
                                      <p:tavLst>
                                        <p:tav tm="0">
                                          <p:val>
                                            <p:fltVal val="0"/>
                                          </p:val>
                                        </p:tav>
                                        <p:tav tm="100000">
                                          <p:val>
                                            <p:strVal val="#ppt_w"/>
                                          </p:val>
                                        </p:tav>
                                      </p:tavLst>
                                    </p:anim>
                                    <p:anim calcmode="lin" valueType="num">
                                      <p:cBhvr>
                                        <p:cTn id="36" dur="750" fill="hold"/>
                                        <p:tgtEl>
                                          <p:spTgt spid="28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7" nodeType="clickEffect">
                                  <p:stCondLst>
                                    <p:cond delay="0"/>
                                  </p:stCondLst>
                                  <p:iterate>
                                    <p:tmAbs val="0"/>
                                  </p:iterate>
                                  <p:childTnLst>
                                    <p:set>
                                      <p:cBhvr>
                                        <p:cTn id="40" fill="hold"/>
                                        <p:tgtEl>
                                          <p:spTgt spid="291"/>
                                        </p:tgtEl>
                                        <p:attrNameLst>
                                          <p:attrName>style.visibility</p:attrName>
                                        </p:attrNameLst>
                                      </p:cBhvr>
                                      <p:to>
                                        <p:strVal val="visible"/>
                                      </p:to>
                                    </p:set>
                                    <p:anim calcmode="lin" valueType="num">
                                      <p:cBhvr>
                                        <p:cTn id="41" dur="750" fill="hold"/>
                                        <p:tgtEl>
                                          <p:spTgt spid="291"/>
                                        </p:tgtEl>
                                        <p:attrNameLst>
                                          <p:attrName>ppt_w</p:attrName>
                                        </p:attrNameLst>
                                      </p:cBhvr>
                                      <p:tavLst>
                                        <p:tav tm="0">
                                          <p:val>
                                            <p:fltVal val="0"/>
                                          </p:val>
                                        </p:tav>
                                        <p:tav tm="100000">
                                          <p:val>
                                            <p:strVal val="#ppt_w"/>
                                          </p:val>
                                        </p:tav>
                                      </p:tavLst>
                                    </p:anim>
                                    <p:anim calcmode="lin" valueType="num">
                                      <p:cBhvr>
                                        <p:cTn id="42" dur="750" fill="hold"/>
                                        <p:tgtEl>
                                          <p:spTgt spid="2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1" animBg="1" advAuto="0"/>
      <p:bldP spid="271" grpId="2" animBg="1" advAuto="0"/>
      <p:bldP spid="275" grpId="4" animBg="1" advAuto="0"/>
      <p:bldP spid="279" grpId="5" animBg="1" advAuto="0"/>
      <p:bldP spid="283" grpId="6" animBg="1" advAuto="0"/>
      <p:bldP spid="287" grpId="3" animBg="1" advAuto="0"/>
      <p:bldP spid="291" grpId="7" animBg="1" advAuto="0"/>
    </p:bld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1158</Words>
  <Application>Microsoft Macintosh PowerPoint</Application>
  <PresentationFormat>Personnalisé</PresentationFormat>
  <Paragraphs>186</Paragraphs>
  <Slides>33</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33</vt:i4>
      </vt:variant>
    </vt:vector>
  </HeadingPairs>
  <TitlesOfParts>
    <vt:vector size="43" baseType="lpstr">
      <vt:lpstr>Arial Unicode MS</vt:lpstr>
      <vt:lpstr>Arial</vt:lpstr>
      <vt:lpstr>Avenir Next</vt:lpstr>
      <vt:lpstr>Avenir Next Medium</vt:lpstr>
      <vt:lpstr>Calibri</vt:lpstr>
      <vt:lpstr>DIN Alternate</vt:lpstr>
      <vt:lpstr>DIN Condensed</vt:lpstr>
      <vt:lpstr>Helvetica</vt:lpstr>
      <vt:lpstr>Helvetica Neue</vt:lpstr>
      <vt:lpstr>New_Template7</vt:lpstr>
      <vt:lpstr>réforme du lycée</vt:lpstr>
      <vt:lpstr>JOURNÉE 1</vt:lpstr>
      <vt:lpstr>Présentation PowerPoint</vt:lpstr>
      <vt:lpstr>Présentation PowerPoint</vt:lpstr>
      <vt:lpstr>Présentation PowerPoint</vt:lpstr>
      <vt:lpstr>Présentation PowerPoint</vt:lpstr>
      <vt:lpstr>Qu’est-ce qu’un microcontrôleur ?</vt:lpstr>
      <vt:lpstr>Présentation PowerPoint</vt:lpstr>
      <vt:lpstr>UN LOGICIEL (ARDUINO IDE)</vt:lpstr>
      <vt:lpstr>Présentation PowerPoint</vt:lpstr>
      <vt:lpstr>Présentation PowerPoint</vt:lpstr>
      <vt:lpstr>Présentation PowerPoint</vt:lpstr>
      <vt:lpstr>Présentation PowerPoint</vt:lpstr>
      <vt:lpstr>Présentation PowerPoint</vt:lpstr>
      <vt:lpstr>Présentation PowerPoint</vt:lpstr>
      <vt:lpstr>JOURNÉE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du lycée</dc:title>
  <cp:lastModifiedBy>Sebastien LOCHET</cp:lastModifiedBy>
  <cp:revision>6</cp:revision>
  <dcterms:modified xsi:type="dcterms:W3CDTF">2019-05-01T07:33:14Z</dcterms:modified>
</cp:coreProperties>
</file>