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7"/>
  </p:notesMasterIdLst>
  <p:sldIdLst>
    <p:sldId id="331" r:id="rId5"/>
    <p:sldId id="340" r:id="rId6"/>
    <p:sldId id="355" r:id="rId7"/>
    <p:sldId id="354" r:id="rId8"/>
    <p:sldId id="361" r:id="rId9"/>
    <p:sldId id="356" r:id="rId10"/>
    <p:sldId id="362" r:id="rId11"/>
    <p:sldId id="333" r:id="rId12"/>
    <p:sldId id="343" r:id="rId13"/>
    <p:sldId id="336" r:id="rId14"/>
    <p:sldId id="350" r:id="rId15"/>
    <p:sldId id="335" r:id="rId16"/>
    <p:sldId id="357" r:id="rId17"/>
    <p:sldId id="327" r:id="rId18"/>
    <p:sldId id="344" r:id="rId19"/>
    <p:sldId id="337" r:id="rId20"/>
    <p:sldId id="363" r:id="rId21"/>
    <p:sldId id="358" r:id="rId22"/>
    <p:sldId id="334" r:id="rId23"/>
    <p:sldId id="339" r:id="rId24"/>
    <p:sldId id="351" r:id="rId25"/>
    <p:sldId id="364" r:id="rId26"/>
    <p:sldId id="352" r:id="rId27"/>
    <p:sldId id="338" r:id="rId28"/>
    <p:sldId id="349" r:id="rId29"/>
    <p:sldId id="265" r:id="rId30"/>
    <p:sldId id="266" r:id="rId31"/>
    <p:sldId id="264" r:id="rId32"/>
    <p:sldId id="359" r:id="rId33"/>
    <p:sldId id="346" r:id="rId34"/>
    <p:sldId id="360" r:id="rId35"/>
    <p:sldId id="347" r:id="rId3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LE PIVERT" initials="PLP" lastIdx="2" clrIdx="0">
    <p:extLst>
      <p:ext uri="{19B8F6BF-5375-455C-9EA6-DF929625EA0E}">
        <p15:presenceInfo xmlns:p15="http://schemas.microsoft.com/office/powerpoint/2012/main" userId="S-1-5-21-1616320312-2655828719-4280963109-13432" providerId="AD"/>
      </p:ext>
    </p:extLst>
  </p:cmAuthor>
  <p:cmAuthor id="2" name="Laurence Galland" initials="LG" lastIdx="1" clrIdx="1">
    <p:extLst>
      <p:ext uri="{19B8F6BF-5375-455C-9EA6-DF929625EA0E}">
        <p15:presenceInfo xmlns:p15="http://schemas.microsoft.com/office/powerpoint/2012/main" userId="Laurence Galland" providerId="None"/>
      </p:ext>
    </p:extLst>
  </p:cmAuthor>
  <p:cmAuthor id="3" name="Galland Laurence" initials="GL" lastIdx="2" clrIdx="2">
    <p:extLst>
      <p:ext uri="{19B8F6BF-5375-455C-9EA6-DF929625EA0E}">
        <p15:presenceInfo xmlns:p15="http://schemas.microsoft.com/office/powerpoint/2012/main" userId="S-1-5-21-4054703486-1826408765-3252679881-62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FFF4"/>
    <a:srgbClr val="F0F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7"/>
    <p:restoredTop sz="91587" autoAdjust="0"/>
  </p:normalViewPr>
  <p:slideViewPr>
    <p:cSldViewPr showGuides="1">
      <p:cViewPr varScale="1">
        <p:scale>
          <a:sx n="80" d="100"/>
          <a:sy n="80" d="100"/>
        </p:scale>
        <p:origin x="1196" y="4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12/12/2024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3149548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LG</a:t>
            </a:r>
          </a:p>
          <a:p>
            <a:r>
              <a:rPr lang="fr-FR" dirty="0"/>
              <a:t>Evaluation du dossier est  réaliser avant l’audition du candidat.</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394798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grandes compétences sont visées et présentées ainsi aux tuteurs. Les sous-compétences peuvent servir d’outils au professeur lors de l’évaluation.</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2797685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Evaluation des compétences : pas d’entrée par les SA mais faire le lien avec la liste de SA. Pas de question de cours déconnectée de la situation d’évaluation.</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73037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69600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3289266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u="none" dirty="0"/>
              <a:t>VL</a:t>
            </a:r>
          </a:p>
          <a:p>
            <a:r>
              <a:rPr lang="fr-FR" b="0" u="none" dirty="0"/>
              <a:t>Entrée par les compétences : </a:t>
            </a:r>
          </a:p>
          <a:p>
            <a:r>
              <a:rPr lang="fr-FR" b="0" u="none" dirty="0"/>
              <a:t>Présentation d’un raisonnement clinique + interrogation sur les SA en lien – Respecter les durées de l’épreuve : 10+10 (réglementation à respecter et éviter de prendre trop de temps avec les tuteurs).</a:t>
            </a:r>
          </a:p>
          <a:p>
            <a:r>
              <a:rPr lang="fr-FR" b="0" u="none" dirty="0"/>
              <a:t>Liste des SA : outil pour la commission et permet d’affiner l’évaluation des compétences. Les SA sont au service de la compétence mobilisée</a:t>
            </a:r>
          </a:p>
          <a:p>
            <a:endParaRPr lang="fr-FR" b="1" u="sng"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4193958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2514979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368774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18</a:t>
            </a:fld>
            <a:endParaRPr lang="fr-FR" dirty="0"/>
          </a:p>
        </p:txBody>
      </p:sp>
    </p:spTree>
    <p:extLst>
      <p:ext uri="{BB962C8B-B14F-4D97-AF65-F5344CB8AC3E}">
        <p14:creationId xmlns:p14="http://schemas.microsoft.com/office/powerpoint/2010/main" val="365676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a:p>
            <a:r>
              <a:rPr lang="fr-FR" dirty="0"/>
              <a:t>SI en terminale 3 semaines.</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19</a:t>
            </a:fld>
            <a:endParaRPr lang="fr-FR" dirty="0"/>
          </a:p>
        </p:txBody>
      </p:sp>
    </p:spTree>
    <p:extLst>
      <p:ext uri="{BB962C8B-B14F-4D97-AF65-F5344CB8AC3E}">
        <p14:creationId xmlns:p14="http://schemas.microsoft.com/office/powerpoint/2010/main" val="287266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18103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20</a:t>
            </a:fld>
            <a:endParaRPr lang="fr-FR" dirty="0"/>
          </a:p>
        </p:txBody>
      </p:sp>
    </p:spTree>
    <p:extLst>
      <p:ext uri="{BB962C8B-B14F-4D97-AF65-F5344CB8AC3E}">
        <p14:creationId xmlns:p14="http://schemas.microsoft.com/office/powerpoint/2010/main" val="181815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21</a:t>
            </a:fld>
            <a:endParaRPr lang="fr-FR" dirty="0"/>
          </a:p>
        </p:txBody>
      </p:sp>
    </p:spTree>
    <p:extLst>
      <p:ext uri="{BB962C8B-B14F-4D97-AF65-F5344CB8AC3E}">
        <p14:creationId xmlns:p14="http://schemas.microsoft.com/office/powerpoint/2010/main" val="3234168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22</a:t>
            </a:fld>
            <a:endParaRPr lang="fr-FR" dirty="0"/>
          </a:p>
        </p:txBody>
      </p:sp>
    </p:spTree>
    <p:extLst>
      <p:ext uri="{BB962C8B-B14F-4D97-AF65-F5344CB8AC3E}">
        <p14:creationId xmlns:p14="http://schemas.microsoft.com/office/powerpoint/2010/main" val="192871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dirty="0"/>
          </a:p>
        </p:txBody>
      </p:sp>
    </p:spTree>
    <p:extLst>
      <p:ext uri="{BB962C8B-B14F-4D97-AF65-F5344CB8AC3E}">
        <p14:creationId xmlns:p14="http://schemas.microsoft.com/office/powerpoint/2010/main" val="436112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24</a:t>
            </a:fld>
            <a:endParaRPr lang="fr-FR" dirty="0"/>
          </a:p>
        </p:txBody>
      </p:sp>
    </p:spTree>
    <p:extLst>
      <p:ext uri="{BB962C8B-B14F-4D97-AF65-F5344CB8AC3E}">
        <p14:creationId xmlns:p14="http://schemas.microsoft.com/office/powerpoint/2010/main" val="297368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25</a:t>
            </a:fld>
            <a:endParaRPr lang="fr-FR" dirty="0"/>
          </a:p>
        </p:txBody>
      </p:sp>
    </p:spTree>
    <p:extLst>
      <p:ext uri="{BB962C8B-B14F-4D97-AF65-F5344CB8AC3E}">
        <p14:creationId xmlns:p14="http://schemas.microsoft.com/office/powerpoint/2010/main" val="2295819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217"/>
          <p:cNvSpPr/>
          <p:nvPr/>
        </p:nvSpPr>
        <p:spPr>
          <a:xfrm>
            <a:off x="4278240" y="10156680"/>
            <a:ext cx="3279240" cy="532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914400">
              <a:lnSpc>
                <a:spcPct val="83000"/>
              </a:lnSpc>
              <a:spcBef>
                <a:spcPts val="37"/>
              </a:spcBef>
              <a:spcAft>
                <a:spcPts val="37"/>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fld id="{53EE121A-F504-417C-983F-9B1295BCB6D3}" type="slidenum">
              <a:rPr lang="fr-FR" sz="1400" b="0" strike="noStrike" spc="-1">
                <a:solidFill>
                  <a:srgbClr val="000000"/>
                </a:solidFill>
                <a:latin typeface="Calibri"/>
                <a:ea typeface="DejaVu Sans"/>
              </a:rPr>
              <a:t>26</a:t>
            </a:fld>
            <a:endParaRPr lang="fr-FR" sz="1400" b="0" strike="noStrike" spc="-1">
              <a:solidFill>
                <a:srgbClr val="000000"/>
              </a:solidFill>
              <a:latin typeface="Calibri"/>
            </a:endParaRPr>
          </a:p>
        </p:txBody>
      </p:sp>
      <p:sp>
        <p:nvSpPr>
          <p:cNvPr id="142" name="Rectangle 218"/>
          <p:cNvSpPr/>
          <p:nvPr/>
        </p:nvSpPr>
        <p:spPr>
          <a:xfrm>
            <a:off x="4278240" y="10156680"/>
            <a:ext cx="3277440" cy="532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914400">
              <a:lnSpc>
                <a:spcPct val="83000"/>
              </a:lnSpc>
              <a:spcBef>
                <a:spcPts val="51"/>
              </a:spcBef>
              <a:spcAft>
                <a:spcPts val="51"/>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fld id="{9FE48480-7CA6-41B9-9699-54FF40EA9B3A}" type="slidenum">
              <a:rPr lang="fr-FR" sz="1400" b="0" strike="noStrike" spc="-1">
                <a:solidFill>
                  <a:srgbClr val="000000"/>
                </a:solidFill>
                <a:latin typeface="Calibri"/>
                <a:ea typeface="+mn-ea"/>
              </a:rPr>
              <a:t>26</a:t>
            </a:fld>
            <a:endParaRPr lang="fr-FR" sz="1400" b="0" strike="noStrike" spc="-1">
              <a:solidFill>
                <a:srgbClr val="000000"/>
              </a:solidFill>
              <a:latin typeface="Calibri"/>
            </a:endParaRPr>
          </a:p>
        </p:txBody>
      </p:sp>
      <p:sp>
        <p:nvSpPr>
          <p:cNvPr id="143" name="PlaceHolder 1"/>
          <p:cNvSpPr>
            <a:spLocks noGrp="1" noRot="1" noChangeAspect="1"/>
          </p:cNvSpPr>
          <p:nvPr>
            <p:ph type="sldImg"/>
          </p:nvPr>
        </p:nvSpPr>
        <p:spPr>
          <a:xfrm>
            <a:off x="217488" y="812800"/>
            <a:ext cx="7123112" cy="4008438"/>
          </a:xfrm>
          <a:prstGeom prst="rect">
            <a:avLst/>
          </a:prstGeom>
          <a:ln w="0">
            <a:noFill/>
          </a:ln>
        </p:spPr>
      </p:sp>
      <p:sp>
        <p:nvSpPr>
          <p:cNvPr id="144" name="PlaceHolder 2"/>
          <p:cNvSpPr>
            <a:spLocks noGrp="1"/>
          </p:cNvSpPr>
          <p:nvPr>
            <p:ph type="body"/>
          </p:nvPr>
        </p:nvSpPr>
        <p:spPr>
          <a:xfrm>
            <a:off x="755280" y="5078520"/>
            <a:ext cx="6047640" cy="4811040"/>
          </a:xfrm>
          <a:prstGeom prst="rect">
            <a:avLst/>
          </a:prstGeom>
          <a:noFill/>
          <a:ln w="0">
            <a:noFill/>
          </a:ln>
        </p:spPr>
        <p:txBody>
          <a:bodyPr lIns="0" tIns="0" rIns="0" bIns="0" anchor="ctr">
            <a:noAutofit/>
          </a:bodyPr>
          <a:lstStyle/>
          <a:p>
            <a:pPr marL="216000" indent="-216000">
              <a:buNone/>
            </a:pPr>
            <a:r>
              <a:rPr lang="fr-FR" sz="1800" b="0" strike="noStrike" spc="-1" dirty="0">
                <a:solidFill>
                  <a:srgbClr val="000000"/>
                </a:solidFill>
                <a:latin typeface="Calibri"/>
              </a:rPr>
              <a:t>VL</a:t>
            </a:r>
          </a:p>
          <a:p>
            <a:pPr marL="216000" indent="-216000">
              <a:buNone/>
            </a:pPr>
            <a:r>
              <a:rPr lang="fr-FR" sz="1800" b="0" strike="noStrike" spc="-1" dirty="0">
                <a:solidFill>
                  <a:srgbClr val="000000"/>
                </a:solidFill>
                <a:latin typeface="Calibri"/>
              </a:rPr>
              <a:t>Présenter oralement la structuration d’un sujet.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221"/>
          <p:cNvSpPr/>
          <p:nvPr/>
        </p:nvSpPr>
        <p:spPr>
          <a:xfrm>
            <a:off x="4278240" y="10156680"/>
            <a:ext cx="3279240" cy="532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914400">
              <a:lnSpc>
                <a:spcPct val="83000"/>
              </a:lnSpc>
              <a:spcBef>
                <a:spcPts val="37"/>
              </a:spcBef>
              <a:spcAft>
                <a:spcPts val="37"/>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fld id="{748428F7-EBFA-421F-84AA-9212ABC7BDDC}" type="slidenum">
              <a:rPr lang="fr-FR" sz="1400" b="0" strike="noStrike" spc="-1">
                <a:solidFill>
                  <a:srgbClr val="000000"/>
                </a:solidFill>
                <a:latin typeface="Calibri"/>
                <a:ea typeface="DejaVu Sans"/>
              </a:rPr>
              <a:t>27</a:t>
            </a:fld>
            <a:endParaRPr lang="fr-FR" sz="1400" b="0" strike="noStrike" spc="-1">
              <a:solidFill>
                <a:srgbClr val="000000"/>
              </a:solidFill>
              <a:latin typeface="Calibri"/>
            </a:endParaRPr>
          </a:p>
        </p:txBody>
      </p:sp>
      <p:sp>
        <p:nvSpPr>
          <p:cNvPr id="146" name="Rectangle 222"/>
          <p:cNvSpPr/>
          <p:nvPr/>
        </p:nvSpPr>
        <p:spPr>
          <a:xfrm>
            <a:off x="4278240" y="10156680"/>
            <a:ext cx="3277440" cy="532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914400">
              <a:lnSpc>
                <a:spcPct val="83000"/>
              </a:lnSpc>
              <a:spcBef>
                <a:spcPts val="51"/>
              </a:spcBef>
              <a:spcAft>
                <a:spcPts val="51"/>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fld id="{174F204A-BFA3-4B20-929F-1C3595F6B222}" type="slidenum">
              <a:rPr lang="fr-FR" sz="1400" b="0" strike="noStrike" spc="-1">
                <a:solidFill>
                  <a:srgbClr val="000000"/>
                </a:solidFill>
                <a:latin typeface="Calibri"/>
                <a:ea typeface="+mn-ea"/>
              </a:rPr>
              <a:t>27</a:t>
            </a:fld>
            <a:endParaRPr lang="fr-FR" sz="1400" b="0" strike="noStrike" spc="-1">
              <a:solidFill>
                <a:srgbClr val="000000"/>
              </a:solidFill>
              <a:latin typeface="Calibri"/>
            </a:endParaRPr>
          </a:p>
        </p:txBody>
      </p:sp>
      <p:sp>
        <p:nvSpPr>
          <p:cNvPr id="147" name="PlaceHolder 1"/>
          <p:cNvSpPr>
            <a:spLocks noGrp="1" noRot="1" noChangeAspect="1"/>
          </p:cNvSpPr>
          <p:nvPr>
            <p:ph type="sldImg"/>
          </p:nvPr>
        </p:nvSpPr>
        <p:spPr>
          <a:xfrm>
            <a:off x="217488" y="812800"/>
            <a:ext cx="7123112" cy="4008438"/>
          </a:xfrm>
          <a:prstGeom prst="rect">
            <a:avLst/>
          </a:prstGeom>
          <a:ln w="0">
            <a:noFill/>
          </a:ln>
        </p:spPr>
      </p:sp>
      <p:sp>
        <p:nvSpPr>
          <p:cNvPr id="148" name="PlaceHolder 2"/>
          <p:cNvSpPr>
            <a:spLocks noGrp="1"/>
          </p:cNvSpPr>
          <p:nvPr>
            <p:ph type="body"/>
          </p:nvPr>
        </p:nvSpPr>
        <p:spPr>
          <a:xfrm>
            <a:off x="755280" y="5078520"/>
            <a:ext cx="6047640" cy="4811040"/>
          </a:xfrm>
          <a:prstGeom prst="rect">
            <a:avLst/>
          </a:prstGeom>
          <a:noFill/>
          <a:ln w="0">
            <a:noFill/>
          </a:ln>
        </p:spPr>
        <p:txBody>
          <a:bodyPr lIns="0" tIns="0" rIns="0" bIns="0" anchor="ctr">
            <a:noAutofit/>
          </a:bodyP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lang="fr-FR" sz="1800" b="0" strike="noStrike" spc="-1" dirty="0">
                <a:solidFill>
                  <a:srgbClr val="000000"/>
                </a:solidFill>
                <a:latin typeface="Calibri"/>
              </a:rPr>
              <a:t>LG</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fr-FR" sz="1800" b="0" strike="noStrike" spc="-1" dirty="0">
                <a:solidFill>
                  <a:srgbClr val="000000"/>
                </a:solidFill>
                <a:latin typeface="Calibri"/>
              </a:rPr>
              <a:t>Présenter oralement la structuration d’un sujet.</a:t>
            </a:r>
          </a:p>
          <a:p>
            <a:pPr marL="216000" indent="-216000">
              <a:buNone/>
            </a:pPr>
            <a:r>
              <a:rPr lang="fr-FR" sz="1800" b="0" strike="noStrike" spc="-1" dirty="0">
                <a:solidFill>
                  <a:srgbClr val="000000"/>
                </a:solidFill>
                <a:latin typeface="Calibri"/>
              </a:rPr>
              <a:t>Utilisation obligatoire de l’outil informatique pour renseigner un document : nécessité de mettre à disposition un poste informatique.</a:t>
            </a:r>
          </a:p>
          <a:p>
            <a:pPr marL="216000" indent="-216000">
              <a:buNone/>
            </a:pPr>
            <a:r>
              <a:rPr lang="fr-FR" sz="1800" b="0" strike="noStrike" spc="-1" dirty="0">
                <a:solidFill>
                  <a:srgbClr val="000000"/>
                </a:solidFill>
                <a:latin typeface="Calibri"/>
              </a:rPr>
              <a:t>La commission d’interrogation listera les questions de SA en lien avec le sujet pendant que les candidats préparent.</a:t>
            </a:r>
          </a:p>
          <a:p>
            <a:pPr marL="216000" indent="-216000">
              <a:buNone/>
            </a:pPr>
            <a:r>
              <a:rPr lang="fr-FR" sz="1800" b="0" strike="noStrike" spc="-1" dirty="0">
                <a:solidFill>
                  <a:srgbClr val="000000"/>
                </a:solidFill>
                <a:latin typeface="Calibri"/>
              </a:rPr>
              <a:t>Note sur 80 pts : présentation orale 30 </a:t>
            </a:r>
            <a:r>
              <a:rPr lang="fr-FR" sz="1800" b="0" strike="noStrike" spc="-1">
                <a:solidFill>
                  <a:srgbClr val="000000"/>
                </a:solidFill>
                <a:latin typeface="Calibri"/>
              </a:rPr>
              <a:t>et entretien 50.</a:t>
            </a:r>
            <a:endParaRPr lang="fr-FR" sz="1800" b="0" strike="noStrike" spc="-1" dirty="0">
              <a:solidFill>
                <a:srgbClr val="000000"/>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213"/>
          <p:cNvSpPr/>
          <p:nvPr/>
        </p:nvSpPr>
        <p:spPr>
          <a:xfrm>
            <a:off x="4278240" y="10156680"/>
            <a:ext cx="3279240" cy="532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914400">
              <a:lnSpc>
                <a:spcPct val="83000"/>
              </a:lnSpc>
              <a:spcBef>
                <a:spcPts val="37"/>
              </a:spcBef>
              <a:spcAft>
                <a:spcPts val="37"/>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fld id="{9F4355D7-1E15-4A8B-B7C3-01B09402EDA4}" type="slidenum">
              <a:rPr lang="fr-FR" sz="1400" b="0" strike="noStrike" spc="-1">
                <a:solidFill>
                  <a:srgbClr val="000000"/>
                </a:solidFill>
                <a:latin typeface="Calibri"/>
                <a:ea typeface="DejaVu Sans"/>
              </a:rPr>
              <a:t>28</a:t>
            </a:fld>
            <a:endParaRPr lang="fr-FR" sz="1400" b="0" strike="noStrike" spc="-1">
              <a:solidFill>
                <a:srgbClr val="000000"/>
              </a:solidFill>
              <a:latin typeface="Calibri"/>
            </a:endParaRPr>
          </a:p>
        </p:txBody>
      </p:sp>
      <p:sp>
        <p:nvSpPr>
          <p:cNvPr id="138" name="Rectangle 214"/>
          <p:cNvSpPr/>
          <p:nvPr/>
        </p:nvSpPr>
        <p:spPr>
          <a:xfrm>
            <a:off x="4278240" y="10156680"/>
            <a:ext cx="3277440" cy="532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914400">
              <a:lnSpc>
                <a:spcPct val="83000"/>
              </a:lnSpc>
              <a:spcBef>
                <a:spcPts val="51"/>
              </a:spcBef>
              <a:spcAft>
                <a:spcPts val="51"/>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fld id="{55BE20E9-5749-4FDA-8F7A-AA42845A638D}" type="slidenum">
              <a:rPr lang="fr-FR" sz="1400" b="0" strike="noStrike" spc="-1">
                <a:solidFill>
                  <a:srgbClr val="000000"/>
                </a:solidFill>
                <a:latin typeface="Calibri"/>
                <a:ea typeface="+mn-ea"/>
              </a:rPr>
              <a:t>28</a:t>
            </a:fld>
            <a:endParaRPr lang="fr-FR" sz="1400" b="0" strike="noStrike" spc="-1">
              <a:solidFill>
                <a:srgbClr val="000000"/>
              </a:solidFill>
              <a:latin typeface="Calibri"/>
            </a:endParaRPr>
          </a:p>
        </p:txBody>
      </p:sp>
      <p:sp>
        <p:nvSpPr>
          <p:cNvPr id="139" name="PlaceHolder 1"/>
          <p:cNvSpPr>
            <a:spLocks noGrp="1" noRot="1" noChangeAspect="1"/>
          </p:cNvSpPr>
          <p:nvPr>
            <p:ph type="sldImg"/>
          </p:nvPr>
        </p:nvSpPr>
        <p:spPr>
          <a:xfrm>
            <a:off x="217488" y="812800"/>
            <a:ext cx="7123112" cy="4008438"/>
          </a:xfrm>
          <a:prstGeom prst="rect">
            <a:avLst/>
          </a:prstGeom>
          <a:ln w="0">
            <a:noFill/>
          </a:ln>
        </p:spPr>
      </p:sp>
      <p:sp>
        <p:nvSpPr>
          <p:cNvPr id="140" name="PlaceHolder 2"/>
          <p:cNvSpPr>
            <a:spLocks noGrp="1"/>
          </p:cNvSpPr>
          <p:nvPr>
            <p:ph type="body"/>
          </p:nvPr>
        </p:nvSpPr>
        <p:spPr>
          <a:xfrm>
            <a:off x="755280" y="5078520"/>
            <a:ext cx="6047640" cy="4811040"/>
          </a:xfrm>
          <a:prstGeom prst="rect">
            <a:avLst/>
          </a:prstGeom>
          <a:noFill/>
          <a:ln w="0">
            <a:noFill/>
          </a:ln>
        </p:spPr>
        <p:txBody>
          <a:bodyPr lIns="0" tIns="0" rIns="0" bIns="0" anchor="ctr">
            <a:noAutofit/>
          </a:bodyPr>
          <a:lstStyle/>
          <a:p>
            <a:pPr marL="216000" indent="-216000">
              <a:buNone/>
            </a:pPr>
            <a:r>
              <a:rPr lang="fr-FR" sz="1800" b="0" strike="noStrike" spc="-1" dirty="0">
                <a:solidFill>
                  <a:srgbClr val="000000"/>
                </a:solidFill>
                <a:latin typeface="Calibri"/>
              </a:rPr>
              <a:t>AV</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213"/>
          <p:cNvSpPr/>
          <p:nvPr/>
        </p:nvSpPr>
        <p:spPr>
          <a:xfrm>
            <a:off x="4278240" y="10156680"/>
            <a:ext cx="3279240" cy="532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914400">
              <a:lnSpc>
                <a:spcPct val="83000"/>
              </a:lnSpc>
              <a:spcBef>
                <a:spcPts val="37"/>
              </a:spcBef>
              <a:spcAft>
                <a:spcPts val="37"/>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fld id="{9F4355D7-1E15-4A8B-B7C3-01B09402EDA4}" type="slidenum">
              <a:rPr lang="fr-FR" sz="1400" b="0" strike="noStrike" spc="-1">
                <a:solidFill>
                  <a:srgbClr val="000000"/>
                </a:solidFill>
                <a:latin typeface="Calibri"/>
                <a:ea typeface="DejaVu Sans"/>
              </a:rPr>
              <a:t>29</a:t>
            </a:fld>
            <a:endParaRPr lang="fr-FR" sz="1400" b="0" strike="noStrike" spc="-1">
              <a:solidFill>
                <a:srgbClr val="000000"/>
              </a:solidFill>
              <a:latin typeface="Calibri"/>
            </a:endParaRPr>
          </a:p>
        </p:txBody>
      </p:sp>
      <p:sp>
        <p:nvSpPr>
          <p:cNvPr id="138" name="Rectangle 214"/>
          <p:cNvSpPr/>
          <p:nvPr/>
        </p:nvSpPr>
        <p:spPr>
          <a:xfrm>
            <a:off x="4278240" y="10156680"/>
            <a:ext cx="3277440" cy="532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914400">
              <a:lnSpc>
                <a:spcPct val="83000"/>
              </a:lnSpc>
              <a:spcBef>
                <a:spcPts val="51"/>
              </a:spcBef>
              <a:spcAft>
                <a:spcPts val="51"/>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fld id="{55BE20E9-5749-4FDA-8F7A-AA42845A638D}" type="slidenum">
              <a:rPr lang="fr-FR" sz="1400" b="0" strike="noStrike" spc="-1">
                <a:solidFill>
                  <a:srgbClr val="000000"/>
                </a:solidFill>
                <a:latin typeface="Calibri"/>
                <a:ea typeface="+mn-ea"/>
              </a:rPr>
              <a:t>29</a:t>
            </a:fld>
            <a:endParaRPr lang="fr-FR" sz="1400" b="0" strike="noStrike" spc="-1">
              <a:solidFill>
                <a:srgbClr val="000000"/>
              </a:solidFill>
              <a:latin typeface="Calibri"/>
            </a:endParaRPr>
          </a:p>
        </p:txBody>
      </p:sp>
      <p:sp>
        <p:nvSpPr>
          <p:cNvPr id="139" name="PlaceHolder 1"/>
          <p:cNvSpPr>
            <a:spLocks noGrp="1" noRot="1" noChangeAspect="1"/>
          </p:cNvSpPr>
          <p:nvPr>
            <p:ph type="sldImg"/>
          </p:nvPr>
        </p:nvSpPr>
        <p:spPr>
          <a:xfrm>
            <a:off x="217488" y="812800"/>
            <a:ext cx="7123112" cy="4008438"/>
          </a:xfrm>
          <a:prstGeom prst="rect">
            <a:avLst/>
          </a:prstGeom>
          <a:ln w="0">
            <a:noFill/>
          </a:ln>
        </p:spPr>
      </p:sp>
      <p:sp>
        <p:nvSpPr>
          <p:cNvPr id="140" name="PlaceHolder 2"/>
          <p:cNvSpPr>
            <a:spLocks noGrp="1"/>
          </p:cNvSpPr>
          <p:nvPr>
            <p:ph type="body"/>
          </p:nvPr>
        </p:nvSpPr>
        <p:spPr>
          <a:xfrm>
            <a:off x="755280" y="5078520"/>
            <a:ext cx="6047640" cy="4811040"/>
          </a:xfrm>
          <a:prstGeom prst="rect">
            <a:avLst/>
          </a:prstGeom>
          <a:noFill/>
          <a:ln w="0">
            <a:noFill/>
          </a:ln>
        </p:spPr>
        <p:txBody>
          <a:bodyPr lIns="0" tIns="0" rIns="0" bIns="0" anchor="ctr">
            <a:noAutofit/>
          </a:bodyPr>
          <a:lstStyle/>
          <a:p>
            <a:pPr marL="216000" indent="-216000">
              <a:buNone/>
            </a:pPr>
            <a:r>
              <a:rPr lang="fr-FR" sz="1800" b="0" strike="noStrike" spc="-1" dirty="0">
                <a:solidFill>
                  <a:srgbClr val="000000"/>
                </a:solidFill>
                <a:latin typeface="Calibri"/>
              </a:rPr>
              <a:t>AV</a:t>
            </a:r>
          </a:p>
        </p:txBody>
      </p:sp>
    </p:spTree>
    <p:extLst>
      <p:ext uri="{BB962C8B-B14F-4D97-AF65-F5344CB8AC3E}">
        <p14:creationId xmlns:p14="http://schemas.microsoft.com/office/powerpoint/2010/main" val="376330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LG</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2365921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SC</a:t>
            </a:r>
          </a:p>
          <a:p>
            <a:r>
              <a:rPr lang="fr-FR" dirty="0"/>
              <a:t>Tous les sujets comportent des annexes : fiches actions, maquettes, schémas, </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30</a:t>
            </a:fld>
            <a:endParaRPr lang="fr-FR" dirty="0"/>
          </a:p>
        </p:txBody>
      </p:sp>
    </p:spTree>
    <p:extLst>
      <p:ext uri="{BB962C8B-B14F-4D97-AF65-F5344CB8AC3E}">
        <p14:creationId xmlns:p14="http://schemas.microsoft.com/office/powerpoint/2010/main" val="72859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Plus  de nécessité d’organiser des trinômes.</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31</a:t>
            </a:fld>
            <a:endParaRPr lang="fr-FR" dirty="0"/>
          </a:p>
        </p:txBody>
      </p:sp>
    </p:spTree>
    <p:extLst>
      <p:ext uri="{BB962C8B-B14F-4D97-AF65-F5344CB8AC3E}">
        <p14:creationId xmlns:p14="http://schemas.microsoft.com/office/powerpoint/2010/main" val="3144127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LG</a:t>
            </a:r>
          </a:p>
          <a:p>
            <a:r>
              <a:rPr lang="fr-FR" dirty="0"/>
              <a:t>Et sur la répartition des PFMP et des épreuves certificatives sur le cycle de 3 ans.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3404900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LG</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359828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LG</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97223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LG</a:t>
            </a:r>
          </a:p>
          <a:p>
            <a:r>
              <a:rPr lang="fr-FR" dirty="0"/>
              <a:t>Présentation à l’aide d’un outil numérique : nécessite une préparation de l’élève pendant tout son cursus.</a:t>
            </a:r>
          </a:p>
          <a:p>
            <a:r>
              <a:rPr lang="fr-FR" dirty="0"/>
              <a:t>Deux actions/activités retenues.</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359941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LG</a:t>
            </a:r>
          </a:p>
          <a:p>
            <a:r>
              <a:rPr lang="fr-FR" b="1" u="sng" dirty="0"/>
              <a:t>Le tout ou partie : évaluer la compétence terminale permet de justifier le tout ou partie (voir grille </a:t>
            </a:r>
            <a:r>
              <a:rPr lang="fr-FR" b="1" u="sng" dirty="0" err="1"/>
              <a:t>excel</a:t>
            </a:r>
            <a:r>
              <a:rPr lang="fr-FR" b="1" u="sng" dirty="0"/>
              <a:t>)</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96779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pour le bloc 1 : outil pour aider les équipes et les tuteurs à interroger sur les SA en lien avec le dossier et permet de s’assurer que les SA sont bien présents dans le bloc concerné.</a:t>
            </a:r>
          </a:p>
          <a:p>
            <a:r>
              <a:rPr lang="fr-FR" dirty="0"/>
              <a:t>Pour le bloc 1, les SA peuvent être cochés pour mémoire, les questions et réponses seront gardés par les membres de jury en cas de recours, comme pour tout examen ou concours. Les SA associés mobilisés sont en lien avec le dossier. </a:t>
            </a:r>
            <a:r>
              <a:rPr lang="fr-FR" b="1" u="sng" dirty="0">
                <a:solidFill>
                  <a:srgbClr val="FF0000"/>
                </a:solidFill>
              </a:rPr>
              <a:t>Ce tableau permet de baliser/visualiser facilement les SA du bloc concerné</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2004361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0F33C50D-B21B-42E2-8475-3710DF7D0D3C}" type="datetime1">
              <a:rPr lang="fr-FR" smtClean="0"/>
              <a:t>12/12/2024</a:t>
            </a:fld>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a:t>Inspection générale de l’éducation, du sport et de la recherche</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1" name="Image 10">
            <a:extLst>
              <a:ext uri="{FF2B5EF4-FFF2-40B4-BE49-F238E27FC236}">
                <a16:creationId xmlns:a16="http://schemas.microsoft.com/office/drawing/2014/main" id="{67176BF8-0E9B-6545-8201-9FD5D1F6C536}"/>
              </a:ext>
            </a:extLst>
          </p:cNvPr>
          <p:cNvPicPr>
            <a:picLocks noChangeAspect="1"/>
          </p:cNvPicPr>
          <p:nvPr userDrawn="1"/>
        </p:nvPicPr>
        <p:blipFill>
          <a:blip r:embed="rId2"/>
          <a:stretch>
            <a:fillRect/>
          </a:stretch>
        </p:blipFill>
        <p:spPr>
          <a:xfrm>
            <a:off x="323528" y="177075"/>
            <a:ext cx="3135919" cy="2844000"/>
          </a:xfrm>
          <a:prstGeom prst="rect">
            <a:avLst/>
          </a:prstGeom>
        </p:spPr>
      </p:pic>
      <p:pic>
        <p:nvPicPr>
          <p:cNvPr id="10" name="Image 9">
            <a:extLst>
              <a:ext uri="{FF2B5EF4-FFF2-40B4-BE49-F238E27FC236}">
                <a16:creationId xmlns:a16="http://schemas.microsoft.com/office/drawing/2014/main" id="{052A0ED1-3FEF-0A43-8552-58B203600D9C}"/>
              </a:ext>
            </a:extLst>
          </p:cNvPr>
          <p:cNvPicPr>
            <a:picLocks noChangeAspect="1"/>
          </p:cNvPicPr>
          <p:nvPr userDrawn="1"/>
        </p:nvPicPr>
        <p:blipFill>
          <a:blip r:embed="rId3"/>
          <a:stretch>
            <a:fillRect/>
          </a:stretch>
        </p:blipFill>
        <p:spPr>
          <a:xfrm>
            <a:off x="6444208" y="544975"/>
            <a:ext cx="2016224" cy="124885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fld id="{01801612-2756-43B0-A8A6-C7F052DFF523}" type="datetime1">
              <a:rPr lang="fr-FR" cap="all" smtClean="0"/>
              <a:t>12/12/2024</a:t>
            </a:fld>
            <a:endParaRPr lang="fr-FR" cap="all" dirty="0"/>
          </a:p>
        </p:txBody>
      </p:sp>
      <p:sp>
        <p:nvSpPr>
          <p:cNvPr id="3" name="Espace réservé du pied de page 2"/>
          <p:cNvSpPr>
            <a:spLocks noGrp="1"/>
          </p:cNvSpPr>
          <p:nvPr>
            <p:ph type="ftr" sz="quarter" idx="11"/>
          </p:nvPr>
        </p:nvSpPr>
        <p:spPr bwMode="gray"/>
        <p:txBody>
          <a:bodyPr/>
          <a:lstStyle/>
          <a:p>
            <a:r>
              <a:rPr lang="fr-FR"/>
              <a:t>Inspection générale de l’éducation, du sport et de la recherche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ED506F14-ED0D-7542-8543-B7C07D594069}"/>
              </a:ext>
            </a:extLst>
          </p:cNvPr>
          <p:cNvPicPr>
            <a:picLocks noChangeAspect="1"/>
          </p:cNvPicPr>
          <p:nvPr userDrawn="1"/>
        </p:nvPicPr>
        <p:blipFill>
          <a:blip r:embed="rId2"/>
          <a:stretch>
            <a:fillRect/>
          </a:stretch>
        </p:blipFill>
        <p:spPr>
          <a:xfrm>
            <a:off x="7046496" y="360000"/>
            <a:ext cx="1737504" cy="1076215"/>
          </a:xfrm>
          <a:prstGeom prst="rect">
            <a:avLst/>
          </a:prstGeom>
        </p:spPr>
      </p:pic>
      <p:pic>
        <p:nvPicPr>
          <p:cNvPr id="14" name="Image 13">
            <a:extLst>
              <a:ext uri="{FF2B5EF4-FFF2-40B4-BE49-F238E27FC236}">
                <a16:creationId xmlns:a16="http://schemas.microsoft.com/office/drawing/2014/main" id="{D87260C3-EF3A-0B48-9C85-9F85D7A88D50}"/>
              </a:ext>
            </a:extLst>
          </p:cNvPr>
          <p:cNvPicPr>
            <a:picLocks noChangeAspect="1"/>
          </p:cNvPicPr>
          <p:nvPr userDrawn="1"/>
        </p:nvPicPr>
        <p:blipFill>
          <a:blip r:embed="rId3"/>
          <a:stretch>
            <a:fillRect/>
          </a:stretch>
        </p:blipFill>
        <p:spPr>
          <a:xfrm>
            <a:off x="180000" y="180000"/>
            <a:ext cx="1587803" cy="1440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49FBA31F-78B4-458C-B943-C3BBB6654E8E}" type="datetime1">
              <a:rPr lang="fr-FR" cap="all" smtClean="0"/>
              <a:t>12/12/2024</a:t>
            </a:fld>
            <a:endParaRPr lang="fr-FR" cap="all" dirty="0"/>
          </a:p>
        </p:txBody>
      </p:sp>
      <p:sp>
        <p:nvSpPr>
          <p:cNvPr id="4" name="Espace réservé du pied de page 3"/>
          <p:cNvSpPr>
            <a:spLocks noGrp="1"/>
          </p:cNvSpPr>
          <p:nvPr>
            <p:ph type="ftr" sz="quarter" idx="11"/>
          </p:nvPr>
        </p:nvSpPr>
        <p:spPr bwMode="gray"/>
        <p:txBody>
          <a:bodyPr/>
          <a:lstStyle/>
          <a:p>
            <a:r>
              <a:rPr lang="fr-FR"/>
              <a:t>Inspection générale de l’éducation, du sport et de la recherche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fld id="{B323AE2C-7EBC-4B52-8710-965D77FA0FCB}" type="datetime1">
              <a:rPr lang="fr-FR" cap="all" smtClean="0"/>
              <a:t>12/12/2024</a:t>
            </a:fld>
            <a:endParaRPr lang="fr-FR" cap="all" dirty="0"/>
          </a:p>
        </p:txBody>
      </p:sp>
      <p:sp>
        <p:nvSpPr>
          <p:cNvPr id="4" name="Espace réservé du pied de page 3"/>
          <p:cNvSpPr>
            <a:spLocks noGrp="1"/>
          </p:cNvSpPr>
          <p:nvPr>
            <p:ph type="ftr" sz="quarter" idx="11"/>
          </p:nvPr>
        </p:nvSpPr>
        <p:spPr bwMode="gray"/>
        <p:txBody>
          <a:bodyPr/>
          <a:lstStyle/>
          <a:p>
            <a:r>
              <a:rPr lang="fr-FR"/>
              <a:t>Inspection générale de l’éducation, du sport et de la recherche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107DAC66-4C99-4B99-8423-148CA52277A0}" type="datetime1">
              <a:rPr lang="fr-FR" cap="all" smtClean="0"/>
              <a:t>12/12/2024</a:t>
            </a:fld>
            <a:endParaRPr lang="fr-FR" cap="all" dirty="0"/>
          </a:p>
        </p:txBody>
      </p:sp>
      <p:sp>
        <p:nvSpPr>
          <p:cNvPr id="4" name="Espace réservé du pied de page 3"/>
          <p:cNvSpPr>
            <a:spLocks noGrp="1"/>
          </p:cNvSpPr>
          <p:nvPr>
            <p:ph type="ftr" sz="quarter" idx="11"/>
          </p:nvPr>
        </p:nvSpPr>
        <p:spPr bwMode="gray"/>
        <p:txBody>
          <a:bodyPr/>
          <a:lstStyle/>
          <a:p>
            <a:r>
              <a:rPr lang="fr-FR"/>
              <a:t>Inspection générale de l’éducation, du sport et de la recherche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itre7">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5C664C24-30E7-4B0E-A906-B5D12C5FF3F7}" type="slidenum">
              <a:t>‹N°›</a:t>
            </a:fld>
            <a:endParaRPr/>
          </a:p>
        </p:txBody>
      </p:sp>
    </p:spTree>
    <p:extLst>
      <p:ext uri="{BB962C8B-B14F-4D97-AF65-F5344CB8AC3E}">
        <p14:creationId xmlns:p14="http://schemas.microsoft.com/office/powerpoint/2010/main" val="235344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fld id="{24E4F0F0-2CCC-4197-A1ED-015B5969325A}" type="datetime1">
              <a:rPr lang="fr-FR" cap="all" smtClean="0"/>
              <a:t>12/12/2024</a:t>
            </a:fld>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Inspection générale de l’éducation, du sport et de la recherche</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7C9F8281-E0B1-E740-BC5A-01ADDF3A6514}"/>
              </a:ext>
            </a:extLst>
          </p:cNvPr>
          <p:cNvPicPr>
            <a:picLocks noChangeAspect="1"/>
          </p:cNvPicPr>
          <p:nvPr userDrawn="1"/>
        </p:nvPicPr>
        <p:blipFill>
          <a:blip r:embed="rId8"/>
          <a:stretch>
            <a:fillRect/>
          </a:stretch>
        </p:blipFill>
        <p:spPr>
          <a:xfrm>
            <a:off x="1098001" y="179999"/>
            <a:ext cx="593680" cy="367727"/>
          </a:xfrm>
          <a:prstGeom prst="rect">
            <a:avLst/>
          </a:prstGeom>
        </p:spPr>
      </p:pic>
      <p:pic>
        <p:nvPicPr>
          <p:cNvPr id="12" name="Image 11">
            <a:extLst>
              <a:ext uri="{FF2B5EF4-FFF2-40B4-BE49-F238E27FC236}">
                <a16:creationId xmlns:a16="http://schemas.microsoft.com/office/drawing/2014/main" id="{81F3959E-B020-EA40-896C-0471D92513AA}"/>
              </a:ext>
            </a:extLst>
          </p:cNvPr>
          <p:cNvPicPr>
            <a:picLocks noChangeAspect="1"/>
          </p:cNvPicPr>
          <p:nvPr userDrawn="1"/>
        </p:nvPicPr>
        <p:blipFill>
          <a:blip r:embed="rId9"/>
          <a:stretch>
            <a:fillRect/>
          </a:stretch>
        </p:blipFill>
        <p:spPr>
          <a:xfrm>
            <a:off x="288000" y="108000"/>
            <a:ext cx="555733" cy="504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3"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55809" y="1851670"/>
            <a:ext cx="8712480" cy="576064"/>
          </a:xfrm>
        </p:spPr>
        <p:txBody>
          <a:bodyPr/>
          <a:lstStyle/>
          <a:p>
            <a:pPr lvl="1" algn="ctr"/>
            <a:r>
              <a:rPr lang="fr-FR" sz="2400" b="1" dirty="0"/>
              <a:t>Les épreuves certificatives du bac pro ASSP</a:t>
            </a:r>
          </a:p>
          <a:p>
            <a:pPr lvl="1" algn="ctr"/>
            <a:endParaRPr lang="fr-FR" dirty="0"/>
          </a:p>
          <a:p>
            <a:pPr lvl="1"/>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5" name="Espace réservé du pied de page 4">
            <a:extLst>
              <a:ext uri="{FF2B5EF4-FFF2-40B4-BE49-F238E27FC236}">
                <a16:creationId xmlns:a16="http://schemas.microsoft.com/office/drawing/2014/main" id="{43F10003-F247-F842-8619-731508ADFF79}"/>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7" name="Image 6">
            <a:extLst>
              <a:ext uri="{FF2B5EF4-FFF2-40B4-BE49-F238E27FC236}">
                <a16:creationId xmlns:a16="http://schemas.microsoft.com/office/drawing/2014/main" id="{A8544AA9-CC9E-45AB-85A2-EE69A9704BC8}"/>
              </a:ext>
            </a:extLst>
          </p:cNvPr>
          <p:cNvPicPr>
            <a:picLocks noChangeAspect="1"/>
          </p:cNvPicPr>
          <p:nvPr/>
        </p:nvPicPr>
        <p:blipFill>
          <a:blip r:embed="rId3"/>
          <a:stretch>
            <a:fillRect/>
          </a:stretch>
        </p:blipFill>
        <p:spPr>
          <a:xfrm>
            <a:off x="1503940" y="2504300"/>
            <a:ext cx="5473854" cy="1076449"/>
          </a:xfrm>
          <a:prstGeom prst="rect">
            <a:avLst/>
          </a:prstGeom>
        </p:spPr>
      </p:pic>
      <p:sp>
        <p:nvSpPr>
          <p:cNvPr id="10" name="ZoneTexte 9">
            <a:extLst>
              <a:ext uri="{FF2B5EF4-FFF2-40B4-BE49-F238E27FC236}">
                <a16:creationId xmlns:a16="http://schemas.microsoft.com/office/drawing/2014/main" id="{48638BA0-A660-452C-8FFD-B8C567039B4D}"/>
              </a:ext>
            </a:extLst>
          </p:cNvPr>
          <p:cNvSpPr txBox="1"/>
          <p:nvPr/>
        </p:nvSpPr>
        <p:spPr>
          <a:xfrm>
            <a:off x="467544" y="3925287"/>
            <a:ext cx="7348275" cy="707886"/>
          </a:xfrm>
          <a:prstGeom prst="rect">
            <a:avLst/>
          </a:prstGeom>
          <a:noFill/>
        </p:spPr>
        <p:txBody>
          <a:bodyPr wrap="square">
            <a:spAutoFit/>
          </a:bodyPr>
          <a:lstStyle/>
          <a:p>
            <a:r>
              <a:rPr lang="fr-FR" sz="1000" b="1" dirty="0">
                <a:effectLst/>
                <a:latin typeface="Arial" panose="020B0604020202020204" pitchFamily="34" charset="0"/>
                <a:ea typeface="Calibri" panose="020F0502020204030204" pitchFamily="34" charset="0"/>
                <a:cs typeface="Times New Roman" panose="02020603050405020304" pitchFamily="18" charset="0"/>
              </a:rPr>
              <a:t>Textes de référence :</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000" b="1" dirty="0">
                <a:effectLst/>
                <a:latin typeface="Arial" panose="020B0604020202020204" pitchFamily="34" charset="0"/>
                <a:ea typeface="Calibri" panose="020F0502020204030204" pitchFamily="34" charset="0"/>
                <a:cs typeface="Times New Roman" panose="02020603050405020304" pitchFamily="18" charset="0"/>
              </a:rPr>
              <a:t>Arrêté du 2 février 2022 création de la spécialité « ASSP » et fixant ses modalités de délivrance</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000" b="1" dirty="0">
                <a:effectLst/>
                <a:latin typeface="Arial" panose="020B0604020202020204" pitchFamily="34" charset="0"/>
                <a:ea typeface="Calibri" panose="020F0502020204030204" pitchFamily="34" charset="0"/>
                <a:cs typeface="Times New Roman" panose="02020603050405020304" pitchFamily="18" charset="0"/>
              </a:rPr>
              <a:t>Arrêté du 13 juin 2024 modifiant les annexes du référentiel d’évaluation et des PFMP</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000" b="1" dirty="0">
                <a:effectLst/>
                <a:latin typeface="Arial" panose="020B0604020202020204" pitchFamily="34" charset="0"/>
                <a:ea typeface="Calibri" panose="020F0502020204030204" pitchFamily="34" charset="0"/>
                <a:cs typeface="Times New Roman" panose="02020603050405020304" pitchFamily="18" charset="0"/>
              </a:rPr>
              <a:t>Arrêté du 22 janvier 2024 modifiant l'arrêté du 21 novembre 2018 (réorganisation de l’année de la classe Terminale)</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e la date 2">
            <a:extLst>
              <a:ext uri="{FF2B5EF4-FFF2-40B4-BE49-F238E27FC236}">
                <a16:creationId xmlns:a16="http://schemas.microsoft.com/office/drawing/2014/main" id="{7C159B68-0262-4A7D-9744-2B58BE03D109}"/>
              </a:ext>
            </a:extLst>
          </p:cNvPr>
          <p:cNvSpPr>
            <a:spLocks noGrp="1"/>
          </p:cNvSpPr>
          <p:nvPr>
            <p:ph type="dt" sz="half" idx="10"/>
          </p:nvPr>
        </p:nvSpPr>
        <p:spPr/>
        <p:txBody>
          <a:bodyPr/>
          <a:lstStyle/>
          <a:p>
            <a:pPr algn="r"/>
            <a:fld id="{303F51F9-84BA-49C6-8010-013137E7832D}" type="datetime1">
              <a:rPr lang="fr-FR" cap="all" smtClean="0"/>
              <a:t>12/12/2024</a:t>
            </a:fld>
            <a:endParaRPr lang="fr-FR" cap="all"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642400" cy="2664296"/>
          </a:xfrm>
        </p:spPr>
        <p:txBody>
          <a:bodyPr/>
          <a:lstStyle/>
          <a:p>
            <a:pPr marL="0" indent="0">
              <a:buNone/>
            </a:pPr>
            <a:endParaRPr lang="fr-FR" sz="2000" dirty="0"/>
          </a:p>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10</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5" name="Espace réservé de la date 4">
            <a:extLst>
              <a:ext uri="{FF2B5EF4-FFF2-40B4-BE49-F238E27FC236}">
                <a16:creationId xmlns:a16="http://schemas.microsoft.com/office/drawing/2014/main" id="{4B9EA50A-2CE9-4D09-85E5-51A1769A333D}"/>
              </a:ext>
            </a:extLst>
          </p:cNvPr>
          <p:cNvSpPr>
            <a:spLocks noGrp="1"/>
          </p:cNvSpPr>
          <p:nvPr>
            <p:ph type="dt" sz="half" idx="10"/>
          </p:nvPr>
        </p:nvSpPr>
        <p:spPr/>
        <p:txBody>
          <a:bodyPr/>
          <a:lstStyle/>
          <a:p>
            <a:pPr algn="r"/>
            <a:fld id="{F7B03DB9-1B00-41F1-A67C-14BC8D8D90F2}" type="datetime1">
              <a:rPr lang="fr-FR" cap="all" smtClean="0"/>
              <a:t>12/12/2024</a:t>
            </a:fld>
            <a:endParaRPr lang="fr-FR" cap="all" dirty="0"/>
          </a:p>
        </p:txBody>
      </p:sp>
      <p:pic>
        <p:nvPicPr>
          <p:cNvPr id="7" name="Image 6">
            <a:extLst>
              <a:ext uri="{FF2B5EF4-FFF2-40B4-BE49-F238E27FC236}">
                <a16:creationId xmlns:a16="http://schemas.microsoft.com/office/drawing/2014/main" id="{D46DDDAE-16D7-47B1-96BB-6AF45909AA14}"/>
              </a:ext>
            </a:extLst>
          </p:cNvPr>
          <p:cNvPicPr>
            <a:picLocks noChangeAspect="1"/>
          </p:cNvPicPr>
          <p:nvPr/>
        </p:nvPicPr>
        <p:blipFill>
          <a:blip r:embed="rId3"/>
          <a:stretch>
            <a:fillRect/>
          </a:stretch>
        </p:blipFill>
        <p:spPr>
          <a:xfrm>
            <a:off x="2123728" y="33181"/>
            <a:ext cx="5141435" cy="4909649"/>
          </a:xfrm>
          <a:prstGeom prst="rect">
            <a:avLst/>
          </a:prstGeom>
        </p:spPr>
      </p:pic>
    </p:spTree>
    <p:extLst>
      <p:ext uri="{BB962C8B-B14F-4D97-AF65-F5344CB8AC3E}">
        <p14:creationId xmlns:p14="http://schemas.microsoft.com/office/powerpoint/2010/main" val="194104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642400" cy="2664296"/>
          </a:xfrm>
        </p:spPr>
        <p:txBody>
          <a:bodyPr/>
          <a:lstStyle/>
          <a:p>
            <a:pPr marL="0" indent="0">
              <a:buNone/>
            </a:pPr>
            <a:endParaRPr lang="fr-FR" sz="2000" dirty="0"/>
          </a:p>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11</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7" name="Image 6">
            <a:extLst>
              <a:ext uri="{FF2B5EF4-FFF2-40B4-BE49-F238E27FC236}">
                <a16:creationId xmlns:a16="http://schemas.microsoft.com/office/drawing/2014/main" id="{F9AA8BAF-74F7-479A-9874-EC329B9CB525}"/>
              </a:ext>
            </a:extLst>
          </p:cNvPr>
          <p:cNvPicPr>
            <a:picLocks noChangeAspect="1"/>
          </p:cNvPicPr>
          <p:nvPr/>
        </p:nvPicPr>
        <p:blipFill>
          <a:blip r:embed="rId3"/>
          <a:stretch>
            <a:fillRect/>
          </a:stretch>
        </p:blipFill>
        <p:spPr>
          <a:xfrm>
            <a:off x="794386" y="165766"/>
            <a:ext cx="7989614" cy="4797734"/>
          </a:xfrm>
          <a:prstGeom prst="rect">
            <a:avLst/>
          </a:prstGeom>
        </p:spPr>
      </p:pic>
      <p:sp>
        <p:nvSpPr>
          <p:cNvPr id="8" name="Espace réservé de la date 7">
            <a:extLst>
              <a:ext uri="{FF2B5EF4-FFF2-40B4-BE49-F238E27FC236}">
                <a16:creationId xmlns:a16="http://schemas.microsoft.com/office/drawing/2014/main" id="{E7FD7616-CEBC-4DDA-9DBC-4FBDE10C18BD}"/>
              </a:ext>
            </a:extLst>
          </p:cNvPr>
          <p:cNvSpPr>
            <a:spLocks noGrp="1"/>
          </p:cNvSpPr>
          <p:nvPr>
            <p:ph type="dt" sz="half" idx="10"/>
          </p:nvPr>
        </p:nvSpPr>
        <p:spPr/>
        <p:txBody>
          <a:bodyPr/>
          <a:lstStyle/>
          <a:p>
            <a:pPr algn="r"/>
            <a:fld id="{8457CD6B-D720-40FF-AEAB-3CB44C3756BE}" type="datetime1">
              <a:rPr lang="fr-FR" cap="all" smtClean="0"/>
              <a:t>12/12/2024</a:t>
            </a:fld>
            <a:endParaRPr lang="fr-FR" cap="all" dirty="0"/>
          </a:p>
        </p:txBody>
      </p:sp>
    </p:spTree>
    <p:extLst>
      <p:ext uri="{BB962C8B-B14F-4D97-AF65-F5344CB8AC3E}">
        <p14:creationId xmlns:p14="http://schemas.microsoft.com/office/powerpoint/2010/main" val="335944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642400" cy="2664296"/>
          </a:xfrm>
        </p:spPr>
        <p:txBody>
          <a:bodyPr/>
          <a:lstStyle/>
          <a:p>
            <a:pPr marL="0" indent="0">
              <a:buNone/>
            </a:pPr>
            <a:r>
              <a:rPr lang="fr-FR" sz="1400" dirty="0"/>
              <a:t>Les compétences ne sont pas évaluées deux fois mais avec les deux parties de l’épreuve : </a:t>
            </a:r>
          </a:p>
          <a:p>
            <a:pPr marL="342900" indent="-342900">
              <a:buFont typeface="Wingdings" panose="05000000000000000000" pitchFamily="2" charset="2"/>
              <a:buChar char="§"/>
            </a:pPr>
            <a:r>
              <a:rPr lang="fr-FR" sz="1400" u="sng" dirty="0"/>
              <a:t>Complémentarité </a:t>
            </a:r>
            <a:r>
              <a:rPr lang="fr-FR" sz="1400" dirty="0"/>
              <a:t>entre la présentation et l’entretien</a:t>
            </a:r>
          </a:p>
          <a:p>
            <a:pPr marL="342900" indent="-342900">
              <a:buFont typeface="Wingdings" panose="05000000000000000000" pitchFamily="2" charset="2"/>
              <a:buChar char="§"/>
            </a:pPr>
            <a:r>
              <a:rPr lang="fr-FR" sz="1400" dirty="0"/>
              <a:t>Au cours de l’épreuve orale : si manque d’élément dans son dossier et dans la présentation  =&gt; questionner pendant l’entretien</a:t>
            </a:r>
          </a:p>
          <a:p>
            <a:pPr marL="342900" indent="-342900">
              <a:buFont typeface="Wingdings" panose="05000000000000000000" pitchFamily="2" charset="2"/>
              <a:buChar char="§"/>
            </a:pPr>
            <a:r>
              <a:rPr lang="fr-FR" sz="1400" dirty="0"/>
              <a:t>Interrogation des SA =&gt; les membres de la commission garderont une trace écrite</a:t>
            </a:r>
            <a:r>
              <a:rPr lang="fr-FR" sz="1400" dirty="0">
                <a:solidFill>
                  <a:srgbClr val="FF0000"/>
                </a:solidFill>
              </a:rPr>
              <a:t> </a:t>
            </a:r>
            <a:r>
              <a:rPr lang="fr-FR" sz="1400" dirty="0"/>
              <a:t>des questions/réponses</a:t>
            </a:r>
            <a:endParaRPr lang="fr-FR" sz="1400" strike="sngStrike" dirty="0">
              <a:solidFill>
                <a:srgbClr val="FF0000"/>
              </a:solidFill>
            </a:endParaRPr>
          </a:p>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12</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6" name="Image 5">
            <a:extLst>
              <a:ext uri="{FF2B5EF4-FFF2-40B4-BE49-F238E27FC236}">
                <a16:creationId xmlns:a16="http://schemas.microsoft.com/office/drawing/2014/main" id="{731CE111-8CA5-4A8B-8F7A-937D48F2B53C}"/>
              </a:ext>
            </a:extLst>
          </p:cNvPr>
          <p:cNvPicPr>
            <a:picLocks noChangeAspect="1"/>
          </p:cNvPicPr>
          <p:nvPr/>
        </p:nvPicPr>
        <p:blipFill>
          <a:blip r:embed="rId3"/>
          <a:stretch>
            <a:fillRect/>
          </a:stretch>
        </p:blipFill>
        <p:spPr>
          <a:xfrm>
            <a:off x="1691680" y="133590"/>
            <a:ext cx="7325915" cy="684213"/>
          </a:xfrm>
          <a:prstGeom prst="rect">
            <a:avLst/>
          </a:prstGeom>
        </p:spPr>
      </p:pic>
      <p:sp>
        <p:nvSpPr>
          <p:cNvPr id="2" name="Espace réservé de la date 1">
            <a:extLst>
              <a:ext uri="{FF2B5EF4-FFF2-40B4-BE49-F238E27FC236}">
                <a16:creationId xmlns:a16="http://schemas.microsoft.com/office/drawing/2014/main" id="{37DD3F6C-C584-4DAA-9C28-2DE4C19449D3}"/>
              </a:ext>
            </a:extLst>
          </p:cNvPr>
          <p:cNvSpPr>
            <a:spLocks noGrp="1"/>
          </p:cNvSpPr>
          <p:nvPr>
            <p:ph type="dt" sz="half" idx="10"/>
          </p:nvPr>
        </p:nvSpPr>
        <p:spPr/>
        <p:txBody>
          <a:bodyPr/>
          <a:lstStyle/>
          <a:p>
            <a:pPr algn="r"/>
            <a:fld id="{53D10B69-8E8C-4CCE-91E6-B626529DBA13}" type="datetime1">
              <a:rPr lang="fr-FR" cap="all" smtClean="0"/>
              <a:t>12/12/2024</a:t>
            </a:fld>
            <a:endParaRPr lang="fr-FR" cap="all" dirty="0"/>
          </a:p>
        </p:txBody>
      </p:sp>
    </p:spTree>
    <p:extLst>
      <p:ext uri="{BB962C8B-B14F-4D97-AF65-F5344CB8AC3E}">
        <p14:creationId xmlns:p14="http://schemas.microsoft.com/office/powerpoint/2010/main" val="3013475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13</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2" name="Espace réservé de la date 1">
            <a:extLst>
              <a:ext uri="{FF2B5EF4-FFF2-40B4-BE49-F238E27FC236}">
                <a16:creationId xmlns:a16="http://schemas.microsoft.com/office/drawing/2014/main" id="{1B609CE5-23D1-4385-9388-C0F69A2FB273}"/>
              </a:ext>
            </a:extLst>
          </p:cNvPr>
          <p:cNvSpPr>
            <a:spLocks noGrp="1"/>
          </p:cNvSpPr>
          <p:nvPr>
            <p:ph type="dt" sz="half" idx="10"/>
          </p:nvPr>
        </p:nvSpPr>
        <p:spPr/>
        <p:txBody>
          <a:bodyPr/>
          <a:lstStyle/>
          <a:p>
            <a:pPr algn="r"/>
            <a:fld id="{F0DE97CD-C7AD-44DF-B369-6C7CEFE1A9D9}" type="datetime1">
              <a:rPr lang="fr-FR" cap="all" smtClean="0"/>
              <a:t>12/12/2024</a:t>
            </a:fld>
            <a:endParaRPr lang="fr-FR" cap="all" dirty="0"/>
          </a:p>
        </p:txBody>
      </p:sp>
      <p:sp>
        <p:nvSpPr>
          <p:cNvPr id="7" name="Titre 1">
            <a:extLst>
              <a:ext uri="{FF2B5EF4-FFF2-40B4-BE49-F238E27FC236}">
                <a16:creationId xmlns:a16="http://schemas.microsoft.com/office/drawing/2014/main" id="{DC4CDF77-2102-4F6B-821C-F7C489657262}"/>
              </a:ext>
            </a:extLst>
          </p:cNvPr>
          <p:cNvSpPr txBox="1">
            <a:spLocks/>
          </p:cNvSpPr>
          <p:nvPr/>
        </p:nvSpPr>
        <p:spPr bwMode="auto">
          <a:xfrm>
            <a:off x="755576" y="1419621"/>
            <a:ext cx="8028424" cy="1224137"/>
          </a:xfrm>
          <a:prstGeom prst="rect">
            <a:avLst/>
          </a:prstGeom>
          <a:solidFill>
            <a:sysClr val="window" lastClr="FFFFFF"/>
          </a:solidFill>
          <a:ln w="25400" cap="flat" cmpd="sng" algn="ctr">
            <a:solidFill>
              <a:srgbClr val="4F81BD"/>
            </a:solidFill>
            <a:prstDash val="solid"/>
          </a:ln>
          <a:effectLst/>
        </p:spPr>
        <p:txBody>
          <a:bodyPr lIns="0" tIns="0" rIns="0" bIns="0" rtlCol="0" anchor="ctr"/>
          <a:lstStyle>
            <a:lvl1pPr>
              <a:defRPr sz="2800" b="1" i="0">
                <a:solidFill>
                  <a:srgbClr val="231F20"/>
                </a:solidFill>
                <a:latin typeface="Marianne"/>
                <a:ea typeface="+mn-ea"/>
                <a:cs typeface="Marianne"/>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strike="noStrike" kern="0" cap="none" spc="0" normalizeH="0" baseline="0" noProof="0" dirty="0">
                <a:ln>
                  <a:noFill/>
                </a:ln>
                <a:solidFill>
                  <a:srgbClr val="231F20"/>
                </a:solidFill>
                <a:effectLst/>
                <a:uLnTx/>
                <a:uFillTx/>
                <a:latin typeface="Marianne"/>
              </a:rPr>
              <a:t> </a:t>
            </a:r>
            <a:r>
              <a:rPr kumimoji="0" lang="fr-FR" sz="2400" i="0" u="sng" strike="noStrike" kern="0" cap="none" spc="0" normalizeH="0" baseline="0" noProof="0" dirty="0">
                <a:ln>
                  <a:noFill/>
                </a:ln>
                <a:solidFill>
                  <a:srgbClr val="231F20"/>
                </a:solidFill>
                <a:effectLst/>
                <a:uLnTx/>
                <a:uFillTx/>
                <a:latin typeface="Marianne"/>
              </a:rPr>
              <a:t>Sous-épreuve E32</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400" i="0" u="none" strike="noStrike" kern="0" cap="none" spc="0" normalizeH="0" baseline="0" noProof="0" dirty="0">
                <a:ln>
                  <a:noFill/>
                </a:ln>
                <a:solidFill>
                  <a:srgbClr val="231F20"/>
                </a:solidFill>
                <a:effectLst/>
                <a:uLnTx/>
                <a:uFillTx/>
                <a:latin typeface="Marianne"/>
              </a:rPr>
              <a:t> Soins d’hygiène, de confort et de sécurité</a:t>
            </a:r>
          </a:p>
        </p:txBody>
      </p:sp>
    </p:spTree>
    <p:extLst>
      <p:ext uri="{BB962C8B-B14F-4D97-AF65-F5344CB8AC3E}">
        <p14:creationId xmlns:p14="http://schemas.microsoft.com/office/powerpoint/2010/main" val="3526746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14</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8" name="Image 7">
            <a:extLst>
              <a:ext uri="{FF2B5EF4-FFF2-40B4-BE49-F238E27FC236}">
                <a16:creationId xmlns:a16="http://schemas.microsoft.com/office/drawing/2014/main" id="{5FF7F14E-28BE-454C-8CA2-5A0897C2985F}"/>
              </a:ext>
            </a:extLst>
          </p:cNvPr>
          <p:cNvPicPr>
            <a:picLocks noChangeAspect="1"/>
          </p:cNvPicPr>
          <p:nvPr/>
        </p:nvPicPr>
        <p:blipFill>
          <a:blip r:embed="rId3"/>
          <a:stretch>
            <a:fillRect/>
          </a:stretch>
        </p:blipFill>
        <p:spPr>
          <a:xfrm>
            <a:off x="1791997" y="123478"/>
            <a:ext cx="7020272" cy="728583"/>
          </a:xfrm>
          <a:prstGeom prst="rect">
            <a:avLst/>
          </a:prstGeom>
        </p:spPr>
      </p:pic>
      <p:pic>
        <p:nvPicPr>
          <p:cNvPr id="4" name="Image 3">
            <a:extLst>
              <a:ext uri="{FF2B5EF4-FFF2-40B4-BE49-F238E27FC236}">
                <a16:creationId xmlns:a16="http://schemas.microsoft.com/office/drawing/2014/main" id="{92580EDC-0D09-4F51-AD14-BD73D9F2F55E}"/>
              </a:ext>
            </a:extLst>
          </p:cNvPr>
          <p:cNvPicPr>
            <a:picLocks noChangeAspect="1"/>
          </p:cNvPicPr>
          <p:nvPr/>
        </p:nvPicPr>
        <p:blipFill>
          <a:blip r:embed="rId4"/>
          <a:stretch>
            <a:fillRect/>
          </a:stretch>
        </p:blipFill>
        <p:spPr>
          <a:xfrm>
            <a:off x="2267744" y="819417"/>
            <a:ext cx="5445043" cy="3947131"/>
          </a:xfrm>
          <a:prstGeom prst="rect">
            <a:avLst/>
          </a:prstGeom>
        </p:spPr>
      </p:pic>
      <p:sp>
        <p:nvSpPr>
          <p:cNvPr id="6" name="Espace réservé de la date 5">
            <a:extLst>
              <a:ext uri="{FF2B5EF4-FFF2-40B4-BE49-F238E27FC236}">
                <a16:creationId xmlns:a16="http://schemas.microsoft.com/office/drawing/2014/main" id="{A962BC31-C8A5-4290-AE5F-4FE08782701F}"/>
              </a:ext>
            </a:extLst>
          </p:cNvPr>
          <p:cNvSpPr>
            <a:spLocks noGrp="1"/>
          </p:cNvSpPr>
          <p:nvPr>
            <p:ph type="dt" sz="half" idx="10"/>
          </p:nvPr>
        </p:nvSpPr>
        <p:spPr/>
        <p:txBody>
          <a:bodyPr/>
          <a:lstStyle/>
          <a:p>
            <a:pPr algn="r"/>
            <a:fld id="{98420D19-E148-4B4B-A6E5-65C11AD58FE3}" type="datetime1">
              <a:rPr lang="fr-FR" cap="all" smtClean="0"/>
              <a:t>12/12/2024</a:t>
            </a:fld>
            <a:endParaRPr lang="fr-FR" cap="all" dirty="0"/>
          </a:p>
        </p:txBody>
      </p:sp>
    </p:spTree>
    <p:extLst>
      <p:ext uri="{BB962C8B-B14F-4D97-AF65-F5344CB8AC3E}">
        <p14:creationId xmlns:p14="http://schemas.microsoft.com/office/powerpoint/2010/main" val="275785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15</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8" name="Image 7">
            <a:extLst>
              <a:ext uri="{FF2B5EF4-FFF2-40B4-BE49-F238E27FC236}">
                <a16:creationId xmlns:a16="http://schemas.microsoft.com/office/drawing/2014/main" id="{5FF7F14E-28BE-454C-8CA2-5A0897C2985F}"/>
              </a:ext>
            </a:extLst>
          </p:cNvPr>
          <p:cNvPicPr>
            <a:picLocks noChangeAspect="1"/>
          </p:cNvPicPr>
          <p:nvPr/>
        </p:nvPicPr>
        <p:blipFill>
          <a:blip r:embed="rId3"/>
          <a:stretch>
            <a:fillRect/>
          </a:stretch>
        </p:blipFill>
        <p:spPr>
          <a:xfrm>
            <a:off x="1791997" y="123478"/>
            <a:ext cx="7020272" cy="728583"/>
          </a:xfrm>
          <a:prstGeom prst="rect">
            <a:avLst/>
          </a:prstGeom>
        </p:spPr>
      </p:pic>
      <p:pic>
        <p:nvPicPr>
          <p:cNvPr id="7" name="Image 6">
            <a:extLst>
              <a:ext uri="{FF2B5EF4-FFF2-40B4-BE49-F238E27FC236}">
                <a16:creationId xmlns:a16="http://schemas.microsoft.com/office/drawing/2014/main" id="{4224247E-58C3-43E5-B4F7-119C6DF613C2}"/>
              </a:ext>
            </a:extLst>
          </p:cNvPr>
          <p:cNvPicPr>
            <a:picLocks noChangeAspect="1"/>
          </p:cNvPicPr>
          <p:nvPr/>
        </p:nvPicPr>
        <p:blipFill>
          <a:blip r:embed="rId4"/>
          <a:stretch>
            <a:fillRect/>
          </a:stretch>
        </p:blipFill>
        <p:spPr>
          <a:xfrm>
            <a:off x="1259632" y="1268048"/>
            <a:ext cx="7416824" cy="2919158"/>
          </a:xfrm>
          <a:prstGeom prst="rect">
            <a:avLst/>
          </a:prstGeom>
        </p:spPr>
      </p:pic>
      <p:sp>
        <p:nvSpPr>
          <p:cNvPr id="9" name="Espace réservé de la date 8">
            <a:extLst>
              <a:ext uri="{FF2B5EF4-FFF2-40B4-BE49-F238E27FC236}">
                <a16:creationId xmlns:a16="http://schemas.microsoft.com/office/drawing/2014/main" id="{155F7E8B-4B40-4885-8488-0425733CBAFE}"/>
              </a:ext>
            </a:extLst>
          </p:cNvPr>
          <p:cNvSpPr>
            <a:spLocks noGrp="1"/>
          </p:cNvSpPr>
          <p:nvPr>
            <p:ph type="dt" sz="half" idx="10"/>
          </p:nvPr>
        </p:nvSpPr>
        <p:spPr/>
        <p:txBody>
          <a:bodyPr/>
          <a:lstStyle/>
          <a:p>
            <a:pPr algn="r"/>
            <a:fld id="{3387F6FD-7AB7-4F07-865B-A40A7564C524}" type="datetime1">
              <a:rPr lang="fr-FR" cap="all" smtClean="0"/>
              <a:t>12/12/2024</a:t>
            </a:fld>
            <a:endParaRPr lang="fr-FR" cap="all" dirty="0"/>
          </a:p>
        </p:txBody>
      </p:sp>
    </p:spTree>
    <p:extLst>
      <p:ext uri="{BB962C8B-B14F-4D97-AF65-F5344CB8AC3E}">
        <p14:creationId xmlns:p14="http://schemas.microsoft.com/office/powerpoint/2010/main" val="238666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16</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4" name="ZoneTexte 3">
            <a:extLst>
              <a:ext uri="{FF2B5EF4-FFF2-40B4-BE49-F238E27FC236}">
                <a16:creationId xmlns:a16="http://schemas.microsoft.com/office/drawing/2014/main" id="{EDD5F66F-E696-4CDF-ADDC-4F877844E8C7}"/>
              </a:ext>
            </a:extLst>
          </p:cNvPr>
          <p:cNvSpPr txBox="1"/>
          <p:nvPr/>
        </p:nvSpPr>
        <p:spPr>
          <a:xfrm>
            <a:off x="1187624" y="1563638"/>
            <a:ext cx="6264696" cy="2160240"/>
          </a:xfrm>
          <a:prstGeom prst="rect">
            <a:avLst/>
          </a:prstGeom>
          <a:noFill/>
        </p:spPr>
        <p:txBody>
          <a:bodyPr wrap="square" rtlCol="0">
            <a:spAutoFit/>
          </a:bodyPr>
          <a:lstStyle/>
          <a:p>
            <a:endParaRPr lang="fr-FR" dirty="0"/>
          </a:p>
        </p:txBody>
      </p:sp>
      <p:sp>
        <p:nvSpPr>
          <p:cNvPr id="7" name="Espace réservé de la date 6">
            <a:extLst>
              <a:ext uri="{FF2B5EF4-FFF2-40B4-BE49-F238E27FC236}">
                <a16:creationId xmlns:a16="http://schemas.microsoft.com/office/drawing/2014/main" id="{BC9DECBB-1A71-42A3-AD75-B2EBDA6D5817}"/>
              </a:ext>
            </a:extLst>
          </p:cNvPr>
          <p:cNvSpPr>
            <a:spLocks noGrp="1"/>
          </p:cNvSpPr>
          <p:nvPr>
            <p:ph type="dt" sz="half" idx="10"/>
          </p:nvPr>
        </p:nvSpPr>
        <p:spPr/>
        <p:txBody>
          <a:bodyPr/>
          <a:lstStyle/>
          <a:p>
            <a:pPr algn="r"/>
            <a:fld id="{D0472102-A7A4-4363-B95E-7F3AD2E33C89}" type="datetime1">
              <a:rPr lang="fr-FR" cap="all" smtClean="0"/>
              <a:t>12/12/2024</a:t>
            </a:fld>
            <a:endParaRPr lang="fr-FR" cap="all" dirty="0"/>
          </a:p>
        </p:txBody>
      </p:sp>
      <p:pic>
        <p:nvPicPr>
          <p:cNvPr id="5" name="Image 4">
            <a:extLst>
              <a:ext uri="{FF2B5EF4-FFF2-40B4-BE49-F238E27FC236}">
                <a16:creationId xmlns:a16="http://schemas.microsoft.com/office/drawing/2014/main" id="{6F877AB5-B3A5-4369-B91C-2EA844A09C54}"/>
              </a:ext>
            </a:extLst>
          </p:cNvPr>
          <p:cNvPicPr>
            <a:picLocks noChangeAspect="1"/>
          </p:cNvPicPr>
          <p:nvPr/>
        </p:nvPicPr>
        <p:blipFill>
          <a:blip r:embed="rId3"/>
          <a:stretch>
            <a:fillRect/>
          </a:stretch>
        </p:blipFill>
        <p:spPr>
          <a:xfrm>
            <a:off x="1840284" y="58768"/>
            <a:ext cx="6326042" cy="4953955"/>
          </a:xfrm>
          <a:prstGeom prst="rect">
            <a:avLst/>
          </a:prstGeom>
        </p:spPr>
      </p:pic>
    </p:spTree>
    <p:extLst>
      <p:ext uri="{BB962C8B-B14F-4D97-AF65-F5344CB8AC3E}">
        <p14:creationId xmlns:p14="http://schemas.microsoft.com/office/powerpoint/2010/main" val="253797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17</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4" name="ZoneTexte 3">
            <a:extLst>
              <a:ext uri="{FF2B5EF4-FFF2-40B4-BE49-F238E27FC236}">
                <a16:creationId xmlns:a16="http://schemas.microsoft.com/office/drawing/2014/main" id="{EDD5F66F-E696-4CDF-ADDC-4F877844E8C7}"/>
              </a:ext>
            </a:extLst>
          </p:cNvPr>
          <p:cNvSpPr txBox="1"/>
          <p:nvPr/>
        </p:nvSpPr>
        <p:spPr>
          <a:xfrm>
            <a:off x="1187624" y="1563638"/>
            <a:ext cx="6264696" cy="2160240"/>
          </a:xfrm>
          <a:prstGeom prst="rect">
            <a:avLst/>
          </a:prstGeom>
          <a:noFill/>
        </p:spPr>
        <p:txBody>
          <a:bodyPr wrap="square" rtlCol="0">
            <a:spAutoFit/>
          </a:bodyPr>
          <a:lstStyle/>
          <a:p>
            <a:endParaRPr lang="fr-FR" dirty="0"/>
          </a:p>
        </p:txBody>
      </p:sp>
      <p:pic>
        <p:nvPicPr>
          <p:cNvPr id="6" name="Image 5">
            <a:extLst>
              <a:ext uri="{FF2B5EF4-FFF2-40B4-BE49-F238E27FC236}">
                <a16:creationId xmlns:a16="http://schemas.microsoft.com/office/drawing/2014/main" id="{A3C1314E-B8C1-4708-B387-CF3F98B4F3FD}"/>
              </a:ext>
            </a:extLst>
          </p:cNvPr>
          <p:cNvPicPr>
            <a:picLocks noChangeAspect="1"/>
          </p:cNvPicPr>
          <p:nvPr/>
        </p:nvPicPr>
        <p:blipFill>
          <a:blip r:embed="rId3"/>
          <a:stretch>
            <a:fillRect/>
          </a:stretch>
        </p:blipFill>
        <p:spPr>
          <a:xfrm>
            <a:off x="1691680" y="164932"/>
            <a:ext cx="6496618" cy="4620105"/>
          </a:xfrm>
          <a:prstGeom prst="rect">
            <a:avLst/>
          </a:prstGeom>
        </p:spPr>
      </p:pic>
      <p:sp>
        <p:nvSpPr>
          <p:cNvPr id="7" name="Espace réservé de la date 6">
            <a:extLst>
              <a:ext uri="{FF2B5EF4-FFF2-40B4-BE49-F238E27FC236}">
                <a16:creationId xmlns:a16="http://schemas.microsoft.com/office/drawing/2014/main" id="{BC9DECBB-1A71-42A3-AD75-B2EBDA6D5817}"/>
              </a:ext>
            </a:extLst>
          </p:cNvPr>
          <p:cNvSpPr>
            <a:spLocks noGrp="1"/>
          </p:cNvSpPr>
          <p:nvPr>
            <p:ph type="dt" sz="half" idx="10"/>
          </p:nvPr>
        </p:nvSpPr>
        <p:spPr/>
        <p:txBody>
          <a:bodyPr/>
          <a:lstStyle/>
          <a:p>
            <a:pPr algn="r"/>
            <a:fld id="{6113190E-29AB-4BBF-AE7C-F99A8CFB265D}" type="datetime1">
              <a:rPr lang="fr-FR" cap="all" smtClean="0"/>
              <a:t>12/12/2024</a:t>
            </a:fld>
            <a:endParaRPr lang="fr-FR" cap="all" dirty="0"/>
          </a:p>
        </p:txBody>
      </p:sp>
    </p:spTree>
    <p:extLst>
      <p:ext uri="{BB962C8B-B14F-4D97-AF65-F5344CB8AC3E}">
        <p14:creationId xmlns:p14="http://schemas.microsoft.com/office/powerpoint/2010/main" val="411943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18</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2" name="Espace réservé de la date 1">
            <a:extLst>
              <a:ext uri="{FF2B5EF4-FFF2-40B4-BE49-F238E27FC236}">
                <a16:creationId xmlns:a16="http://schemas.microsoft.com/office/drawing/2014/main" id="{1B609CE5-23D1-4385-9388-C0F69A2FB273}"/>
              </a:ext>
            </a:extLst>
          </p:cNvPr>
          <p:cNvSpPr>
            <a:spLocks noGrp="1"/>
          </p:cNvSpPr>
          <p:nvPr>
            <p:ph type="dt" sz="half" idx="10"/>
          </p:nvPr>
        </p:nvSpPr>
        <p:spPr/>
        <p:txBody>
          <a:bodyPr/>
          <a:lstStyle/>
          <a:p>
            <a:pPr algn="r"/>
            <a:fld id="{4E6879D5-36E9-4AFD-A2C9-0CFA88F8A7DB}" type="datetime1">
              <a:rPr lang="fr-FR" cap="all" smtClean="0"/>
              <a:t>12/12/2024</a:t>
            </a:fld>
            <a:endParaRPr lang="fr-FR" cap="all" dirty="0"/>
          </a:p>
        </p:txBody>
      </p:sp>
      <p:sp>
        <p:nvSpPr>
          <p:cNvPr id="7" name="Titre 1">
            <a:extLst>
              <a:ext uri="{FF2B5EF4-FFF2-40B4-BE49-F238E27FC236}">
                <a16:creationId xmlns:a16="http://schemas.microsoft.com/office/drawing/2014/main" id="{DC4CDF77-2102-4F6B-821C-F7C489657262}"/>
              </a:ext>
            </a:extLst>
          </p:cNvPr>
          <p:cNvSpPr txBox="1">
            <a:spLocks/>
          </p:cNvSpPr>
          <p:nvPr/>
        </p:nvSpPr>
        <p:spPr bwMode="auto">
          <a:xfrm>
            <a:off x="360000" y="1491630"/>
            <a:ext cx="8568952" cy="1152129"/>
          </a:xfrm>
          <a:prstGeom prst="rect">
            <a:avLst/>
          </a:prstGeom>
          <a:solidFill>
            <a:sysClr val="window" lastClr="FFFFFF"/>
          </a:solidFill>
          <a:ln w="25400" cap="flat" cmpd="sng" algn="ctr">
            <a:solidFill>
              <a:srgbClr val="4F81BD"/>
            </a:solidFill>
            <a:prstDash val="solid"/>
          </a:ln>
          <a:effectLst/>
        </p:spPr>
        <p:txBody>
          <a:bodyPr lIns="0" tIns="0" rIns="0" bIns="0" rtlCol="0" anchor="ctr"/>
          <a:lstStyle>
            <a:lvl1pPr>
              <a:defRPr sz="2800" b="1" i="0">
                <a:solidFill>
                  <a:srgbClr val="231F20"/>
                </a:solidFill>
                <a:latin typeface="Marianne"/>
                <a:ea typeface="+mn-ea"/>
                <a:cs typeface="Marianne"/>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strike="noStrike" kern="0" cap="none" spc="0" normalizeH="0" baseline="0" noProof="0" dirty="0">
                <a:ln>
                  <a:noFill/>
                </a:ln>
                <a:solidFill>
                  <a:srgbClr val="231F20"/>
                </a:solidFill>
                <a:effectLst/>
                <a:uLnTx/>
                <a:uFillTx/>
                <a:latin typeface="Marianne"/>
              </a:rPr>
              <a:t> </a:t>
            </a:r>
            <a:r>
              <a:rPr kumimoji="0" lang="fr-FR" sz="2400" i="0" u="sng" strike="noStrike" kern="0" cap="none" spc="0" normalizeH="0" baseline="0" noProof="0" dirty="0">
                <a:ln>
                  <a:noFill/>
                </a:ln>
                <a:solidFill>
                  <a:srgbClr val="231F20"/>
                </a:solidFill>
                <a:effectLst/>
                <a:uLnTx/>
                <a:uFillTx/>
                <a:latin typeface="Marianne"/>
              </a:rPr>
              <a:t>Sous-épreuve E33</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400" i="0" u="none" strike="noStrike" kern="0" cap="none" spc="0" normalizeH="0" baseline="0" noProof="0" dirty="0">
                <a:ln>
                  <a:noFill/>
                </a:ln>
                <a:solidFill>
                  <a:srgbClr val="231F20"/>
                </a:solidFill>
                <a:effectLst/>
                <a:uLnTx/>
                <a:uFillTx/>
                <a:latin typeface="Marianne"/>
              </a:rPr>
              <a:t> Travail et communication en équipe pluriprofessionnelle</a:t>
            </a:r>
          </a:p>
        </p:txBody>
      </p:sp>
    </p:spTree>
    <p:extLst>
      <p:ext uri="{BB962C8B-B14F-4D97-AF65-F5344CB8AC3E}">
        <p14:creationId xmlns:p14="http://schemas.microsoft.com/office/powerpoint/2010/main" val="2744627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19</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5" name="Image 4">
            <a:extLst>
              <a:ext uri="{FF2B5EF4-FFF2-40B4-BE49-F238E27FC236}">
                <a16:creationId xmlns:a16="http://schemas.microsoft.com/office/drawing/2014/main" id="{BD554F61-3C72-4081-BBAF-CEB5B176BCF1}"/>
              </a:ext>
            </a:extLst>
          </p:cNvPr>
          <p:cNvPicPr>
            <a:picLocks noChangeAspect="1"/>
          </p:cNvPicPr>
          <p:nvPr/>
        </p:nvPicPr>
        <p:blipFill>
          <a:blip r:embed="rId3"/>
          <a:stretch>
            <a:fillRect/>
          </a:stretch>
        </p:blipFill>
        <p:spPr>
          <a:xfrm>
            <a:off x="1907704" y="93184"/>
            <a:ext cx="7092280" cy="683011"/>
          </a:xfrm>
          <a:prstGeom prst="rect">
            <a:avLst/>
          </a:prstGeom>
        </p:spPr>
      </p:pic>
      <p:pic>
        <p:nvPicPr>
          <p:cNvPr id="6" name="Image 5">
            <a:extLst>
              <a:ext uri="{FF2B5EF4-FFF2-40B4-BE49-F238E27FC236}">
                <a16:creationId xmlns:a16="http://schemas.microsoft.com/office/drawing/2014/main" id="{6CBD8C52-6A04-4B22-B904-C77003920351}"/>
              </a:ext>
            </a:extLst>
          </p:cNvPr>
          <p:cNvPicPr>
            <a:picLocks noChangeAspect="1"/>
          </p:cNvPicPr>
          <p:nvPr/>
        </p:nvPicPr>
        <p:blipFill>
          <a:blip r:embed="rId4"/>
          <a:stretch>
            <a:fillRect/>
          </a:stretch>
        </p:blipFill>
        <p:spPr>
          <a:xfrm>
            <a:off x="1979060" y="850829"/>
            <a:ext cx="6264696" cy="3932671"/>
          </a:xfrm>
          <a:prstGeom prst="rect">
            <a:avLst/>
          </a:prstGeom>
        </p:spPr>
      </p:pic>
      <p:sp>
        <p:nvSpPr>
          <p:cNvPr id="2" name="Espace réservé de la date 1">
            <a:extLst>
              <a:ext uri="{FF2B5EF4-FFF2-40B4-BE49-F238E27FC236}">
                <a16:creationId xmlns:a16="http://schemas.microsoft.com/office/drawing/2014/main" id="{282F6AEE-FDBE-4176-866D-7E7AA028B942}"/>
              </a:ext>
            </a:extLst>
          </p:cNvPr>
          <p:cNvSpPr>
            <a:spLocks noGrp="1"/>
          </p:cNvSpPr>
          <p:nvPr>
            <p:ph type="dt" sz="half" idx="10"/>
          </p:nvPr>
        </p:nvSpPr>
        <p:spPr/>
        <p:txBody>
          <a:bodyPr/>
          <a:lstStyle/>
          <a:p>
            <a:pPr algn="r"/>
            <a:fld id="{DE24E717-002B-41B1-896C-F35FB054E2F3}" type="datetime1">
              <a:rPr lang="fr-FR" cap="all" smtClean="0"/>
              <a:t>12/12/2024</a:t>
            </a:fld>
            <a:endParaRPr lang="fr-FR" cap="all" dirty="0"/>
          </a:p>
        </p:txBody>
      </p:sp>
    </p:spTree>
    <p:extLst>
      <p:ext uri="{BB962C8B-B14F-4D97-AF65-F5344CB8AC3E}">
        <p14:creationId xmlns:p14="http://schemas.microsoft.com/office/powerpoint/2010/main" val="378709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851670"/>
            <a:ext cx="7272808" cy="1368152"/>
          </a:xfrm>
        </p:spPr>
        <p:txBody>
          <a:bodyPr/>
          <a:lstStyle/>
          <a:p>
            <a:pPr marL="342900" indent="-342900">
              <a:buFont typeface="Courier New" panose="02070309020205020404" pitchFamily="49" charset="0"/>
              <a:buChar char="o"/>
            </a:pPr>
            <a:r>
              <a:rPr lang="fr-FR" sz="2000" dirty="0"/>
              <a:t>Rappel des grands principes d’écriture et d’évaluation.</a:t>
            </a:r>
          </a:p>
          <a:p>
            <a:pPr marL="342900" indent="-342900">
              <a:buFont typeface="Courier New" panose="02070309020205020404" pitchFamily="49" charset="0"/>
              <a:buChar char="o"/>
            </a:pPr>
            <a:r>
              <a:rPr lang="fr-FR" sz="2000" dirty="0"/>
              <a:t>Rappel des documents nationaux : GAP, FAQ, cahier des charges CCF et grilles d’évaluation nationale.</a:t>
            </a:r>
          </a:p>
          <a:p>
            <a:endParaRPr lang="fr-FR" sz="2000" dirty="0"/>
          </a:p>
          <a:p>
            <a:pPr marL="0" indent="0">
              <a:buNone/>
            </a:pPr>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2" name="Espace réservé de la date 1">
            <a:extLst>
              <a:ext uri="{FF2B5EF4-FFF2-40B4-BE49-F238E27FC236}">
                <a16:creationId xmlns:a16="http://schemas.microsoft.com/office/drawing/2014/main" id="{F2A11BC7-A196-47F5-9D30-BFB325474643}"/>
              </a:ext>
            </a:extLst>
          </p:cNvPr>
          <p:cNvSpPr>
            <a:spLocks noGrp="1"/>
          </p:cNvSpPr>
          <p:nvPr>
            <p:ph type="dt" sz="half" idx="10"/>
          </p:nvPr>
        </p:nvSpPr>
        <p:spPr/>
        <p:txBody>
          <a:bodyPr/>
          <a:lstStyle/>
          <a:p>
            <a:pPr algn="r"/>
            <a:fld id="{A23590B7-06FC-4C9D-8F74-239F858D84A5}" type="datetime1">
              <a:rPr lang="fr-FR" cap="all" smtClean="0"/>
              <a:t>12/12/2024</a:t>
            </a:fld>
            <a:endParaRPr lang="fr-FR" cap="all" dirty="0"/>
          </a:p>
        </p:txBody>
      </p:sp>
      <p:sp>
        <p:nvSpPr>
          <p:cNvPr id="6" name="ZoneTexte 5">
            <a:extLst>
              <a:ext uri="{FF2B5EF4-FFF2-40B4-BE49-F238E27FC236}">
                <a16:creationId xmlns:a16="http://schemas.microsoft.com/office/drawing/2014/main" id="{2683FECC-DAAD-43A0-B856-283322B875CD}"/>
              </a:ext>
            </a:extLst>
          </p:cNvPr>
          <p:cNvSpPr txBox="1"/>
          <p:nvPr/>
        </p:nvSpPr>
        <p:spPr>
          <a:xfrm>
            <a:off x="2051720" y="323418"/>
            <a:ext cx="6048672" cy="400110"/>
          </a:xfrm>
          <a:prstGeom prst="rect">
            <a:avLst/>
          </a:prstGeom>
          <a:noFill/>
        </p:spPr>
        <p:txBody>
          <a:bodyPr wrap="square" rtlCol="0">
            <a:spAutoFit/>
          </a:bodyPr>
          <a:lstStyle/>
          <a:p>
            <a:r>
              <a:rPr lang="fr-FR" sz="2000" b="1" dirty="0"/>
              <a:t>Introduction</a:t>
            </a:r>
          </a:p>
        </p:txBody>
      </p:sp>
    </p:spTree>
    <p:extLst>
      <p:ext uri="{BB962C8B-B14F-4D97-AF65-F5344CB8AC3E}">
        <p14:creationId xmlns:p14="http://schemas.microsoft.com/office/powerpoint/2010/main" val="1821835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20</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dirty="0"/>
              <a:t>Inspection générale de l’éducation, du sport et de la recherche</a:t>
            </a:r>
          </a:p>
        </p:txBody>
      </p:sp>
      <p:pic>
        <p:nvPicPr>
          <p:cNvPr id="5" name="Image 4">
            <a:extLst>
              <a:ext uri="{FF2B5EF4-FFF2-40B4-BE49-F238E27FC236}">
                <a16:creationId xmlns:a16="http://schemas.microsoft.com/office/drawing/2014/main" id="{BD554F61-3C72-4081-BBAF-CEB5B176BCF1}"/>
              </a:ext>
            </a:extLst>
          </p:cNvPr>
          <p:cNvPicPr>
            <a:picLocks noChangeAspect="1"/>
          </p:cNvPicPr>
          <p:nvPr/>
        </p:nvPicPr>
        <p:blipFill>
          <a:blip r:embed="rId3"/>
          <a:stretch>
            <a:fillRect/>
          </a:stretch>
        </p:blipFill>
        <p:spPr>
          <a:xfrm>
            <a:off x="1835696" y="93184"/>
            <a:ext cx="7164288" cy="683011"/>
          </a:xfrm>
          <a:prstGeom prst="rect">
            <a:avLst/>
          </a:prstGeom>
        </p:spPr>
      </p:pic>
      <p:pic>
        <p:nvPicPr>
          <p:cNvPr id="7" name="Image 6">
            <a:extLst>
              <a:ext uri="{FF2B5EF4-FFF2-40B4-BE49-F238E27FC236}">
                <a16:creationId xmlns:a16="http://schemas.microsoft.com/office/drawing/2014/main" id="{F2CFE67B-51A4-4E01-9C38-FF6237B3EA9D}"/>
              </a:ext>
            </a:extLst>
          </p:cNvPr>
          <p:cNvPicPr>
            <a:picLocks noChangeAspect="1"/>
          </p:cNvPicPr>
          <p:nvPr/>
        </p:nvPicPr>
        <p:blipFill>
          <a:blip r:embed="rId4"/>
          <a:stretch>
            <a:fillRect/>
          </a:stretch>
        </p:blipFill>
        <p:spPr>
          <a:xfrm>
            <a:off x="1835696" y="817221"/>
            <a:ext cx="6682503" cy="3925253"/>
          </a:xfrm>
          <a:prstGeom prst="rect">
            <a:avLst/>
          </a:prstGeom>
        </p:spPr>
      </p:pic>
      <p:sp>
        <p:nvSpPr>
          <p:cNvPr id="2" name="Espace réservé de la date 1">
            <a:extLst>
              <a:ext uri="{FF2B5EF4-FFF2-40B4-BE49-F238E27FC236}">
                <a16:creationId xmlns:a16="http://schemas.microsoft.com/office/drawing/2014/main" id="{3CC391E2-538E-4238-BD5D-74FC693F47EF}"/>
              </a:ext>
            </a:extLst>
          </p:cNvPr>
          <p:cNvSpPr>
            <a:spLocks noGrp="1"/>
          </p:cNvSpPr>
          <p:nvPr>
            <p:ph type="dt" sz="half" idx="10"/>
          </p:nvPr>
        </p:nvSpPr>
        <p:spPr/>
        <p:txBody>
          <a:bodyPr/>
          <a:lstStyle/>
          <a:p>
            <a:pPr algn="r"/>
            <a:fld id="{07569026-6FA4-4EED-B5A4-4397B64A612E}" type="datetime1">
              <a:rPr lang="fr-FR" cap="all" smtClean="0"/>
              <a:t>12/12/2024</a:t>
            </a:fld>
            <a:endParaRPr lang="fr-FR" cap="all" dirty="0"/>
          </a:p>
        </p:txBody>
      </p:sp>
    </p:spTree>
    <p:extLst>
      <p:ext uri="{BB962C8B-B14F-4D97-AF65-F5344CB8AC3E}">
        <p14:creationId xmlns:p14="http://schemas.microsoft.com/office/powerpoint/2010/main" val="681730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21</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4" name="ZoneTexte 3">
            <a:extLst>
              <a:ext uri="{FF2B5EF4-FFF2-40B4-BE49-F238E27FC236}">
                <a16:creationId xmlns:a16="http://schemas.microsoft.com/office/drawing/2014/main" id="{EDD5F66F-E696-4CDF-ADDC-4F877844E8C7}"/>
              </a:ext>
            </a:extLst>
          </p:cNvPr>
          <p:cNvSpPr txBox="1"/>
          <p:nvPr/>
        </p:nvSpPr>
        <p:spPr>
          <a:xfrm>
            <a:off x="1187624" y="1563638"/>
            <a:ext cx="6264696" cy="2160240"/>
          </a:xfrm>
          <a:prstGeom prst="rect">
            <a:avLst/>
          </a:prstGeom>
          <a:noFill/>
        </p:spPr>
        <p:txBody>
          <a:bodyPr wrap="square" rtlCol="0">
            <a:spAutoFit/>
          </a:bodyPr>
          <a:lstStyle/>
          <a:p>
            <a:endParaRPr lang="fr-FR" dirty="0"/>
          </a:p>
        </p:txBody>
      </p:sp>
      <p:sp>
        <p:nvSpPr>
          <p:cNvPr id="7" name="Espace réservé de la date 6">
            <a:extLst>
              <a:ext uri="{FF2B5EF4-FFF2-40B4-BE49-F238E27FC236}">
                <a16:creationId xmlns:a16="http://schemas.microsoft.com/office/drawing/2014/main" id="{FF7547E1-D763-4F64-B0D5-8A3EF6A9A2D7}"/>
              </a:ext>
            </a:extLst>
          </p:cNvPr>
          <p:cNvSpPr>
            <a:spLocks noGrp="1"/>
          </p:cNvSpPr>
          <p:nvPr>
            <p:ph type="dt" sz="half" idx="10"/>
          </p:nvPr>
        </p:nvSpPr>
        <p:spPr/>
        <p:txBody>
          <a:bodyPr/>
          <a:lstStyle/>
          <a:p>
            <a:pPr algn="r"/>
            <a:fld id="{A0F1A4A5-5A9C-4A76-93F8-3895E552DB3A}" type="datetime1">
              <a:rPr lang="fr-FR" cap="all" smtClean="0"/>
              <a:t>12/12/2024</a:t>
            </a:fld>
            <a:endParaRPr lang="fr-FR" cap="all" dirty="0"/>
          </a:p>
        </p:txBody>
      </p:sp>
      <p:pic>
        <p:nvPicPr>
          <p:cNvPr id="6" name="Image 5">
            <a:extLst>
              <a:ext uri="{FF2B5EF4-FFF2-40B4-BE49-F238E27FC236}">
                <a16:creationId xmlns:a16="http://schemas.microsoft.com/office/drawing/2014/main" id="{FB78B44B-FB15-47A8-9F06-4C8E612517B8}"/>
              </a:ext>
            </a:extLst>
          </p:cNvPr>
          <p:cNvPicPr>
            <a:picLocks noChangeAspect="1"/>
          </p:cNvPicPr>
          <p:nvPr/>
        </p:nvPicPr>
        <p:blipFill>
          <a:blip r:embed="rId3"/>
          <a:stretch>
            <a:fillRect/>
          </a:stretch>
        </p:blipFill>
        <p:spPr>
          <a:xfrm>
            <a:off x="683568" y="612924"/>
            <a:ext cx="8211458" cy="4061667"/>
          </a:xfrm>
          <a:prstGeom prst="rect">
            <a:avLst/>
          </a:prstGeom>
        </p:spPr>
      </p:pic>
    </p:spTree>
    <p:extLst>
      <p:ext uri="{BB962C8B-B14F-4D97-AF65-F5344CB8AC3E}">
        <p14:creationId xmlns:p14="http://schemas.microsoft.com/office/powerpoint/2010/main" val="1904470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22</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4" name="ZoneTexte 3">
            <a:extLst>
              <a:ext uri="{FF2B5EF4-FFF2-40B4-BE49-F238E27FC236}">
                <a16:creationId xmlns:a16="http://schemas.microsoft.com/office/drawing/2014/main" id="{EDD5F66F-E696-4CDF-ADDC-4F877844E8C7}"/>
              </a:ext>
            </a:extLst>
          </p:cNvPr>
          <p:cNvSpPr txBox="1"/>
          <p:nvPr/>
        </p:nvSpPr>
        <p:spPr>
          <a:xfrm>
            <a:off x="1187624" y="1563638"/>
            <a:ext cx="6264696" cy="2160240"/>
          </a:xfrm>
          <a:prstGeom prst="rect">
            <a:avLst/>
          </a:prstGeom>
          <a:noFill/>
        </p:spPr>
        <p:txBody>
          <a:bodyPr wrap="square" rtlCol="0">
            <a:spAutoFit/>
          </a:bodyPr>
          <a:lstStyle/>
          <a:p>
            <a:endParaRPr lang="fr-FR" dirty="0"/>
          </a:p>
        </p:txBody>
      </p:sp>
      <p:pic>
        <p:nvPicPr>
          <p:cNvPr id="5" name="Image 4">
            <a:extLst>
              <a:ext uri="{FF2B5EF4-FFF2-40B4-BE49-F238E27FC236}">
                <a16:creationId xmlns:a16="http://schemas.microsoft.com/office/drawing/2014/main" id="{427D5C7B-CC01-4AAA-81B3-8AF5F30C9EF0}"/>
              </a:ext>
            </a:extLst>
          </p:cNvPr>
          <p:cNvPicPr>
            <a:picLocks noChangeAspect="1"/>
          </p:cNvPicPr>
          <p:nvPr/>
        </p:nvPicPr>
        <p:blipFill>
          <a:blip r:embed="rId3"/>
          <a:stretch>
            <a:fillRect/>
          </a:stretch>
        </p:blipFill>
        <p:spPr>
          <a:xfrm>
            <a:off x="1036846" y="171428"/>
            <a:ext cx="6566251" cy="4581408"/>
          </a:xfrm>
          <a:prstGeom prst="rect">
            <a:avLst/>
          </a:prstGeom>
        </p:spPr>
      </p:pic>
      <p:sp>
        <p:nvSpPr>
          <p:cNvPr id="7" name="Espace réservé de la date 6">
            <a:extLst>
              <a:ext uri="{FF2B5EF4-FFF2-40B4-BE49-F238E27FC236}">
                <a16:creationId xmlns:a16="http://schemas.microsoft.com/office/drawing/2014/main" id="{FF7547E1-D763-4F64-B0D5-8A3EF6A9A2D7}"/>
              </a:ext>
            </a:extLst>
          </p:cNvPr>
          <p:cNvSpPr>
            <a:spLocks noGrp="1"/>
          </p:cNvSpPr>
          <p:nvPr>
            <p:ph type="dt" sz="half" idx="10"/>
          </p:nvPr>
        </p:nvSpPr>
        <p:spPr/>
        <p:txBody>
          <a:bodyPr/>
          <a:lstStyle/>
          <a:p>
            <a:pPr algn="r"/>
            <a:fld id="{347F7D8D-A3A0-4DB0-8A54-DBDF0609FEEC}" type="datetime1">
              <a:rPr lang="fr-FR" cap="all" smtClean="0"/>
              <a:t>12/12/2024</a:t>
            </a:fld>
            <a:endParaRPr lang="fr-FR" cap="all" dirty="0"/>
          </a:p>
        </p:txBody>
      </p:sp>
    </p:spTree>
    <p:extLst>
      <p:ext uri="{BB962C8B-B14F-4D97-AF65-F5344CB8AC3E}">
        <p14:creationId xmlns:p14="http://schemas.microsoft.com/office/powerpoint/2010/main" val="397371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23</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4" name="ZoneTexte 3">
            <a:extLst>
              <a:ext uri="{FF2B5EF4-FFF2-40B4-BE49-F238E27FC236}">
                <a16:creationId xmlns:a16="http://schemas.microsoft.com/office/drawing/2014/main" id="{EDD5F66F-E696-4CDF-ADDC-4F877844E8C7}"/>
              </a:ext>
            </a:extLst>
          </p:cNvPr>
          <p:cNvSpPr txBox="1"/>
          <p:nvPr/>
        </p:nvSpPr>
        <p:spPr>
          <a:xfrm>
            <a:off x="1187624" y="1563638"/>
            <a:ext cx="6264696" cy="2160240"/>
          </a:xfrm>
          <a:prstGeom prst="rect">
            <a:avLst/>
          </a:prstGeom>
          <a:noFill/>
        </p:spPr>
        <p:txBody>
          <a:bodyPr wrap="square" rtlCol="0">
            <a:spAutoFit/>
          </a:bodyPr>
          <a:lstStyle/>
          <a:p>
            <a:endParaRPr lang="fr-FR" dirty="0"/>
          </a:p>
        </p:txBody>
      </p:sp>
      <p:pic>
        <p:nvPicPr>
          <p:cNvPr id="6" name="Image 5">
            <a:extLst>
              <a:ext uri="{FF2B5EF4-FFF2-40B4-BE49-F238E27FC236}">
                <a16:creationId xmlns:a16="http://schemas.microsoft.com/office/drawing/2014/main" id="{AFB4EA7F-0E91-43F3-B419-720784784E03}"/>
              </a:ext>
            </a:extLst>
          </p:cNvPr>
          <p:cNvPicPr>
            <a:picLocks noChangeAspect="1"/>
          </p:cNvPicPr>
          <p:nvPr/>
        </p:nvPicPr>
        <p:blipFill>
          <a:blip r:embed="rId3"/>
          <a:stretch>
            <a:fillRect/>
          </a:stretch>
        </p:blipFill>
        <p:spPr>
          <a:xfrm>
            <a:off x="971600" y="123478"/>
            <a:ext cx="6716306" cy="4660022"/>
          </a:xfrm>
          <a:prstGeom prst="rect">
            <a:avLst/>
          </a:prstGeom>
        </p:spPr>
      </p:pic>
      <p:sp>
        <p:nvSpPr>
          <p:cNvPr id="7" name="Espace réservé de la date 6">
            <a:extLst>
              <a:ext uri="{FF2B5EF4-FFF2-40B4-BE49-F238E27FC236}">
                <a16:creationId xmlns:a16="http://schemas.microsoft.com/office/drawing/2014/main" id="{2CE03C43-F838-4C02-9F96-1434EB545B92}"/>
              </a:ext>
            </a:extLst>
          </p:cNvPr>
          <p:cNvSpPr>
            <a:spLocks noGrp="1"/>
          </p:cNvSpPr>
          <p:nvPr>
            <p:ph type="dt" sz="half" idx="10"/>
          </p:nvPr>
        </p:nvSpPr>
        <p:spPr/>
        <p:txBody>
          <a:bodyPr/>
          <a:lstStyle/>
          <a:p>
            <a:pPr algn="r"/>
            <a:fld id="{C2CAABC8-9E9D-464A-ADCD-D0D06329DDFB}" type="datetime1">
              <a:rPr lang="fr-FR" cap="all" smtClean="0"/>
              <a:t>12/12/2024</a:t>
            </a:fld>
            <a:endParaRPr lang="fr-FR" cap="all" dirty="0"/>
          </a:p>
        </p:txBody>
      </p:sp>
    </p:spTree>
    <p:extLst>
      <p:ext uri="{BB962C8B-B14F-4D97-AF65-F5344CB8AC3E}">
        <p14:creationId xmlns:p14="http://schemas.microsoft.com/office/powerpoint/2010/main" val="1400592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31516" y="961335"/>
            <a:ext cx="6912768" cy="984536"/>
          </a:xfrm>
        </p:spPr>
        <p:txBody>
          <a:bodyPr/>
          <a:lstStyle/>
          <a:p>
            <a:pPr marL="342900" indent="-342900">
              <a:buFont typeface="Wingdings" panose="05000000000000000000" pitchFamily="2" charset="2"/>
              <a:buChar char="§"/>
            </a:pPr>
            <a:r>
              <a:rPr lang="fr-FR" sz="1400" dirty="0"/>
              <a:t>Fiche d’événement indésirable : document où l’élève a réalisé sa PFMP</a:t>
            </a:r>
          </a:p>
          <a:p>
            <a:pPr marL="342900" indent="-342900">
              <a:buFont typeface="Wingdings" panose="05000000000000000000" pitchFamily="2" charset="2"/>
              <a:buChar char="§"/>
            </a:pPr>
            <a:r>
              <a:rPr lang="fr-FR" sz="1400" dirty="0"/>
              <a:t>Utilisation des outils numériques : à négocier en amont avec la structure</a:t>
            </a:r>
          </a:p>
          <a:p>
            <a:pPr marL="342900" indent="-342900">
              <a:buFont typeface="Wingdings" panose="05000000000000000000" pitchFamily="2" charset="2"/>
              <a:buChar char="§"/>
            </a:pPr>
            <a:r>
              <a:rPr lang="fr-FR" sz="1400" dirty="0"/>
              <a:t> Dossier : titre </a:t>
            </a:r>
          </a:p>
          <a:p>
            <a:pPr marL="0" indent="0">
              <a:buNone/>
            </a:pPr>
            <a:endParaRPr lang="fr-FR" sz="1400" dirty="0"/>
          </a:p>
          <a:p>
            <a:pPr marL="0" indent="0">
              <a:buNone/>
            </a:pPr>
            <a:endParaRPr lang="fr-FR" sz="1400" dirty="0"/>
          </a:p>
          <a:p>
            <a:pPr marL="342900" indent="-342900">
              <a:buFont typeface="Wingdings" panose="05000000000000000000" pitchFamily="2" charset="2"/>
              <a:buChar char="§"/>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24</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5" name="Image 4">
            <a:extLst>
              <a:ext uri="{FF2B5EF4-FFF2-40B4-BE49-F238E27FC236}">
                <a16:creationId xmlns:a16="http://schemas.microsoft.com/office/drawing/2014/main" id="{BD554F61-3C72-4081-BBAF-CEB5B176BCF1}"/>
              </a:ext>
            </a:extLst>
          </p:cNvPr>
          <p:cNvPicPr>
            <a:picLocks noChangeAspect="1"/>
          </p:cNvPicPr>
          <p:nvPr/>
        </p:nvPicPr>
        <p:blipFill>
          <a:blip r:embed="rId3"/>
          <a:stretch>
            <a:fillRect/>
          </a:stretch>
        </p:blipFill>
        <p:spPr>
          <a:xfrm>
            <a:off x="1907704" y="93184"/>
            <a:ext cx="7092280" cy="683011"/>
          </a:xfrm>
          <a:prstGeom prst="rect">
            <a:avLst/>
          </a:prstGeom>
        </p:spPr>
      </p:pic>
      <p:sp>
        <p:nvSpPr>
          <p:cNvPr id="7" name="Flèche : courbe vers la droite 6">
            <a:extLst>
              <a:ext uri="{FF2B5EF4-FFF2-40B4-BE49-F238E27FC236}">
                <a16:creationId xmlns:a16="http://schemas.microsoft.com/office/drawing/2014/main" id="{7F1CC183-50FC-4D52-A67A-67A68250551A}"/>
              </a:ext>
            </a:extLst>
          </p:cNvPr>
          <p:cNvSpPr/>
          <p:nvPr/>
        </p:nvSpPr>
        <p:spPr>
          <a:xfrm>
            <a:off x="539552" y="2067694"/>
            <a:ext cx="720080" cy="5040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a:extLst>
              <a:ext uri="{FF2B5EF4-FFF2-40B4-BE49-F238E27FC236}">
                <a16:creationId xmlns:a16="http://schemas.microsoft.com/office/drawing/2014/main" id="{9B08AC1F-E949-4ACE-9088-609BDDFAB813}"/>
              </a:ext>
            </a:extLst>
          </p:cNvPr>
          <p:cNvSpPr txBox="1"/>
          <p:nvPr/>
        </p:nvSpPr>
        <p:spPr>
          <a:xfrm>
            <a:off x="1403648" y="2046763"/>
            <a:ext cx="1609328" cy="369332"/>
          </a:xfrm>
          <a:prstGeom prst="rect">
            <a:avLst/>
          </a:prstGeom>
          <a:noFill/>
        </p:spPr>
        <p:txBody>
          <a:bodyPr wrap="square" rtlCol="0">
            <a:spAutoFit/>
          </a:bodyPr>
          <a:lstStyle/>
          <a:p>
            <a:r>
              <a:rPr lang="fr-FR" dirty="0"/>
              <a:t>Rappel FAQ</a:t>
            </a:r>
          </a:p>
        </p:txBody>
      </p:sp>
      <p:sp>
        <p:nvSpPr>
          <p:cNvPr id="4" name="ZoneTexte 3">
            <a:extLst>
              <a:ext uri="{FF2B5EF4-FFF2-40B4-BE49-F238E27FC236}">
                <a16:creationId xmlns:a16="http://schemas.microsoft.com/office/drawing/2014/main" id="{7E4B3A9F-85CC-48F4-ADAC-E82B2E1B1F39}"/>
              </a:ext>
            </a:extLst>
          </p:cNvPr>
          <p:cNvSpPr txBox="1"/>
          <p:nvPr/>
        </p:nvSpPr>
        <p:spPr>
          <a:xfrm>
            <a:off x="539552" y="2571750"/>
            <a:ext cx="8244448" cy="1600438"/>
          </a:xfrm>
          <a:prstGeom prst="rect">
            <a:avLst/>
          </a:prstGeom>
          <a:noFill/>
        </p:spPr>
        <p:txBody>
          <a:bodyPr wrap="square" rtlCol="0">
            <a:spAutoFit/>
          </a:bodyPr>
          <a:lstStyle/>
          <a:p>
            <a:r>
              <a:rPr lang="fr-FR" sz="1400" dirty="0">
                <a:solidFill>
                  <a:srgbClr val="00B0F0"/>
                </a:solidFill>
                <a:latin typeface="+mj-lt"/>
              </a:rPr>
              <a:t>6. L’élève doit-il réaliser une PFMP en bio nettoyage (durant toute la période) dans la structure pour être évalué sur l’épreuve E33 ou s’agit-il seulement d’une observation à un instant T uniquement ?</a:t>
            </a:r>
          </a:p>
          <a:p>
            <a:r>
              <a:rPr lang="fr-FR" sz="1400" dirty="0">
                <a:latin typeface="+mj-lt"/>
              </a:rPr>
              <a:t>L’épreuve E33 ne porte pas que sur la coordination d’une équipe de bio nettoyage, c’est une compétence à évaluer parmi d’autres. La PFMP permettant d’évaluer les compétences du bloc 3 ne peut donc se résumer à du bio nettoyage. Il peut éventuellement être conseillé de passer une semaine sur les 4 auprès d’une équipe de bio nettoyage pour appréhender cette notion de coordination. La compétence de réalisation (entretenir et décontaminer) est évaluée dans le bloc 2.</a:t>
            </a:r>
          </a:p>
        </p:txBody>
      </p:sp>
      <p:sp>
        <p:nvSpPr>
          <p:cNvPr id="2" name="Espace réservé de la date 1">
            <a:extLst>
              <a:ext uri="{FF2B5EF4-FFF2-40B4-BE49-F238E27FC236}">
                <a16:creationId xmlns:a16="http://schemas.microsoft.com/office/drawing/2014/main" id="{2D0340FD-E007-47D0-ABA9-DF0731CDBD3D}"/>
              </a:ext>
            </a:extLst>
          </p:cNvPr>
          <p:cNvSpPr>
            <a:spLocks noGrp="1"/>
          </p:cNvSpPr>
          <p:nvPr>
            <p:ph type="dt" sz="half" idx="10"/>
          </p:nvPr>
        </p:nvSpPr>
        <p:spPr/>
        <p:txBody>
          <a:bodyPr/>
          <a:lstStyle/>
          <a:p>
            <a:pPr algn="r"/>
            <a:fld id="{D30252B2-7200-4C35-8B8A-C9DD9A854F88}" type="datetime1">
              <a:rPr lang="fr-FR" cap="all" smtClean="0"/>
              <a:t>12/12/2024</a:t>
            </a:fld>
            <a:endParaRPr lang="fr-FR" cap="all" dirty="0"/>
          </a:p>
        </p:txBody>
      </p:sp>
    </p:spTree>
    <p:extLst>
      <p:ext uri="{BB962C8B-B14F-4D97-AF65-F5344CB8AC3E}">
        <p14:creationId xmlns:p14="http://schemas.microsoft.com/office/powerpoint/2010/main" val="1226147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2340408" y="1995686"/>
            <a:ext cx="3743760" cy="720080"/>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25</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2" name="Espace réservé de la date 1">
            <a:extLst>
              <a:ext uri="{FF2B5EF4-FFF2-40B4-BE49-F238E27FC236}">
                <a16:creationId xmlns:a16="http://schemas.microsoft.com/office/drawing/2014/main" id="{92DE1593-95B8-496D-A6F9-4F392EF4E348}"/>
              </a:ext>
            </a:extLst>
          </p:cNvPr>
          <p:cNvSpPr>
            <a:spLocks noGrp="1"/>
          </p:cNvSpPr>
          <p:nvPr>
            <p:ph type="dt" sz="half" idx="10"/>
          </p:nvPr>
        </p:nvSpPr>
        <p:spPr/>
        <p:txBody>
          <a:bodyPr/>
          <a:lstStyle/>
          <a:p>
            <a:pPr algn="r"/>
            <a:fld id="{4FBCD699-6C9A-4A06-BCFC-54C2D5DA6C36}" type="datetime1">
              <a:rPr lang="fr-FR" cap="all" smtClean="0"/>
              <a:t>12/12/2024</a:t>
            </a:fld>
            <a:endParaRPr lang="fr-FR" cap="all" dirty="0"/>
          </a:p>
        </p:txBody>
      </p:sp>
      <p:sp>
        <p:nvSpPr>
          <p:cNvPr id="11" name="Titre 1">
            <a:extLst>
              <a:ext uri="{FF2B5EF4-FFF2-40B4-BE49-F238E27FC236}">
                <a16:creationId xmlns:a16="http://schemas.microsoft.com/office/drawing/2014/main" id="{DCD21026-B268-42B7-A8A7-4CEC43FAE27D}"/>
              </a:ext>
            </a:extLst>
          </p:cNvPr>
          <p:cNvSpPr txBox="1">
            <a:spLocks/>
          </p:cNvSpPr>
          <p:nvPr/>
        </p:nvSpPr>
        <p:spPr bwMode="auto">
          <a:xfrm>
            <a:off x="1210328" y="1724863"/>
            <a:ext cx="6723344" cy="846887"/>
          </a:xfrm>
          <a:prstGeom prst="rect">
            <a:avLst/>
          </a:prstGeom>
          <a:solidFill>
            <a:sysClr val="window" lastClr="FFFFFF"/>
          </a:solidFill>
          <a:ln w="25400" cap="flat" cmpd="sng" algn="ctr">
            <a:solidFill>
              <a:srgbClr val="4F81BD"/>
            </a:solidFill>
            <a:prstDash val="solid"/>
          </a:ln>
          <a:effectLst/>
        </p:spPr>
        <p:txBody>
          <a:bodyPr lIns="0" tIns="0" rIns="0" bIns="0" rtlCol="0" anchor="ctr"/>
          <a:lstStyle>
            <a:lvl1pPr>
              <a:defRPr sz="2800" b="1" i="0">
                <a:solidFill>
                  <a:srgbClr val="231F20"/>
                </a:solidFill>
                <a:latin typeface="Marianne"/>
                <a:ea typeface="+mn-ea"/>
                <a:cs typeface="Marianne"/>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231F20"/>
                </a:solidFill>
                <a:effectLst/>
                <a:uLnTx/>
                <a:uFillTx/>
                <a:latin typeface="Marianne"/>
              </a:rPr>
              <a:t>   Les épreuves ponctuelles</a:t>
            </a:r>
          </a:p>
        </p:txBody>
      </p:sp>
    </p:spTree>
    <p:extLst>
      <p:ext uri="{BB962C8B-B14F-4D97-AF65-F5344CB8AC3E}">
        <p14:creationId xmlns:p14="http://schemas.microsoft.com/office/powerpoint/2010/main" val="4280364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146"/>
          <p:cNvSpPr/>
          <p:nvPr/>
        </p:nvSpPr>
        <p:spPr>
          <a:xfrm>
            <a:off x="1143000" y="0"/>
            <a:ext cx="132840" cy="179280"/>
          </a:xfrm>
          <a:prstGeom prst="rect">
            <a:avLst/>
          </a:prstGeom>
          <a:noFill/>
          <a:ln w="9360">
            <a:solidFill>
              <a:srgbClr val="000000">
                <a:alpha val="0"/>
              </a:srgbClr>
            </a:solidFill>
            <a:round/>
          </a:ln>
        </p:spPr>
        <p:style>
          <a:lnRef idx="0">
            <a:scrgbClr r="0" g="0" b="0"/>
          </a:lnRef>
          <a:fillRef idx="0">
            <a:scrgbClr r="0" g="0" b="0"/>
          </a:fillRef>
          <a:effectRef idx="0">
            <a:scrgbClr r="0" g="0" b="0"/>
          </a:effectRef>
          <a:fontRef idx="minor"/>
        </p:style>
        <p:txBody>
          <a:bodyPr wrap="none" lIns="67500" tIns="35100" rIns="67500" bIns="35100" anchor="ctr">
            <a:noAutofit/>
          </a:bodyPr>
          <a:lstStyle/>
          <a:p>
            <a:pPr defTabSz="685800">
              <a:lnSpc>
                <a:spcPct val="83000"/>
              </a:lnSpc>
              <a:spcBef>
                <a:spcPts val="28"/>
              </a:spcBef>
              <a:spcAft>
                <a:spcPts val="28"/>
              </a:spcAft>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endParaRPr lang="fr-FR" sz="1350" spc="-1">
              <a:solidFill>
                <a:srgbClr val="000000"/>
              </a:solidFill>
              <a:latin typeface="Calibri"/>
              <a:ea typeface="DejaVu Sans"/>
            </a:endParaRPr>
          </a:p>
        </p:txBody>
      </p:sp>
      <p:sp>
        <p:nvSpPr>
          <p:cNvPr id="69" name="Rectangle 147"/>
          <p:cNvSpPr/>
          <p:nvPr/>
        </p:nvSpPr>
        <p:spPr>
          <a:xfrm>
            <a:off x="2112840" y="476280"/>
            <a:ext cx="5319270" cy="27189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noAutofit/>
          </a:bodyPr>
          <a:lstStyle/>
          <a:p>
            <a:pPr algn="ctr" defTabSz="685800">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500" b="1" spc="-1">
                <a:solidFill>
                  <a:srgbClr val="000000"/>
                </a:solidFill>
                <a:latin typeface="Calibri"/>
                <a:ea typeface="DejaVu Sans"/>
              </a:rPr>
              <a:t> </a:t>
            </a:r>
            <a:endParaRPr lang="fr-FR" sz="1500" spc="-1">
              <a:solidFill>
                <a:srgbClr val="000000"/>
              </a:solidFill>
              <a:latin typeface="Calibri"/>
            </a:endParaRPr>
          </a:p>
        </p:txBody>
      </p:sp>
      <p:sp>
        <p:nvSpPr>
          <p:cNvPr id="70" name="Rectangle 148"/>
          <p:cNvSpPr/>
          <p:nvPr/>
        </p:nvSpPr>
        <p:spPr>
          <a:xfrm>
            <a:off x="648630" y="1165051"/>
            <a:ext cx="3576690" cy="1009186"/>
          </a:xfrm>
          <a:prstGeom prst="rect">
            <a:avLst/>
          </a:prstGeom>
          <a:noFill/>
          <a:ln w="9360">
            <a:solidFill>
              <a:srgbClr val="262699"/>
            </a:solidFill>
            <a:round/>
          </a:ln>
        </p:spPr>
        <p:style>
          <a:lnRef idx="0">
            <a:scrgbClr r="0" g="0" b="0"/>
          </a:lnRef>
          <a:fillRef idx="0">
            <a:scrgbClr r="0" g="0" b="0"/>
          </a:fillRef>
          <a:effectRef idx="0">
            <a:scrgbClr r="0" g="0" b="0"/>
          </a:effectRef>
          <a:fontRef idx="minor"/>
        </p:style>
        <p:txBody>
          <a:bodyPr wrap="square" lIns="67500" tIns="33750" rIns="67500" bIns="33750" anchor="t">
            <a:spAutoFit/>
          </a:bodyPr>
          <a:lstStyle/>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350" b="1" spc="-1" dirty="0">
                <a:solidFill>
                  <a:srgbClr val="000000"/>
                </a:solidFill>
                <a:latin typeface="Calibri"/>
                <a:ea typeface="DejaVu Sans"/>
              </a:rPr>
              <a:t>Finalité</a:t>
            </a:r>
            <a:endParaRPr lang="fr-FR" sz="1350"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u="sng" spc="-1" dirty="0">
                <a:solidFill>
                  <a:srgbClr val="000000"/>
                </a:solidFill>
                <a:latin typeface="Calibri"/>
                <a:ea typeface="DejaVu Sans"/>
              </a:rPr>
              <a:t>Evaluer les compétences </a:t>
            </a:r>
            <a:r>
              <a:rPr lang="fr-FR" sz="1200" spc="-1" dirty="0">
                <a:solidFill>
                  <a:srgbClr val="000000"/>
                </a:solidFill>
                <a:latin typeface="Calibri"/>
                <a:ea typeface="DejaVu Sans"/>
              </a:rPr>
              <a:t>mises en œuvre en milieu </a:t>
            </a:r>
            <a:r>
              <a:rPr lang="fr-FR" sz="1200" spc="-1" dirty="0">
                <a:solidFill>
                  <a:srgbClr val="000000"/>
                </a:solidFill>
                <a:latin typeface="Calibri"/>
                <a:ea typeface="Times New Roman"/>
              </a:rPr>
              <a:t>professionnel lors de soins d’hygiène, de confort et de sécurité auprès de personnes adultes non autonomes, de distribution de repas ou de collation, d’accompagnement.</a:t>
            </a:r>
            <a:endParaRPr lang="fr-FR" sz="1200" spc="-1" dirty="0">
              <a:solidFill>
                <a:srgbClr val="000000"/>
              </a:solidFill>
              <a:latin typeface="Calibri"/>
            </a:endParaRPr>
          </a:p>
        </p:txBody>
      </p:sp>
      <p:sp>
        <p:nvSpPr>
          <p:cNvPr id="71" name="Rectangle 149"/>
          <p:cNvSpPr/>
          <p:nvPr/>
        </p:nvSpPr>
        <p:spPr>
          <a:xfrm>
            <a:off x="4301460" y="848399"/>
            <a:ext cx="4447004" cy="1296509"/>
          </a:xfrm>
          <a:prstGeom prst="rect">
            <a:avLst/>
          </a:prstGeom>
          <a:noFill/>
          <a:ln w="9360">
            <a:solidFill>
              <a:srgbClr val="262699"/>
            </a:solidFill>
            <a:round/>
          </a:ln>
        </p:spPr>
        <p:style>
          <a:lnRef idx="0">
            <a:scrgbClr r="0" g="0" b="0"/>
          </a:lnRef>
          <a:fillRef idx="0">
            <a:scrgbClr r="0" g="0" b="0"/>
          </a:fillRef>
          <a:effectRef idx="0">
            <a:scrgbClr r="0" g="0" b="0"/>
          </a:effectRef>
          <a:fontRef idx="minor"/>
        </p:style>
        <p:txBody>
          <a:bodyPr wrap="square" lIns="67500" tIns="33750" rIns="67500" bIns="33750" anchor="t">
            <a:spAutoFit/>
          </a:bodyPr>
          <a:lstStyle/>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b="1" spc="-1" dirty="0">
                <a:solidFill>
                  <a:srgbClr val="000000"/>
                </a:solidFill>
                <a:latin typeface="Calibri"/>
                <a:ea typeface="DejaVu Sans"/>
              </a:rPr>
              <a:t>Compétences évaluées</a:t>
            </a:r>
            <a:endParaRPr lang="fr-FR" sz="1200"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rgbClr val="000000"/>
                </a:solidFill>
                <a:latin typeface="Calibri"/>
                <a:ea typeface="Times New Roman"/>
              </a:rPr>
              <a:t>2.1 Réaliser les activités liées à l’hygiène, au confort de la personne et à la sécurisation</a:t>
            </a:r>
            <a:endParaRPr lang="fr-FR" sz="1050"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rgbClr val="000000"/>
                </a:solidFill>
                <a:latin typeface="Calibri"/>
                <a:ea typeface="Times New Roman"/>
              </a:rPr>
              <a:t>2.2 Surveiller l’état de santé de la personne et intervenir en conséquence</a:t>
            </a:r>
            <a:endParaRPr lang="fr-FR" sz="1050"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rgbClr val="000000"/>
                </a:solidFill>
                <a:latin typeface="Calibri"/>
                <a:ea typeface="Times New Roman"/>
              </a:rPr>
              <a:t>2.3 Assurer l’hygiène de l’environnement proche de la personne et veiller au bon état de fonctionnement du lit, des aides techniques, des dispositifs médicaux dans l’environnement de la personne</a:t>
            </a:r>
            <a:endParaRPr lang="fr-FR" sz="1050"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rgbClr val="000000"/>
                </a:solidFill>
                <a:latin typeface="Calibri"/>
                <a:ea typeface="Times New Roman"/>
              </a:rPr>
              <a:t>2.4 Distribuer des repas équilibrés conformes aux besoins de la personne, installer la personne et accompagner la prise des repas</a:t>
            </a:r>
            <a:endParaRPr lang="fr-FR" sz="1050" spc="-1" dirty="0">
              <a:solidFill>
                <a:srgbClr val="000000"/>
              </a:solidFill>
              <a:latin typeface="Calibri"/>
            </a:endParaRPr>
          </a:p>
        </p:txBody>
      </p:sp>
      <p:sp>
        <p:nvSpPr>
          <p:cNvPr id="72" name="Rectangle 150"/>
          <p:cNvSpPr/>
          <p:nvPr/>
        </p:nvSpPr>
        <p:spPr>
          <a:xfrm>
            <a:off x="648630" y="2427734"/>
            <a:ext cx="3167910" cy="1794979"/>
          </a:xfrm>
          <a:prstGeom prst="rect">
            <a:avLst/>
          </a:prstGeom>
          <a:noFill/>
          <a:ln w="9360">
            <a:solidFill>
              <a:srgbClr val="262699"/>
            </a:solidFill>
            <a:round/>
          </a:ln>
        </p:spPr>
        <p:style>
          <a:lnRef idx="0">
            <a:scrgbClr r="0" g="0" b="0"/>
          </a:lnRef>
          <a:fillRef idx="0">
            <a:scrgbClr r="0" g="0" b="0"/>
          </a:fillRef>
          <a:effectRef idx="0">
            <a:scrgbClr r="0" g="0" b="0"/>
          </a:effectRef>
          <a:fontRef idx="minor"/>
        </p:style>
        <p:txBody>
          <a:bodyPr wrap="square" lIns="67500" tIns="33750" rIns="67500" bIns="33750" anchor="t">
            <a:spAutoFit/>
          </a:bodyPr>
          <a:lstStyle/>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endParaRPr lang="fr-FR" sz="1350" b="1" spc="-1" dirty="0">
              <a:solidFill>
                <a:srgbClr val="000000"/>
              </a:solidFill>
              <a:latin typeface="Calibri"/>
              <a:ea typeface="DejaVu Sans"/>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350" b="1" spc="-1" dirty="0">
                <a:solidFill>
                  <a:srgbClr val="000000"/>
                </a:solidFill>
                <a:latin typeface="Calibri"/>
                <a:ea typeface="DejaVu Sans"/>
              </a:rPr>
              <a:t>Modalités d’évaluation : </a:t>
            </a:r>
            <a:endParaRPr lang="fr-FR" sz="1350"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350" spc="-1" dirty="0">
                <a:solidFill>
                  <a:srgbClr val="000000"/>
                </a:solidFill>
                <a:latin typeface="Calibri"/>
                <a:ea typeface="DejaVu Sans"/>
              </a:rPr>
              <a:t>La sous-épreuve s’appuie sur un </a:t>
            </a:r>
            <a:r>
              <a:rPr lang="fr-FR" sz="1350" u="sng" spc="-1" dirty="0">
                <a:solidFill>
                  <a:srgbClr val="000000"/>
                </a:solidFill>
                <a:latin typeface="Calibri"/>
                <a:ea typeface="DejaVu Sans"/>
              </a:rPr>
              <a:t>sujet</a:t>
            </a:r>
            <a:r>
              <a:rPr lang="fr-FR" sz="1350" spc="-1" dirty="0">
                <a:solidFill>
                  <a:srgbClr val="000000"/>
                </a:solidFill>
                <a:latin typeface="Calibri"/>
                <a:ea typeface="DejaVu Sans"/>
              </a:rPr>
              <a:t> constitué d’un </a:t>
            </a:r>
            <a:r>
              <a:rPr lang="fr-FR" sz="1350" u="sng" spc="-1" dirty="0">
                <a:solidFill>
                  <a:srgbClr val="000000"/>
                </a:solidFill>
                <a:latin typeface="Calibri"/>
                <a:ea typeface="DejaVu Sans"/>
              </a:rPr>
              <a:t>dossier</a:t>
            </a:r>
            <a:r>
              <a:rPr lang="fr-FR" sz="1350" spc="-1" dirty="0">
                <a:solidFill>
                  <a:srgbClr val="000000"/>
                </a:solidFill>
                <a:latin typeface="Calibri"/>
                <a:ea typeface="DejaVu Sans"/>
              </a:rPr>
              <a:t> introduit par un </a:t>
            </a:r>
            <a:r>
              <a:rPr lang="fr-FR" sz="1350" u="sng" spc="-1" dirty="0">
                <a:solidFill>
                  <a:srgbClr val="000000"/>
                </a:solidFill>
                <a:latin typeface="Calibri"/>
                <a:ea typeface="DejaVu Sans"/>
              </a:rPr>
              <a:t>contexte professionnel </a:t>
            </a:r>
            <a:r>
              <a:rPr lang="fr-FR" sz="1350" spc="-1" dirty="0">
                <a:solidFill>
                  <a:srgbClr val="000000"/>
                </a:solidFill>
                <a:latin typeface="Calibri"/>
                <a:ea typeface="DejaVu Sans"/>
              </a:rPr>
              <a:t>et une </a:t>
            </a:r>
            <a:r>
              <a:rPr lang="fr-FR" sz="1350" u="sng" spc="-1" dirty="0">
                <a:solidFill>
                  <a:srgbClr val="000000"/>
                </a:solidFill>
                <a:latin typeface="Calibri"/>
                <a:ea typeface="DejaVu Sans"/>
              </a:rPr>
              <a:t>situation professionnelle</a:t>
            </a:r>
            <a:r>
              <a:rPr lang="fr-FR" sz="1350" spc="-1" dirty="0">
                <a:solidFill>
                  <a:srgbClr val="000000"/>
                </a:solidFill>
                <a:latin typeface="Calibri"/>
                <a:ea typeface="DejaVu Sans"/>
              </a:rPr>
              <a:t>. Ce dossier présente les problématiques de la personne prise en soins et comprend un extrait du dossier patient.</a:t>
            </a: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endParaRPr lang="fr-FR" sz="1350" spc="-1" dirty="0">
              <a:solidFill>
                <a:srgbClr val="000000"/>
              </a:solidFill>
              <a:latin typeface="Calibri"/>
            </a:endParaRPr>
          </a:p>
        </p:txBody>
      </p:sp>
      <p:cxnSp>
        <p:nvCxnSpPr>
          <p:cNvPr id="73" name="Connecteur : en angle 151"/>
          <p:cNvCxnSpPr/>
          <p:nvPr/>
        </p:nvCxnSpPr>
        <p:spPr>
          <a:xfrm>
            <a:off x="3812490" y="2776950"/>
            <a:ext cx="489240" cy="273780"/>
          </a:xfrm>
          <a:prstGeom prst="bentConnector3">
            <a:avLst>
              <a:gd name="adj1" fmla="val 49861"/>
            </a:avLst>
          </a:prstGeom>
          <a:ln w="9360">
            <a:solidFill>
              <a:srgbClr val="000000"/>
            </a:solidFill>
            <a:round/>
            <a:tailEnd type="triangle" w="med" len="med"/>
          </a:ln>
        </p:spPr>
      </p:cxnSp>
      <p:sp>
        <p:nvSpPr>
          <p:cNvPr id="74" name="Rectangle 152"/>
          <p:cNvSpPr/>
          <p:nvPr/>
        </p:nvSpPr>
        <p:spPr>
          <a:xfrm>
            <a:off x="4301460" y="2355727"/>
            <a:ext cx="4446464" cy="713440"/>
          </a:xfrm>
          <a:prstGeom prst="rect">
            <a:avLst/>
          </a:prstGeom>
          <a:solidFill>
            <a:srgbClr val="0070C0"/>
          </a:solidFill>
          <a:ln w="9360">
            <a:solidFill>
              <a:srgbClr val="000000"/>
            </a:solidFill>
            <a:round/>
          </a:ln>
        </p:spPr>
        <p:style>
          <a:lnRef idx="0">
            <a:scrgbClr r="0" g="0" b="0"/>
          </a:lnRef>
          <a:fillRef idx="0">
            <a:scrgbClr r="0" g="0" b="0"/>
          </a:fillRef>
          <a:effectRef idx="0">
            <a:scrgbClr r="0" g="0" b="0"/>
          </a:effectRef>
          <a:fontRef idx="minor"/>
        </p:style>
        <p:txBody>
          <a:bodyPr lIns="67500" tIns="33750" rIns="67500" bIns="33750" anchor="t">
            <a:noAutofit/>
          </a:bodyPr>
          <a:lstStyle/>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chemeClr val="lt1"/>
                </a:solidFill>
                <a:latin typeface="Calibri"/>
                <a:ea typeface="DejaVu Sans"/>
              </a:rPr>
              <a:t>Partie écrite =&gt;  le candidat doit :</a:t>
            </a:r>
            <a:endParaRPr lang="fr-FR" sz="1050" spc="-1" dirty="0">
              <a:solidFill>
                <a:srgbClr val="FFFFFF"/>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chemeClr val="lt1"/>
                </a:solidFill>
                <a:latin typeface="Calibri"/>
                <a:ea typeface="DejaVu Sans"/>
              </a:rPr>
              <a:t>- présenter le raisonnement clinique qu’il a mené ;</a:t>
            </a:r>
            <a:endParaRPr lang="fr-FR" sz="1050" spc="-1" dirty="0">
              <a:solidFill>
                <a:srgbClr val="FFFFFF"/>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chemeClr val="lt1"/>
                </a:solidFill>
                <a:latin typeface="Calibri"/>
                <a:ea typeface="DejaVu Sans"/>
              </a:rPr>
              <a:t>- proposer et justifier deux activités découlant de ce raisonnement clinique</a:t>
            </a: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chemeClr val="lt1"/>
                </a:solidFill>
                <a:latin typeface="Calibri"/>
                <a:ea typeface="DejaVu Sans"/>
              </a:rPr>
              <a:t>- répondre à un questionnement sur les savoirs associés du bloc 2 en lien avec la situation.</a:t>
            </a:r>
          </a:p>
          <a:p>
            <a:pPr marL="171450" indent="-171450" defTabSz="685800">
              <a:lnSpc>
                <a:spcPct val="83000"/>
              </a:lnSpc>
              <a:spcBef>
                <a:spcPts val="38"/>
              </a:spcBef>
              <a:spcAft>
                <a:spcPts val="38"/>
              </a:spcAft>
              <a:buFontTx/>
              <a:buChar char="-"/>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endParaRPr lang="fr-FR" sz="1050" spc="-1" dirty="0">
              <a:solidFill>
                <a:srgbClr val="FFFFFF"/>
              </a:solidFill>
              <a:latin typeface="Calibri"/>
            </a:endParaRPr>
          </a:p>
        </p:txBody>
      </p:sp>
      <p:sp>
        <p:nvSpPr>
          <p:cNvPr id="75" name="Rectangle 153"/>
          <p:cNvSpPr/>
          <p:nvPr/>
        </p:nvSpPr>
        <p:spPr>
          <a:xfrm>
            <a:off x="4301460" y="3200197"/>
            <a:ext cx="4446464" cy="1539346"/>
          </a:xfrm>
          <a:prstGeom prst="rect">
            <a:avLst/>
          </a:prstGeom>
          <a:solidFill>
            <a:srgbClr val="0070C0"/>
          </a:solidFill>
          <a:ln w="9360">
            <a:solidFill>
              <a:srgbClr val="000000"/>
            </a:solidFill>
            <a:round/>
          </a:ln>
        </p:spPr>
        <p:style>
          <a:lnRef idx="0">
            <a:scrgbClr r="0" g="0" b="0"/>
          </a:lnRef>
          <a:fillRef idx="0">
            <a:scrgbClr r="0" g="0" b="0"/>
          </a:fillRef>
          <a:effectRef idx="0">
            <a:scrgbClr r="0" g="0" b="0"/>
          </a:effectRef>
          <a:fontRef idx="minor"/>
        </p:style>
        <p:txBody>
          <a:bodyPr lIns="67500" tIns="33750" rIns="67500" bIns="33750" anchor="t">
            <a:noAutofit/>
          </a:bodyPr>
          <a:lstStyle/>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rgbClr val="FFFFFF"/>
                </a:solidFill>
                <a:latin typeface="Calibri"/>
                <a:ea typeface="DejaVu Sans"/>
              </a:rPr>
              <a:t>Partie pratique  =&gt; le candidat doit  en lien avec le raisonnement clinique précédent :</a:t>
            </a:r>
            <a:endParaRPr lang="fr-FR" sz="1050" spc="-1" dirty="0">
              <a:solidFill>
                <a:srgbClr val="FFFFFF"/>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rgbClr val="FFFFFF"/>
                </a:solidFill>
                <a:latin typeface="Calibri"/>
                <a:ea typeface="DejaVu Sans"/>
              </a:rPr>
              <a:t>- réaliser un soin d’hygiène et de confort auprès d’une personne adulte non autonome ;</a:t>
            </a:r>
            <a:endParaRPr lang="fr-FR" sz="1050" spc="-1" dirty="0">
              <a:solidFill>
                <a:srgbClr val="FFFFFF"/>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rgbClr val="FFFFFF"/>
                </a:solidFill>
                <a:latin typeface="Calibri"/>
                <a:ea typeface="DejaVu Sans"/>
              </a:rPr>
              <a:t>- réaliser un bionettoyage.</a:t>
            </a:r>
            <a:endParaRPr lang="fr-FR" sz="1050" spc="-1" dirty="0">
              <a:solidFill>
                <a:srgbClr val="FFFFFF"/>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rgbClr val="FFFFFF"/>
                </a:solidFill>
                <a:latin typeface="Calibri"/>
                <a:ea typeface="DejaVu Sans"/>
              </a:rPr>
              <a:t>La situation professionnelle peut comprendre une situation d’urgence et inclut au moins deux des activités suivantes :</a:t>
            </a:r>
            <a:endParaRPr lang="fr-FR" sz="1050" spc="-1" dirty="0">
              <a:solidFill>
                <a:srgbClr val="FFFFFF"/>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rgbClr val="FFFFFF"/>
                </a:solidFill>
                <a:latin typeface="Calibri"/>
                <a:ea typeface="DejaVu Sans"/>
              </a:rPr>
              <a:t>- l’accompagnement à la mobilité ;</a:t>
            </a:r>
            <a:endParaRPr lang="fr-FR" sz="1050" spc="-1" dirty="0">
              <a:solidFill>
                <a:srgbClr val="FFFFFF"/>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rgbClr val="FFFFFF"/>
                </a:solidFill>
                <a:latin typeface="Calibri"/>
                <a:ea typeface="DejaVu Sans"/>
              </a:rPr>
              <a:t>- la mesure et la transcription d’un paramètre vital ;</a:t>
            </a:r>
            <a:endParaRPr lang="fr-FR" sz="1050" spc="-1" dirty="0">
              <a:solidFill>
                <a:srgbClr val="FFFFFF"/>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rgbClr val="FFFFFF"/>
                </a:solidFill>
                <a:latin typeface="Calibri"/>
                <a:ea typeface="DejaVu Sans"/>
              </a:rPr>
              <a:t>- le service d’une collation ou d’un repas ;</a:t>
            </a:r>
            <a:endParaRPr lang="fr-FR" sz="1050" spc="-1" dirty="0">
              <a:solidFill>
                <a:srgbClr val="FFFFFF"/>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rgbClr val="FFFFFF"/>
                </a:solidFill>
                <a:latin typeface="Calibri"/>
                <a:ea typeface="DejaVu Sans"/>
              </a:rPr>
              <a:t>- l’aide à la prise d’un repas.</a:t>
            </a:r>
            <a:endParaRPr lang="fr-FR" sz="1050" spc="-1" dirty="0">
              <a:solidFill>
                <a:srgbClr val="FFFFFF"/>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endParaRPr lang="fr-FR" sz="1200" spc="-1" dirty="0">
              <a:solidFill>
                <a:srgbClr val="FFFFFF"/>
              </a:solidFill>
              <a:latin typeface="Calibri"/>
            </a:endParaRPr>
          </a:p>
        </p:txBody>
      </p:sp>
      <p:cxnSp>
        <p:nvCxnSpPr>
          <p:cNvPr id="76" name="Connecteur : en angle 154"/>
          <p:cNvCxnSpPr/>
          <p:nvPr/>
        </p:nvCxnSpPr>
        <p:spPr>
          <a:xfrm>
            <a:off x="3809520" y="3650670"/>
            <a:ext cx="468990" cy="402300"/>
          </a:xfrm>
          <a:prstGeom prst="bentConnector3">
            <a:avLst>
              <a:gd name="adj1" fmla="val 50000"/>
            </a:avLst>
          </a:prstGeom>
          <a:ln w="9360">
            <a:solidFill>
              <a:srgbClr val="000000"/>
            </a:solidFill>
            <a:round/>
            <a:tailEnd type="triangle" w="med" len="med"/>
          </a:ln>
        </p:spPr>
      </p:cxnSp>
      <p:sp>
        <p:nvSpPr>
          <p:cNvPr id="78" name="Rectangle 156"/>
          <p:cNvSpPr/>
          <p:nvPr/>
        </p:nvSpPr>
        <p:spPr>
          <a:xfrm>
            <a:off x="2413890" y="81001"/>
            <a:ext cx="4514400" cy="298992"/>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gn="ctr" defTabSz="685800">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500" b="1" spc="-1" dirty="0">
                <a:solidFill>
                  <a:srgbClr val="000000"/>
                </a:solidFill>
                <a:latin typeface="Calibri"/>
                <a:ea typeface="DejaVu Sans"/>
              </a:rPr>
              <a:t>E32 Soins d’hygiène, de confort et de sécurité </a:t>
            </a:r>
            <a:endParaRPr lang="fr-FR" sz="1500" spc="-1" dirty="0">
              <a:solidFill>
                <a:srgbClr val="000000"/>
              </a:solidFill>
              <a:latin typeface="Calibri"/>
            </a:endParaRPr>
          </a:p>
        </p:txBody>
      </p:sp>
      <p:sp>
        <p:nvSpPr>
          <p:cNvPr id="79" name="Larme 2"/>
          <p:cNvSpPr/>
          <p:nvPr/>
        </p:nvSpPr>
        <p:spPr>
          <a:xfrm>
            <a:off x="2112840" y="528390"/>
            <a:ext cx="2112480" cy="564300"/>
          </a:xfrm>
          <a:prstGeom prst="teardrop">
            <a:avLst>
              <a:gd name="adj" fmla="val 100000"/>
            </a:avLst>
          </a:prstGeom>
          <a:solidFill>
            <a:schemeClr val="accent4">
              <a:lumMod val="40000"/>
              <a:lumOff val="60000"/>
            </a:schemeClr>
          </a:solidFill>
          <a:ln>
            <a:solidFill>
              <a:srgbClr val="024F7A"/>
            </a:solidFill>
          </a:ln>
        </p:spPr>
        <p:style>
          <a:lnRef idx="2">
            <a:schemeClr val="accent2">
              <a:shade val="50000"/>
            </a:schemeClr>
          </a:lnRef>
          <a:fillRef idx="1">
            <a:schemeClr val="accent2"/>
          </a:fillRef>
          <a:effectRef idx="0">
            <a:schemeClr val="accent2"/>
          </a:effectRef>
          <a:fontRef idx="minor"/>
        </p:style>
        <p:txBody>
          <a:bodyPr lIns="67500" tIns="33750" rIns="67500" bIns="33750" anchor="ctr">
            <a:noAutofit/>
          </a:bodyPr>
          <a:lstStyle/>
          <a:p>
            <a:pPr algn="ctr" defTabSz="685800"/>
            <a:endParaRPr lang="fr-FR" sz="1350" spc="-1" dirty="0">
              <a:solidFill>
                <a:srgbClr val="000000"/>
              </a:solidFill>
              <a:latin typeface="Calibri"/>
            </a:endParaRPr>
          </a:p>
          <a:p>
            <a:pPr algn="ctr" defTabSz="685800"/>
            <a:r>
              <a:rPr lang="fr-FR" sz="1200" spc="-1" dirty="0">
                <a:solidFill>
                  <a:schemeClr val="dk1"/>
                </a:solidFill>
                <a:latin typeface="Calibri"/>
                <a:ea typeface="DejaVu Sans"/>
              </a:rPr>
              <a:t>Durée totale =&gt; 2h :</a:t>
            </a:r>
            <a:endParaRPr lang="fr-FR" sz="1200" spc="-1" dirty="0">
              <a:solidFill>
                <a:srgbClr val="000000"/>
              </a:solidFill>
              <a:latin typeface="Calibri"/>
            </a:endParaRPr>
          </a:p>
          <a:p>
            <a:pPr algn="ctr" defTabSz="685800"/>
            <a:r>
              <a:rPr lang="fr-FR" sz="1200" spc="-1" dirty="0">
                <a:solidFill>
                  <a:schemeClr val="dk1"/>
                </a:solidFill>
                <a:latin typeface="Calibri"/>
                <a:ea typeface="DejaVu Sans"/>
              </a:rPr>
              <a:t>1h écrit + 1h TP</a:t>
            </a:r>
            <a:endParaRPr lang="fr-FR" sz="1200" spc="-1" dirty="0">
              <a:solidFill>
                <a:srgbClr val="000000"/>
              </a:solidFill>
              <a:latin typeface="Calibri"/>
            </a:endParaRPr>
          </a:p>
          <a:p>
            <a:pPr algn="ctr" defTabSz="685800"/>
            <a:endParaRPr lang="fr-FR" sz="1350" spc="-1" dirty="0">
              <a:solidFill>
                <a:srgbClr val="000000"/>
              </a:solidFill>
              <a:latin typeface="Calibri"/>
            </a:endParaRPr>
          </a:p>
        </p:txBody>
      </p:sp>
      <p:sp>
        <p:nvSpPr>
          <p:cNvPr id="2" name="Espace réservé du numéro de diapositive 1">
            <a:extLst>
              <a:ext uri="{FF2B5EF4-FFF2-40B4-BE49-F238E27FC236}">
                <a16:creationId xmlns:a16="http://schemas.microsoft.com/office/drawing/2014/main" id="{5B38D99A-30C3-4447-8A0A-D5E442E41C39}"/>
              </a:ext>
            </a:extLst>
          </p:cNvPr>
          <p:cNvSpPr>
            <a:spLocks noGrp="1"/>
          </p:cNvSpPr>
          <p:nvPr>
            <p:ph type="sldNum" idx="1"/>
          </p:nvPr>
        </p:nvSpPr>
        <p:spPr>
          <a:xfrm>
            <a:off x="6264000" y="4783500"/>
            <a:ext cx="2268440" cy="278999"/>
          </a:xfrm>
        </p:spPr>
        <p:txBody>
          <a:bodyPr/>
          <a:lstStyle/>
          <a:p>
            <a:fld id="{5C664C24-30E7-4B0E-A906-B5D12C5FF3F7}" type="slidenum">
              <a:rPr lang="fr-FR" smtClean="0"/>
              <a:t>26</a:t>
            </a:fld>
            <a:r>
              <a:rPr lang="fr-FR" dirty="0"/>
              <a:t>              10/12/2024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158"/>
          <p:cNvSpPr/>
          <p:nvPr/>
        </p:nvSpPr>
        <p:spPr>
          <a:xfrm>
            <a:off x="1143000" y="0"/>
            <a:ext cx="132840" cy="179280"/>
          </a:xfrm>
          <a:prstGeom prst="rect">
            <a:avLst/>
          </a:prstGeom>
          <a:noFill/>
          <a:ln w="9360">
            <a:solidFill>
              <a:srgbClr val="000000">
                <a:alpha val="0"/>
              </a:srgbClr>
            </a:solidFill>
            <a:round/>
          </a:ln>
        </p:spPr>
        <p:style>
          <a:lnRef idx="0">
            <a:scrgbClr r="0" g="0" b="0"/>
          </a:lnRef>
          <a:fillRef idx="0">
            <a:scrgbClr r="0" g="0" b="0"/>
          </a:fillRef>
          <a:effectRef idx="0">
            <a:scrgbClr r="0" g="0" b="0"/>
          </a:effectRef>
          <a:fontRef idx="minor"/>
        </p:style>
        <p:txBody>
          <a:bodyPr wrap="none" lIns="67500" tIns="35100" rIns="67500" bIns="35100" anchor="ctr">
            <a:noAutofit/>
          </a:bodyPr>
          <a:lstStyle/>
          <a:p>
            <a:pPr defTabSz="685800">
              <a:lnSpc>
                <a:spcPct val="83000"/>
              </a:lnSpc>
              <a:spcBef>
                <a:spcPts val="28"/>
              </a:spcBef>
              <a:spcAft>
                <a:spcPts val="28"/>
              </a:spcAft>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endParaRPr lang="fr-FR" sz="1350" spc="-1">
              <a:solidFill>
                <a:srgbClr val="000000"/>
              </a:solidFill>
              <a:latin typeface="Calibri"/>
              <a:ea typeface="DejaVu Sans"/>
            </a:endParaRPr>
          </a:p>
        </p:txBody>
      </p:sp>
      <p:sp>
        <p:nvSpPr>
          <p:cNvPr id="82" name="Rectangle 159"/>
          <p:cNvSpPr/>
          <p:nvPr/>
        </p:nvSpPr>
        <p:spPr>
          <a:xfrm>
            <a:off x="2235960" y="210870"/>
            <a:ext cx="5319270" cy="27189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noAutofit/>
          </a:bodyPr>
          <a:lstStyle/>
          <a:p>
            <a:pPr algn="ctr" defTabSz="685800">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500" b="1" spc="-1">
                <a:solidFill>
                  <a:srgbClr val="000000"/>
                </a:solidFill>
                <a:latin typeface="Calibri"/>
                <a:ea typeface="DejaVu Sans"/>
              </a:rPr>
              <a:t>E33 Travail et communication en équipe pluriprofessionnelle </a:t>
            </a:r>
            <a:endParaRPr lang="fr-FR" sz="1500" spc="-1">
              <a:solidFill>
                <a:srgbClr val="000000"/>
              </a:solidFill>
              <a:latin typeface="Calibri"/>
            </a:endParaRPr>
          </a:p>
        </p:txBody>
      </p:sp>
      <p:sp>
        <p:nvSpPr>
          <p:cNvPr id="83" name="Rectangle 160"/>
          <p:cNvSpPr/>
          <p:nvPr/>
        </p:nvSpPr>
        <p:spPr>
          <a:xfrm>
            <a:off x="467544" y="1585980"/>
            <a:ext cx="3807456" cy="760465"/>
          </a:xfrm>
          <a:prstGeom prst="rect">
            <a:avLst/>
          </a:prstGeom>
          <a:noFill/>
          <a:ln w="9360">
            <a:solidFill>
              <a:srgbClr val="262699"/>
            </a:solidFill>
            <a:round/>
          </a:ln>
        </p:spPr>
        <p:style>
          <a:lnRef idx="0">
            <a:scrgbClr r="0" g="0" b="0"/>
          </a:lnRef>
          <a:fillRef idx="0">
            <a:scrgbClr r="0" g="0" b="0"/>
          </a:fillRef>
          <a:effectRef idx="0">
            <a:scrgbClr r="0" g="0" b="0"/>
          </a:effectRef>
          <a:fontRef idx="minor"/>
        </p:style>
        <p:txBody>
          <a:bodyPr wrap="square" lIns="67500" tIns="33750" rIns="67500" bIns="33750" anchor="t">
            <a:spAutoFit/>
          </a:bodyPr>
          <a:lstStyle/>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350" b="1" spc="-1" dirty="0">
                <a:solidFill>
                  <a:srgbClr val="000000"/>
                </a:solidFill>
                <a:latin typeface="Calibri"/>
                <a:ea typeface="DejaVu Sans"/>
              </a:rPr>
              <a:t>Finalité</a:t>
            </a:r>
            <a:endParaRPr lang="fr-FR" sz="1350"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350" spc="-1" dirty="0">
                <a:solidFill>
                  <a:srgbClr val="000000"/>
                </a:solidFill>
                <a:latin typeface="Calibri"/>
                <a:ea typeface="DejaVu Sans"/>
              </a:rPr>
              <a:t>E</a:t>
            </a:r>
            <a:r>
              <a:rPr lang="fr-FR" sz="1350" u="sng" spc="-1" dirty="0">
                <a:solidFill>
                  <a:srgbClr val="000000"/>
                </a:solidFill>
                <a:latin typeface="Calibri"/>
                <a:ea typeface="DejaVu Sans"/>
              </a:rPr>
              <a:t>valuer les compétences </a:t>
            </a:r>
            <a:r>
              <a:rPr lang="fr-FR" sz="1350" spc="-1" dirty="0">
                <a:solidFill>
                  <a:srgbClr val="000000"/>
                </a:solidFill>
                <a:latin typeface="Calibri"/>
                <a:ea typeface="DejaVu Sans"/>
              </a:rPr>
              <a:t>mises en œuvre en milieu professionnel lors d’activités réalisées en équipe pluriprofessionnelle.</a:t>
            </a:r>
            <a:endParaRPr lang="fr-FR" sz="1350" spc="-1" dirty="0">
              <a:solidFill>
                <a:srgbClr val="000000"/>
              </a:solidFill>
              <a:latin typeface="Calibri"/>
            </a:endParaRPr>
          </a:p>
        </p:txBody>
      </p:sp>
      <p:sp>
        <p:nvSpPr>
          <p:cNvPr id="84" name="Rectangle 161"/>
          <p:cNvSpPr/>
          <p:nvPr/>
        </p:nvSpPr>
        <p:spPr>
          <a:xfrm>
            <a:off x="4355976" y="730479"/>
            <a:ext cx="4189588" cy="1603003"/>
          </a:xfrm>
          <a:prstGeom prst="rect">
            <a:avLst/>
          </a:prstGeom>
          <a:noFill/>
          <a:ln w="9360">
            <a:solidFill>
              <a:srgbClr val="262699"/>
            </a:solidFill>
            <a:round/>
          </a:ln>
        </p:spPr>
        <p:style>
          <a:lnRef idx="0">
            <a:scrgbClr r="0" g="0" b="0"/>
          </a:lnRef>
          <a:fillRef idx="0">
            <a:scrgbClr r="0" g="0" b="0"/>
          </a:fillRef>
          <a:effectRef idx="0">
            <a:scrgbClr r="0" g="0" b="0"/>
          </a:effectRef>
          <a:fontRef idx="minor"/>
        </p:style>
        <p:txBody>
          <a:bodyPr wrap="square" lIns="67500" tIns="33750" rIns="67500" bIns="33750" anchor="t">
            <a:spAutoFit/>
          </a:bodyPr>
          <a:lstStyle/>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b="1" spc="-1" dirty="0">
                <a:solidFill>
                  <a:srgbClr val="000000"/>
                </a:solidFill>
                <a:latin typeface="Calibri"/>
                <a:ea typeface="DejaVu Sans"/>
              </a:rPr>
              <a:t>Compétences évaluées</a:t>
            </a:r>
            <a:endParaRPr lang="fr-FR" sz="1200"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000000"/>
                </a:solidFill>
                <a:latin typeface="Calibri"/>
                <a:ea typeface="Times New Roman"/>
              </a:rPr>
              <a:t>3.1 Gérer ses activités en inter agissant avec l’équipe pluriprofessionnelle, dans une posture professionnelle adaptée </a:t>
            </a:r>
            <a:endParaRPr lang="fr-FR" sz="1200"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000000"/>
                </a:solidFill>
                <a:latin typeface="Calibri"/>
                <a:ea typeface="Times New Roman"/>
              </a:rPr>
              <a:t>3.2 Traiter et transmettre des informations en intégrant les différents outils numériques </a:t>
            </a:r>
            <a:endParaRPr lang="fr-FR" sz="1200"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000000"/>
                </a:solidFill>
                <a:latin typeface="Calibri"/>
                <a:ea typeface="Times New Roman"/>
              </a:rPr>
              <a:t>3.3 Participer à la démarche qualité et à la prévention des risques professionnels </a:t>
            </a:r>
            <a:endParaRPr lang="fr-FR" sz="1200"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000000"/>
                </a:solidFill>
                <a:latin typeface="Calibri"/>
                <a:ea typeface="Times New Roman"/>
              </a:rPr>
              <a:t>3.4 Coordonner et conduire une équipe de bio nettoyage</a:t>
            </a:r>
            <a:endParaRPr lang="fr-FR" sz="1200"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000000"/>
                </a:solidFill>
                <a:latin typeface="Calibri"/>
                <a:ea typeface="Times New Roman"/>
              </a:rPr>
              <a:t>3.5 Participer à l’accueil, à l’encadrement et à la formation de stagiaires, à l’accueil des nouveaux agents, des bénévoles</a:t>
            </a:r>
            <a:endParaRPr lang="fr-FR" sz="1200" spc="-1" dirty="0">
              <a:solidFill>
                <a:srgbClr val="000000"/>
              </a:solidFill>
              <a:latin typeface="Calibri"/>
            </a:endParaRPr>
          </a:p>
        </p:txBody>
      </p:sp>
      <p:sp>
        <p:nvSpPr>
          <p:cNvPr id="85" name="Rectangle 162"/>
          <p:cNvSpPr/>
          <p:nvPr/>
        </p:nvSpPr>
        <p:spPr>
          <a:xfrm>
            <a:off x="468410" y="2837942"/>
            <a:ext cx="3833646" cy="1450141"/>
          </a:xfrm>
          <a:prstGeom prst="rect">
            <a:avLst/>
          </a:prstGeom>
          <a:noFill/>
          <a:ln w="9360">
            <a:solidFill>
              <a:srgbClr val="262699"/>
            </a:solidFill>
            <a:round/>
          </a:ln>
        </p:spPr>
        <p:style>
          <a:lnRef idx="0">
            <a:scrgbClr r="0" g="0" b="0"/>
          </a:lnRef>
          <a:fillRef idx="0">
            <a:scrgbClr r="0" g="0" b="0"/>
          </a:fillRef>
          <a:effectRef idx="0">
            <a:scrgbClr r="0" g="0" b="0"/>
          </a:effectRef>
          <a:fontRef idx="minor"/>
        </p:style>
        <p:txBody>
          <a:bodyPr wrap="square" lIns="67500" tIns="33750" rIns="67500" bIns="33750" anchor="t">
            <a:spAutoFit/>
          </a:bodyPr>
          <a:lstStyle/>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350" b="1" spc="-1" dirty="0">
                <a:solidFill>
                  <a:srgbClr val="000000"/>
                </a:solidFill>
                <a:latin typeface="Calibri"/>
                <a:ea typeface="DejaVu Sans"/>
              </a:rPr>
              <a:t>Modalités d’évaluation</a:t>
            </a:r>
            <a:endParaRPr lang="fr-FR" sz="1350"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350" spc="-1" dirty="0">
                <a:solidFill>
                  <a:srgbClr val="000000"/>
                </a:solidFill>
                <a:latin typeface="Calibri"/>
                <a:ea typeface="DejaVu Sans"/>
              </a:rPr>
              <a:t>A partir d’une </a:t>
            </a:r>
            <a:r>
              <a:rPr lang="fr-FR" sz="1350" u="sng" spc="-1" dirty="0">
                <a:solidFill>
                  <a:srgbClr val="000000"/>
                </a:solidFill>
                <a:latin typeface="Calibri"/>
                <a:ea typeface="DejaVu Sans"/>
              </a:rPr>
              <a:t>situation professionnelle </a:t>
            </a:r>
            <a:r>
              <a:rPr lang="fr-FR" sz="1350" spc="-1" dirty="0">
                <a:solidFill>
                  <a:srgbClr val="000000"/>
                </a:solidFill>
                <a:latin typeface="Calibri"/>
                <a:ea typeface="DejaVu Sans"/>
              </a:rPr>
              <a:t>du secteur sanitaire ou médico-social et d’un </a:t>
            </a:r>
            <a:r>
              <a:rPr lang="fr-FR" sz="1350" u="sng" spc="-1" dirty="0">
                <a:solidFill>
                  <a:srgbClr val="000000"/>
                </a:solidFill>
                <a:latin typeface="Calibri"/>
                <a:ea typeface="DejaVu Sans"/>
              </a:rPr>
              <a:t>dossier documentaire précisant le contexte professionnel</a:t>
            </a:r>
            <a:r>
              <a:rPr lang="fr-FR" sz="1350" spc="-1" dirty="0">
                <a:solidFill>
                  <a:srgbClr val="000000"/>
                </a:solidFill>
                <a:latin typeface="Calibri"/>
                <a:ea typeface="DejaVu Sans"/>
              </a:rPr>
              <a:t>, le candidat doit réaliser les activités demandées en lien avec les compétences à évaluer et </a:t>
            </a:r>
            <a:r>
              <a:rPr lang="fr-FR" sz="1350" b="1" spc="-1" dirty="0">
                <a:solidFill>
                  <a:srgbClr val="000000"/>
                </a:solidFill>
                <a:latin typeface="Calibri"/>
                <a:ea typeface="DejaVu Sans"/>
              </a:rPr>
              <a:t>préparer son exposé</a:t>
            </a:r>
            <a:r>
              <a:rPr lang="fr-FR" sz="1350" spc="-1" dirty="0">
                <a:solidFill>
                  <a:srgbClr val="000000"/>
                </a:solidFill>
                <a:latin typeface="Calibri"/>
                <a:ea typeface="DejaVu Sans"/>
              </a:rPr>
              <a:t>. </a:t>
            </a:r>
            <a:endParaRPr lang="fr-FR" sz="1350"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350" spc="-1" dirty="0">
                <a:solidFill>
                  <a:srgbClr val="000000"/>
                </a:solidFill>
                <a:latin typeface="Calibri"/>
                <a:ea typeface="DejaVu Sans"/>
              </a:rPr>
              <a:t>Il dispose d’un </a:t>
            </a:r>
            <a:r>
              <a:rPr lang="fr-FR" sz="1350" b="1" spc="-1" dirty="0">
                <a:solidFill>
                  <a:srgbClr val="000000"/>
                </a:solidFill>
                <a:latin typeface="Calibri"/>
                <a:ea typeface="DejaVu Sans"/>
              </a:rPr>
              <a:t>poste informatique</a:t>
            </a:r>
            <a:r>
              <a:rPr lang="fr-FR" sz="1350" spc="-1" dirty="0">
                <a:solidFill>
                  <a:srgbClr val="000000"/>
                </a:solidFill>
                <a:latin typeface="Calibri"/>
                <a:ea typeface="DejaVu Sans"/>
              </a:rPr>
              <a:t>.</a:t>
            </a:r>
            <a:endParaRPr lang="fr-FR" sz="1350" spc="-1" dirty="0">
              <a:solidFill>
                <a:srgbClr val="000000"/>
              </a:solidFill>
              <a:latin typeface="Calibri"/>
            </a:endParaRPr>
          </a:p>
        </p:txBody>
      </p:sp>
      <p:cxnSp>
        <p:nvCxnSpPr>
          <p:cNvPr id="86" name="Connecteur : en angle 163"/>
          <p:cNvCxnSpPr/>
          <p:nvPr/>
        </p:nvCxnSpPr>
        <p:spPr>
          <a:xfrm>
            <a:off x="4275540" y="3025350"/>
            <a:ext cx="489240" cy="273780"/>
          </a:xfrm>
          <a:prstGeom prst="bentConnector3">
            <a:avLst>
              <a:gd name="adj1" fmla="val 49861"/>
            </a:avLst>
          </a:prstGeom>
          <a:ln w="9360">
            <a:solidFill>
              <a:srgbClr val="000000"/>
            </a:solidFill>
            <a:round/>
            <a:tailEnd type="triangle" w="med" len="med"/>
          </a:ln>
        </p:spPr>
      </p:cxnSp>
      <p:sp>
        <p:nvSpPr>
          <p:cNvPr id="87" name="Rectangle 164"/>
          <p:cNvSpPr/>
          <p:nvPr/>
        </p:nvSpPr>
        <p:spPr>
          <a:xfrm>
            <a:off x="4774500" y="2950290"/>
            <a:ext cx="3771064" cy="429300"/>
          </a:xfrm>
          <a:prstGeom prst="rect">
            <a:avLst/>
          </a:prstGeom>
          <a:solidFill>
            <a:srgbClr val="0070C0"/>
          </a:solidFill>
          <a:ln w="9360">
            <a:solidFill>
              <a:srgbClr val="000000"/>
            </a:solidFill>
            <a:round/>
          </a:ln>
        </p:spPr>
        <p:style>
          <a:lnRef idx="0">
            <a:scrgbClr r="0" g="0" b="0"/>
          </a:lnRef>
          <a:fillRef idx="0">
            <a:scrgbClr r="0" g="0" b="0"/>
          </a:fillRef>
          <a:effectRef idx="0">
            <a:scrgbClr r="0" g="0" b="0"/>
          </a:effectRef>
          <a:fontRef idx="minor"/>
        </p:style>
        <p:txBody>
          <a:bodyPr lIns="67500" tIns="33750" rIns="67500" bIns="33750" anchor="t">
            <a:noAutofit/>
          </a:bodyPr>
          <a:lstStyle/>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FFFFFF"/>
                </a:solidFill>
                <a:latin typeface="Calibri"/>
                <a:ea typeface="DejaVu Sans"/>
              </a:rPr>
              <a:t>Une situation professionnelle introductive</a:t>
            </a:r>
            <a:endParaRPr lang="fr-FR" sz="1200" spc="-1" dirty="0">
              <a:solidFill>
                <a:srgbClr val="FFFFFF"/>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FFFFFF"/>
                </a:solidFill>
                <a:latin typeface="Calibri"/>
                <a:ea typeface="DejaVu Sans"/>
              </a:rPr>
              <a:t>qui prend appui sur le milieu professionnel. </a:t>
            </a:r>
            <a:endParaRPr lang="fr-FR" sz="1200" spc="-1" dirty="0">
              <a:solidFill>
                <a:srgbClr val="FFFFFF"/>
              </a:solidFill>
              <a:latin typeface="Calibri"/>
            </a:endParaRPr>
          </a:p>
        </p:txBody>
      </p:sp>
      <p:sp>
        <p:nvSpPr>
          <p:cNvPr id="88" name="Rectangle 165"/>
          <p:cNvSpPr/>
          <p:nvPr/>
        </p:nvSpPr>
        <p:spPr>
          <a:xfrm>
            <a:off x="4774498" y="3469500"/>
            <a:ext cx="3771064" cy="1190482"/>
          </a:xfrm>
          <a:prstGeom prst="rect">
            <a:avLst/>
          </a:prstGeom>
          <a:solidFill>
            <a:srgbClr val="0070C0"/>
          </a:solidFill>
          <a:ln w="9360">
            <a:solidFill>
              <a:srgbClr val="000000"/>
            </a:solidFill>
            <a:round/>
          </a:ln>
        </p:spPr>
        <p:style>
          <a:lnRef idx="0">
            <a:scrgbClr r="0" g="0" b="0"/>
          </a:lnRef>
          <a:fillRef idx="0">
            <a:scrgbClr r="0" g="0" b="0"/>
          </a:fillRef>
          <a:effectRef idx="0">
            <a:scrgbClr r="0" g="0" b="0"/>
          </a:effectRef>
          <a:fontRef idx="minor"/>
        </p:style>
        <p:txBody>
          <a:bodyPr lIns="67500" tIns="33750" rIns="67500" bIns="33750" anchor="t">
            <a:noAutofit/>
          </a:bodyPr>
          <a:lstStyle/>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FFFFFF"/>
                </a:solidFill>
                <a:latin typeface="Calibri"/>
                <a:ea typeface="DejaVu Sans"/>
              </a:rPr>
              <a:t>Le dossier documentaire qui précise le  contexte professionnel : caractéristiques des membres de l’équipe pluriprofessionnelle, les activités à réaliser,…. </a:t>
            </a:r>
            <a:endParaRPr lang="fr-FR" sz="1200" spc="-1" dirty="0">
              <a:solidFill>
                <a:srgbClr val="FFFFFF"/>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FFFFFF"/>
                </a:solidFill>
                <a:latin typeface="Calibri"/>
                <a:ea typeface="DejaVu Sans"/>
              </a:rPr>
              <a:t>Les documents sont tous exploitables et professionnels.</a:t>
            </a:r>
            <a:endParaRPr lang="fr-FR" sz="1200" spc="-1" dirty="0">
              <a:solidFill>
                <a:srgbClr val="FFFFFF"/>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FFFFFF"/>
                </a:solidFill>
                <a:latin typeface="Calibri"/>
                <a:ea typeface="DejaVu Sans"/>
              </a:rPr>
              <a:t>Le sujet comprend obligatoirement une fiche d’événement indésirable et un document à renseigner pour planifier et organiser  des activités, des postes de travail.</a:t>
            </a:r>
            <a:endParaRPr lang="fr-FR" sz="1200" spc="-1" dirty="0">
              <a:solidFill>
                <a:srgbClr val="FFFFFF"/>
              </a:solidFill>
              <a:latin typeface="Calibri"/>
            </a:endParaRPr>
          </a:p>
        </p:txBody>
      </p:sp>
      <p:cxnSp>
        <p:nvCxnSpPr>
          <p:cNvPr id="89" name="Connecteur : en angle 166"/>
          <p:cNvCxnSpPr/>
          <p:nvPr/>
        </p:nvCxnSpPr>
        <p:spPr>
          <a:xfrm>
            <a:off x="4301460" y="3596940"/>
            <a:ext cx="468990" cy="402300"/>
          </a:xfrm>
          <a:prstGeom prst="bentConnector3">
            <a:avLst>
              <a:gd name="adj1" fmla="val 50000"/>
            </a:avLst>
          </a:prstGeom>
          <a:ln w="9360">
            <a:solidFill>
              <a:srgbClr val="000000"/>
            </a:solidFill>
            <a:round/>
            <a:tailEnd type="triangle" w="med" len="med"/>
          </a:ln>
        </p:spPr>
      </p:cxnSp>
      <p:sp>
        <p:nvSpPr>
          <p:cNvPr id="90" name="Rectangle 167"/>
          <p:cNvSpPr/>
          <p:nvPr/>
        </p:nvSpPr>
        <p:spPr>
          <a:xfrm>
            <a:off x="4774499" y="2691900"/>
            <a:ext cx="3771063" cy="212760"/>
          </a:xfrm>
          <a:prstGeom prst="rect">
            <a:avLst/>
          </a:prstGeom>
          <a:solidFill>
            <a:srgbClr val="00CC99"/>
          </a:solidFill>
          <a:ln w="0">
            <a:noFill/>
          </a:ln>
        </p:spPr>
        <p:style>
          <a:lnRef idx="0">
            <a:scrgbClr r="0" g="0" b="0"/>
          </a:lnRef>
          <a:fillRef idx="0">
            <a:scrgbClr r="0" g="0" b="0"/>
          </a:fillRef>
          <a:effectRef idx="0">
            <a:scrgbClr r="0" g="0" b="0"/>
          </a:effectRef>
          <a:fontRef idx="minor"/>
        </p:style>
        <p:txBody>
          <a:bodyPr lIns="67500" tIns="33750" rIns="67500" bIns="33750" anchor="ctr">
            <a:noAutofit/>
          </a:bodyPr>
          <a:lstStyle/>
          <a:p>
            <a:pPr algn="ctr" defTabSz="685800">
              <a:spcBef>
                <a:spcPts val="28"/>
              </a:spcBef>
              <a:spcAft>
                <a:spcPts val="2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350" spc="-1" dirty="0">
                <a:solidFill>
                  <a:srgbClr val="000000"/>
                </a:solidFill>
                <a:latin typeface="Calibri"/>
                <a:ea typeface="DejaVu Sans"/>
              </a:rPr>
              <a:t> + Savoirs associés du Bloc 3</a:t>
            </a:r>
            <a:endParaRPr lang="fr-FR" sz="1350" spc="-1" dirty="0">
              <a:solidFill>
                <a:srgbClr val="FFFFFF"/>
              </a:solidFill>
              <a:latin typeface="Calibri"/>
            </a:endParaRPr>
          </a:p>
        </p:txBody>
      </p:sp>
      <p:sp>
        <p:nvSpPr>
          <p:cNvPr id="91" name="Larme 12"/>
          <p:cNvSpPr/>
          <p:nvPr/>
        </p:nvSpPr>
        <p:spPr>
          <a:xfrm>
            <a:off x="2078280" y="528390"/>
            <a:ext cx="2222640" cy="930150"/>
          </a:xfrm>
          <a:prstGeom prst="teardrop">
            <a:avLst>
              <a:gd name="adj" fmla="val 100000"/>
            </a:avLst>
          </a:prstGeom>
          <a:solidFill>
            <a:schemeClr val="accent4">
              <a:lumMod val="40000"/>
              <a:lumOff val="60000"/>
            </a:schemeClr>
          </a:solidFill>
          <a:ln>
            <a:solidFill>
              <a:srgbClr val="024F7A"/>
            </a:solidFill>
          </a:ln>
        </p:spPr>
        <p:style>
          <a:lnRef idx="2">
            <a:schemeClr val="accent2">
              <a:shade val="50000"/>
            </a:schemeClr>
          </a:lnRef>
          <a:fillRef idx="1">
            <a:schemeClr val="accent2"/>
          </a:fillRef>
          <a:effectRef idx="0">
            <a:schemeClr val="accent2"/>
          </a:effectRef>
          <a:fontRef idx="minor"/>
        </p:style>
        <p:txBody>
          <a:bodyPr lIns="67500" tIns="33750" rIns="67500" bIns="33750" anchor="ctr">
            <a:noAutofit/>
          </a:bodyPr>
          <a:lstStyle/>
          <a:p>
            <a:pPr algn="ctr" defTabSz="685800"/>
            <a:endParaRPr lang="fr-FR" sz="1350" spc="-1" dirty="0">
              <a:solidFill>
                <a:srgbClr val="000000"/>
              </a:solidFill>
              <a:latin typeface="Calibri"/>
            </a:endParaRPr>
          </a:p>
          <a:p>
            <a:pPr algn="ctr" defTabSz="685800"/>
            <a:r>
              <a:rPr lang="fr-FR" sz="1200" spc="-1" dirty="0">
                <a:solidFill>
                  <a:schemeClr val="dk1"/>
                </a:solidFill>
                <a:latin typeface="Calibri"/>
                <a:ea typeface="DejaVu Sans"/>
              </a:rPr>
              <a:t>Durée totale =&gt; 2h</a:t>
            </a:r>
            <a:endParaRPr lang="fr-FR" sz="1200" spc="-1" dirty="0">
              <a:solidFill>
                <a:srgbClr val="000000"/>
              </a:solidFill>
              <a:latin typeface="Calibri"/>
            </a:endParaRPr>
          </a:p>
          <a:p>
            <a:pPr algn="ctr" defTabSz="685800"/>
            <a:r>
              <a:rPr lang="fr-FR" sz="1200" spc="-1" dirty="0">
                <a:solidFill>
                  <a:schemeClr val="dk1"/>
                </a:solidFill>
                <a:latin typeface="Calibri"/>
                <a:ea typeface="DejaVu Sans"/>
              </a:rPr>
              <a:t>Préparation : 1h30</a:t>
            </a:r>
            <a:endParaRPr lang="fr-FR" sz="1200" spc="-1" dirty="0">
              <a:solidFill>
                <a:srgbClr val="000000"/>
              </a:solidFill>
              <a:latin typeface="Calibri"/>
            </a:endParaRPr>
          </a:p>
          <a:p>
            <a:pPr algn="ctr" defTabSz="685800"/>
            <a:r>
              <a:rPr lang="fr-FR" sz="1200" spc="-1" dirty="0">
                <a:solidFill>
                  <a:schemeClr val="dk1"/>
                </a:solidFill>
                <a:latin typeface="Calibri"/>
                <a:ea typeface="DejaVu Sans"/>
              </a:rPr>
              <a:t>Présentation : 10 min</a:t>
            </a:r>
            <a:endParaRPr lang="fr-FR" sz="1200" spc="-1" dirty="0">
              <a:solidFill>
                <a:srgbClr val="000000"/>
              </a:solidFill>
              <a:latin typeface="Calibri"/>
            </a:endParaRPr>
          </a:p>
          <a:p>
            <a:pPr algn="ctr" defTabSz="685800"/>
            <a:r>
              <a:rPr lang="fr-FR" sz="1200" spc="-1" dirty="0">
                <a:solidFill>
                  <a:schemeClr val="dk1"/>
                </a:solidFill>
                <a:latin typeface="Calibri"/>
                <a:ea typeface="DejaVu Sans"/>
              </a:rPr>
              <a:t>Entretien : 20 min</a:t>
            </a:r>
            <a:endParaRPr lang="fr-FR" sz="1200" spc="-1" dirty="0">
              <a:solidFill>
                <a:srgbClr val="000000"/>
              </a:solidFill>
              <a:latin typeface="Calibri"/>
            </a:endParaRPr>
          </a:p>
          <a:p>
            <a:pPr algn="ctr" defTabSz="685800"/>
            <a:endParaRPr lang="fr-FR" sz="1350" spc="-1" dirty="0">
              <a:solidFill>
                <a:srgbClr val="000000"/>
              </a:solidFill>
              <a:latin typeface="Calibri"/>
            </a:endParaRPr>
          </a:p>
        </p:txBody>
      </p:sp>
      <p:sp>
        <p:nvSpPr>
          <p:cNvPr id="2" name="Espace réservé du numéro de diapositive 1">
            <a:extLst>
              <a:ext uri="{FF2B5EF4-FFF2-40B4-BE49-F238E27FC236}">
                <a16:creationId xmlns:a16="http://schemas.microsoft.com/office/drawing/2014/main" id="{5C8F9C17-0AEF-48C1-9BCD-6CA482D7F6A5}"/>
              </a:ext>
            </a:extLst>
          </p:cNvPr>
          <p:cNvSpPr>
            <a:spLocks noGrp="1"/>
          </p:cNvSpPr>
          <p:nvPr>
            <p:ph type="sldNum" idx="1"/>
          </p:nvPr>
        </p:nvSpPr>
        <p:spPr>
          <a:xfrm>
            <a:off x="6264000" y="4783500"/>
            <a:ext cx="1980408" cy="360000"/>
          </a:xfrm>
        </p:spPr>
        <p:txBody>
          <a:bodyPr/>
          <a:lstStyle/>
          <a:p>
            <a:fld id="{5C664C24-30E7-4B0E-A906-B5D12C5FF3F7}" type="slidenum">
              <a:rPr lang="fr-FR" smtClean="0"/>
              <a:t>27</a:t>
            </a:fld>
            <a:r>
              <a:rPr lang="fr-FR" dirty="0"/>
              <a:t>                10/12/2024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132"/>
          <p:cNvSpPr/>
          <p:nvPr/>
        </p:nvSpPr>
        <p:spPr>
          <a:xfrm>
            <a:off x="1143000" y="0"/>
            <a:ext cx="132840" cy="179280"/>
          </a:xfrm>
          <a:prstGeom prst="rect">
            <a:avLst/>
          </a:prstGeom>
          <a:noFill/>
          <a:ln w="9360">
            <a:solidFill>
              <a:srgbClr val="000000">
                <a:alpha val="0"/>
              </a:srgbClr>
            </a:solidFill>
            <a:round/>
          </a:ln>
        </p:spPr>
        <p:style>
          <a:lnRef idx="0">
            <a:scrgbClr r="0" g="0" b="0"/>
          </a:lnRef>
          <a:fillRef idx="0">
            <a:scrgbClr r="0" g="0" b="0"/>
          </a:fillRef>
          <a:effectRef idx="0">
            <a:scrgbClr r="0" g="0" b="0"/>
          </a:effectRef>
          <a:fontRef idx="minor"/>
        </p:style>
        <p:txBody>
          <a:bodyPr wrap="none" lIns="67500" tIns="35100" rIns="67500" bIns="35100" anchor="ctr">
            <a:noAutofit/>
          </a:bodyPr>
          <a:lstStyle/>
          <a:p>
            <a:pPr defTabSz="685800">
              <a:lnSpc>
                <a:spcPct val="83000"/>
              </a:lnSpc>
              <a:spcBef>
                <a:spcPts val="28"/>
              </a:spcBef>
              <a:spcAft>
                <a:spcPts val="28"/>
              </a:spcAft>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endParaRPr lang="fr-FR" sz="1350" spc="-1">
              <a:solidFill>
                <a:srgbClr val="000000"/>
              </a:solidFill>
              <a:latin typeface="Calibri"/>
              <a:ea typeface="DejaVu Sans"/>
            </a:endParaRPr>
          </a:p>
        </p:txBody>
      </p:sp>
      <p:sp>
        <p:nvSpPr>
          <p:cNvPr id="54" name="Rectangle 133"/>
          <p:cNvSpPr/>
          <p:nvPr/>
        </p:nvSpPr>
        <p:spPr>
          <a:xfrm>
            <a:off x="2235960" y="210870"/>
            <a:ext cx="5319270" cy="271890"/>
          </a:xfrm>
          <a:prstGeom prst="rect">
            <a:avLst/>
          </a:prstGeom>
          <a:noFill/>
          <a:ln w="0">
            <a:noFill/>
          </a:ln>
        </p:spPr>
        <p:style>
          <a:lnRef idx="0">
            <a:scrgbClr r="0" g="0" b="0"/>
          </a:lnRef>
          <a:fillRef idx="0">
            <a:scrgbClr r="0" g="0" b="0"/>
          </a:fillRef>
          <a:effectRef idx="0">
            <a:scrgbClr r="0" g="0" b="0"/>
          </a:effectRef>
          <a:fontRef idx="minor"/>
        </p:style>
        <p:txBody>
          <a:bodyPr wrap="none" lIns="67500" tIns="35100" rIns="67500" bIns="35100" anchor="ctr">
            <a:noAutofit/>
          </a:bodyPr>
          <a:lstStyle/>
          <a:p>
            <a:pPr defTabSz="685800">
              <a:lnSpc>
                <a:spcPct val="83000"/>
              </a:lnSpc>
              <a:spcBef>
                <a:spcPts val="28"/>
              </a:spcBef>
              <a:spcAft>
                <a:spcPts val="28"/>
              </a:spcAft>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endParaRPr lang="fr-FR" sz="1350" spc="-1">
              <a:solidFill>
                <a:srgbClr val="000000"/>
              </a:solidFill>
              <a:latin typeface="Calibri"/>
              <a:ea typeface="DejaVu Sans"/>
            </a:endParaRPr>
          </a:p>
        </p:txBody>
      </p:sp>
      <p:sp>
        <p:nvSpPr>
          <p:cNvPr id="55" name="Rectangle 134"/>
          <p:cNvSpPr/>
          <p:nvPr/>
        </p:nvSpPr>
        <p:spPr>
          <a:xfrm>
            <a:off x="395536" y="719065"/>
            <a:ext cx="5686034" cy="1006814"/>
          </a:xfrm>
          <a:prstGeom prst="rect">
            <a:avLst/>
          </a:prstGeom>
          <a:noFill/>
          <a:ln w="9360">
            <a:solidFill>
              <a:srgbClr val="262699"/>
            </a:solidFill>
            <a:round/>
          </a:ln>
        </p:spPr>
        <p:style>
          <a:lnRef idx="0">
            <a:scrgbClr r="0" g="0" b="0"/>
          </a:lnRef>
          <a:fillRef idx="0">
            <a:scrgbClr r="0" g="0" b="0"/>
          </a:fillRef>
          <a:effectRef idx="0">
            <a:scrgbClr r="0" g="0" b="0"/>
          </a:effectRef>
          <a:fontRef idx="minor"/>
        </p:style>
        <p:txBody>
          <a:bodyPr wrap="square" lIns="67500" tIns="33750" rIns="67500" bIns="33750" anchor="t">
            <a:spAutoFit/>
          </a:bodyPr>
          <a:lstStyle/>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350" b="1" spc="-1" dirty="0">
                <a:solidFill>
                  <a:srgbClr val="000000"/>
                </a:solidFill>
                <a:latin typeface="Calibri"/>
                <a:ea typeface="DejaVu Sans"/>
              </a:rPr>
              <a:t>Finalités</a:t>
            </a:r>
            <a:endParaRPr lang="fr-FR" sz="1050" b="1" spc="-1" dirty="0">
              <a:solidFill>
                <a:srgbClr val="000000"/>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050" spc="-1" dirty="0">
                <a:solidFill>
                  <a:srgbClr val="000000"/>
                </a:solidFill>
                <a:latin typeface="Calibri"/>
                <a:ea typeface="Calibri"/>
              </a:rPr>
              <a:t>- </a:t>
            </a:r>
            <a:r>
              <a:rPr lang="fr-FR" sz="1200" spc="-1" dirty="0">
                <a:solidFill>
                  <a:srgbClr val="000000"/>
                </a:solidFill>
                <a:latin typeface="+mj-lt"/>
                <a:ea typeface="Calibri"/>
              </a:rPr>
              <a:t>Evaluer les compétences mises en œuvre lors de la conduite d’une action d’éducation à la santé </a:t>
            </a: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000000"/>
                </a:solidFill>
                <a:latin typeface="+mj-lt"/>
                <a:ea typeface="Calibri"/>
              </a:rPr>
              <a:t>- Vérifier l’exactitude des connaissances et l’aptitude à les mobiliser dans un contexte donné </a:t>
            </a:r>
            <a:endParaRPr lang="fr-FR" sz="1200" spc="-1" dirty="0">
              <a:solidFill>
                <a:srgbClr val="000000"/>
              </a:solidFill>
              <a:latin typeface="+mj-lt"/>
            </a:endParaRPr>
          </a:p>
          <a:p>
            <a:pPr defTabSz="685800">
              <a:lnSpc>
                <a:spcPct val="83000"/>
              </a:lnSpc>
              <a:spcBef>
                <a:spcPts val="28"/>
              </a:spcBef>
              <a:spcAft>
                <a:spcPts val="2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000000"/>
                </a:solidFill>
                <a:latin typeface="+mj-lt"/>
                <a:ea typeface="Calibri"/>
              </a:rPr>
              <a:t>- Evaluer la capacité d’analyse et de réflexion</a:t>
            </a:r>
            <a:endParaRPr lang="fr-FR" sz="1200" spc="-1" dirty="0">
              <a:solidFill>
                <a:srgbClr val="000000"/>
              </a:solidFill>
              <a:latin typeface="+mj-lt"/>
            </a:endParaRPr>
          </a:p>
        </p:txBody>
      </p:sp>
      <p:sp>
        <p:nvSpPr>
          <p:cNvPr id="62" name="Rectangle 141"/>
          <p:cNvSpPr/>
          <p:nvPr/>
        </p:nvSpPr>
        <p:spPr>
          <a:xfrm>
            <a:off x="6228184" y="1061551"/>
            <a:ext cx="2485121" cy="212490"/>
          </a:xfrm>
          <a:prstGeom prst="rect">
            <a:avLst/>
          </a:prstGeom>
          <a:solidFill>
            <a:srgbClr val="00CC99"/>
          </a:solidFill>
          <a:ln w="0">
            <a:noFill/>
          </a:ln>
        </p:spPr>
        <p:style>
          <a:lnRef idx="0">
            <a:scrgbClr r="0" g="0" b="0"/>
          </a:lnRef>
          <a:fillRef idx="0">
            <a:scrgbClr r="0" g="0" b="0"/>
          </a:fillRef>
          <a:effectRef idx="0">
            <a:scrgbClr r="0" g="0" b="0"/>
          </a:effectRef>
          <a:fontRef idx="minor"/>
        </p:style>
        <p:txBody>
          <a:bodyPr lIns="67500" tIns="33750" rIns="67500" bIns="33750" anchor="ctr">
            <a:noAutofit/>
          </a:bodyPr>
          <a:lstStyle/>
          <a:p>
            <a:pPr algn="ctr" defTabSz="685800">
              <a:spcBef>
                <a:spcPts val="28"/>
              </a:spcBef>
              <a:spcAft>
                <a:spcPts val="2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350" spc="-1" dirty="0">
                <a:solidFill>
                  <a:srgbClr val="000000"/>
                </a:solidFill>
                <a:latin typeface="Calibri"/>
                <a:ea typeface="DejaVu Sans"/>
              </a:rPr>
              <a:t> + Savoirs associés du Bloc 4</a:t>
            </a:r>
            <a:endParaRPr lang="fr-FR" sz="1350" spc="-1" dirty="0">
              <a:solidFill>
                <a:srgbClr val="FFFFFF"/>
              </a:solidFill>
              <a:latin typeface="Calibri"/>
            </a:endParaRPr>
          </a:p>
        </p:txBody>
      </p:sp>
      <p:sp>
        <p:nvSpPr>
          <p:cNvPr id="63" name="Rectangle 142"/>
          <p:cNvSpPr/>
          <p:nvPr/>
        </p:nvSpPr>
        <p:spPr>
          <a:xfrm>
            <a:off x="1891170" y="133381"/>
            <a:ext cx="4190400" cy="298992"/>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gn="ctr" defTabSz="685800">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500" b="1" spc="-1">
                <a:solidFill>
                  <a:srgbClr val="000000"/>
                </a:solidFill>
                <a:latin typeface="Calibri"/>
                <a:ea typeface="DejaVu Sans"/>
              </a:rPr>
              <a:t>E2 Conception d’action(s) d’éducation à la santé </a:t>
            </a:r>
            <a:endParaRPr lang="fr-FR" sz="1500" spc="-1">
              <a:solidFill>
                <a:srgbClr val="000000"/>
              </a:solidFill>
              <a:latin typeface="Calibri"/>
            </a:endParaRPr>
          </a:p>
        </p:txBody>
      </p:sp>
      <p:sp>
        <p:nvSpPr>
          <p:cNvPr id="66" name="Larme 15"/>
          <p:cNvSpPr/>
          <p:nvPr/>
        </p:nvSpPr>
        <p:spPr>
          <a:xfrm>
            <a:off x="6082110" y="107730"/>
            <a:ext cx="1817910" cy="517860"/>
          </a:xfrm>
          <a:prstGeom prst="teardrop">
            <a:avLst>
              <a:gd name="adj" fmla="val 100000"/>
            </a:avLst>
          </a:prstGeom>
          <a:solidFill>
            <a:schemeClr val="accent4">
              <a:lumMod val="40000"/>
              <a:lumOff val="60000"/>
            </a:schemeClr>
          </a:solidFill>
          <a:ln>
            <a:solidFill>
              <a:srgbClr val="024F7A"/>
            </a:solidFill>
          </a:ln>
        </p:spPr>
        <p:style>
          <a:lnRef idx="2">
            <a:schemeClr val="accent2">
              <a:shade val="50000"/>
            </a:schemeClr>
          </a:lnRef>
          <a:fillRef idx="1">
            <a:schemeClr val="accent2"/>
          </a:fillRef>
          <a:effectRef idx="0">
            <a:schemeClr val="accent2"/>
          </a:effectRef>
          <a:fontRef idx="minor"/>
        </p:style>
        <p:txBody>
          <a:bodyPr lIns="67500" tIns="33750" rIns="67500" bIns="33750" anchor="ctr">
            <a:noAutofit/>
          </a:bodyPr>
          <a:lstStyle/>
          <a:p>
            <a:pPr algn="ctr" defTabSz="685800"/>
            <a:endParaRPr lang="fr-FR" sz="1350" spc="-1" dirty="0">
              <a:solidFill>
                <a:srgbClr val="000000"/>
              </a:solidFill>
              <a:latin typeface="Calibri"/>
            </a:endParaRPr>
          </a:p>
          <a:p>
            <a:pPr algn="ctr" defTabSz="685800"/>
            <a:endParaRPr lang="fr-FR" sz="1200" spc="-1" dirty="0">
              <a:solidFill>
                <a:srgbClr val="000000"/>
              </a:solidFill>
              <a:latin typeface="Calibri"/>
            </a:endParaRPr>
          </a:p>
          <a:p>
            <a:pPr algn="ctr" defTabSz="685800"/>
            <a:r>
              <a:rPr lang="fr-FR" sz="1200" spc="-1" dirty="0">
                <a:solidFill>
                  <a:schemeClr val="dk1"/>
                </a:solidFill>
                <a:latin typeface="Calibri"/>
                <a:ea typeface="DejaVu Sans"/>
              </a:rPr>
              <a:t>Épreuve écrite</a:t>
            </a:r>
            <a:endParaRPr lang="fr-FR" sz="1200" spc="-1" dirty="0">
              <a:solidFill>
                <a:srgbClr val="000000"/>
              </a:solidFill>
              <a:latin typeface="Calibri"/>
            </a:endParaRPr>
          </a:p>
          <a:p>
            <a:pPr algn="ctr" defTabSz="685800"/>
            <a:r>
              <a:rPr lang="fr-FR" sz="1200" spc="-1" dirty="0">
                <a:solidFill>
                  <a:schemeClr val="dk1"/>
                </a:solidFill>
                <a:latin typeface="Calibri"/>
                <a:ea typeface="DejaVu Sans"/>
              </a:rPr>
              <a:t> =&gt; 4h</a:t>
            </a:r>
            <a:endParaRPr lang="fr-FR" sz="1200" spc="-1" dirty="0">
              <a:solidFill>
                <a:srgbClr val="000000"/>
              </a:solidFill>
              <a:latin typeface="Calibri"/>
            </a:endParaRPr>
          </a:p>
          <a:p>
            <a:pPr algn="ctr" defTabSz="685800"/>
            <a:endParaRPr lang="fr-FR" sz="1350" spc="-1" dirty="0">
              <a:solidFill>
                <a:srgbClr val="000000"/>
              </a:solidFill>
              <a:latin typeface="Calibri"/>
            </a:endParaRPr>
          </a:p>
          <a:p>
            <a:pPr algn="ctr" defTabSz="685800"/>
            <a:endParaRPr lang="fr-FR" sz="1350" spc="-1" dirty="0">
              <a:solidFill>
                <a:srgbClr val="000000"/>
              </a:solidFill>
              <a:latin typeface="Calibri"/>
            </a:endParaRPr>
          </a:p>
        </p:txBody>
      </p:sp>
      <p:sp>
        <p:nvSpPr>
          <p:cNvPr id="2" name="Espace réservé du numéro de diapositive 1">
            <a:extLst>
              <a:ext uri="{FF2B5EF4-FFF2-40B4-BE49-F238E27FC236}">
                <a16:creationId xmlns:a16="http://schemas.microsoft.com/office/drawing/2014/main" id="{BB705E69-96E5-4A45-B0E1-C024F0A28D63}"/>
              </a:ext>
            </a:extLst>
          </p:cNvPr>
          <p:cNvSpPr>
            <a:spLocks noGrp="1"/>
          </p:cNvSpPr>
          <p:nvPr>
            <p:ph type="sldNum" idx="1"/>
          </p:nvPr>
        </p:nvSpPr>
        <p:spPr>
          <a:xfrm>
            <a:off x="6264000" y="4783500"/>
            <a:ext cx="1980408" cy="252270"/>
          </a:xfrm>
        </p:spPr>
        <p:txBody>
          <a:bodyPr/>
          <a:lstStyle/>
          <a:p>
            <a:fld id="{5C664C24-30E7-4B0E-A906-B5D12C5FF3F7}" type="slidenum">
              <a:rPr lang="fr-FR" smtClean="0"/>
              <a:t>28</a:t>
            </a:fld>
            <a:r>
              <a:rPr lang="fr-FR" dirty="0"/>
              <a:t>                    10/12/2024</a:t>
            </a:r>
          </a:p>
        </p:txBody>
      </p:sp>
      <p:graphicFrame>
        <p:nvGraphicFramePr>
          <p:cNvPr id="3" name="Tableau 3">
            <a:extLst>
              <a:ext uri="{FF2B5EF4-FFF2-40B4-BE49-F238E27FC236}">
                <a16:creationId xmlns:a16="http://schemas.microsoft.com/office/drawing/2014/main" id="{27FB05CA-50C7-48AB-BB9E-FB33DD8593C2}"/>
              </a:ext>
            </a:extLst>
          </p:cNvPr>
          <p:cNvGraphicFramePr>
            <a:graphicFrameLocks noGrp="1"/>
          </p:cNvGraphicFramePr>
          <p:nvPr>
            <p:extLst>
              <p:ext uri="{D42A27DB-BD31-4B8C-83A1-F6EECF244321}">
                <p14:modId xmlns:p14="http://schemas.microsoft.com/office/powerpoint/2010/main" val="185090315"/>
              </p:ext>
            </p:extLst>
          </p:nvPr>
        </p:nvGraphicFramePr>
        <p:xfrm>
          <a:off x="395538" y="1779662"/>
          <a:ext cx="8352926" cy="2996166"/>
        </p:xfrm>
        <a:graphic>
          <a:graphicData uri="http://schemas.openxmlformats.org/drawingml/2006/table">
            <a:tbl>
              <a:tblPr firstRow="1" bandRow="1">
                <a:tableStyleId>{5C22544A-7EE6-4342-B048-85BDC9FD1C3A}</a:tableStyleId>
              </a:tblPr>
              <a:tblGrid>
                <a:gridCol w="2952326">
                  <a:extLst>
                    <a:ext uri="{9D8B030D-6E8A-4147-A177-3AD203B41FA5}">
                      <a16:colId xmlns:a16="http://schemas.microsoft.com/office/drawing/2014/main" val="1261183837"/>
                    </a:ext>
                  </a:extLst>
                </a:gridCol>
                <a:gridCol w="5400600">
                  <a:extLst>
                    <a:ext uri="{9D8B030D-6E8A-4147-A177-3AD203B41FA5}">
                      <a16:colId xmlns:a16="http://schemas.microsoft.com/office/drawing/2014/main" val="453821351"/>
                    </a:ext>
                  </a:extLst>
                </a:gridCol>
              </a:tblGrid>
              <a:tr h="34440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spc="-1" dirty="0">
                          <a:solidFill>
                            <a:srgbClr val="000000"/>
                          </a:solidFill>
                          <a:latin typeface="+mn-lt"/>
                          <a:ea typeface="DejaVu Sans"/>
                        </a:rPr>
                        <a:t>Les compétences évaluées</a:t>
                      </a:r>
                      <a:endParaRPr lang="fr-FR" sz="1200" spc="-1" dirty="0">
                        <a:solidFill>
                          <a:srgbClr val="000000"/>
                        </a:solidFill>
                        <a:latin typeface="+mn-lt"/>
                      </a:endParaRPr>
                    </a:p>
                  </a:txBody>
                  <a:tcPr>
                    <a:solidFill>
                      <a:schemeClr val="bg1">
                        <a:lumMod val="85000"/>
                      </a:schemeClr>
                    </a:solidFill>
                  </a:tcPr>
                </a:tc>
                <a:tc hMerge="1">
                  <a:txBody>
                    <a:bodyPr/>
                    <a:lstStyle/>
                    <a:p>
                      <a:endParaRPr lang="fr-FR" dirty="0"/>
                    </a:p>
                  </a:txBody>
                  <a:tcPr/>
                </a:tc>
                <a:extLst>
                  <a:ext uri="{0D108BD9-81ED-4DB2-BD59-A6C34878D82A}">
                    <a16:rowId xmlns:a16="http://schemas.microsoft.com/office/drawing/2014/main" val="281427895"/>
                  </a:ext>
                </a:extLst>
              </a:tr>
              <a:tr h="604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spc="-1" dirty="0">
                          <a:solidFill>
                            <a:srgbClr val="000000"/>
                          </a:solidFill>
                          <a:latin typeface="+mn-lt"/>
                          <a:ea typeface="DejaVu Sans"/>
                        </a:rPr>
                        <a:t>4.1. Analyser les besoins d’un public dans un contexte donné </a:t>
                      </a:r>
                      <a:endParaRPr lang="fr-FR" sz="1200" spc="-1" dirty="0">
                        <a:solidFill>
                          <a:srgbClr val="000000"/>
                        </a:solidFill>
                        <a:latin typeface="+mn-lt"/>
                      </a:endParaRPr>
                    </a:p>
                  </a:txBody>
                  <a:tcPr>
                    <a:solidFill>
                      <a:schemeClr val="bg1">
                        <a:lumMod val="85000"/>
                      </a:schemeClr>
                    </a:solidFill>
                  </a:tcPr>
                </a:tc>
                <a:tc>
                  <a:txBody>
                    <a:bodyPr/>
                    <a:lstStyle/>
                    <a:p>
                      <a:r>
                        <a:rPr lang="fr-FR" sz="1200" dirty="0">
                          <a:latin typeface="+mn-lt"/>
                        </a:rPr>
                        <a:t>4.1.1 Concevoir et utiliser un outil de recueil des besoins</a:t>
                      </a:r>
                    </a:p>
                    <a:p>
                      <a:r>
                        <a:rPr lang="fr-FR" sz="1200" dirty="0">
                          <a:latin typeface="+mn-lt"/>
                        </a:rPr>
                        <a:t>4.1.2 Repérer et hiérarchiser les besoins d’un public</a:t>
                      </a:r>
                    </a:p>
                    <a:p>
                      <a:r>
                        <a:rPr lang="fr-FR" sz="1200" dirty="0">
                          <a:latin typeface="+mn-lt"/>
                        </a:rPr>
                        <a:t>4.1.3 Choisir la thématique en fonction des besoins ciblés</a:t>
                      </a:r>
                    </a:p>
                  </a:txBody>
                  <a:tcPr>
                    <a:solidFill>
                      <a:schemeClr val="bg1">
                        <a:lumMod val="85000"/>
                      </a:schemeClr>
                    </a:solidFill>
                  </a:tcPr>
                </a:tc>
                <a:extLst>
                  <a:ext uri="{0D108BD9-81ED-4DB2-BD59-A6C34878D82A}">
                    <a16:rowId xmlns:a16="http://schemas.microsoft.com/office/drawing/2014/main" val="3787417185"/>
                  </a:ext>
                </a:extLst>
              </a:tr>
              <a:tr h="610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spc="-1" dirty="0">
                          <a:solidFill>
                            <a:srgbClr val="000000"/>
                          </a:solidFill>
                          <a:latin typeface="+mn-lt"/>
                          <a:ea typeface="DejaVu Sans"/>
                        </a:rPr>
                        <a:t>4.2. Concevoir une action d’éducation à la santé </a:t>
                      </a:r>
                      <a:endParaRPr lang="fr-FR" sz="1200" spc="-1" dirty="0">
                        <a:solidFill>
                          <a:srgbClr val="000000"/>
                        </a:solidFill>
                        <a:latin typeface="+mn-lt"/>
                      </a:endParaRPr>
                    </a:p>
                  </a:txBody>
                  <a:tcPr>
                    <a:solidFill>
                      <a:schemeClr val="bg1">
                        <a:lumMod val="85000"/>
                      </a:schemeClr>
                    </a:solidFill>
                  </a:tcPr>
                </a:tc>
                <a:tc>
                  <a:txBody>
                    <a:bodyPr/>
                    <a:lstStyle/>
                    <a:p>
                      <a:r>
                        <a:rPr lang="fr-FR" sz="1200" dirty="0"/>
                        <a:t>4.2.1 Proposer une ou des actions</a:t>
                      </a:r>
                    </a:p>
                    <a:p>
                      <a:r>
                        <a:rPr lang="fr-FR" sz="1200" dirty="0"/>
                        <a:t>4.2.3 Élaborer ou sélectionner des supports de prévention</a:t>
                      </a:r>
                    </a:p>
                    <a:p>
                      <a:r>
                        <a:rPr lang="fr-FR" sz="1200" dirty="0"/>
                        <a:t>4.2.3 Identifier partenaires et dispositifs</a:t>
                      </a:r>
                    </a:p>
                    <a:p>
                      <a:r>
                        <a:rPr lang="fr-FR" sz="1200" dirty="0"/>
                        <a:t>4.2.4 Planifier l’action d’éducation à la santé</a:t>
                      </a:r>
                      <a:endParaRPr lang="fr-FR" sz="1200" dirty="0">
                        <a:latin typeface="+mn-lt"/>
                      </a:endParaRPr>
                    </a:p>
                  </a:txBody>
                  <a:tcPr>
                    <a:solidFill>
                      <a:schemeClr val="bg1">
                        <a:lumMod val="85000"/>
                      </a:schemeClr>
                    </a:solidFill>
                  </a:tcPr>
                </a:tc>
                <a:extLst>
                  <a:ext uri="{0D108BD9-81ED-4DB2-BD59-A6C34878D82A}">
                    <a16:rowId xmlns:a16="http://schemas.microsoft.com/office/drawing/2014/main" val="645020404"/>
                  </a:ext>
                </a:extLst>
              </a:tr>
              <a:tr h="787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spc="-1" dirty="0">
                          <a:solidFill>
                            <a:srgbClr val="000000"/>
                          </a:solidFill>
                          <a:latin typeface="+mn-lt"/>
                          <a:ea typeface="DejaVu Sans"/>
                        </a:rPr>
                        <a:t>4.3. Mettre en œuvre et évaluer l’action d’éducation à la santé </a:t>
                      </a:r>
                      <a:endParaRPr lang="fr-FR" sz="1200" spc="-1" dirty="0">
                        <a:solidFill>
                          <a:srgbClr val="000000"/>
                        </a:solidFill>
                        <a:latin typeface="+mn-lt"/>
                      </a:endParaRPr>
                    </a:p>
                  </a:txBody>
                  <a:tcPr>
                    <a:solidFill>
                      <a:schemeClr val="bg1">
                        <a:lumMod val="85000"/>
                      </a:schemeClr>
                    </a:solidFill>
                  </a:tcPr>
                </a:tc>
                <a:tc>
                  <a:txBody>
                    <a:bodyPr/>
                    <a:lstStyle/>
                    <a:p>
                      <a:r>
                        <a:rPr lang="fr-FR" sz="1200" dirty="0"/>
                        <a:t>4.3.1 Animer des ateliers ou réaliser des actions à visée éducative</a:t>
                      </a:r>
                    </a:p>
                    <a:p>
                      <a:r>
                        <a:rPr lang="fr-FR" sz="1200" dirty="0"/>
                        <a:t>4.3.2 Participer à des campagnes de prévention</a:t>
                      </a:r>
                    </a:p>
                    <a:p>
                      <a:r>
                        <a:rPr lang="fr-FR" sz="1200" dirty="0"/>
                        <a:t>4.3.3 Orienter vers des personnes ressources, des dispositifs d’éducation à la santé existants</a:t>
                      </a:r>
                    </a:p>
                    <a:p>
                      <a:r>
                        <a:rPr lang="fr-FR" sz="1200" dirty="0"/>
                        <a:t>4.3.4 Réaliser un bilan</a:t>
                      </a:r>
                    </a:p>
                    <a:p>
                      <a:r>
                        <a:rPr lang="fr-FR" sz="1200" dirty="0"/>
                        <a:t>4.3.5 Rédiger des comptes rendus, des bilans, des synthèses</a:t>
                      </a:r>
                    </a:p>
                  </a:txBody>
                  <a:tcPr>
                    <a:solidFill>
                      <a:schemeClr val="bg1">
                        <a:lumMod val="85000"/>
                      </a:schemeClr>
                    </a:solidFill>
                  </a:tcPr>
                </a:tc>
                <a:extLst>
                  <a:ext uri="{0D108BD9-81ED-4DB2-BD59-A6C34878D82A}">
                    <a16:rowId xmlns:a16="http://schemas.microsoft.com/office/drawing/2014/main" val="120083943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132"/>
          <p:cNvSpPr/>
          <p:nvPr/>
        </p:nvSpPr>
        <p:spPr>
          <a:xfrm>
            <a:off x="1143000" y="0"/>
            <a:ext cx="132840" cy="179280"/>
          </a:xfrm>
          <a:prstGeom prst="rect">
            <a:avLst/>
          </a:prstGeom>
          <a:noFill/>
          <a:ln w="9360">
            <a:solidFill>
              <a:srgbClr val="000000">
                <a:alpha val="0"/>
              </a:srgbClr>
            </a:solidFill>
            <a:round/>
          </a:ln>
        </p:spPr>
        <p:style>
          <a:lnRef idx="0">
            <a:scrgbClr r="0" g="0" b="0"/>
          </a:lnRef>
          <a:fillRef idx="0">
            <a:scrgbClr r="0" g="0" b="0"/>
          </a:fillRef>
          <a:effectRef idx="0">
            <a:scrgbClr r="0" g="0" b="0"/>
          </a:effectRef>
          <a:fontRef idx="minor"/>
        </p:style>
        <p:txBody>
          <a:bodyPr wrap="none" lIns="67500" tIns="35100" rIns="67500" bIns="35100" anchor="ctr">
            <a:noAutofit/>
          </a:bodyPr>
          <a:lstStyle/>
          <a:p>
            <a:pPr defTabSz="685800">
              <a:lnSpc>
                <a:spcPct val="83000"/>
              </a:lnSpc>
              <a:spcBef>
                <a:spcPts val="28"/>
              </a:spcBef>
              <a:spcAft>
                <a:spcPts val="28"/>
              </a:spcAft>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endParaRPr lang="fr-FR" sz="1350" spc="-1">
              <a:solidFill>
                <a:srgbClr val="000000"/>
              </a:solidFill>
              <a:latin typeface="Calibri"/>
              <a:ea typeface="DejaVu Sans"/>
            </a:endParaRPr>
          </a:p>
        </p:txBody>
      </p:sp>
      <p:sp>
        <p:nvSpPr>
          <p:cNvPr id="54" name="Rectangle 133"/>
          <p:cNvSpPr/>
          <p:nvPr/>
        </p:nvSpPr>
        <p:spPr>
          <a:xfrm>
            <a:off x="2235960" y="210870"/>
            <a:ext cx="5319270" cy="271890"/>
          </a:xfrm>
          <a:prstGeom prst="rect">
            <a:avLst/>
          </a:prstGeom>
          <a:noFill/>
          <a:ln w="0">
            <a:noFill/>
          </a:ln>
        </p:spPr>
        <p:style>
          <a:lnRef idx="0">
            <a:scrgbClr r="0" g="0" b="0"/>
          </a:lnRef>
          <a:fillRef idx="0">
            <a:scrgbClr r="0" g="0" b="0"/>
          </a:fillRef>
          <a:effectRef idx="0">
            <a:scrgbClr r="0" g="0" b="0"/>
          </a:effectRef>
          <a:fontRef idx="minor"/>
        </p:style>
        <p:txBody>
          <a:bodyPr wrap="none" lIns="67500" tIns="35100" rIns="67500" bIns="35100" anchor="ctr">
            <a:noAutofit/>
          </a:bodyPr>
          <a:lstStyle/>
          <a:p>
            <a:pPr defTabSz="685800">
              <a:lnSpc>
                <a:spcPct val="83000"/>
              </a:lnSpc>
              <a:spcBef>
                <a:spcPts val="28"/>
              </a:spcBef>
              <a:spcAft>
                <a:spcPts val="28"/>
              </a:spcAft>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endParaRPr lang="fr-FR" sz="1350" spc="-1">
              <a:solidFill>
                <a:srgbClr val="000000"/>
              </a:solidFill>
              <a:latin typeface="Calibri"/>
              <a:ea typeface="DejaVu Sans"/>
            </a:endParaRPr>
          </a:p>
        </p:txBody>
      </p:sp>
      <p:sp>
        <p:nvSpPr>
          <p:cNvPr id="57" name="Rectangle 136"/>
          <p:cNvSpPr/>
          <p:nvPr/>
        </p:nvSpPr>
        <p:spPr>
          <a:xfrm>
            <a:off x="236940" y="737704"/>
            <a:ext cx="4621260" cy="4095544"/>
          </a:xfrm>
          <a:prstGeom prst="rect">
            <a:avLst/>
          </a:prstGeom>
          <a:noFill/>
          <a:ln w="9360">
            <a:solidFill>
              <a:srgbClr val="262699"/>
            </a:solidFill>
            <a:round/>
          </a:ln>
        </p:spPr>
        <p:style>
          <a:lnRef idx="0">
            <a:scrgbClr r="0" g="0" b="0"/>
          </a:lnRef>
          <a:fillRef idx="0">
            <a:scrgbClr r="0" g="0" b="0"/>
          </a:fillRef>
          <a:effectRef idx="0">
            <a:scrgbClr r="0" g="0" b="0"/>
          </a:effectRef>
          <a:fontRef idx="minor"/>
        </p:style>
        <p:txBody>
          <a:bodyPr wrap="square" lIns="67500" tIns="33750" rIns="67500" bIns="33750" anchor="t">
            <a:spAutoFit/>
          </a:bodyPr>
          <a:lstStyle/>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350" b="1" spc="-1" dirty="0">
                <a:solidFill>
                  <a:srgbClr val="000000"/>
                </a:solidFill>
                <a:latin typeface="Calibri"/>
                <a:ea typeface="DejaVu Sans"/>
              </a:rPr>
              <a:t>Modalités d’évaluation</a:t>
            </a: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endParaRPr lang="fr-FR" sz="1350" spc="-1" dirty="0">
              <a:solidFill>
                <a:srgbClr val="000000"/>
              </a:solidFill>
              <a:latin typeface="Calibri"/>
            </a:endParaRPr>
          </a:p>
          <a:p>
            <a:pPr algn="just" defTabSz="685800">
              <a:lnSpc>
                <a:spcPct val="115000"/>
              </a:lnSpc>
              <a:spcBef>
                <a:spcPts val="28"/>
              </a:spcBef>
              <a:spcAft>
                <a:spcPts val="619"/>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100" spc="-1" dirty="0">
                <a:solidFill>
                  <a:srgbClr val="000000"/>
                </a:solidFill>
                <a:ea typeface="Calibri"/>
              </a:rPr>
              <a:t>A partir d’un </a:t>
            </a:r>
            <a:r>
              <a:rPr lang="fr-FR" sz="1100" b="1" spc="-1" dirty="0">
                <a:solidFill>
                  <a:srgbClr val="000000"/>
                </a:solidFill>
                <a:ea typeface="Calibri"/>
              </a:rPr>
              <a:t>contexte professionnel donné</a:t>
            </a:r>
            <a:r>
              <a:rPr lang="fr-FR" sz="1100" spc="-1" dirty="0">
                <a:solidFill>
                  <a:srgbClr val="000000"/>
                </a:solidFill>
                <a:ea typeface="Calibri"/>
              </a:rPr>
              <a:t> et d’un </a:t>
            </a:r>
            <a:r>
              <a:rPr lang="fr-FR" sz="1100" b="1" spc="-1" dirty="0">
                <a:solidFill>
                  <a:srgbClr val="000000"/>
                </a:solidFill>
                <a:ea typeface="Calibri"/>
              </a:rPr>
              <a:t>dossier technique</a:t>
            </a:r>
            <a:r>
              <a:rPr lang="fr-FR" sz="1100" spc="-1" dirty="0">
                <a:solidFill>
                  <a:srgbClr val="000000"/>
                </a:solidFill>
                <a:ea typeface="Calibri"/>
              </a:rPr>
              <a:t>, le candidat doit :</a:t>
            </a:r>
            <a:endParaRPr lang="fr-FR" sz="1100" spc="-1" dirty="0">
              <a:solidFill>
                <a:srgbClr val="000000"/>
              </a:solidFill>
            </a:endParaRPr>
          </a:p>
          <a:p>
            <a:pPr marL="162000" indent="-162000" algn="just" defTabSz="685800">
              <a:spcBef>
                <a:spcPts val="20"/>
              </a:spcBef>
              <a:spcAft>
                <a:spcPts val="20"/>
              </a:spcAft>
              <a:buClr>
                <a:srgbClr val="000000"/>
              </a:buClr>
              <a:buFont typeface="Wingdings" charset="2"/>
              <a:buChar char=""/>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100" b="1" spc="-1" dirty="0">
                <a:solidFill>
                  <a:srgbClr val="000000"/>
                </a:solidFill>
                <a:ea typeface="Calibri"/>
              </a:rPr>
              <a:t>identifier des besoins</a:t>
            </a:r>
            <a:r>
              <a:rPr lang="fr-FR" sz="1100" spc="-1" dirty="0">
                <a:solidFill>
                  <a:srgbClr val="000000"/>
                </a:solidFill>
                <a:ea typeface="Calibri"/>
              </a:rPr>
              <a:t> sur des aspects simples de santé à partir de données </a:t>
            </a:r>
            <a:r>
              <a:rPr lang="fr-FR" sz="1100" b="1" spc="-1" dirty="0">
                <a:solidFill>
                  <a:srgbClr val="000000"/>
                </a:solidFill>
                <a:ea typeface="Calibri"/>
              </a:rPr>
              <a:t>et/ou </a:t>
            </a:r>
            <a:r>
              <a:rPr lang="fr-FR" sz="1100" spc="-1" dirty="0">
                <a:solidFill>
                  <a:srgbClr val="000000"/>
                </a:solidFill>
                <a:ea typeface="Calibri"/>
              </a:rPr>
              <a:t>concevoir ou proposer un outil de recueil de besoins ; </a:t>
            </a:r>
          </a:p>
          <a:p>
            <a:pPr algn="just" defTabSz="685800">
              <a:spcBef>
                <a:spcPts val="20"/>
              </a:spcBef>
              <a:spcAft>
                <a:spcPts val="20"/>
              </a:spcAft>
              <a:buClr>
                <a:srgbClr val="000000"/>
              </a:buClr>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endParaRPr lang="fr-FR" sz="1100" spc="-1" dirty="0">
              <a:solidFill>
                <a:srgbClr val="000000"/>
              </a:solidFill>
            </a:endParaRPr>
          </a:p>
          <a:p>
            <a:pPr marL="162000" indent="-162000" algn="just" defTabSz="685800">
              <a:spcBef>
                <a:spcPts val="20"/>
              </a:spcBef>
              <a:spcAft>
                <a:spcPts val="20"/>
              </a:spcAft>
              <a:buClr>
                <a:srgbClr val="000000"/>
              </a:buClr>
              <a:buFont typeface="Wingdings" charset="2"/>
              <a:buChar char=""/>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100" b="1" spc="-1" dirty="0">
                <a:solidFill>
                  <a:srgbClr val="000000"/>
                </a:solidFill>
                <a:ea typeface="Calibri"/>
              </a:rPr>
              <a:t>argumenter</a:t>
            </a:r>
            <a:r>
              <a:rPr lang="fr-FR" sz="1100" spc="-1" dirty="0">
                <a:solidFill>
                  <a:srgbClr val="000000"/>
                </a:solidFill>
                <a:ea typeface="Calibri"/>
              </a:rPr>
              <a:t> le choix d’une thématique d’action d’éducation à la santé en adéquation avec les besoins repérés et le public concerné ;</a:t>
            </a:r>
          </a:p>
          <a:p>
            <a:pPr algn="just" defTabSz="685800">
              <a:spcBef>
                <a:spcPts val="20"/>
              </a:spcBef>
              <a:spcAft>
                <a:spcPts val="20"/>
              </a:spcAft>
              <a:buClr>
                <a:srgbClr val="000000"/>
              </a:buClr>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endParaRPr lang="fr-FR" sz="1100" spc="-1" dirty="0">
              <a:solidFill>
                <a:srgbClr val="000000"/>
              </a:solidFill>
            </a:endParaRPr>
          </a:p>
          <a:p>
            <a:pPr marL="162000" indent="-162000" algn="just" defTabSz="685800">
              <a:spcBef>
                <a:spcPts val="20"/>
              </a:spcBef>
              <a:spcAft>
                <a:spcPts val="20"/>
              </a:spcAft>
              <a:buClr>
                <a:srgbClr val="000000"/>
              </a:buClr>
              <a:buFont typeface="Wingdings" charset="2"/>
              <a:buChar char=""/>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100" b="1" spc="-1" dirty="0">
                <a:solidFill>
                  <a:srgbClr val="000000"/>
                </a:solidFill>
                <a:ea typeface="Calibri"/>
              </a:rPr>
              <a:t>proposer une ou des actions</a:t>
            </a:r>
            <a:r>
              <a:rPr lang="fr-FR" sz="1100" spc="-1" dirty="0">
                <a:solidFill>
                  <a:srgbClr val="000000"/>
                </a:solidFill>
                <a:ea typeface="Calibri"/>
              </a:rPr>
              <a:t> à mettre en place ;</a:t>
            </a:r>
          </a:p>
          <a:p>
            <a:pPr marL="162000" indent="-162000" algn="just" defTabSz="685800">
              <a:spcBef>
                <a:spcPts val="20"/>
              </a:spcBef>
              <a:spcAft>
                <a:spcPts val="20"/>
              </a:spcAft>
              <a:buClr>
                <a:srgbClr val="000000"/>
              </a:buClr>
              <a:buFont typeface="Wingdings" charset="2"/>
              <a:buChar char=""/>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endParaRPr lang="fr-FR" sz="1100" spc="-1" dirty="0">
              <a:solidFill>
                <a:srgbClr val="000000"/>
              </a:solidFill>
            </a:endParaRPr>
          </a:p>
          <a:p>
            <a:pPr marL="162000" indent="-162000" algn="just" defTabSz="685800">
              <a:spcBef>
                <a:spcPts val="20"/>
              </a:spcBef>
              <a:spcAft>
                <a:spcPts val="20"/>
              </a:spcAft>
              <a:buClr>
                <a:srgbClr val="000000"/>
              </a:buClr>
              <a:buFont typeface="Wingdings" charset="2"/>
              <a:buChar char=""/>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100" b="1" spc="-1" dirty="0">
                <a:solidFill>
                  <a:srgbClr val="000000"/>
                </a:solidFill>
                <a:ea typeface="Calibri"/>
              </a:rPr>
              <a:t>concevoir une action</a:t>
            </a:r>
            <a:r>
              <a:rPr lang="fr-FR" sz="1100" spc="-1" dirty="0">
                <a:solidFill>
                  <a:srgbClr val="000000"/>
                </a:solidFill>
                <a:ea typeface="Calibri"/>
              </a:rPr>
              <a:t> (objectifs, modalités, lieu, partenariats…) ;</a:t>
            </a:r>
          </a:p>
          <a:p>
            <a:pPr marL="162000" indent="-162000" algn="just" defTabSz="685800">
              <a:spcBef>
                <a:spcPts val="20"/>
              </a:spcBef>
              <a:spcAft>
                <a:spcPts val="20"/>
              </a:spcAft>
              <a:buClr>
                <a:srgbClr val="000000"/>
              </a:buClr>
              <a:buFont typeface="Wingdings" charset="2"/>
              <a:buChar char=""/>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endParaRPr lang="fr-FR" sz="1100" spc="-1" dirty="0">
              <a:solidFill>
                <a:srgbClr val="000000"/>
              </a:solidFill>
            </a:endParaRPr>
          </a:p>
          <a:p>
            <a:pPr marL="162000" indent="-162000" algn="just" defTabSz="685800">
              <a:spcBef>
                <a:spcPts val="20"/>
              </a:spcBef>
              <a:spcAft>
                <a:spcPts val="20"/>
              </a:spcAft>
              <a:buClr>
                <a:srgbClr val="000000"/>
              </a:buClr>
              <a:buFont typeface="Wingdings" charset="2"/>
              <a:buChar char=""/>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100" b="1" spc="-1" dirty="0">
                <a:solidFill>
                  <a:srgbClr val="000000"/>
                </a:solidFill>
                <a:ea typeface="Calibri"/>
              </a:rPr>
              <a:t>justifier </a:t>
            </a:r>
            <a:r>
              <a:rPr lang="fr-FR" sz="1100" spc="-1" dirty="0">
                <a:solidFill>
                  <a:srgbClr val="000000"/>
                </a:solidFill>
                <a:ea typeface="Calibri"/>
              </a:rPr>
              <a:t>le choix d’un support ou concevoir une maquette de support pour l’action retenue ;</a:t>
            </a:r>
          </a:p>
          <a:p>
            <a:pPr marL="162000" indent="-162000" algn="just" defTabSz="685800">
              <a:spcBef>
                <a:spcPts val="20"/>
              </a:spcBef>
              <a:spcAft>
                <a:spcPts val="20"/>
              </a:spcAft>
              <a:buClr>
                <a:srgbClr val="000000"/>
              </a:buClr>
              <a:buFont typeface="Wingdings" charset="2"/>
              <a:buChar char=""/>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endParaRPr lang="fr-FR" sz="1100" spc="-1" dirty="0">
              <a:solidFill>
                <a:srgbClr val="000000"/>
              </a:solidFill>
            </a:endParaRPr>
          </a:p>
          <a:p>
            <a:pPr marL="162000" indent="-162000" algn="just" defTabSz="685800">
              <a:spcBef>
                <a:spcPts val="20"/>
              </a:spcBef>
              <a:spcAft>
                <a:spcPts val="20"/>
              </a:spcAft>
              <a:buClr>
                <a:srgbClr val="000000"/>
              </a:buClr>
              <a:buFont typeface="Wingdings" charset="2"/>
              <a:buChar char=""/>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100" b="1" spc="-1" dirty="0">
                <a:solidFill>
                  <a:srgbClr val="000000"/>
                </a:solidFill>
                <a:ea typeface="Calibri"/>
              </a:rPr>
              <a:t>propose</a:t>
            </a:r>
            <a:r>
              <a:rPr lang="fr-FR" sz="1100" spc="-1" dirty="0">
                <a:solidFill>
                  <a:srgbClr val="000000"/>
                </a:solidFill>
                <a:ea typeface="Calibri"/>
              </a:rPr>
              <a:t>r la ou les techniques d’animation retenue(s) pour la réalisation de l’action ;</a:t>
            </a:r>
          </a:p>
          <a:p>
            <a:pPr algn="just" defTabSz="685800">
              <a:spcBef>
                <a:spcPts val="20"/>
              </a:spcBef>
              <a:spcAft>
                <a:spcPts val="20"/>
              </a:spcAft>
              <a:buClr>
                <a:srgbClr val="000000"/>
              </a:buClr>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endParaRPr lang="fr-FR" sz="1100" spc="-1" dirty="0">
              <a:solidFill>
                <a:srgbClr val="000000"/>
              </a:solidFill>
            </a:endParaRPr>
          </a:p>
          <a:p>
            <a:pPr marL="162000" indent="-162000" algn="just" defTabSz="685800">
              <a:spcBef>
                <a:spcPts val="20"/>
              </a:spcBef>
              <a:spcAft>
                <a:spcPts val="20"/>
              </a:spcAft>
              <a:buClr>
                <a:srgbClr val="000000"/>
              </a:buClr>
              <a:buFont typeface="Wingdings" charset="2"/>
              <a:buChar char=""/>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100" b="1" spc="-1" dirty="0">
                <a:solidFill>
                  <a:srgbClr val="000000"/>
                </a:solidFill>
                <a:ea typeface="Calibri"/>
              </a:rPr>
              <a:t>analyser un bilan de l’action</a:t>
            </a:r>
            <a:r>
              <a:rPr lang="fr-FR" sz="1100" spc="-1" dirty="0">
                <a:solidFill>
                  <a:srgbClr val="000000"/>
                </a:solidFill>
                <a:ea typeface="Calibri"/>
              </a:rPr>
              <a:t> menée ou rédiger un bilan à partir d’éléments fournis et </a:t>
            </a:r>
            <a:r>
              <a:rPr lang="fr-FR" sz="1100" b="1" spc="-1" dirty="0">
                <a:solidFill>
                  <a:srgbClr val="000000"/>
                </a:solidFill>
                <a:ea typeface="Calibri"/>
              </a:rPr>
              <a:t>proposer </a:t>
            </a:r>
            <a:r>
              <a:rPr lang="fr-FR" sz="1100" spc="-1" dirty="0">
                <a:solidFill>
                  <a:srgbClr val="000000"/>
                </a:solidFill>
                <a:ea typeface="Calibri"/>
              </a:rPr>
              <a:t>des mesures correctives le cas échéant.</a:t>
            </a:r>
            <a:endParaRPr lang="fr-FR" sz="1100" spc="-1" dirty="0">
              <a:solidFill>
                <a:srgbClr val="000000"/>
              </a:solidFill>
            </a:endParaRPr>
          </a:p>
        </p:txBody>
      </p:sp>
      <p:cxnSp>
        <p:nvCxnSpPr>
          <p:cNvPr id="58" name="Connecteur : en angle 137"/>
          <p:cNvCxnSpPr/>
          <p:nvPr/>
        </p:nvCxnSpPr>
        <p:spPr>
          <a:xfrm>
            <a:off x="4843345" y="1195779"/>
            <a:ext cx="489240" cy="273780"/>
          </a:xfrm>
          <a:prstGeom prst="bentConnector3">
            <a:avLst>
              <a:gd name="adj1" fmla="val 49861"/>
            </a:avLst>
          </a:prstGeom>
          <a:ln w="9360">
            <a:solidFill>
              <a:srgbClr val="000000"/>
            </a:solidFill>
            <a:round/>
            <a:tailEnd type="triangle" w="med" len="med"/>
          </a:ln>
        </p:spPr>
      </p:cxnSp>
      <p:sp>
        <p:nvSpPr>
          <p:cNvPr id="59" name="Rectangle 138"/>
          <p:cNvSpPr/>
          <p:nvPr/>
        </p:nvSpPr>
        <p:spPr>
          <a:xfrm>
            <a:off x="5362279" y="1254128"/>
            <a:ext cx="2921129" cy="429030"/>
          </a:xfrm>
          <a:prstGeom prst="rect">
            <a:avLst/>
          </a:prstGeom>
          <a:solidFill>
            <a:srgbClr val="0070C0"/>
          </a:solidFill>
          <a:ln w="9360">
            <a:solidFill>
              <a:srgbClr val="000000"/>
            </a:solidFill>
            <a:round/>
          </a:ln>
        </p:spPr>
        <p:style>
          <a:lnRef idx="0">
            <a:scrgbClr r="0" g="0" b="0"/>
          </a:lnRef>
          <a:fillRef idx="0">
            <a:scrgbClr r="0" g="0" b="0"/>
          </a:fillRef>
          <a:effectRef idx="0">
            <a:scrgbClr r="0" g="0" b="0"/>
          </a:effectRef>
          <a:fontRef idx="minor"/>
        </p:style>
        <p:txBody>
          <a:bodyPr lIns="67500" tIns="33750" rIns="67500" bIns="33750" anchor="t">
            <a:noAutofit/>
          </a:bodyPr>
          <a:lstStyle/>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FFFFFF"/>
                </a:solidFill>
                <a:latin typeface="Calibri"/>
                <a:ea typeface="DejaVu Sans"/>
              </a:rPr>
              <a:t>Un contexte professionnel qui prend appui sur la réalité du milieu professionnel. </a:t>
            </a:r>
            <a:endParaRPr lang="fr-FR" sz="1200" spc="-1" dirty="0">
              <a:solidFill>
                <a:srgbClr val="FFFFFF"/>
              </a:solidFill>
              <a:latin typeface="Calibri"/>
            </a:endParaRPr>
          </a:p>
        </p:txBody>
      </p:sp>
      <p:sp>
        <p:nvSpPr>
          <p:cNvPr id="60" name="Rectangle 139"/>
          <p:cNvSpPr/>
          <p:nvPr/>
        </p:nvSpPr>
        <p:spPr>
          <a:xfrm>
            <a:off x="5382530" y="3003798"/>
            <a:ext cx="2921130" cy="1368152"/>
          </a:xfrm>
          <a:prstGeom prst="rect">
            <a:avLst/>
          </a:prstGeom>
          <a:solidFill>
            <a:srgbClr val="0070C0"/>
          </a:solidFill>
          <a:ln w="9360">
            <a:solidFill>
              <a:srgbClr val="000000"/>
            </a:solidFill>
            <a:round/>
          </a:ln>
        </p:spPr>
        <p:style>
          <a:lnRef idx="0">
            <a:scrgbClr r="0" g="0" b="0"/>
          </a:lnRef>
          <a:fillRef idx="0">
            <a:scrgbClr r="0" g="0" b="0"/>
          </a:fillRef>
          <a:effectRef idx="0">
            <a:scrgbClr r="0" g="0" b="0"/>
          </a:effectRef>
          <a:fontRef idx="minor"/>
        </p:style>
        <p:txBody>
          <a:bodyPr lIns="67500" tIns="33750" rIns="67500" bIns="33750" anchor="t">
            <a:noAutofit/>
          </a:bodyPr>
          <a:lstStyle/>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FFFFFF"/>
                </a:solidFill>
                <a:latin typeface="Calibri"/>
                <a:ea typeface="DejaVu Sans"/>
              </a:rPr>
              <a:t>Le dossier technique (20 pages max) comporte des documents variés :  données épidémiologiques, informations sur les publics identifiés, résultats d’enquêtes, supports d’animation, bilan d’actions… sur lesquels le candidat pourra prendre appui </a:t>
            </a:r>
            <a:endParaRPr lang="fr-FR" sz="1200" spc="-1" dirty="0">
              <a:solidFill>
                <a:srgbClr val="FFFFFF"/>
              </a:solidFill>
              <a:latin typeface="Calibri"/>
            </a:endParaRPr>
          </a:p>
          <a:p>
            <a:pPr defTabSz="685800">
              <a:lnSpc>
                <a:spcPct val="83000"/>
              </a:lnSpc>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FFFFFF"/>
                </a:solidFill>
                <a:latin typeface="Calibri"/>
                <a:ea typeface="DejaVu Sans"/>
              </a:rPr>
              <a:t>Les documents sont tous exploitables et professionnels.</a:t>
            </a:r>
            <a:endParaRPr lang="fr-FR" sz="1200" spc="-1" dirty="0">
              <a:solidFill>
                <a:srgbClr val="FFFFFF"/>
              </a:solidFill>
              <a:latin typeface="Calibri"/>
            </a:endParaRPr>
          </a:p>
        </p:txBody>
      </p:sp>
      <p:cxnSp>
        <p:nvCxnSpPr>
          <p:cNvPr id="61" name="Connecteur : en angle 140"/>
          <p:cNvCxnSpPr/>
          <p:nvPr/>
        </p:nvCxnSpPr>
        <p:spPr>
          <a:xfrm>
            <a:off x="4899114" y="2041018"/>
            <a:ext cx="468990" cy="402300"/>
          </a:xfrm>
          <a:prstGeom prst="bentConnector3">
            <a:avLst>
              <a:gd name="adj1" fmla="val 50000"/>
            </a:avLst>
          </a:prstGeom>
          <a:ln w="9360">
            <a:solidFill>
              <a:srgbClr val="000000"/>
            </a:solidFill>
            <a:round/>
            <a:tailEnd type="triangle" w="med" len="med"/>
          </a:ln>
        </p:spPr>
      </p:cxnSp>
      <p:sp>
        <p:nvSpPr>
          <p:cNvPr id="63" name="Rectangle 142"/>
          <p:cNvSpPr/>
          <p:nvPr/>
        </p:nvSpPr>
        <p:spPr>
          <a:xfrm>
            <a:off x="1891170" y="133381"/>
            <a:ext cx="4190400" cy="298992"/>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gn="ctr" defTabSz="685800">
              <a:spcBef>
                <a:spcPts val="38"/>
              </a:spcBef>
              <a:spcAft>
                <a:spcPts val="3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500" b="1" spc="-1">
                <a:solidFill>
                  <a:srgbClr val="000000"/>
                </a:solidFill>
                <a:latin typeface="Calibri"/>
                <a:ea typeface="DejaVu Sans"/>
              </a:rPr>
              <a:t>E2 Conception d’action(s) d’éducation à la santé </a:t>
            </a:r>
            <a:endParaRPr lang="fr-FR" sz="1500" spc="-1">
              <a:solidFill>
                <a:srgbClr val="000000"/>
              </a:solidFill>
              <a:latin typeface="Calibri"/>
            </a:endParaRPr>
          </a:p>
        </p:txBody>
      </p:sp>
      <p:sp>
        <p:nvSpPr>
          <p:cNvPr id="64" name="Rectangle 143"/>
          <p:cNvSpPr/>
          <p:nvPr/>
        </p:nvSpPr>
        <p:spPr>
          <a:xfrm>
            <a:off x="5382530" y="1871775"/>
            <a:ext cx="2921130" cy="902430"/>
          </a:xfrm>
          <a:prstGeom prst="rect">
            <a:avLst/>
          </a:prstGeom>
          <a:solidFill>
            <a:srgbClr val="0070C0"/>
          </a:solidFill>
          <a:ln w="9360">
            <a:solidFill>
              <a:srgbClr val="000000"/>
            </a:solidFill>
            <a:round/>
          </a:ln>
        </p:spPr>
        <p:style>
          <a:lnRef idx="0">
            <a:scrgbClr r="0" g="0" b="0"/>
          </a:lnRef>
          <a:fillRef idx="0">
            <a:scrgbClr r="0" g="0" b="0"/>
          </a:fillRef>
          <a:effectRef idx="0">
            <a:scrgbClr r="0" g="0" b="0"/>
          </a:effectRef>
          <a:fontRef idx="minor"/>
        </p:style>
        <p:txBody>
          <a:bodyPr lIns="67500" tIns="33750" rIns="67500" bIns="33750" anchor="t">
            <a:noAutofit/>
          </a:bodyPr>
          <a:lstStyle/>
          <a:p>
            <a:pPr defTabSz="685800">
              <a:lnSpc>
                <a:spcPct val="83000"/>
              </a:lnSpc>
              <a:spcBef>
                <a:spcPts val="28"/>
              </a:spcBef>
              <a:spcAft>
                <a:spcPts val="28"/>
              </a:spcAft>
              <a:tabLst>
                <a:tab pos="0" algn="l"/>
                <a:tab pos="685800" algn="l"/>
                <a:tab pos="1371600" algn="l"/>
                <a:tab pos="2057400" algn="l"/>
                <a:tab pos="2743200" algn="l"/>
                <a:tab pos="3429000" algn="l"/>
                <a:tab pos="4114800" algn="l"/>
                <a:tab pos="4800600" algn="l"/>
                <a:tab pos="5486400" algn="l"/>
                <a:tab pos="6172200" algn="l"/>
                <a:tab pos="6858000" algn="l"/>
                <a:tab pos="7543800" algn="l"/>
                <a:tab pos="7886700" algn="l"/>
              </a:tabLst>
            </a:pPr>
            <a:r>
              <a:rPr lang="fr-FR" sz="1200" spc="-1" dirty="0">
                <a:solidFill>
                  <a:srgbClr val="FFFFFF"/>
                </a:solidFill>
                <a:latin typeface="Calibri"/>
                <a:ea typeface="DejaVu Sans"/>
              </a:rPr>
              <a:t>Le sujet comporte des questions de savoirs associés en lien avec le contexte professionnel donné et la thématique de l’action d’éducation à la santé. Les limites de connaissances sont celles du référentiel. </a:t>
            </a:r>
            <a:endParaRPr lang="fr-FR" sz="1200" spc="-1" dirty="0">
              <a:solidFill>
                <a:srgbClr val="FFFFFF"/>
              </a:solidFill>
              <a:latin typeface="Calibri"/>
            </a:endParaRPr>
          </a:p>
        </p:txBody>
      </p:sp>
      <p:cxnSp>
        <p:nvCxnSpPr>
          <p:cNvPr id="65" name="Connecteur : en angle 144"/>
          <p:cNvCxnSpPr/>
          <p:nvPr/>
        </p:nvCxnSpPr>
        <p:spPr>
          <a:xfrm>
            <a:off x="4912460" y="3241416"/>
            <a:ext cx="470070" cy="404730"/>
          </a:xfrm>
          <a:prstGeom prst="bentConnector3">
            <a:avLst>
              <a:gd name="adj1" fmla="val 49942"/>
            </a:avLst>
          </a:prstGeom>
          <a:ln w="9360">
            <a:solidFill>
              <a:srgbClr val="000000"/>
            </a:solidFill>
            <a:round/>
            <a:tailEnd type="triangle" w="med" len="med"/>
          </a:ln>
        </p:spPr>
      </p:cxnSp>
      <p:sp>
        <p:nvSpPr>
          <p:cNvPr id="2" name="Espace réservé du numéro de diapositive 1">
            <a:extLst>
              <a:ext uri="{FF2B5EF4-FFF2-40B4-BE49-F238E27FC236}">
                <a16:creationId xmlns:a16="http://schemas.microsoft.com/office/drawing/2014/main" id="{BB705E69-96E5-4A45-B0E1-C024F0A28D63}"/>
              </a:ext>
            </a:extLst>
          </p:cNvPr>
          <p:cNvSpPr>
            <a:spLocks noGrp="1"/>
          </p:cNvSpPr>
          <p:nvPr>
            <p:ph type="sldNum" idx="1"/>
          </p:nvPr>
        </p:nvSpPr>
        <p:spPr>
          <a:xfrm>
            <a:off x="6264000" y="4783500"/>
            <a:ext cx="2484464" cy="308530"/>
          </a:xfrm>
        </p:spPr>
        <p:txBody>
          <a:bodyPr/>
          <a:lstStyle/>
          <a:p>
            <a:fld id="{5C664C24-30E7-4B0E-A906-B5D12C5FF3F7}" type="slidenum">
              <a:rPr lang="fr-FR" smtClean="0"/>
              <a:t>29</a:t>
            </a:fld>
            <a:r>
              <a:rPr lang="fr-FR" dirty="0"/>
              <a:t>              10/12/2024</a:t>
            </a:r>
          </a:p>
        </p:txBody>
      </p:sp>
    </p:spTree>
    <p:extLst>
      <p:ext uri="{BB962C8B-B14F-4D97-AF65-F5344CB8AC3E}">
        <p14:creationId xmlns:p14="http://schemas.microsoft.com/office/powerpoint/2010/main" val="211805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1"/>
          <p:cNvSpPr>
            <a:spLocks noGrp="1"/>
          </p:cNvSpPr>
          <p:nvPr>
            <p:ph type="sldNum" sz="quarter" idx="12"/>
          </p:nvPr>
        </p:nvSpPr>
        <p:spPr/>
        <p:txBody>
          <a:bodyPr/>
          <a:lstStyle/>
          <a:p>
            <a:fld id="{733122C9-A0B9-462F-8757-0847AD287B63}" type="slidenum">
              <a:rPr lang="fr-FR" smtClean="0"/>
              <a:pPr/>
              <a:t>3</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2" name="Espace réservé de la date 1">
            <a:extLst>
              <a:ext uri="{FF2B5EF4-FFF2-40B4-BE49-F238E27FC236}">
                <a16:creationId xmlns:a16="http://schemas.microsoft.com/office/drawing/2014/main" id="{1B609CE5-23D1-4385-9388-C0F69A2FB273}"/>
              </a:ext>
            </a:extLst>
          </p:cNvPr>
          <p:cNvSpPr>
            <a:spLocks noGrp="1"/>
          </p:cNvSpPr>
          <p:nvPr>
            <p:ph type="dt" sz="half" idx="10"/>
          </p:nvPr>
        </p:nvSpPr>
        <p:spPr/>
        <p:txBody>
          <a:bodyPr/>
          <a:lstStyle/>
          <a:p>
            <a:pPr algn="r"/>
            <a:fld id="{8C7CA09C-85E2-4AC9-BAD2-DB68467EEB18}" type="datetime1">
              <a:rPr lang="fr-FR" cap="all" smtClean="0"/>
              <a:t>12/12/2024</a:t>
            </a:fld>
            <a:endParaRPr lang="fr-FR" cap="all" dirty="0"/>
          </a:p>
        </p:txBody>
      </p:sp>
      <p:sp>
        <p:nvSpPr>
          <p:cNvPr id="7" name="Titre 1">
            <a:extLst>
              <a:ext uri="{FF2B5EF4-FFF2-40B4-BE49-F238E27FC236}">
                <a16:creationId xmlns:a16="http://schemas.microsoft.com/office/drawing/2014/main" id="{DC4CDF77-2102-4F6B-821C-F7C489657262}"/>
              </a:ext>
            </a:extLst>
          </p:cNvPr>
          <p:cNvSpPr txBox="1">
            <a:spLocks/>
          </p:cNvSpPr>
          <p:nvPr/>
        </p:nvSpPr>
        <p:spPr bwMode="auto">
          <a:xfrm>
            <a:off x="539552" y="1995686"/>
            <a:ext cx="8064896" cy="846887"/>
          </a:xfrm>
          <a:prstGeom prst="rect">
            <a:avLst/>
          </a:prstGeom>
          <a:solidFill>
            <a:sysClr val="window" lastClr="FFFFFF"/>
          </a:solidFill>
          <a:ln w="25400" cap="flat" cmpd="sng" algn="ctr">
            <a:solidFill>
              <a:srgbClr val="4F81BD"/>
            </a:solidFill>
            <a:prstDash val="solid"/>
          </a:ln>
          <a:effectLst/>
        </p:spPr>
        <p:txBody>
          <a:bodyPr lIns="0" tIns="0" rIns="0" bIns="0" rtlCol="0" anchor="ctr"/>
          <a:lstStyle>
            <a:lvl1pPr>
              <a:defRPr sz="2800" b="1" i="0">
                <a:solidFill>
                  <a:srgbClr val="231F20"/>
                </a:solidFill>
                <a:latin typeface="Marianne"/>
                <a:ea typeface="+mn-ea"/>
                <a:cs typeface="Marianne"/>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231F20"/>
                </a:solidFill>
                <a:effectLst/>
                <a:uLnTx/>
                <a:uFillTx/>
                <a:latin typeface="Marianne"/>
              </a:rPr>
              <a:t>   Lien PFMP et épreuves </a:t>
            </a:r>
            <a:r>
              <a:rPr kumimoji="0" lang="fr-FR" sz="2400" b="1" i="0" u="none" strike="noStrike" kern="0" cap="none" spc="0" normalizeH="0" baseline="0" noProof="0" dirty="0" err="1">
                <a:ln>
                  <a:noFill/>
                </a:ln>
                <a:solidFill>
                  <a:srgbClr val="231F20"/>
                </a:solidFill>
                <a:effectLst/>
                <a:uLnTx/>
                <a:uFillTx/>
                <a:latin typeface="Marianne"/>
              </a:rPr>
              <a:t>certificativ</a:t>
            </a:r>
            <a:r>
              <a:rPr lang="fr-FR" sz="2400" kern="0" dirty="0"/>
              <a:t>es en CCF</a:t>
            </a:r>
            <a:r>
              <a:rPr kumimoji="0" lang="fr-FR" sz="2400" b="1" i="0" u="none" strike="noStrike" kern="0" cap="none" spc="0" normalizeH="0" baseline="0" noProof="0" dirty="0">
                <a:ln>
                  <a:noFill/>
                </a:ln>
                <a:solidFill>
                  <a:srgbClr val="231F20"/>
                </a:solidFill>
                <a:effectLst/>
                <a:uLnTx/>
                <a:uFillTx/>
                <a:latin typeface="Marianne"/>
              </a:rPr>
              <a:t> </a:t>
            </a:r>
          </a:p>
        </p:txBody>
      </p:sp>
    </p:spTree>
    <p:extLst>
      <p:ext uri="{BB962C8B-B14F-4D97-AF65-F5344CB8AC3E}">
        <p14:creationId xmlns:p14="http://schemas.microsoft.com/office/powerpoint/2010/main" val="3872380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22A8A22-DFB8-466F-943B-584262A00A1B}"/>
              </a:ext>
            </a:extLst>
          </p:cNvPr>
          <p:cNvSpPr>
            <a:spLocks noGrp="1"/>
          </p:cNvSpPr>
          <p:nvPr>
            <p:ph type="sldNum" idx="1"/>
          </p:nvPr>
        </p:nvSpPr>
        <p:spPr>
          <a:xfrm>
            <a:off x="7236296" y="4783500"/>
            <a:ext cx="1296144" cy="360000"/>
          </a:xfrm>
        </p:spPr>
        <p:txBody>
          <a:bodyPr/>
          <a:lstStyle/>
          <a:p>
            <a:fld id="{5C664C24-30E7-4B0E-A906-B5D12C5FF3F7}" type="slidenum">
              <a:rPr lang="fr-FR" smtClean="0"/>
              <a:t>30</a:t>
            </a:fld>
            <a:r>
              <a:rPr lang="fr-FR" dirty="0"/>
              <a:t>                 10/12/2024 </a:t>
            </a:r>
          </a:p>
        </p:txBody>
      </p:sp>
      <p:sp>
        <p:nvSpPr>
          <p:cNvPr id="3" name="ZoneTexte 2">
            <a:extLst>
              <a:ext uri="{FF2B5EF4-FFF2-40B4-BE49-F238E27FC236}">
                <a16:creationId xmlns:a16="http://schemas.microsoft.com/office/drawing/2014/main" id="{E82E9292-87AD-486B-8BFA-A9E88FD904AD}"/>
              </a:ext>
            </a:extLst>
          </p:cNvPr>
          <p:cNvSpPr txBox="1"/>
          <p:nvPr/>
        </p:nvSpPr>
        <p:spPr>
          <a:xfrm>
            <a:off x="2051720" y="195486"/>
            <a:ext cx="6048672" cy="369332"/>
          </a:xfrm>
          <a:prstGeom prst="rect">
            <a:avLst/>
          </a:prstGeom>
          <a:noFill/>
        </p:spPr>
        <p:txBody>
          <a:bodyPr wrap="square" rtlCol="0">
            <a:spAutoFit/>
          </a:bodyPr>
          <a:lstStyle/>
          <a:p>
            <a:r>
              <a:rPr lang="fr-FR" b="1" dirty="0"/>
              <a:t>Les attendus du sujet E2</a:t>
            </a:r>
          </a:p>
        </p:txBody>
      </p:sp>
      <p:sp>
        <p:nvSpPr>
          <p:cNvPr id="5" name="ZoneTexte 4">
            <a:extLst>
              <a:ext uri="{FF2B5EF4-FFF2-40B4-BE49-F238E27FC236}">
                <a16:creationId xmlns:a16="http://schemas.microsoft.com/office/drawing/2014/main" id="{83E2C22C-8F46-4F5F-98F9-DD4D528964D9}"/>
              </a:ext>
            </a:extLst>
          </p:cNvPr>
          <p:cNvSpPr txBox="1"/>
          <p:nvPr/>
        </p:nvSpPr>
        <p:spPr>
          <a:xfrm>
            <a:off x="323528" y="1119887"/>
            <a:ext cx="8496944" cy="3108543"/>
          </a:xfrm>
          <a:prstGeom prst="rect">
            <a:avLst/>
          </a:prstGeom>
          <a:noFill/>
        </p:spPr>
        <p:txBody>
          <a:bodyPr wrap="square" rtlCol="0">
            <a:spAutoFit/>
          </a:bodyPr>
          <a:lstStyle/>
          <a:p>
            <a:pPr marL="285750" indent="-285750">
              <a:buFont typeface="Wingdings" panose="05000000000000000000" pitchFamily="2" charset="2"/>
              <a:buChar char="Ø"/>
            </a:pPr>
            <a:r>
              <a:rPr lang="fr-FR" sz="1400" dirty="0">
                <a:cs typeface="Arial" panose="020B0604020202020204" pitchFamily="34" charset="0"/>
              </a:rPr>
              <a:t>Le sujet débute par une situation professionnelle contextualisée.</a:t>
            </a:r>
          </a:p>
          <a:p>
            <a:pPr marL="285750" indent="-285750">
              <a:buFont typeface="Wingdings" panose="05000000000000000000" pitchFamily="2" charset="2"/>
              <a:buChar char="Ø"/>
            </a:pPr>
            <a:r>
              <a:rPr lang="fr-FR" sz="1400" dirty="0">
                <a:cs typeface="Arial" panose="020B0604020202020204" pitchFamily="34" charset="0"/>
              </a:rPr>
              <a:t>Le sujet est organisé en trois parties reliées par un fil conducteur :   </a:t>
            </a:r>
          </a:p>
          <a:p>
            <a:r>
              <a:rPr lang="fr-FR" sz="1400" dirty="0">
                <a:cs typeface="Arial" panose="020B0604020202020204" pitchFamily="34" charset="0"/>
              </a:rPr>
              <a:t> 	- la première partie permet d’analyser les besoins d’un public dans un contexte donné,    </a:t>
            </a:r>
          </a:p>
          <a:p>
            <a:r>
              <a:rPr lang="fr-FR" sz="1400" dirty="0">
                <a:cs typeface="Arial" panose="020B0604020202020204" pitchFamily="34" charset="0"/>
              </a:rPr>
              <a:t>	- la deuxième partie permet de concevoir une action d’éducation à la santé,    </a:t>
            </a:r>
          </a:p>
          <a:p>
            <a:r>
              <a:rPr lang="fr-FR" sz="1400" dirty="0">
                <a:cs typeface="Arial" panose="020B0604020202020204" pitchFamily="34" charset="0"/>
              </a:rPr>
              <a:t>	- la troisième partie permet de mettre en œuvre et d’évaluer une action d’éducation à la santé.</a:t>
            </a:r>
          </a:p>
          <a:p>
            <a:pPr marL="285750" indent="-285750">
              <a:buFont typeface="Wingdings" panose="05000000000000000000" pitchFamily="2" charset="2"/>
              <a:buChar char="Ø"/>
            </a:pPr>
            <a:r>
              <a:rPr lang="fr-FR" sz="1400" dirty="0">
                <a:cs typeface="Arial" panose="020B0604020202020204" pitchFamily="34" charset="0"/>
              </a:rPr>
              <a:t>Une entrée par les compétences qui permettent la mobilisation des savoirs associés du bloc 4 en lien avec le contexte professionnel, le public et la thématique de santé choisie. </a:t>
            </a:r>
          </a:p>
          <a:p>
            <a:pPr marL="285750" indent="-285750">
              <a:buFont typeface="Wingdings" panose="05000000000000000000" pitchFamily="2" charset="2"/>
              <a:buChar char="Ø"/>
            </a:pPr>
            <a:r>
              <a:rPr lang="fr-FR" sz="1400" dirty="0">
                <a:cs typeface="Arial" panose="020B0604020202020204" pitchFamily="34" charset="0"/>
              </a:rPr>
              <a:t>Ils s’appuient sur les limites de connaissances exigées dans le référentiel.</a:t>
            </a:r>
          </a:p>
          <a:p>
            <a:pPr marL="285750" indent="-285750">
              <a:buFont typeface="Wingdings" panose="05000000000000000000" pitchFamily="2" charset="2"/>
              <a:buChar char="Ø"/>
            </a:pPr>
            <a:r>
              <a:rPr lang="fr-FR" sz="1400" dirty="0">
                <a:cs typeface="Arial" panose="020B0604020202020204" pitchFamily="34" charset="0"/>
              </a:rPr>
              <a:t>Les activités demandées sont réalisables dans le temps imparti de 4 heures.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1400" b="0" i="0" u="none" strike="noStrike" cap="none" normalizeH="0" baseline="0" dirty="0">
                <a:ln>
                  <a:noFill/>
                </a:ln>
                <a:solidFill>
                  <a:srgbClr val="00000A"/>
                </a:solidFill>
                <a:effectLst/>
                <a:cs typeface="Arial" panose="020B0604020202020204" pitchFamily="34" charset="0"/>
              </a:rPr>
              <a:t>Tous les documents du DT sont exploitables. Le DT comporte obligatoirement :</a:t>
            </a:r>
            <a:endParaRPr kumimoji="0" lang="fr-FR" altLang="fr-F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sz="1400" b="0" i="0" u="none" strike="noStrike" cap="none" normalizeH="0" baseline="0" dirty="0">
                <a:ln>
                  <a:noFill/>
                </a:ln>
                <a:solidFill>
                  <a:srgbClr val="000000"/>
                </a:solidFill>
                <a:effectLst/>
              </a:rPr>
              <a:t>	- un contexte professionnel réaliste,</a:t>
            </a:r>
            <a:endParaRPr kumimoji="0" lang="fr-FR" altLang="fr-F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sz="1400" b="0" i="0" u="none" strike="noStrike" cap="none" normalizeH="0" baseline="0" dirty="0">
                <a:ln>
                  <a:noFill/>
                </a:ln>
                <a:solidFill>
                  <a:srgbClr val="000000"/>
                </a:solidFill>
                <a:effectLst/>
              </a:rPr>
              <a:t>	- des données épidémiologiques, statistiques,</a:t>
            </a:r>
            <a:endParaRPr kumimoji="0" lang="fr-FR" altLang="fr-F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sz="1400" b="0" i="0" u="none" strike="noStrike" cap="none" normalizeH="0" baseline="0" dirty="0">
                <a:ln>
                  <a:noFill/>
                </a:ln>
                <a:solidFill>
                  <a:srgbClr val="000000"/>
                </a:solidFill>
                <a:effectLst/>
              </a:rPr>
              <a:t>	- des documents variés (informations sur les publics identifiés, résultats d’enquêtes, supports  	d’animations, bilan d’actions… </a:t>
            </a:r>
            <a:endParaRPr lang="fr-FR" sz="1400" dirty="0">
              <a:cs typeface="Arial" panose="020B0604020202020204" pitchFamily="34" charset="0"/>
            </a:endParaRPr>
          </a:p>
        </p:txBody>
      </p:sp>
    </p:spTree>
    <p:extLst>
      <p:ext uri="{BB962C8B-B14F-4D97-AF65-F5344CB8AC3E}">
        <p14:creationId xmlns:p14="http://schemas.microsoft.com/office/powerpoint/2010/main" val="1823844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22A8A22-DFB8-466F-943B-584262A00A1B}"/>
              </a:ext>
            </a:extLst>
          </p:cNvPr>
          <p:cNvSpPr>
            <a:spLocks noGrp="1"/>
          </p:cNvSpPr>
          <p:nvPr>
            <p:ph type="sldNum" idx="1"/>
          </p:nvPr>
        </p:nvSpPr>
        <p:spPr>
          <a:xfrm>
            <a:off x="6264000" y="4783500"/>
            <a:ext cx="2340448" cy="236522"/>
          </a:xfrm>
        </p:spPr>
        <p:txBody>
          <a:bodyPr/>
          <a:lstStyle/>
          <a:p>
            <a:fld id="{5C664C24-30E7-4B0E-A906-B5D12C5FF3F7}" type="slidenum">
              <a:rPr lang="fr-FR" smtClean="0"/>
              <a:pPr/>
              <a:t>31</a:t>
            </a:fld>
            <a:r>
              <a:rPr lang="fr-FR" dirty="0"/>
              <a:t>                10/12/2024</a:t>
            </a:r>
          </a:p>
        </p:txBody>
      </p:sp>
      <p:sp>
        <p:nvSpPr>
          <p:cNvPr id="3" name="ZoneTexte 2">
            <a:extLst>
              <a:ext uri="{FF2B5EF4-FFF2-40B4-BE49-F238E27FC236}">
                <a16:creationId xmlns:a16="http://schemas.microsoft.com/office/drawing/2014/main" id="{E82E9292-87AD-486B-8BFA-A9E88FD904AD}"/>
              </a:ext>
            </a:extLst>
          </p:cNvPr>
          <p:cNvSpPr txBox="1"/>
          <p:nvPr/>
        </p:nvSpPr>
        <p:spPr>
          <a:xfrm>
            <a:off x="2051720" y="323418"/>
            <a:ext cx="6048672" cy="369332"/>
          </a:xfrm>
          <a:prstGeom prst="rect">
            <a:avLst/>
          </a:prstGeom>
          <a:noFill/>
        </p:spPr>
        <p:txBody>
          <a:bodyPr wrap="square" rtlCol="0">
            <a:spAutoFit/>
          </a:bodyPr>
          <a:lstStyle/>
          <a:p>
            <a:r>
              <a:rPr lang="fr-FR" b="1" dirty="0"/>
              <a:t>Les éléments de corrigé du sujet E2</a:t>
            </a:r>
          </a:p>
        </p:txBody>
      </p:sp>
      <p:sp>
        <p:nvSpPr>
          <p:cNvPr id="5" name="ZoneTexte 4">
            <a:extLst>
              <a:ext uri="{FF2B5EF4-FFF2-40B4-BE49-F238E27FC236}">
                <a16:creationId xmlns:a16="http://schemas.microsoft.com/office/drawing/2014/main" id="{83E2C22C-8F46-4F5F-98F9-DD4D528964D9}"/>
              </a:ext>
            </a:extLst>
          </p:cNvPr>
          <p:cNvSpPr txBox="1"/>
          <p:nvPr/>
        </p:nvSpPr>
        <p:spPr>
          <a:xfrm>
            <a:off x="755576" y="1491630"/>
            <a:ext cx="7632848" cy="2585323"/>
          </a:xfrm>
          <a:prstGeom prst="rect">
            <a:avLst/>
          </a:prstGeom>
          <a:noFill/>
        </p:spPr>
        <p:txBody>
          <a:bodyPr wrap="square" rtlCol="0">
            <a:spAutoFit/>
          </a:bodyPr>
          <a:lstStyle/>
          <a:p>
            <a:pPr marL="285750" indent="-285750">
              <a:buFont typeface="Wingdings" panose="05000000000000000000" pitchFamily="2" charset="2"/>
              <a:buChar char="Ø"/>
            </a:pPr>
            <a:r>
              <a:rPr lang="fr-FR" dirty="0"/>
              <a:t>Répartition des 80 points =  entre 40% (SA) et 60% (méthodologie) en fonction du sujet.</a:t>
            </a:r>
          </a:p>
          <a:p>
            <a:pPr marL="285750" indent="-285750">
              <a:buFont typeface="Wingdings" panose="05000000000000000000" pitchFamily="2" charset="2"/>
              <a:buChar char="Ø"/>
            </a:pPr>
            <a:r>
              <a:rPr lang="fr-FR" dirty="0"/>
              <a:t>Des éléments de corrigé, pas de grille d’évaluation avec des descripteurs. </a:t>
            </a:r>
          </a:p>
          <a:p>
            <a:pPr marL="285750" indent="-285750">
              <a:buFont typeface="Wingdings" panose="05000000000000000000" pitchFamily="2" charset="2"/>
              <a:buChar char="Ø"/>
            </a:pPr>
            <a:r>
              <a:rPr lang="fr-FR" dirty="0"/>
              <a:t>Pour l’organisation des corrections : </a:t>
            </a:r>
          </a:p>
          <a:p>
            <a:r>
              <a:rPr lang="fr-FR" dirty="0"/>
              <a:t>	- des PLP STMS en priorité et en fonction des profils, possibilité 	- de mobiliser des PLP BSE qui interviennent en éducation à la 	santé,</a:t>
            </a:r>
          </a:p>
          <a:p>
            <a:r>
              <a:rPr lang="fr-FR" sz="1800" dirty="0">
                <a:effectLst/>
                <a:latin typeface="Arial" panose="020B0604020202020204" pitchFamily="34" charset="0"/>
                <a:ea typeface="Times New Roman" panose="02020603050405020304" pitchFamily="18" charset="0"/>
              </a:rPr>
              <a:t>	- le même correcteur corrige la copie dans son intégralité.</a:t>
            </a:r>
            <a:endParaRPr lang="fr-FR" dirty="0"/>
          </a:p>
        </p:txBody>
      </p:sp>
    </p:spTree>
    <p:extLst>
      <p:ext uri="{BB962C8B-B14F-4D97-AF65-F5344CB8AC3E}">
        <p14:creationId xmlns:p14="http://schemas.microsoft.com/office/powerpoint/2010/main" val="2149689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0B50118-545A-436D-818B-2A47A07E99CA}"/>
              </a:ext>
            </a:extLst>
          </p:cNvPr>
          <p:cNvSpPr>
            <a:spLocks noGrp="1"/>
          </p:cNvSpPr>
          <p:nvPr>
            <p:ph type="sldNum" idx="1"/>
          </p:nvPr>
        </p:nvSpPr>
        <p:spPr>
          <a:xfrm>
            <a:off x="6264000" y="4783500"/>
            <a:ext cx="2268440" cy="236522"/>
          </a:xfrm>
        </p:spPr>
        <p:txBody>
          <a:bodyPr/>
          <a:lstStyle/>
          <a:p>
            <a:r>
              <a:rPr lang="fr-FR" dirty="0"/>
              <a:t> 32               10/12/2024</a:t>
            </a:r>
          </a:p>
        </p:txBody>
      </p:sp>
      <p:sp>
        <p:nvSpPr>
          <p:cNvPr id="3" name="Titre 1">
            <a:extLst>
              <a:ext uri="{FF2B5EF4-FFF2-40B4-BE49-F238E27FC236}">
                <a16:creationId xmlns:a16="http://schemas.microsoft.com/office/drawing/2014/main" id="{13203EE6-97F1-43A4-97F4-0F688773FFD3}"/>
              </a:ext>
            </a:extLst>
          </p:cNvPr>
          <p:cNvSpPr txBox="1">
            <a:spLocks/>
          </p:cNvSpPr>
          <p:nvPr/>
        </p:nvSpPr>
        <p:spPr bwMode="auto">
          <a:xfrm>
            <a:off x="1547664" y="1995686"/>
            <a:ext cx="6696744" cy="846887"/>
          </a:xfrm>
          <a:prstGeom prst="rect">
            <a:avLst/>
          </a:prstGeom>
          <a:solidFill>
            <a:sysClr val="window" lastClr="FFFFFF"/>
          </a:solidFill>
          <a:ln w="25400" cap="flat" cmpd="sng" algn="ctr">
            <a:solidFill>
              <a:srgbClr val="4F81BD"/>
            </a:solidFill>
            <a:prstDash val="solid"/>
          </a:ln>
          <a:effectLst/>
        </p:spPr>
        <p:txBody>
          <a:bodyPr lIns="0" tIns="0" rIns="0" bIns="0" rtlCol="0" anchor="ctr"/>
          <a:lstStyle>
            <a:lvl1pPr>
              <a:defRPr sz="2800" b="1" i="0">
                <a:solidFill>
                  <a:srgbClr val="231F20"/>
                </a:solidFill>
                <a:latin typeface="Marianne"/>
                <a:ea typeface="+mn-ea"/>
                <a:cs typeface="Marianne"/>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231F20"/>
                </a:solidFill>
                <a:effectLst/>
                <a:uLnTx/>
                <a:uFillTx/>
                <a:latin typeface="Marianne"/>
              </a:rPr>
              <a:t>   Merci pour votre attention</a:t>
            </a:r>
          </a:p>
        </p:txBody>
      </p:sp>
    </p:spTree>
    <p:extLst>
      <p:ext uri="{BB962C8B-B14F-4D97-AF65-F5344CB8AC3E}">
        <p14:creationId xmlns:p14="http://schemas.microsoft.com/office/powerpoint/2010/main" val="242140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1691680" y="195487"/>
            <a:ext cx="7344816" cy="360039"/>
          </a:xfrm>
        </p:spPr>
        <p:txBody>
          <a:bodyPr/>
          <a:lstStyle/>
          <a:p>
            <a:pPr marL="0" indent="0">
              <a:buNone/>
            </a:pPr>
            <a:r>
              <a:rPr lang="fr-FR" sz="1600" dirty="0"/>
              <a:t>La répartition des PFMP et des épreuves certificatives en CCF sur le cycle de 3 ans </a:t>
            </a:r>
          </a:p>
          <a:p>
            <a:pPr marL="0" indent="0">
              <a:buNone/>
            </a:pPr>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4</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6" name="Image 5">
            <a:extLst>
              <a:ext uri="{FF2B5EF4-FFF2-40B4-BE49-F238E27FC236}">
                <a16:creationId xmlns:a16="http://schemas.microsoft.com/office/drawing/2014/main" id="{6C0EECA6-5F01-4B65-BF6E-8593CD358894}"/>
              </a:ext>
            </a:extLst>
          </p:cNvPr>
          <p:cNvPicPr>
            <a:picLocks noChangeAspect="1"/>
          </p:cNvPicPr>
          <p:nvPr/>
        </p:nvPicPr>
        <p:blipFill>
          <a:blip r:embed="rId3"/>
          <a:stretch>
            <a:fillRect/>
          </a:stretch>
        </p:blipFill>
        <p:spPr>
          <a:xfrm>
            <a:off x="343689" y="771550"/>
            <a:ext cx="8615684" cy="3724977"/>
          </a:xfrm>
          <a:prstGeom prst="rect">
            <a:avLst/>
          </a:prstGeom>
        </p:spPr>
      </p:pic>
      <p:sp>
        <p:nvSpPr>
          <p:cNvPr id="7" name="Espace réservé de la date 6">
            <a:extLst>
              <a:ext uri="{FF2B5EF4-FFF2-40B4-BE49-F238E27FC236}">
                <a16:creationId xmlns:a16="http://schemas.microsoft.com/office/drawing/2014/main" id="{B4C0BBA5-D536-4623-BE1A-B1CD9F57184A}"/>
              </a:ext>
            </a:extLst>
          </p:cNvPr>
          <p:cNvSpPr>
            <a:spLocks noGrp="1"/>
          </p:cNvSpPr>
          <p:nvPr>
            <p:ph type="dt" sz="half" idx="10"/>
          </p:nvPr>
        </p:nvSpPr>
        <p:spPr/>
        <p:txBody>
          <a:bodyPr/>
          <a:lstStyle/>
          <a:p>
            <a:pPr algn="r"/>
            <a:fld id="{D8FB9243-0944-498E-91D5-2071F178CCFD}" type="datetime1">
              <a:rPr lang="fr-FR" cap="all" smtClean="0"/>
              <a:t>12/12/2024</a:t>
            </a:fld>
            <a:endParaRPr lang="fr-FR" cap="all" dirty="0"/>
          </a:p>
        </p:txBody>
      </p:sp>
    </p:spTree>
    <p:extLst>
      <p:ext uri="{BB962C8B-B14F-4D97-AF65-F5344CB8AC3E}">
        <p14:creationId xmlns:p14="http://schemas.microsoft.com/office/powerpoint/2010/main" val="158327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1"/>
          <p:cNvSpPr>
            <a:spLocks noGrp="1"/>
          </p:cNvSpPr>
          <p:nvPr>
            <p:ph type="sldNum" sz="quarter" idx="12"/>
          </p:nvPr>
        </p:nvSpPr>
        <p:spPr/>
        <p:txBody>
          <a:bodyPr/>
          <a:lstStyle/>
          <a:p>
            <a:fld id="{733122C9-A0B9-462F-8757-0847AD287B63}" type="slidenum">
              <a:rPr lang="fr-FR" smtClean="0"/>
              <a:pPr/>
              <a:t>5</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2" name="Espace réservé de la date 1">
            <a:extLst>
              <a:ext uri="{FF2B5EF4-FFF2-40B4-BE49-F238E27FC236}">
                <a16:creationId xmlns:a16="http://schemas.microsoft.com/office/drawing/2014/main" id="{1B609CE5-23D1-4385-9388-C0F69A2FB273}"/>
              </a:ext>
            </a:extLst>
          </p:cNvPr>
          <p:cNvSpPr>
            <a:spLocks noGrp="1"/>
          </p:cNvSpPr>
          <p:nvPr>
            <p:ph type="dt" sz="half" idx="10"/>
          </p:nvPr>
        </p:nvSpPr>
        <p:spPr/>
        <p:txBody>
          <a:bodyPr/>
          <a:lstStyle/>
          <a:p>
            <a:pPr algn="r"/>
            <a:fld id="{9DBDA121-26E9-47C8-90E6-CA8A061951D6}" type="datetime1">
              <a:rPr lang="fr-FR" cap="all" smtClean="0"/>
              <a:t>12/12/2024</a:t>
            </a:fld>
            <a:endParaRPr lang="fr-FR" cap="all" dirty="0"/>
          </a:p>
        </p:txBody>
      </p:sp>
      <p:sp>
        <p:nvSpPr>
          <p:cNvPr id="7" name="Titre 1">
            <a:extLst>
              <a:ext uri="{FF2B5EF4-FFF2-40B4-BE49-F238E27FC236}">
                <a16:creationId xmlns:a16="http://schemas.microsoft.com/office/drawing/2014/main" id="{DC4CDF77-2102-4F6B-821C-F7C489657262}"/>
              </a:ext>
            </a:extLst>
          </p:cNvPr>
          <p:cNvSpPr txBox="1">
            <a:spLocks/>
          </p:cNvSpPr>
          <p:nvPr/>
        </p:nvSpPr>
        <p:spPr bwMode="auto">
          <a:xfrm>
            <a:off x="539552" y="1995686"/>
            <a:ext cx="8064896" cy="846887"/>
          </a:xfrm>
          <a:prstGeom prst="rect">
            <a:avLst/>
          </a:prstGeom>
          <a:solidFill>
            <a:sysClr val="window" lastClr="FFFFFF"/>
          </a:solidFill>
          <a:ln w="25400" cap="flat" cmpd="sng" algn="ctr">
            <a:solidFill>
              <a:srgbClr val="4F81BD"/>
            </a:solidFill>
            <a:prstDash val="solid"/>
          </a:ln>
          <a:effectLst/>
        </p:spPr>
        <p:txBody>
          <a:bodyPr lIns="0" tIns="0" rIns="0" bIns="0" rtlCol="0" anchor="ctr"/>
          <a:lstStyle>
            <a:lvl1pPr>
              <a:defRPr sz="2800" b="1" i="0">
                <a:solidFill>
                  <a:srgbClr val="231F20"/>
                </a:solidFill>
                <a:latin typeface="Marianne"/>
                <a:ea typeface="+mn-ea"/>
                <a:cs typeface="Marianne"/>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231F20"/>
                </a:solidFill>
                <a:effectLst/>
                <a:uLnTx/>
                <a:uFillTx/>
                <a:latin typeface="Marianne"/>
              </a:rPr>
              <a:t>   Les épreuves certificatives dans le cadre du CCF  </a:t>
            </a:r>
          </a:p>
        </p:txBody>
      </p:sp>
    </p:spTree>
    <p:extLst>
      <p:ext uri="{BB962C8B-B14F-4D97-AF65-F5344CB8AC3E}">
        <p14:creationId xmlns:p14="http://schemas.microsoft.com/office/powerpoint/2010/main" val="263117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1"/>
          <p:cNvSpPr>
            <a:spLocks noGrp="1"/>
          </p:cNvSpPr>
          <p:nvPr>
            <p:ph type="sldNum" sz="quarter" idx="12"/>
          </p:nvPr>
        </p:nvSpPr>
        <p:spPr/>
        <p:txBody>
          <a:bodyPr/>
          <a:lstStyle/>
          <a:p>
            <a:fld id="{733122C9-A0B9-462F-8757-0847AD287B63}" type="slidenum">
              <a:rPr lang="fr-FR" smtClean="0"/>
              <a:pPr/>
              <a:t>6</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2" name="Espace réservé de la date 1">
            <a:extLst>
              <a:ext uri="{FF2B5EF4-FFF2-40B4-BE49-F238E27FC236}">
                <a16:creationId xmlns:a16="http://schemas.microsoft.com/office/drawing/2014/main" id="{1B609CE5-23D1-4385-9388-C0F69A2FB273}"/>
              </a:ext>
            </a:extLst>
          </p:cNvPr>
          <p:cNvSpPr>
            <a:spLocks noGrp="1"/>
          </p:cNvSpPr>
          <p:nvPr>
            <p:ph type="dt" sz="half" idx="10"/>
          </p:nvPr>
        </p:nvSpPr>
        <p:spPr/>
        <p:txBody>
          <a:bodyPr/>
          <a:lstStyle/>
          <a:p>
            <a:pPr algn="r"/>
            <a:fld id="{8F017C13-3C7B-440D-97EC-BA14683FC9A4}" type="datetime1">
              <a:rPr lang="fr-FR" cap="all" smtClean="0"/>
              <a:t>12/12/2024</a:t>
            </a:fld>
            <a:endParaRPr lang="fr-FR" cap="all" dirty="0"/>
          </a:p>
        </p:txBody>
      </p:sp>
      <p:sp>
        <p:nvSpPr>
          <p:cNvPr id="7" name="Titre 1">
            <a:extLst>
              <a:ext uri="{FF2B5EF4-FFF2-40B4-BE49-F238E27FC236}">
                <a16:creationId xmlns:a16="http://schemas.microsoft.com/office/drawing/2014/main" id="{DC4CDF77-2102-4F6B-821C-F7C489657262}"/>
              </a:ext>
            </a:extLst>
          </p:cNvPr>
          <p:cNvSpPr txBox="1">
            <a:spLocks/>
          </p:cNvSpPr>
          <p:nvPr/>
        </p:nvSpPr>
        <p:spPr bwMode="auto">
          <a:xfrm>
            <a:off x="755576" y="1131590"/>
            <a:ext cx="8028424" cy="1710983"/>
          </a:xfrm>
          <a:prstGeom prst="rect">
            <a:avLst/>
          </a:prstGeom>
          <a:solidFill>
            <a:sysClr val="window" lastClr="FFFFFF"/>
          </a:solidFill>
          <a:ln w="25400" cap="flat" cmpd="sng" algn="ctr">
            <a:solidFill>
              <a:srgbClr val="4F81BD"/>
            </a:solidFill>
            <a:prstDash val="solid"/>
          </a:ln>
          <a:effectLst/>
        </p:spPr>
        <p:txBody>
          <a:bodyPr lIns="0" tIns="0" rIns="0" bIns="0" rtlCol="0" anchor="ctr"/>
          <a:lstStyle>
            <a:lvl1pPr>
              <a:defRPr sz="2800" b="1" i="0">
                <a:solidFill>
                  <a:srgbClr val="231F20"/>
                </a:solidFill>
                <a:latin typeface="Marianne"/>
                <a:ea typeface="+mn-ea"/>
                <a:cs typeface="Marianne"/>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strike="noStrike" kern="0" cap="none" spc="0" normalizeH="0" baseline="0" noProof="0" dirty="0">
                <a:ln>
                  <a:noFill/>
                </a:ln>
                <a:solidFill>
                  <a:srgbClr val="231F20"/>
                </a:solidFill>
                <a:effectLst/>
                <a:uLnTx/>
                <a:uFillTx/>
                <a:latin typeface="Marianne"/>
              </a:rPr>
              <a:t> </a:t>
            </a:r>
            <a:r>
              <a:rPr kumimoji="0" lang="fr-FR" sz="2400" i="0" u="sng" strike="noStrike" kern="0" cap="none" spc="0" normalizeH="0" baseline="0" noProof="0" dirty="0">
                <a:ln>
                  <a:noFill/>
                </a:ln>
                <a:solidFill>
                  <a:srgbClr val="231F20"/>
                </a:solidFill>
                <a:effectLst/>
                <a:uLnTx/>
                <a:uFillTx/>
                <a:latin typeface="Marianne"/>
              </a:rPr>
              <a:t>Sous-épreuve E31</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400" i="0" u="none" strike="noStrike" kern="0" cap="none" spc="0" normalizeH="0" baseline="0" noProof="0" dirty="0">
                <a:ln>
                  <a:noFill/>
                </a:ln>
                <a:solidFill>
                  <a:srgbClr val="231F20"/>
                </a:solidFill>
                <a:effectLst/>
                <a:uLnTx/>
                <a:uFillTx/>
                <a:latin typeface="Marianne"/>
              </a:rPr>
              <a:t> Accompagnement de la personne dans une approche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400" i="0" u="none" strike="noStrike" kern="0" cap="none" spc="0" normalizeH="0" baseline="0" noProof="0" dirty="0">
                <a:ln>
                  <a:noFill/>
                </a:ln>
                <a:solidFill>
                  <a:srgbClr val="231F20"/>
                </a:solidFill>
                <a:effectLst/>
                <a:uLnTx/>
                <a:uFillTx/>
                <a:latin typeface="Marianne"/>
              </a:rPr>
              <a:t> globale et individualisée</a:t>
            </a:r>
          </a:p>
        </p:txBody>
      </p:sp>
    </p:spTree>
    <p:extLst>
      <p:ext uri="{BB962C8B-B14F-4D97-AF65-F5344CB8AC3E}">
        <p14:creationId xmlns:p14="http://schemas.microsoft.com/office/powerpoint/2010/main" val="397994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642400" cy="2664296"/>
          </a:xfrm>
        </p:spPr>
        <p:txBody>
          <a:bodyPr/>
          <a:lstStyle/>
          <a:p>
            <a:pPr marL="0" indent="0">
              <a:buNone/>
            </a:pPr>
            <a:endParaRPr lang="fr-FR" sz="2000" dirty="0"/>
          </a:p>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7</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6" name="Image 5">
            <a:extLst>
              <a:ext uri="{FF2B5EF4-FFF2-40B4-BE49-F238E27FC236}">
                <a16:creationId xmlns:a16="http://schemas.microsoft.com/office/drawing/2014/main" id="{731CE111-8CA5-4A8B-8F7A-937D48F2B53C}"/>
              </a:ext>
            </a:extLst>
          </p:cNvPr>
          <p:cNvPicPr>
            <a:picLocks noChangeAspect="1"/>
          </p:cNvPicPr>
          <p:nvPr/>
        </p:nvPicPr>
        <p:blipFill>
          <a:blip r:embed="rId3"/>
          <a:stretch>
            <a:fillRect/>
          </a:stretch>
        </p:blipFill>
        <p:spPr>
          <a:xfrm>
            <a:off x="1691680" y="133591"/>
            <a:ext cx="7325915" cy="650408"/>
          </a:xfrm>
          <a:prstGeom prst="rect">
            <a:avLst/>
          </a:prstGeom>
        </p:spPr>
      </p:pic>
      <p:pic>
        <p:nvPicPr>
          <p:cNvPr id="4" name="Image 3">
            <a:extLst>
              <a:ext uri="{FF2B5EF4-FFF2-40B4-BE49-F238E27FC236}">
                <a16:creationId xmlns:a16="http://schemas.microsoft.com/office/drawing/2014/main" id="{2F4CF9B5-6C9A-4B22-B3F7-FE8AF0C2C449}"/>
              </a:ext>
            </a:extLst>
          </p:cNvPr>
          <p:cNvPicPr>
            <a:picLocks noChangeAspect="1"/>
          </p:cNvPicPr>
          <p:nvPr/>
        </p:nvPicPr>
        <p:blipFill>
          <a:blip r:embed="rId4"/>
          <a:stretch>
            <a:fillRect/>
          </a:stretch>
        </p:blipFill>
        <p:spPr>
          <a:xfrm>
            <a:off x="1763687" y="841902"/>
            <a:ext cx="6985277" cy="3941598"/>
          </a:xfrm>
          <a:prstGeom prst="rect">
            <a:avLst/>
          </a:prstGeom>
        </p:spPr>
      </p:pic>
      <p:sp>
        <p:nvSpPr>
          <p:cNvPr id="5" name="Espace réservé de la date 4">
            <a:extLst>
              <a:ext uri="{FF2B5EF4-FFF2-40B4-BE49-F238E27FC236}">
                <a16:creationId xmlns:a16="http://schemas.microsoft.com/office/drawing/2014/main" id="{4B9EA50A-2CE9-4D09-85E5-51A1769A333D}"/>
              </a:ext>
            </a:extLst>
          </p:cNvPr>
          <p:cNvSpPr>
            <a:spLocks noGrp="1"/>
          </p:cNvSpPr>
          <p:nvPr>
            <p:ph type="dt" sz="half" idx="10"/>
          </p:nvPr>
        </p:nvSpPr>
        <p:spPr/>
        <p:txBody>
          <a:bodyPr/>
          <a:lstStyle/>
          <a:p>
            <a:pPr algn="r"/>
            <a:fld id="{7AFC7193-A2D5-41C0-A00D-D5015CD9838D}" type="datetime1">
              <a:rPr lang="fr-FR" cap="all" smtClean="0"/>
              <a:t>12/12/2024</a:t>
            </a:fld>
            <a:endParaRPr lang="fr-FR" cap="all" dirty="0"/>
          </a:p>
        </p:txBody>
      </p:sp>
    </p:spTree>
    <p:extLst>
      <p:ext uri="{BB962C8B-B14F-4D97-AF65-F5344CB8AC3E}">
        <p14:creationId xmlns:p14="http://schemas.microsoft.com/office/powerpoint/2010/main" val="237023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1"/>
          <p:cNvSpPr>
            <a:spLocks noGrp="1"/>
          </p:cNvSpPr>
          <p:nvPr>
            <p:ph type="sldNum" sz="quarter" idx="12"/>
          </p:nvPr>
        </p:nvSpPr>
        <p:spPr/>
        <p:txBody>
          <a:bodyPr/>
          <a:lstStyle/>
          <a:p>
            <a:fld id="{733122C9-A0B9-462F-8757-0847AD287B63}" type="slidenum">
              <a:rPr lang="fr-FR" smtClean="0"/>
              <a:pPr/>
              <a:t>8</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6" name="Image 5">
            <a:extLst>
              <a:ext uri="{FF2B5EF4-FFF2-40B4-BE49-F238E27FC236}">
                <a16:creationId xmlns:a16="http://schemas.microsoft.com/office/drawing/2014/main" id="{731CE111-8CA5-4A8B-8F7A-937D48F2B53C}"/>
              </a:ext>
            </a:extLst>
          </p:cNvPr>
          <p:cNvPicPr>
            <a:picLocks noChangeAspect="1"/>
          </p:cNvPicPr>
          <p:nvPr/>
        </p:nvPicPr>
        <p:blipFill>
          <a:blip r:embed="rId3"/>
          <a:stretch>
            <a:fillRect/>
          </a:stretch>
        </p:blipFill>
        <p:spPr>
          <a:xfrm>
            <a:off x="1691680" y="133591"/>
            <a:ext cx="7325915" cy="650408"/>
          </a:xfrm>
          <a:prstGeom prst="rect">
            <a:avLst/>
          </a:prstGeom>
        </p:spPr>
      </p:pic>
      <p:sp>
        <p:nvSpPr>
          <p:cNvPr id="7" name="Flèche : droite 6">
            <a:extLst>
              <a:ext uri="{FF2B5EF4-FFF2-40B4-BE49-F238E27FC236}">
                <a16:creationId xmlns:a16="http://schemas.microsoft.com/office/drawing/2014/main" id="{761EE623-511B-40E0-ACF6-7172F991C2DF}"/>
              </a:ext>
            </a:extLst>
          </p:cNvPr>
          <p:cNvSpPr/>
          <p:nvPr/>
        </p:nvSpPr>
        <p:spPr>
          <a:xfrm>
            <a:off x="539552" y="2067694"/>
            <a:ext cx="990448" cy="216024"/>
          </a:xfrm>
          <a:prstGeom prst="rightArrow">
            <a:avLst>
              <a:gd name="adj1" fmla="val 676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E0FE304-F083-4DE4-B761-71B04E185894}"/>
              </a:ext>
            </a:extLst>
          </p:cNvPr>
          <p:cNvPicPr>
            <a:picLocks noChangeAspect="1"/>
          </p:cNvPicPr>
          <p:nvPr/>
        </p:nvPicPr>
        <p:blipFill>
          <a:blip r:embed="rId4"/>
          <a:stretch>
            <a:fillRect/>
          </a:stretch>
        </p:blipFill>
        <p:spPr>
          <a:xfrm>
            <a:off x="1594579" y="843558"/>
            <a:ext cx="6649829" cy="3859778"/>
          </a:xfrm>
          <a:prstGeom prst="rect">
            <a:avLst/>
          </a:prstGeom>
        </p:spPr>
      </p:pic>
      <p:sp>
        <p:nvSpPr>
          <p:cNvPr id="8" name="Espace réservé de la date 7">
            <a:extLst>
              <a:ext uri="{FF2B5EF4-FFF2-40B4-BE49-F238E27FC236}">
                <a16:creationId xmlns:a16="http://schemas.microsoft.com/office/drawing/2014/main" id="{DB85112C-3F17-4064-AA53-3A70E36E8D6E}"/>
              </a:ext>
            </a:extLst>
          </p:cNvPr>
          <p:cNvSpPr>
            <a:spLocks noGrp="1"/>
          </p:cNvSpPr>
          <p:nvPr>
            <p:ph type="dt" sz="half" idx="10"/>
          </p:nvPr>
        </p:nvSpPr>
        <p:spPr/>
        <p:txBody>
          <a:bodyPr/>
          <a:lstStyle/>
          <a:p>
            <a:pPr algn="r"/>
            <a:fld id="{11D58E4C-5EB6-4F38-AFE3-FAD7996C8514}" type="datetime1">
              <a:rPr lang="fr-FR" cap="all" smtClean="0"/>
              <a:t>12/12/2024</a:t>
            </a:fld>
            <a:endParaRPr lang="fr-FR" cap="all" dirty="0"/>
          </a:p>
        </p:txBody>
      </p:sp>
    </p:spTree>
    <p:extLst>
      <p:ext uri="{BB962C8B-B14F-4D97-AF65-F5344CB8AC3E}">
        <p14:creationId xmlns:p14="http://schemas.microsoft.com/office/powerpoint/2010/main" val="13662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642400" cy="2664296"/>
          </a:xfrm>
        </p:spPr>
        <p:txBody>
          <a:bodyPr/>
          <a:lstStyle/>
          <a:p>
            <a:pPr marL="0" indent="0">
              <a:buNone/>
            </a:pPr>
            <a:endParaRPr lang="fr-FR" sz="2000" dirty="0"/>
          </a:p>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9</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5" name="Image 4">
            <a:extLst>
              <a:ext uri="{FF2B5EF4-FFF2-40B4-BE49-F238E27FC236}">
                <a16:creationId xmlns:a16="http://schemas.microsoft.com/office/drawing/2014/main" id="{FE3FF540-EA6E-47FF-9C8E-4303F6FDE7A5}"/>
              </a:ext>
            </a:extLst>
          </p:cNvPr>
          <p:cNvPicPr>
            <a:picLocks noChangeAspect="1"/>
          </p:cNvPicPr>
          <p:nvPr/>
        </p:nvPicPr>
        <p:blipFill>
          <a:blip r:embed="rId3"/>
          <a:stretch>
            <a:fillRect/>
          </a:stretch>
        </p:blipFill>
        <p:spPr>
          <a:xfrm>
            <a:off x="2405062" y="123478"/>
            <a:ext cx="4319721" cy="4968552"/>
          </a:xfrm>
          <a:prstGeom prst="rect">
            <a:avLst/>
          </a:prstGeom>
        </p:spPr>
      </p:pic>
      <p:sp>
        <p:nvSpPr>
          <p:cNvPr id="2" name="Espace réservé de la date 1">
            <a:extLst>
              <a:ext uri="{FF2B5EF4-FFF2-40B4-BE49-F238E27FC236}">
                <a16:creationId xmlns:a16="http://schemas.microsoft.com/office/drawing/2014/main" id="{371D3AA0-B82F-4FA5-9B43-065F8FC1817A}"/>
              </a:ext>
            </a:extLst>
          </p:cNvPr>
          <p:cNvSpPr>
            <a:spLocks noGrp="1"/>
          </p:cNvSpPr>
          <p:nvPr>
            <p:ph type="dt" sz="half" idx="10"/>
          </p:nvPr>
        </p:nvSpPr>
        <p:spPr/>
        <p:txBody>
          <a:bodyPr/>
          <a:lstStyle/>
          <a:p>
            <a:pPr algn="r"/>
            <a:fld id="{0F1E47A2-469E-44CA-B09B-3880AA9236AD}" type="datetime1">
              <a:rPr lang="fr-FR" cap="all" smtClean="0"/>
              <a:t>12/12/2024</a:t>
            </a:fld>
            <a:endParaRPr lang="fr-FR" cap="all" dirty="0"/>
          </a:p>
        </p:txBody>
      </p:sp>
    </p:spTree>
    <p:extLst>
      <p:ext uri="{BB962C8B-B14F-4D97-AF65-F5344CB8AC3E}">
        <p14:creationId xmlns:p14="http://schemas.microsoft.com/office/powerpoint/2010/main" val="2744621514"/>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operateurs_marianne" id="{1EB93FB9-5B2A-4444-9D92-666D34DD4FF3}" vid="{9879FAF7-A2DC-4F74-A711-29419AA131B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d54ba72-b05b-47e6-86b4-b4b687f7067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80F9A2AA02A243A2DCA7895C9A138C" ma:contentTypeVersion="16" ma:contentTypeDescription="Crée un document." ma:contentTypeScope="" ma:versionID="9002db2162c7a766c60bb9cfb4b6eae2">
  <xsd:schema xmlns:xsd="http://www.w3.org/2001/XMLSchema" xmlns:xs="http://www.w3.org/2001/XMLSchema" xmlns:p="http://schemas.microsoft.com/office/2006/metadata/properties" xmlns:ns3="bd54ba72-b05b-47e6-86b4-b4b687f70673" xmlns:ns4="66e81da8-3ee9-4c38-b767-1d6d9fd1059f" targetNamespace="http://schemas.microsoft.com/office/2006/metadata/properties" ma:root="true" ma:fieldsID="e27620e62e36be4f59cbaca300b5cddc" ns3:_="" ns4:_="">
    <xsd:import namespace="bd54ba72-b05b-47e6-86b4-b4b687f70673"/>
    <xsd:import namespace="66e81da8-3ee9-4c38-b767-1d6d9fd1059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element ref="ns3:MediaServiceSearchProperties" minOccurs="0"/>
                <xsd:element ref="ns3:MediaServiceObjectDetectorVersions" minOccurs="0"/>
                <xsd:element ref="ns3:_activity"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4ba72-b05b-47e6-86b4-b4b687f706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e81da8-3ee9-4c38-b767-1d6d9fd1059f"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F101A3-795E-4B84-9669-833DC3E9B1E5}">
  <ds:schemaRefs>
    <ds:schemaRef ds:uri="http://purl.org/dc/terms/"/>
    <ds:schemaRef ds:uri="http://schemas.microsoft.com/office/2006/metadata/properties"/>
    <ds:schemaRef ds:uri="http://www.w3.org/XML/1998/namespace"/>
    <ds:schemaRef ds:uri="http://schemas.microsoft.com/office/infopath/2007/PartnerControls"/>
    <ds:schemaRef ds:uri="66e81da8-3ee9-4c38-b767-1d6d9fd1059f"/>
    <ds:schemaRef ds:uri="http://purl.org/dc/elements/1.1/"/>
    <ds:schemaRef ds:uri="bd54ba72-b05b-47e6-86b4-b4b687f70673"/>
    <ds:schemaRef ds:uri="http://purl.org/dc/dcmitype/"/>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51B4863D-849E-416B-A9C9-84764655C257}">
  <ds:schemaRefs>
    <ds:schemaRef ds:uri="http://schemas.microsoft.com/sharepoint/v3/contenttype/forms"/>
  </ds:schemaRefs>
</ds:datastoreItem>
</file>

<file path=customXml/itemProps3.xml><?xml version="1.0" encoding="utf-8"?>
<ds:datastoreItem xmlns:ds="http://schemas.openxmlformats.org/officeDocument/2006/customXml" ds:itemID="{0B84F939-0940-4ECC-8364-BBA02BFB1A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4ba72-b05b-47e6-86b4-b4b687f70673"/>
    <ds:schemaRef ds:uri="66e81da8-3ee9-4c38-b767-1d6d9fd10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OPÉRATEURS</Template>
  <TotalTime>6387</TotalTime>
  <Words>2409</Words>
  <Application>Microsoft Office PowerPoint</Application>
  <PresentationFormat>Affichage à l'écran (16:9)</PresentationFormat>
  <Paragraphs>350</Paragraphs>
  <Slides>32</Slides>
  <Notes>31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Courier New</vt:lpstr>
      <vt:lpstr>Marianne</vt:lpstr>
      <vt:lpstr>Wingdings</vt:lpstr>
      <vt:lpstr>OPÉRATEURS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format 16/9 standard</dc:title>
  <dc:subject>Client</dc:subject>
  <dc:creator>Microsoft Office User</dc:creator>
  <cp:lastModifiedBy>thierry baboeuf</cp:lastModifiedBy>
  <cp:revision>601</cp:revision>
  <dcterms:created xsi:type="dcterms:W3CDTF">2020-08-05T13:45:51Z</dcterms:created>
  <dcterms:modified xsi:type="dcterms:W3CDTF">2024-12-12T08:15:07Z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0x0101009680F9A2AA02A243A2DCA7895C9A138C</vt:lpwstr>
  </property>
</Properties>
</file>