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71" r:id="rId9"/>
    <p:sldId id="260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e terret" initials="mt" lastIdx="1" clrIdx="0">
    <p:extLst>
      <p:ext uri="{19B8F6BF-5375-455C-9EA6-DF929625EA0E}">
        <p15:presenceInfo xmlns:p15="http://schemas.microsoft.com/office/powerpoint/2012/main" userId="S-1-5-21-1319048577-301484627-441284377-68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14T10:08:36.434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gouv.fr/pid285/bulletin_officiel.html?pid_bo=3911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gouv.fr/pid285/bulletin_officiel.html?pid_bo=3936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hyperlink" Target="about:blank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jorf/jo/2020/07/05/0165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cache.media.education.gouv.fr/file/26/26/7/ensel838_annexeIII_1302267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egifrance.gouv.fr/jorf/article_jo/JORFARTI00003903437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742861"/>
          </a:xfrm>
        </p:spPr>
        <p:txBody>
          <a:bodyPr>
            <a:normAutofit/>
          </a:bodyPr>
          <a:lstStyle/>
          <a:p>
            <a:r>
              <a:rPr lang="fr-FR" b="1" dirty="0" smtClean="0"/>
              <a:t>transformation </a:t>
            </a:r>
            <a:r>
              <a:rPr lang="fr-FR" b="1" dirty="0"/>
              <a:t>de la voie professionnelle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51012" y="3043646"/>
            <a:ext cx="8689976" cy="2782388"/>
          </a:xfrm>
        </p:spPr>
        <p:txBody>
          <a:bodyPr>
            <a:normAutofit fontScale="92500" lnSpcReduction="10000"/>
          </a:bodyPr>
          <a:lstStyle/>
          <a:p>
            <a:r>
              <a:rPr lang="fr-FR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Enseignement et certification de la PSE </a:t>
            </a:r>
          </a:p>
          <a:p>
            <a:r>
              <a:rPr lang="fr-FR" sz="2400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 du plan académique de formation 2020-21</a:t>
            </a:r>
          </a:p>
          <a:p>
            <a:r>
              <a:rPr lang="fr-FR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G1</a:t>
            </a:r>
            <a:r>
              <a:rPr lang="fr-FR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25 mars 9h.12h </a:t>
            </a: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fr-FR" sz="1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G2</a:t>
            </a:r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25 mars 14h.17h </a:t>
            </a: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fr-FR" sz="1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G3</a:t>
            </a:r>
            <a:r>
              <a:rPr lang="fr-FR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26 mars 9h.12h </a:t>
            </a: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G4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26 mars 14h.17h </a:t>
            </a: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</a:p>
          <a:p>
            <a:endParaRPr lang="fr-FR" sz="1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Animation : </a:t>
            </a:r>
          </a:p>
          <a:p>
            <a:r>
              <a:rPr lang="fr-FR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Michèle Terret - </a:t>
            </a:r>
            <a:r>
              <a:rPr lang="fr-FR" sz="2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</a:t>
            </a:r>
            <a:r>
              <a:rPr lang="fr-FR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Guillaud </a:t>
            </a:r>
            <a:r>
              <a:rPr lang="fr-FR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fr-FR" sz="2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mathias</a:t>
            </a:r>
            <a:r>
              <a:rPr lang="fr-FR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viudes</a:t>
            </a:r>
            <a:r>
              <a:rPr lang="fr-FR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Aude </a:t>
            </a:r>
            <a:r>
              <a:rPr lang="fr-FR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guillon </a:t>
            </a:r>
            <a:r>
              <a:rPr lang="fr-FR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fr-FR" sz="2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7021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907072"/>
          </a:xfrm>
        </p:spPr>
        <p:txBody>
          <a:bodyPr>
            <a:normAutofit/>
          </a:bodyPr>
          <a:lstStyle/>
          <a:p>
            <a:r>
              <a:rPr lang="fr-FR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br>
              <a:rPr lang="fr-FR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Préciser </a:t>
            </a:r>
            <a:r>
              <a:rPr lang="fr-FR" sz="6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certains contenus </a:t>
            </a:r>
            <a:r>
              <a:rPr lang="fr-FR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programme </a:t>
            </a:r>
            <a:r>
              <a:rPr lang="fr-FR" sz="6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PSE </a:t>
            </a:r>
            <a:r>
              <a:rPr lang="fr-FR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</a:t>
            </a:r>
            <a:r>
              <a:rPr lang="fr-FR" sz="6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 pro</a:t>
            </a:r>
            <a:endParaRPr lang="fr-FR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7777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750317"/>
          </a:xfrm>
        </p:spPr>
        <p:txBody>
          <a:bodyPr>
            <a:normAutofit/>
          </a:bodyPr>
          <a:lstStyle/>
          <a:p>
            <a:r>
              <a:rPr lang="fr-FR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br>
              <a:rPr lang="fr-FR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Mobiliser </a:t>
            </a:r>
            <a:r>
              <a:rPr lang="fr-FR" sz="6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PSE </a:t>
            </a:r>
            <a:r>
              <a:rPr lang="fr-FR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</a:t>
            </a:r>
            <a:r>
              <a:rPr lang="fr-FR" sz="6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chef-d’œuvre </a:t>
            </a:r>
            <a:r>
              <a:rPr lang="fr-FR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DRCO </a:t>
            </a:r>
            <a:r>
              <a:rPr lang="fr-FR" sz="6600" cap="none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6600" cap="none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9859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724192"/>
          </a:xfrm>
        </p:spPr>
        <p:txBody>
          <a:bodyPr>
            <a:normAutofit/>
          </a:bodyPr>
          <a:lstStyle/>
          <a:p>
            <a:r>
              <a:rPr lang="fr-FR" sz="6000" cap="none" dirty="0" smtClean="0"/>
              <a:t>5.</a:t>
            </a:r>
            <a:br>
              <a:rPr lang="fr-FR" sz="6000" cap="none" dirty="0" smtClean="0"/>
            </a:br>
            <a:r>
              <a:rPr lang="fr-FR" sz="6000" cap="none" dirty="0" smtClean="0"/>
              <a:t/>
            </a:r>
            <a:br>
              <a:rPr lang="fr-FR" sz="6000" cap="none" dirty="0" smtClean="0"/>
            </a:br>
            <a:r>
              <a:rPr lang="fr-FR" sz="5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DIVERSES</a:t>
            </a:r>
            <a:br>
              <a:rPr lang="fr-FR" sz="5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54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62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88214"/>
          </a:xfrm>
        </p:spPr>
        <p:txBody>
          <a:bodyPr>
            <a:normAutofit/>
          </a:bodyPr>
          <a:lstStyle/>
          <a:p>
            <a:r>
              <a:rPr lang="fr-FR" sz="5400" b="1" dirty="0"/>
              <a:t>Objectifs : 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13774" y="1606732"/>
            <a:ext cx="10363826" cy="455893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400" cap="none" dirty="0"/>
              <a:t>Faire le point sur les derniers textes règlementaires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cap="none" dirty="0"/>
              <a:t>Présenter les spécificités du CCF en CAP (cadre règlementaire – évaluation par compétences) </a:t>
            </a:r>
            <a:endParaRPr lang="fr-FR" sz="2400" cap="none" dirty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400" cap="none" dirty="0"/>
              <a:t>Préciser certains contenus quant au programme de PSE du bac pro (analyse des risques professionnels – </a:t>
            </a:r>
            <a:r>
              <a:rPr lang="fr-FR" sz="2400" cap="none" dirty="0" smtClean="0"/>
              <a:t>nouveaux modules – </a:t>
            </a:r>
            <a:r>
              <a:rPr lang="fr-FR" sz="2400" cap="none" dirty="0"/>
              <a:t>volume horaire </a:t>
            </a:r>
            <a:r>
              <a:rPr lang="fr-FR" sz="2400" cap="none" dirty="0" smtClean="0"/>
              <a:t>estimé par </a:t>
            </a:r>
            <a:r>
              <a:rPr lang="fr-FR" sz="2400" cap="none" dirty="0"/>
              <a:t>modules)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cap="none" dirty="0"/>
              <a:t>Mobiliser la PSE dans le chef-d’œuvre </a:t>
            </a:r>
            <a:endParaRPr lang="fr-FR" sz="2400" cap="none" dirty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400" cap="none" dirty="0"/>
              <a:t>Répondre aux questions diverses</a:t>
            </a:r>
          </a:p>
          <a:p>
            <a:pPr marL="457200" indent="-457200">
              <a:buFont typeface="+mj-lt"/>
              <a:buAutoNum type="arabicPeriod"/>
            </a:pPr>
            <a:endParaRPr lang="fr-FR" sz="2400" cap="none" dirty="0">
              <a:solidFill>
                <a:srgbClr val="00B0F0"/>
              </a:solidFill>
            </a:endParaRPr>
          </a:p>
          <a:p>
            <a:endParaRPr lang="fr-FR" cap="none" dirty="0"/>
          </a:p>
        </p:txBody>
      </p:sp>
    </p:spTree>
    <p:extLst>
      <p:ext uri="{BB962C8B-B14F-4D97-AF65-F5344CB8AC3E}">
        <p14:creationId xmlns:p14="http://schemas.microsoft.com/office/powerpoint/2010/main" val="159120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57586"/>
          </a:xfrm>
        </p:spPr>
        <p:txBody>
          <a:bodyPr>
            <a:noAutofit/>
          </a:bodyPr>
          <a:lstStyle/>
          <a:p>
            <a:r>
              <a:rPr lang="fr-FR" sz="3200" b="1" cap="none" dirty="0"/>
              <a:t>1. Faire le point sur les derniers textes règlementaires (1/6) </a:t>
            </a:r>
            <a:br>
              <a:rPr lang="fr-FR" sz="3200" b="1" cap="none" dirty="0"/>
            </a:br>
            <a:endParaRPr lang="fr-FR" sz="32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14400" y="1672046"/>
            <a:ext cx="10363826" cy="4336868"/>
          </a:xfrm>
        </p:spPr>
        <p:txBody>
          <a:bodyPr>
            <a:normAutofit/>
          </a:bodyPr>
          <a:lstStyle/>
          <a:p>
            <a:r>
              <a:rPr lang="fr-FR" sz="24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Arrêté du 30 août 2019 </a:t>
            </a:r>
            <a:r>
              <a:rPr lang="fr-FR" sz="2400" b="1" cap="none" dirty="0"/>
              <a:t>fixant les unités générales du certificat d'aptitude professionnelle et définissant les modalités d'évaluation des épreuves d'enseignement général </a:t>
            </a:r>
          </a:p>
          <a:p>
            <a:pPr marL="0" indent="0" algn="ctr">
              <a:buNone/>
            </a:pPr>
            <a:r>
              <a:rPr lang="fr-FR" sz="2400" u="sng" dirty="0">
                <a:solidFill>
                  <a:srgbClr val="00B0F0"/>
                </a:solidFill>
              </a:rPr>
              <a:t>JORF n°0206 du 5 septembre 2019</a:t>
            </a:r>
            <a:r>
              <a:rPr lang="fr-FR" sz="2400" dirty="0">
                <a:solidFill>
                  <a:srgbClr val="00B0F0"/>
                </a:solidFill>
              </a:rPr>
              <a:t>   / </a:t>
            </a:r>
            <a:r>
              <a:rPr lang="fr-FR" sz="2400" dirty="0">
                <a:solidFill>
                  <a:srgbClr val="00B0F0"/>
                </a:solidFill>
                <a:hlinkClick r:id="rId2"/>
              </a:rPr>
              <a:t>BOEN n°35 du 26 septembre 2019</a:t>
            </a:r>
            <a:endParaRPr lang="fr-FR" sz="24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fr-FR" u="sng" cap="none" dirty="0"/>
          </a:p>
          <a:p>
            <a:pPr>
              <a:buFont typeface="Wingdings" panose="05000000000000000000" pitchFamily="2" charset="2"/>
              <a:buChar char="è"/>
            </a:pPr>
            <a:r>
              <a:rPr lang="fr-FR" b="1" cap="none" dirty="0"/>
              <a:t>La PSE fait partie des UNITES GENERALES OBLIGATOIRES (article 1)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b="1" cap="none" dirty="0"/>
              <a:t> L’annexe 4 est la définition de l’épreuve de prévention santé environnement au CAP </a:t>
            </a:r>
            <a:endParaRPr lang="fr-FR" cap="none" dirty="0"/>
          </a:p>
          <a:p>
            <a:endParaRPr lang="fr-FR" u="sng" cap="none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729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6574" y="213570"/>
            <a:ext cx="11278226" cy="1105780"/>
          </a:xfrm>
        </p:spPr>
        <p:txBody>
          <a:bodyPr>
            <a:normAutofit/>
          </a:bodyPr>
          <a:lstStyle/>
          <a:p>
            <a:r>
              <a:rPr lang="fr-FR" sz="3200" b="1" cap="none" dirty="0"/>
              <a:t>1. Faire le point sur les derniers textes règlementaires (2/6)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3774" y="1319350"/>
            <a:ext cx="10363826" cy="51337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2400" b="1" cap="none" dirty="0">
                <a:solidFill>
                  <a:srgbClr val="0070C0"/>
                </a:solidFill>
              </a:rPr>
              <a:t>La PSE fait partie des UNITES GENERALES OBLIGATOIRES : </a:t>
            </a:r>
            <a:r>
              <a:rPr lang="fr-FR" sz="2400" b="1" cap="none" dirty="0">
                <a:solidFill>
                  <a:srgbClr val="0070C0"/>
                </a:solidFill>
                <a:sym typeface="Wingdings" panose="05000000000000000000" pitchFamily="2" charset="2"/>
              </a:rPr>
              <a:t>CONSÉQUENCES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400" cap="none" dirty="0">
                <a:sym typeface="Wingdings" panose="05000000000000000000" pitchFamily="2" charset="2"/>
              </a:rPr>
              <a:t>Modification des règlements d’examen sur les référentiels de CAP antérieurs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400" cap="none" dirty="0">
                <a:sym typeface="Wingdings" panose="05000000000000000000" pitchFamily="2" charset="2"/>
              </a:rPr>
              <a:t>L’évaluation de la DRCO affectée d’un </a:t>
            </a:r>
            <a:r>
              <a:rPr lang="fr-FR" sz="2400" cap="none" dirty="0" err="1">
                <a:sym typeface="Wingdings" panose="05000000000000000000" pitchFamily="2" charset="2"/>
              </a:rPr>
              <a:t>coeff</a:t>
            </a:r>
            <a:r>
              <a:rPr lang="fr-FR" sz="2400" cap="none" dirty="0">
                <a:sym typeface="Wingdings" panose="05000000000000000000" pitchFamily="2" charset="2"/>
              </a:rPr>
              <a:t> 1remplace la PSE au niveau de l’épreuve professionnelle dotée du plus fort coefficient (BOEN </a:t>
            </a:r>
            <a:r>
              <a:rPr lang="fr-FR" sz="2400" i="1" u="sng" cap="none" dirty="0">
                <a:hlinkClick r:id="rId2"/>
              </a:rPr>
              <a:t>n° 4 du 23 janvier 2020 </a:t>
            </a:r>
            <a:r>
              <a:rPr lang="fr-FR" sz="2400" i="1" u="sng" cap="none" dirty="0"/>
              <a:t>)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400" cap="none" dirty="0"/>
              <a:t>A la session 2021, tous les candidats doivent présenter l’épreuve de prévention santé environnement, s’agissant d’une épreuve à part entière et non plus d’une sous épreuve. </a:t>
            </a:r>
            <a:r>
              <a:rPr lang="fr-FR" sz="2400" u="sng" cap="none" dirty="0"/>
              <a:t>aucun bénéfice de note ou dispense d’épreuve de PSE n’est possible à cette session.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400" cap="none" dirty="0"/>
              <a:t>Bénéfices d’épreuves possibles dès la session 2022 : les candidats ayant passé le CAP en 2021 pourront garder le bénéfice de l’épreuve.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878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69649"/>
          </a:xfrm>
        </p:spPr>
        <p:txBody>
          <a:bodyPr>
            <a:normAutofit/>
          </a:bodyPr>
          <a:lstStyle/>
          <a:p>
            <a:r>
              <a:rPr lang="fr-FR" sz="3200" b="1" cap="none" dirty="0"/>
              <a:t>1. Faire le point sur les derniers textes règlementaires (3/6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4400" y="1240972"/>
            <a:ext cx="10363826" cy="452410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24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L’annexe 4 est la Définition de l’épreuve de prévention santé environnement au CAP </a:t>
            </a:r>
          </a:p>
          <a:p>
            <a:pPr marL="0" indent="0">
              <a:buNone/>
            </a:pPr>
            <a:r>
              <a:rPr lang="fr-FR" sz="24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endParaRPr lang="fr-FR" sz="2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263" y="2120862"/>
            <a:ext cx="7982658" cy="92488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62" y="3142990"/>
            <a:ext cx="8083224" cy="214710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262" y="5167683"/>
            <a:ext cx="8083224" cy="43930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614656" y="2583305"/>
            <a:ext cx="3056707" cy="2278297"/>
          </a:xfrm>
          <a:prstGeom prst="wedgeRectCallout">
            <a:avLst>
              <a:gd name="adj1" fmla="val -38872"/>
              <a:gd name="adj2" fmla="val -67603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/>
              <a:t>La grille nationale d’évaluation en PSE au CAP est publiée dans l’annexe III de </a:t>
            </a:r>
            <a:r>
              <a:rPr lang="fr-FR" dirty="0">
                <a:hlinkClick r:id="rId5"/>
              </a:rPr>
              <a:t>la note de service du 19-5-2020</a:t>
            </a:r>
            <a:r>
              <a:rPr lang="fr-FR" dirty="0"/>
              <a:t>  (</a:t>
            </a:r>
            <a:r>
              <a:rPr lang="fr-FR" b="1" dirty="0"/>
              <a:t>BOEN n° 26 du 25 juin 2020</a:t>
            </a:r>
            <a:r>
              <a:rPr lang="fr-FR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46148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92272"/>
          </a:xfrm>
        </p:spPr>
        <p:txBody>
          <a:bodyPr>
            <a:normAutofit/>
          </a:bodyPr>
          <a:lstStyle/>
          <a:p>
            <a:r>
              <a:rPr lang="fr-FR" sz="3200" b="1" cap="none" dirty="0"/>
              <a:t>1. Faire le point sur les derniers textes règlementaires (4/6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3774" y="1306286"/>
            <a:ext cx="10363826" cy="4484913"/>
          </a:xfrm>
        </p:spPr>
        <p:txBody>
          <a:bodyPr/>
          <a:lstStyle/>
          <a:p>
            <a:r>
              <a:rPr lang="fr-FR" sz="2400" b="1" cap="none" dirty="0"/>
              <a:t>Arrêté du 15 février 2021 </a:t>
            </a:r>
            <a:r>
              <a:rPr lang="fr-FR" sz="2400" cap="none" dirty="0"/>
              <a:t>adaptant les conditions de la formation et la certification de sauveteur secouriste du travail dans les diplômes professionnels pour la session d'examen 2021 </a:t>
            </a:r>
            <a:r>
              <a:rPr lang="fr-FR" sz="2400" u="sng" cap="none" dirty="0">
                <a:hlinkClick r:id="rId2"/>
              </a:rPr>
              <a:t>JORF n°0040 du 16 février 2021</a:t>
            </a:r>
            <a:r>
              <a:rPr lang="fr-FR" sz="2400" u="sng" cap="none" dirty="0">
                <a:solidFill>
                  <a:srgbClr val="00B0F0"/>
                </a:solidFill>
              </a:rPr>
              <a:t>/ BOEN N°7 du 18 février 2021</a:t>
            </a:r>
            <a:endParaRPr lang="fr-FR" sz="2400" cap="none" dirty="0">
              <a:solidFill>
                <a:srgbClr val="00B0F0"/>
              </a:solidFill>
            </a:endParaRPr>
          </a:p>
          <a:p>
            <a:pPr lvl="1">
              <a:buFont typeface="Wingdings" panose="05000000000000000000" pitchFamily="2" charset="2"/>
              <a:buChar char="è"/>
            </a:pPr>
            <a:r>
              <a:rPr lang="fr-FR" dirty="0"/>
              <a:t>  </a:t>
            </a:r>
            <a:r>
              <a:rPr lang="fr-FR" sz="2400" cap="none" dirty="0"/>
              <a:t>Neutralisation des points du SST pour les candidats en CCF :  note sur 15 points ramenée à une note sur 20 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fr-FR" sz="2400" cap="none" dirty="0"/>
              <a:t>  Si la formation au SST a été réalisée, ou si elle est réalisée ultérieurement si la situation sanitaire le permet, la note n’est pas prise en compte 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fr-FR" sz="2400" cap="none" dirty="0"/>
              <a:t> Aucune indication concernant les candidats relevant de l’épreuve ponctuelle</a:t>
            </a:r>
          </a:p>
          <a:p>
            <a:pPr lvl="1">
              <a:buFont typeface="Wingdings" panose="05000000000000000000" pitchFamily="2" charset="2"/>
              <a:buChar char="è"/>
            </a:pPr>
            <a:endParaRPr lang="fr-FR" cap="none" dirty="0"/>
          </a:p>
          <a:p>
            <a:pPr marL="0" indent="0">
              <a:buNone/>
            </a:pPr>
            <a:endParaRPr lang="fr-FR" cap="none" dirty="0"/>
          </a:p>
          <a:p>
            <a:endParaRPr lang="fr-FR" cap="none" dirty="0"/>
          </a:p>
        </p:txBody>
      </p:sp>
    </p:spTree>
    <p:extLst>
      <p:ext uri="{BB962C8B-B14F-4D97-AF65-F5344CB8AC3E}">
        <p14:creationId xmlns:p14="http://schemas.microsoft.com/office/powerpoint/2010/main" val="3355630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58032"/>
          </a:xfrm>
        </p:spPr>
        <p:txBody>
          <a:bodyPr>
            <a:normAutofit/>
          </a:bodyPr>
          <a:lstStyle/>
          <a:p>
            <a:r>
              <a:rPr lang="fr-FR" sz="3200" b="1" cap="none" dirty="0"/>
              <a:t>1. Faire le point sur les derniers textes règlementaires (5/6)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3774" y="1776550"/>
            <a:ext cx="10363826" cy="4467496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/>
              <a:t>PSE au baccalauréat professionnel session 2021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Extrait du BOEN N°30 du 23 juillet 2015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rgbClr val="FF0000"/>
                </a:solidFill>
              </a:rPr>
              <a:t>Aucun texte réglementaire indiquant la suppression de cette partie : </a:t>
            </a:r>
          </a:p>
          <a:p>
            <a:pPr marL="0" indent="0" algn="ctr">
              <a:buNone/>
            </a:pPr>
            <a:r>
              <a:rPr lang="fr-FR" b="1" u="sng" dirty="0">
                <a:solidFill>
                  <a:srgbClr val="FF0000"/>
                </a:solidFill>
              </a:rPr>
              <a:t>a minima faire une formation théorique en secourisme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383" y="2934581"/>
            <a:ext cx="9354150" cy="213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398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31460"/>
          </a:xfrm>
        </p:spPr>
        <p:txBody>
          <a:bodyPr>
            <a:normAutofit/>
          </a:bodyPr>
          <a:lstStyle/>
          <a:p>
            <a:r>
              <a:rPr lang="fr-FR" sz="2800" b="1" cap="none" dirty="0"/>
              <a:t>1. Faire le point sur les derniers textes règlementaires(6/6)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743956" y="1449978"/>
            <a:ext cx="10363826" cy="39754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Arrêté du 17 juin 2020 </a:t>
            </a:r>
            <a:r>
              <a:rPr lang="fr-FR" i="1" cap="none" dirty="0"/>
              <a:t>fixant les unités générales du baccalauréat professionnel et définissant les modalités d’évaluation des épreuves et sous épreuves précise la définition de la sous épreuve de PSE au baccalauréat professionnel s’applique à partir de la session 2022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b="1" cap="none" dirty="0"/>
              <a:t>            (</a:t>
            </a:r>
            <a:r>
              <a:rPr lang="fr-FR" u="sng" cap="none" dirty="0">
                <a:solidFill>
                  <a:schemeClr val="accent1">
                    <a:lumMod val="75000"/>
                  </a:schemeClr>
                </a:solidFill>
              </a:rPr>
              <a:t>BOEN</a:t>
            </a:r>
            <a:r>
              <a:rPr lang="fr-FR" b="1" u="sng" cap="non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u="sng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n° 30 du 23 juillet 2020</a:t>
            </a:r>
            <a:r>
              <a:rPr lang="fr-FR" u="sng" dirty="0">
                <a:solidFill>
                  <a:schemeClr val="accent1">
                    <a:lumMod val="75000"/>
                  </a:schemeClr>
                </a:solidFill>
              </a:rPr>
              <a:t>)/</a:t>
            </a:r>
            <a:r>
              <a:rPr lang="fr-FR" dirty="0">
                <a:hlinkClick r:id="rId3"/>
              </a:rPr>
              <a:t> JORF n°0165 du 5 juillet 2020</a:t>
            </a:r>
            <a:endParaRPr lang="fr-FR" u="sng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u="sng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378" y="2899954"/>
            <a:ext cx="10765243" cy="36967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71062" y="3383280"/>
            <a:ext cx="4236719" cy="1031966"/>
          </a:xfrm>
          <a:prstGeom prst="wedgeRectCallout">
            <a:avLst>
              <a:gd name="adj1" fmla="val -82860"/>
              <a:gd name="adj2" fmla="val 59043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formation ciblée sur la mobilisation de compétences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INCONTOURNABLES 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5820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3929C342-34D0-4CA0-BF17-2FF99134A333}"/>
              </a:ext>
            </a:extLst>
          </p:cNvPr>
          <p:cNvSpPr txBox="1"/>
          <p:nvPr/>
        </p:nvSpPr>
        <p:spPr>
          <a:xfrm>
            <a:off x="1448186" y="431395"/>
            <a:ext cx="994188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0" b="1" cap="none" dirty="0" smtClean="0"/>
              <a:t>2. Spécificités </a:t>
            </a:r>
            <a:r>
              <a:rPr lang="fr-FR" sz="6000" b="1" cap="none" dirty="0"/>
              <a:t>du CCF en CAP </a:t>
            </a:r>
            <a:endParaRPr lang="fr-FR" sz="6000" b="1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86124D1-D250-496E-BD3A-63583FCC7D00}"/>
              </a:ext>
            </a:extLst>
          </p:cNvPr>
          <p:cNvSpPr txBox="1"/>
          <p:nvPr/>
        </p:nvSpPr>
        <p:spPr>
          <a:xfrm>
            <a:off x="1252985" y="1467293"/>
            <a:ext cx="1033228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/>
              <a:t>C</a:t>
            </a:r>
            <a:r>
              <a:rPr lang="fr-FR" sz="4000" cap="none" dirty="0"/>
              <a:t>adre règlementaire (rappel – </a:t>
            </a:r>
            <a:r>
              <a:rPr lang="fr-FR" sz="4000" cap="none" dirty="0" err="1"/>
              <a:t>cf</a:t>
            </a:r>
            <a:r>
              <a:rPr lang="fr-FR" sz="4000" cap="none" dirty="0"/>
              <a:t> diapo 5)</a:t>
            </a:r>
          </a:p>
          <a:p>
            <a:endParaRPr lang="fr-FR" sz="32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32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Arrêté du 30 août 2019</a:t>
            </a:r>
          </a:p>
          <a:p>
            <a:endParaRPr lang="fr-FR" sz="32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32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3200" b="1" dirty="0">
                <a:effectLst/>
                <a:latin typeface="Arial" panose="020B0604020202020204" pitchFamily="34" charset="0"/>
              </a:rPr>
              <a:t>BO n°26 du 25 Juin 2020 annexe 3</a:t>
            </a:r>
            <a:r>
              <a:rPr lang="fr-FR" sz="3200" b="1" cap="none" dirty="0"/>
              <a:t> </a:t>
            </a:r>
            <a:endParaRPr lang="fr-FR" sz="3200" b="1" dirty="0"/>
          </a:p>
        </p:txBody>
      </p:sp>
      <p:pic>
        <p:nvPicPr>
          <p:cNvPr id="9" name="Image 8">
            <a:hlinkClick r:id="rId2"/>
            <a:extLst>
              <a:ext uri="{FF2B5EF4-FFF2-40B4-BE49-F238E27FC236}">
                <a16:creationId xmlns:a16="http://schemas.microsoft.com/office/drawing/2014/main" id="{BC48F6B6-1FF3-455B-BD23-523513E3E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291" y="3653287"/>
            <a:ext cx="847725" cy="871537"/>
          </a:xfrm>
          <a:prstGeom prst="rect">
            <a:avLst/>
          </a:prstGeom>
        </p:spPr>
      </p:pic>
      <p:pic>
        <p:nvPicPr>
          <p:cNvPr id="10" name="Image 9">
            <a:hlinkClick r:id="rId4"/>
            <a:extLst>
              <a:ext uri="{FF2B5EF4-FFF2-40B4-BE49-F238E27FC236}">
                <a16:creationId xmlns:a16="http://schemas.microsoft.com/office/drawing/2014/main" id="{48E2154B-58EE-4ED5-83F0-B9D953920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5266" y="2370352"/>
            <a:ext cx="847725" cy="87153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44541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7134136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2694</TotalTime>
  <Words>577</Words>
  <Application>Microsoft Office PowerPoint</Application>
  <PresentationFormat>Grand écran</PresentationFormat>
  <Paragraphs>60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Tw Cen MT</vt:lpstr>
      <vt:lpstr>Wingdings</vt:lpstr>
      <vt:lpstr>Ronds dans l’eau</vt:lpstr>
      <vt:lpstr>transformation de la voie professionnelle </vt:lpstr>
      <vt:lpstr>Objectifs : </vt:lpstr>
      <vt:lpstr>1. Faire le point sur les derniers textes règlementaires (1/6)  </vt:lpstr>
      <vt:lpstr>1. Faire le point sur les derniers textes règlementaires (2/6)</vt:lpstr>
      <vt:lpstr>1. Faire le point sur les derniers textes règlementaires (3/6</vt:lpstr>
      <vt:lpstr>1. Faire le point sur les derniers textes règlementaires (4/6</vt:lpstr>
      <vt:lpstr>1. Faire le point sur les derniers textes règlementaires (5/6)</vt:lpstr>
      <vt:lpstr>1. Faire le point sur les derniers textes règlementaires(6/6)</vt:lpstr>
      <vt:lpstr>Présentation PowerPoint</vt:lpstr>
      <vt:lpstr>3. Préciser certains contenus du programme de PSE  du bac pro</vt:lpstr>
      <vt:lpstr>4. Mobiliser la PSE  dans le chef-d’œuvre DRCO  </vt:lpstr>
      <vt:lpstr>5.  QUESTIONS DIVERSES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Réforme de la voie professionnelle</dc:title>
  <dc:creator>michele terret</dc:creator>
  <cp:lastModifiedBy>michele terret</cp:lastModifiedBy>
  <cp:revision>50</cp:revision>
  <dcterms:created xsi:type="dcterms:W3CDTF">2021-03-06T14:51:39Z</dcterms:created>
  <dcterms:modified xsi:type="dcterms:W3CDTF">2021-03-24T16:22:23Z</dcterms:modified>
</cp:coreProperties>
</file>