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13" r:id="rId4"/>
    <p:sldMasterId id="2147483739" r:id="rId5"/>
  </p:sldMasterIdLst>
  <p:notesMasterIdLst>
    <p:notesMasterId r:id="rId26"/>
  </p:notesMasterIdLst>
  <p:sldIdLst>
    <p:sldId id="256" r:id="rId6"/>
    <p:sldId id="258" r:id="rId7"/>
    <p:sldId id="259" r:id="rId8"/>
    <p:sldId id="260" r:id="rId9"/>
    <p:sldId id="261" r:id="rId10"/>
    <p:sldId id="262" r:id="rId11"/>
    <p:sldId id="265" r:id="rId12"/>
    <p:sldId id="266" r:id="rId13"/>
    <p:sldId id="299" r:id="rId14"/>
    <p:sldId id="294" r:id="rId15"/>
    <p:sldId id="297" r:id="rId16"/>
    <p:sldId id="298" r:id="rId17"/>
    <p:sldId id="303" r:id="rId18"/>
    <p:sldId id="270" r:id="rId19"/>
    <p:sldId id="293" r:id="rId20"/>
    <p:sldId id="300" r:id="rId21"/>
    <p:sldId id="301" r:id="rId22"/>
    <p:sldId id="272" r:id="rId23"/>
    <p:sldId id="273" r:id="rId24"/>
    <p:sldId id="27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08" autoAdjust="0"/>
  </p:normalViewPr>
  <p:slideViewPr>
    <p:cSldViewPr snapToGrid="0">
      <p:cViewPr varScale="1">
        <p:scale>
          <a:sx n="66" d="100"/>
          <a:sy n="66" d="100"/>
        </p:scale>
        <p:origin x="15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355"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356"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35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35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35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6C84E1D-D83B-42F5-B6E5-E400C0E3A50D}"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160508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1371600" y="1143000"/>
            <a:ext cx="4113213" cy="3084513"/>
          </a:xfrm>
          <a:prstGeom prst="rect">
            <a:avLst/>
          </a:prstGeom>
        </p:spPr>
      </p:sp>
      <p:sp>
        <p:nvSpPr>
          <p:cNvPr id="588" name="PlaceHolder 2"/>
          <p:cNvSpPr>
            <a:spLocks noGrp="1"/>
          </p:cNvSpPr>
          <p:nvPr>
            <p:ph type="body"/>
          </p:nvPr>
        </p:nvSpPr>
        <p:spPr>
          <a:xfrm>
            <a:off x="685800" y="4400640"/>
            <a:ext cx="5483880" cy="3597840"/>
          </a:xfrm>
          <a:prstGeom prst="rect">
            <a:avLst/>
          </a:prstGeom>
        </p:spPr>
        <p:txBody>
          <a:bodyPr lIns="0" tIns="0" rIns="0" bIns="0">
            <a:noAutofit/>
          </a:bodyPr>
          <a:lstStyle/>
          <a:p>
            <a:endParaRPr lang="fr-FR" sz="2000" b="0" strike="noStrike" spc="-1">
              <a:latin typeface="Arial"/>
            </a:endParaRPr>
          </a:p>
        </p:txBody>
      </p:sp>
      <p:sp>
        <p:nvSpPr>
          <p:cNvPr id="589" name="CustomShape 3"/>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72566B3-A88B-42F6-B0DB-6DB02B62BB33}" type="slidenum">
              <a:rPr lang="fr-FR" sz="1200" b="0" strike="noStrike" spc="-1">
                <a:solidFill>
                  <a:srgbClr val="000000"/>
                </a:solidFill>
                <a:latin typeface="Calibri"/>
                <a:ea typeface="+mn-ea"/>
              </a:rPr>
              <a:t>1</a:t>
            </a:fld>
            <a:endParaRPr lang="fr-FR" sz="1200" b="0" strike="noStrike" spc="-1">
              <a:latin typeface="Arial"/>
            </a:endParaRPr>
          </a:p>
        </p:txBody>
      </p:sp>
    </p:spTree>
    <p:extLst>
      <p:ext uri="{BB962C8B-B14F-4D97-AF65-F5344CB8AC3E}">
        <p14:creationId xmlns:p14="http://schemas.microsoft.com/office/powerpoint/2010/main" val="1526752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PlaceHolder 1"/>
          <p:cNvSpPr>
            <a:spLocks noGrp="1" noRot="1" noChangeAspect="1"/>
          </p:cNvSpPr>
          <p:nvPr>
            <p:ph type="sldImg"/>
          </p:nvPr>
        </p:nvSpPr>
        <p:spPr>
          <a:xfrm>
            <a:off x="1373188" y="1143000"/>
            <a:ext cx="4108450" cy="3081338"/>
          </a:xfrm>
          <a:prstGeom prst="rect">
            <a:avLst/>
          </a:prstGeom>
        </p:spPr>
      </p:sp>
      <p:sp>
        <p:nvSpPr>
          <p:cNvPr id="624" name="PlaceHolder 2"/>
          <p:cNvSpPr>
            <a:spLocks noGrp="1"/>
          </p:cNvSpPr>
          <p:nvPr>
            <p:ph type="body"/>
          </p:nvPr>
        </p:nvSpPr>
        <p:spPr>
          <a:xfrm>
            <a:off x="685800" y="4400640"/>
            <a:ext cx="5481720" cy="3595680"/>
          </a:xfrm>
          <a:prstGeom prst="rect">
            <a:avLst/>
          </a:prstGeom>
        </p:spPr>
        <p:txBody>
          <a:bodyPr lIns="0" tIns="0" rIns="0" bIns="0">
            <a:noAutofit/>
          </a:bodyPr>
          <a:lstStyle/>
          <a:p>
            <a:pPr marL="216000" indent="-211680">
              <a:lnSpc>
                <a:spcPct val="100000"/>
              </a:lnSpc>
            </a:pPr>
            <a:endParaRPr lang="fr-FR" sz="2000" b="0" strike="noStrike" spc="-1" dirty="0">
              <a:latin typeface="Arial"/>
            </a:endParaRPr>
          </a:p>
          <a:p>
            <a:pPr marL="216000" indent="-211680">
              <a:lnSpc>
                <a:spcPct val="100000"/>
              </a:lnSpc>
            </a:pPr>
            <a:endParaRPr lang="fr-FR" sz="2000" b="0" strike="noStrike" spc="-1" dirty="0">
              <a:latin typeface="Arial"/>
            </a:endParaRPr>
          </a:p>
          <a:p>
            <a:pPr marL="216000" indent="-211680">
              <a:lnSpc>
                <a:spcPct val="100000"/>
              </a:lnSpc>
            </a:pPr>
            <a:r>
              <a:rPr lang="fr-FR" sz="2000" b="0" strike="noStrike" spc="-1" dirty="0">
                <a:latin typeface="Arial"/>
              </a:rPr>
              <a:t>Au choix des établissement : </a:t>
            </a:r>
          </a:p>
          <a:p>
            <a:pPr marL="171360" indent="-166680">
              <a:lnSpc>
                <a:spcPct val="100000"/>
              </a:lnSpc>
              <a:buClr>
                <a:srgbClr val="000000"/>
              </a:buClr>
              <a:buFont typeface="StarSymbol"/>
              <a:buChar char="-"/>
            </a:pPr>
            <a:r>
              <a:rPr lang="fr-FR" sz="2000" b="0" strike="noStrike" spc="-1" dirty="0">
                <a:latin typeface="Arial"/>
              </a:rPr>
              <a:t>regroupement des heures ou déploiement sur l’année ou encore forme hybride (2h hebdo et un volume d’heure gardé pour un temps fort avec partenaire ou autre enseignant  etc.) ;</a:t>
            </a:r>
          </a:p>
          <a:p>
            <a:pPr marL="171360" indent="-166680">
              <a:lnSpc>
                <a:spcPct val="100000"/>
              </a:lnSpc>
              <a:buClr>
                <a:srgbClr val="000000"/>
              </a:buClr>
              <a:buFont typeface="StarSymbol"/>
              <a:buChar char="-"/>
            </a:pPr>
            <a:r>
              <a:rPr lang="fr-FR" sz="2000" b="0" strike="noStrike" spc="-1" dirty="0">
                <a:latin typeface="Arial"/>
              </a:rPr>
              <a:t>La répartition des heures entre EP et autres ???? A VERIFIER CAR heures dans bloc EP, possibilité d’avoir des heures profs équivalentes ou volume complémentaire donc est-il possible de répartir entre EP et EG ????</a:t>
            </a:r>
          </a:p>
        </p:txBody>
      </p:sp>
      <p:sp>
        <p:nvSpPr>
          <p:cNvPr id="625" name="CustomShape 3"/>
          <p:cNvSpPr/>
          <p:nvPr/>
        </p:nvSpPr>
        <p:spPr>
          <a:xfrm>
            <a:off x="3884760" y="8685360"/>
            <a:ext cx="2967120" cy="45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4F99E77-FAD8-41FF-95DC-644C3445CC65}" type="slidenum">
              <a:rPr lang="fr-FR" sz="1200" b="0" strike="noStrike" spc="-1">
                <a:solidFill>
                  <a:srgbClr val="000000"/>
                </a:solidFill>
                <a:latin typeface="Times New Roman"/>
                <a:ea typeface="+mn-ea"/>
              </a:rPr>
              <a:t>14</a:t>
            </a:fld>
            <a:endParaRPr lang="fr-FR" sz="1200" b="0" strike="noStrike" spc="-1">
              <a:latin typeface="Arial"/>
            </a:endParaRPr>
          </a:p>
        </p:txBody>
      </p:sp>
    </p:spTree>
    <p:extLst>
      <p:ext uri="{BB962C8B-B14F-4D97-AF65-F5344CB8AC3E}">
        <p14:creationId xmlns:p14="http://schemas.microsoft.com/office/powerpoint/2010/main" val="68012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noRot="1" noChangeAspect="1"/>
          </p:cNvSpPr>
          <p:nvPr>
            <p:ph type="sldImg"/>
          </p:nvPr>
        </p:nvSpPr>
        <p:spPr>
          <a:xfrm>
            <a:off x="1371600" y="1143000"/>
            <a:ext cx="4110038" cy="3081338"/>
          </a:xfrm>
          <a:prstGeom prst="rect">
            <a:avLst/>
          </a:prstGeom>
        </p:spPr>
      </p:sp>
      <p:sp>
        <p:nvSpPr>
          <p:cNvPr id="627" name="PlaceHolder 2"/>
          <p:cNvSpPr>
            <a:spLocks noGrp="1"/>
          </p:cNvSpPr>
          <p:nvPr>
            <p:ph type="body"/>
          </p:nvPr>
        </p:nvSpPr>
        <p:spPr>
          <a:xfrm>
            <a:off x="685800" y="4400640"/>
            <a:ext cx="5480640" cy="3594600"/>
          </a:xfrm>
          <a:prstGeom prst="rect">
            <a:avLst/>
          </a:prstGeom>
        </p:spPr>
        <p:txBody>
          <a:bodyPr lIns="0" tIns="0" rIns="0" bIns="0">
            <a:noAutofit/>
          </a:bodyPr>
          <a:lstStyle/>
          <a:p>
            <a:pPr marL="216000" indent="-210600">
              <a:lnSpc>
                <a:spcPct val="100000"/>
              </a:lnSpc>
            </a:pPr>
            <a:endParaRPr lang="fr-FR" sz="1200" b="0" strike="noStrike" spc="-1" dirty="0">
              <a:latin typeface="Arial"/>
            </a:endParaRPr>
          </a:p>
        </p:txBody>
      </p:sp>
      <p:sp>
        <p:nvSpPr>
          <p:cNvPr id="628" name="CustomShape 3"/>
          <p:cNvSpPr/>
          <p:nvPr/>
        </p:nvSpPr>
        <p:spPr>
          <a:xfrm>
            <a:off x="3884760" y="8685360"/>
            <a:ext cx="2966040" cy="4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975207B-F1F4-45E8-8CD5-1BA0029EBE08}" type="slidenum">
              <a:rPr lang="fr-FR" sz="1200" b="0" strike="noStrike" spc="-1">
                <a:solidFill>
                  <a:srgbClr val="000000"/>
                </a:solidFill>
                <a:latin typeface="Times New Roman"/>
                <a:ea typeface="+mn-ea"/>
              </a:rPr>
              <a:t>18</a:t>
            </a:fld>
            <a:endParaRPr lang="fr-FR" sz="1200" b="0" strike="noStrike" spc="-1">
              <a:latin typeface="Arial"/>
            </a:endParaRPr>
          </a:p>
        </p:txBody>
      </p:sp>
    </p:spTree>
    <p:extLst>
      <p:ext uri="{BB962C8B-B14F-4D97-AF65-F5344CB8AC3E}">
        <p14:creationId xmlns:p14="http://schemas.microsoft.com/office/powerpoint/2010/main" val="107130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noRot="1" noChangeAspect="1"/>
          </p:cNvSpPr>
          <p:nvPr>
            <p:ph type="sldImg"/>
          </p:nvPr>
        </p:nvSpPr>
        <p:spPr>
          <a:xfrm>
            <a:off x="1371600" y="1143000"/>
            <a:ext cx="4110038" cy="3081338"/>
          </a:xfrm>
          <a:prstGeom prst="rect">
            <a:avLst/>
          </a:prstGeom>
        </p:spPr>
      </p:sp>
      <p:sp>
        <p:nvSpPr>
          <p:cNvPr id="630" name="PlaceHolder 2"/>
          <p:cNvSpPr>
            <a:spLocks noGrp="1"/>
          </p:cNvSpPr>
          <p:nvPr>
            <p:ph type="body"/>
          </p:nvPr>
        </p:nvSpPr>
        <p:spPr>
          <a:xfrm>
            <a:off x="685800" y="4400640"/>
            <a:ext cx="5480640" cy="3594600"/>
          </a:xfrm>
          <a:prstGeom prst="rect">
            <a:avLst/>
          </a:prstGeom>
        </p:spPr>
        <p:txBody>
          <a:bodyPr lIns="0" tIns="0" rIns="0" bIns="0">
            <a:noAutofit/>
          </a:bodyPr>
          <a:lstStyle/>
          <a:p>
            <a:pPr marL="216000" indent="-210600">
              <a:lnSpc>
                <a:spcPct val="100000"/>
              </a:lnSpc>
            </a:pPr>
            <a:endParaRPr lang="fr-FR" sz="1200" b="0" strike="noStrike" spc="-1" dirty="0">
              <a:latin typeface="Arial"/>
            </a:endParaRPr>
          </a:p>
        </p:txBody>
      </p:sp>
      <p:sp>
        <p:nvSpPr>
          <p:cNvPr id="631" name="CustomShape 3"/>
          <p:cNvSpPr/>
          <p:nvPr/>
        </p:nvSpPr>
        <p:spPr>
          <a:xfrm>
            <a:off x="3884760" y="8685360"/>
            <a:ext cx="2966040" cy="4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D1FB397-2B7F-4682-A60A-B1E937249F57}" type="slidenum">
              <a:rPr lang="fr-FR" sz="1200" b="0" strike="noStrike" spc="-1">
                <a:solidFill>
                  <a:srgbClr val="000000"/>
                </a:solidFill>
                <a:latin typeface="Times New Roman"/>
                <a:ea typeface="+mn-ea"/>
              </a:rPr>
              <a:t>19</a:t>
            </a:fld>
            <a:endParaRPr lang="fr-FR" sz="1200" b="0" strike="noStrike" spc="-1">
              <a:latin typeface="Arial"/>
            </a:endParaRPr>
          </a:p>
        </p:txBody>
      </p:sp>
    </p:spTree>
    <p:extLst>
      <p:ext uri="{BB962C8B-B14F-4D97-AF65-F5344CB8AC3E}">
        <p14:creationId xmlns:p14="http://schemas.microsoft.com/office/powerpoint/2010/main" val="253971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PlaceHolder 1"/>
          <p:cNvSpPr>
            <a:spLocks noGrp="1" noRot="1" noChangeAspect="1"/>
          </p:cNvSpPr>
          <p:nvPr>
            <p:ph type="sldImg"/>
          </p:nvPr>
        </p:nvSpPr>
        <p:spPr>
          <a:xfrm>
            <a:off x="1371600" y="1143000"/>
            <a:ext cx="4110038" cy="3081338"/>
          </a:xfrm>
          <a:prstGeom prst="rect">
            <a:avLst/>
          </a:prstGeom>
        </p:spPr>
      </p:sp>
      <p:sp>
        <p:nvSpPr>
          <p:cNvPr id="633" name="PlaceHolder 2"/>
          <p:cNvSpPr>
            <a:spLocks noGrp="1"/>
          </p:cNvSpPr>
          <p:nvPr>
            <p:ph type="body"/>
          </p:nvPr>
        </p:nvSpPr>
        <p:spPr>
          <a:xfrm>
            <a:off x="685800" y="4400640"/>
            <a:ext cx="5480640" cy="3594600"/>
          </a:xfrm>
          <a:prstGeom prst="rect">
            <a:avLst/>
          </a:prstGeom>
        </p:spPr>
        <p:txBody>
          <a:bodyPr lIns="0" tIns="0" rIns="0" bIns="0">
            <a:noAutofit/>
          </a:bodyPr>
          <a:lstStyle/>
          <a:p>
            <a:pPr marL="216000" indent="-210600">
              <a:lnSpc>
                <a:spcPct val="100000"/>
              </a:lnSpc>
            </a:pPr>
            <a:endParaRPr lang="fr-FR" sz="1200" b="0" strike="noStrike" spc="-1" dirty="0">
              <a:latin typeface="Arial"/>
            </a:endParaRPr>
          </a:p>
        </p:txBody>
      </p:sp>
      <p:sp>
        <p:nvSpPr>
          <p:cNvPr id="634" name="CustomShape 3"/>
          <p:cNvSpPr/>
          <p:nvPr/>
        </p:nvSpPr>
        <p:spPr>
          <a:xfrm>
            <a:off x="3884760" y="8685360"/>
            <a:ext cx="2966040" cy="4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D054F4D-7435-4FF2-BEB1-77309D08A7BF}" type="slidenum">
              <a:rPr lang="fr-FR" sz="1200" b="0" strike="noStrike" spc="-1">
                <a:solidFill>
                  <a:srgbClr val="000000"/>
                </a:solidFill>
                <a:latin typeface="Times New Roman"/>
                <a:ea typeface="+mn-ea"/>
              </a:rPr>
              <a:t>20</a:t>
            </a:fld>
            <a:endParaRPr lang="fr-FR" sz="1200" b="0" strike="noStrike" spc="-1">
              <a:latin typeface="Arial"/>
            </a:endParaRPr>
          </a:p>
        </p:txBody>
      </p:sp>
    </p:spTree>
    <p:extLst>
      <p:ext uri="{BB962C8B-B14F-4D97-AF65-F5344CB8AC3E}">
        <p14:creationId xmlns:p14="http://schemas.microsoft.com/office/powerpoint/2010/main" val="10711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noRot="1" noChangeAspect="1"/>
          </p:cNvSpPr>
          <p:nvPr>
            <p:ph type="sldImg"/>
          </p:nvPr>
        </p:nvSpPr>
        <p:spPr>
          <a:xfrm>
            <a:off x="1371600" y="1143000"/>
            <a:ext cx="4110038" cy="3081338"/>
          </a:xfrm>
          <a:prstGeom prst="rect">
            <a:avLst/>
          </a:prstGeom>
        </p:spPr>
      </p:sp>
      <p:sp>
        <p:nvSpPr>
          <p:cNvPr id="591" name="PlaceHolder 2"/>
          <p:cNvSpPr>
            <a:spLocks noGrp="1"/>
          </p:cNvSpPr>
          <p:nvPr>
            <p:ph type="body"/>
          </p:nvPr>
        </p:nvSpPr>
        <p:spPr>
          <a:xfrm>
            <a:off x="685800" y="4400640"/>
            <a:ext cx="5480640" cy="3594600"/>
          </a:xfrm>
          <a:prstGeom prst="rect">
            <a:avLst/>
          </a:prstGeom>
        </p:spPr>
        <p:txBody>
          <a:bodyPr lIns="0" tIns="0" rIns="0" bIns="0">
            <a:noAutofit/>
          </a:bodyPr>
          <a:lstStyle/>
          <a:p>
            <a:endParaRPr lang="fr-FR" sz="2000" b="0" strike="noStrike" spc="-1">
              <a:latin typeface="Arial"/>
            </a:endParaRPr>
          </a:p>
        </p:txBody>
      </p:sp>
      <p:sp>
        <p:nvSpPr>
          <p:cNvPr id="592" name="CustomShape 3"/>
          <p:cNvSpPr/>
          <p:nvPr/>
        </p:nvSpPr>
        <p:spPr>
          <a:xfrm>
            <a:off x="3884760" y="8685360"/>
            <a:ext cx="2966040" cy="4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EDEEEE5-D9C4-4D0F-A2FC-1894B2D85F50}" type="slidenum">
              <a:rPr lang="fr-FR" sz="1200" b="0" strike="noStrike" spc="-1">
                <a:solidFill>
                  <a:srgbClr val="000000"/>
                </a:solidFill>
                <a:latin typeface="Times New Roman"/>
                <a:ea typeface="+mn-ea"/>
              </a:rPr>
              <a:t>3</a:t>
            </a:fld>
            <a:endParaRPr lang="fr-FR" sz="1200" b="0" strike="noStrike" spc="-1">
              <a:latin typeface="Arial"/>
            </a:endParaRPr>
          </a:p>
        </p:txBody>
      </p:sp>
    </p:spTree>
    <p:extLst>
      <p:ext uri="{BB962C8B-B14F-4D97-AF65-F5344CB8AC3E}">
        <p14:creationId xmlns:p14="http://schemas.microsoft.com/office/powerpoint/2010/main" val="286438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noRot="1" noChangeAspect="1"/>
          </p:cNvSpPr>
          <p:nvPr>
            <p:ph type="sldImg"/>
          </p:nvPr>
        </p:nvSpPr>
        <p:spPr>
          <a:xfrm>
            <a:off x="1371600" y="1143000"/>
            <a:ext cx="4113213" cy="3084513"/>
          </a:xfrm>
          <a:prstGeom prst="rect">
            <a:avLst/>
          </a:prstGeom>
        </p:spPr>
      </p:sp>
      <p:sp>
        <p:nvSpPr>
          <p:cNvPr id="594" name="PlaceHolder 2"/>
          <p:cNvSpPr>
            <a:spLocks noGrp="1"/>
          </p:cNvSpPr>
          <p:nvPr>
            <p:ph type="body"/>
          </p:nvPr>
        </p:nvSpPr>
        <p:spPr>
          <a:xfrm>
            <a:off x="685800" y="4400640"/>
            <a:ext cx="5483880" cy="3597840"/>
          </a:xfrm>
          <a:prstGeom prst="rect">
            <a:avLst/>
          </a:prstGeom>
        </p:spPr>
        <p:txBody>
          <a:bodyPr lIns="0" tIns="0" rIns="0" bIns="0">
            <a:noAutofit/>
          </a:bodyPr>
          <a:lstStyle/>
          <a:p>
            <a:pPr marL="216000" indent="-213840">
              <a:lnSpc>
                <a:spcPct val="100000"/>
              </a:lnSpc>
            </a:pPr>
            <a:endParaRPr lang="fr-FR" sz="2000" b="0" strike="noStrike" spc="-1" dirty="0">
              <a:latin typeface="Arial"/>
            </a:endParaRPr>
          </a:p>
        </p:txBody>
      </p:sp>
      <p:sp>
        <p:nvSpPr>
          <p:cNvPr id="595" name="CustomShape 3"/>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F526D41-5DC0-4DB5-B862-56F5C1F1E934}" type="slidenum">
              <a:rPr lang="fr-FR" sz="1200" b="0" strike="noStrike" spc="-1">
                <a:solidFill>
                  <a:srgbClr val="000000"/>
                </a:solidFill>
                <a:latin typeface="Times New Roman"/>
                <a:ea typeface="+mn-ea"/>
              </a:rPr>
              <a:t>4</a:t>
            </a:fld>
            <a:endParaRPr lang="fr-FR" sz="1200" b="0" strike="noStrike" spc="-1">
              <a:latin typeface="Arial"/>
            </a:endParaRPr>
          </a:p>
        </p:txBody>
      </p:sp>
    </p:spTree>
    <p:extLst>
      <p:ext uri="{BB962C8B-B14F-4D97-AF65-F5344CB8AC3E}">
        <p14:creationId xmlns:p14="http://schemas.microsoft.com/office/powerpoint/2010/main" val="393936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1"/>
          <p:cNvSpPr>
            <a:spLocks noGrp="1" noRot="1" noChangeAspect="1"/>
          </p:cNvSpPr>
          <p:nvPr>
            <p:ph type="sldImg"/>
          </p:nvPr>
        </p:nvSpPr>
        <p:spPr>
          <a:xfrm>
            <a:off x="1371600" y="1143000"/>
            <a:ext cx="4113213" cy="3084513"/>
          </a:xfrm>
          <a:prstGeom prst="rect">
            <a:avLst/>
          </a:prstGeom>
        </p:spPr>
      </p:sp>
      <p:sp>
        <p:nvSpPr>
          <p:cNvPr id="597" name="PlaceHolder 2"/>
          <p:cNvSpPr>
            <a:spLocks noGrp="1"/>
          </p:cNvSpPr>
          <p:nvPr>
            <p:ph type="body"/>
          </p:nvPr>
        </p:nvSpPr>
        <p:spPr>
          <a:xfrm>
            <a:off x="685800" y="4400640"/>
            <a:ext cx="5483880" cy="3597840"/>
          </a:xfrm>
          <a:prstGeom prst="rect">
            <a:avLst/>
          </a:prstGeom>
        </p:spPr>
        <p:txBody>
          <a:bodyPr lIns="0" tIns="0" rIns="0" bIns="0">
            <a:noAutofit/>
          </a:bodyPr>
          <a:lstStyle/>
          <a:p>
            <a:pPr marL="216000" indent="-213840">
              <a:lnSpc>
                <a:spcPct val="100000"/>
              </a:lnSpc>
            </a:pPr>
            <a:endParaRPr lang="fr-FR" sz="2000" b="0" strike="noStrike" spc="-1" dirty="0">
              <a:latin typeface="Arial"/>
            </a:endParaRPr>
          </a:p>
        </p:txBody>
      </p:sp>
      <p:sp>
        <p:nvSpPr>
          <p:cNvPr id="598" name="CustomShape 3"/>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6AD44BA-A620-4C46-B9E0-833C82D9F5B4}" type="slidenum">
              <a:rPr lang="fr-FR" sz="1200" b="0" strike="noStrike" spc="-1">
                <a:solidFill>
                  <a:srgbClr val="000000"/>
                </a:solidFill>
                <a:latin typeface="Times New Roman"/>
                <a:ea typeface="+mn-ea"/>
              </a:rPr>
              <a:t>5</a:t>
            </a:fld>
            <a:endParaRPr lang="fr-FR" sz="1200" b="0" strike="noStrike" spc="-1">
              <a:latin typeface="Arial"/>
            </a:endParaRPr>
          </a:p>
        </p:txBody>
      </p:sp>
    </p:spTree>
    <p:extLst>
      <p:ext uri="{BB962C8B-B14F-4D97-AF65-F5344CB8AC3E}">
        <p14:creationId xmlns:p14="http://schemas.microsoft.com/office/powerpoint/2010/main" val="194521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PlaceHolder 1"/>
          <p:cNvSpPr>
            <a:spLocks noGrp="1" noRot="1" noChangeAspect="1"/>
          </p:cNvSpPr>
          <p:nvPr>
            <p:ph type="sldImg"/>
          </p:nvPr>
        </p:nvSpPr>
        <p:spPr>
          <a:xfrm>
            <a:off x="1371600" y="1143000"/>
            <a:ext cx="4111625" cy="3084513"/>
          </a:xfrm>
          <a:prstGeom prst="rect">
            <a:avLst/>
          </a:prstGeom>
        </p:spPr>
      </p:sp>
      <p:sp>
        <p:nvSpPr>
          <p:cNvPr id="600" name="PlaceHolder 2"/>
          <p:cNvSpPr>
            <a:spLocks noGrp="1"/>
          </p:cNvSpPr>
          <p:nvPr>
            <p:ph type="body"/>
          </p:nvPr>
        </p:nvSpPr>
        <p:spPr>
          <a:xfrm>
            <a:off x="685800" y="4400640"/>
            <a:ext cx="5483880" cy="3597840"/>
          </a:xfrm>
          <a:prstGeom prst="rect">
            <a:avLst/>
          </a:prstGeom>
        </p:spPr>
        <p:txBody>
          <a:bodyPr lIns="0" tIns="0" rIns="0" bIns="0">
            <a:noAutofit/>
          </a:bodyPr>
          <a:lstStyle/>
          <a:p>
            <a:pPr marL="216000" indent="-213840">
              <a:lnSpc>
                <a:spcPct val="100000"/>
              </a:lnSpc>
            </a:pPr>
            <a:endParaRPr lang="fr-FR" sz="2000" b="0" strike="noStrike" spc="-1" dirty="0">
              <a:latin typeface="Arial"/>
            </a:endParaRPr>
          </a:p>
        </p:txBody>
      </p:sp>
      <p:sp>
        <p:nvSpPr>
          <p:cNvPr id="601" name="CustomShape 3"/>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D2923B2-B6AB-456E-BDB1-47758B1FE672}" type="slidenum">
              <a:rPr lang="fr-FR" sz="1200" b="0" strike="noStrike" spc="-1">
                <a:solidFill>
                  <a:srgbClr val="000000"/>
                </a:solidFill>
                <a:latin typeface="Times New Roman"/>
                <a:ea typeface="+mn-ea"/>
              </a:rPr>
              <a:t>6</a:t>
            </a:fld>
            <a:endParaRPr lang="fr-FR" sz="1200" b="0" strike="noStrike" spc="-1">
              <a:latin typeface="Arial"/>
            </a:endParaRPr>
          </a:p>
        </p:txBody>
      </p:sp>
    </p:spTree>
    <p:extLst>
      <p:ext uri="{BB962C8B-B14F-4D97-AF65-F5344CB8AC3E}">
        <p14:creationId xmlns:p14="http://schemas.microsoft.com/office/powerpoint/2010/main" val="403372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PlaceHolder 1"/>
          <p:cNvSpPr>
            <a:spLocks noGrp="1" noRot="1" noChangeAspect="1"/>
          </p:cNvSpPr>
          <p:nvPr>
            <p:ph type="sldImg"/>
          </p:nvPr>
        </p:nvSpPr>
        <p:spPr>
          <a:xfrm>
            <a:off x="1371600" y="1143000"/>
            <a:ext cx="4113213" cy="3084513"/>
          </a:xfrm>
          <a:prstGeom prst="rect">
            <a:avLst/>
          </a:prstGeom>
        </p:spPr>
      </p:sp>
      <p:sp>
        <p:nvSpPr>
          <p:cNvPr id="609" name="PlaceHolder 2"/>
          <p:cNvSpPr>
            <a:spLocks noGrp="1"/>
          </p:cNvSpPr>
          <p:nvPr>
            <p:ph type="body"/>
          </p:nvPr>
        </p:nvSpPr>
        <p:spPr>
          <a:xfrm>
            <a:off x="685800" y="4400640"/>
            <a:ext cx="5483880" cy="3597840"/>
          </a:xfrm>
          <a:prstGeom prst="rect">
            <a:avLst/>
          </a:prstGeom>
        </p:spPr>
        <p:txBody>
          <a:bodyPr lIns="0" tIns="0" rIns="0" bIns="0">
            <a:noAutofit/>
          </a:bodyPr>
          <a:lstStyle/>
          <a:p>
            <a:pPr marL="216000" indent="-213840">
              <a:lnSpc>
                <a:spcPct val="100000"/>
              </a:lnSpc>
            </a:pPr>
            <a:endParaRPr lang="fr-FR" sz="2000" b="0" strike="noStrike" spc="-1" dirty="0">
              <a:latin typeface="Arial"/>
            </a:endParaRPr>
          </a:p>
        </p:txBody>
      </p:sp>
      <p:sp>
        <p:nvSpPr>
          <p:cNvPr id="610" name="CustomShape 3"/>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5F05395-4221-4157-B5BB-2839B4C3C2E7}" type="slidenum">
              <a:rPr lang="fr-FR" sz="1200" b="0" strike="noStrike" spc="-1">
                <a:solidFill>
                  <a:srgbClr val="000000"/>
                </a:solidFill>
                <a:latin typeface="Times New Roman"/>
                <a:ea typeface="+mn-ea"/>
              </a:rPr>
              <a:t>7</a:t>
            </a:fld>
            <a:endParaRPr lang="fr-FR" sz="1200" b="0" strike="noStrike" spc="-1">
              <a:latin typeface="Arial"/>
            </a:endParaRPr>
          </a:p>
        </p:txBody>
      </p:sp>
    </p:spTree>
    <p:extLst>
      <p:ext uri="{BB962C8B-B14F-4D97-AF65-F5344CB8AC3E}">
        <p14:creationId xmlns:p14="http://schemas.microsoft.com/office/powerpoint/2010/main" val="89778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noRot="1" noChangeAspect="1"/>
          </p:cNvSpPr>
          <p:nvPr>
            <p:ph type="sldImg"/>
          </p:nvPr>
        </p:nvSpPr>
        <p:spPr>
          <a:xfrm>
            <a:off x="1371600" y="1143000"/>
            <a:ext cx="4111625" cy="3084513"/>
          </a:xfrm>
          <a:prstGeom prst="rect">
            <a:avLst/>
          </a:prstGeom>
        </p:spPr>
      </p:sp>
      <p:sp>
        <p:nvSpPr>
          <p:cNvPr id="612" name="PlaceHolder 2"/>
          <p:cNvSpPr>
            <a:spLocks noGrp="1"/>
          </p:cNvSpPr>
          <p:nvPr>
            <p:ph type="body"/>
          </p:nvPr>
        </p:nvSpPr>
        <p:spPr>
          <a:xfrm>
            <a:off x="685800" y="4400640"/>
            <a:ext cx="5483880" cy="3597840"/>
          </a:xfrm>
          <a:prstGeom prst="rect">
            <a:avLst/>
          </a:prstGeom>
        </p:spPr>
        <p:txBody>
          <a:bodyPr lIns="0" tIns="0" rIns="0" bIns="0">
            <a:noAutofit/>
          </a:bodyPr>
          <a:lstStyle/>
          <a:p>
            <a:pPr marL="216000" indent="-213840">
              <a:lnSpc>
                <a:spcPct val="100000"/>
              </a:lnSpc>
            </a:pPr>
            <a:endParaRPr lang="fr-FR" sz="2000" b="0" strike="noStrike" spc="-1" dirty="0">
              <a:latin typeface="Arial"/>
            </a:endParaRPr>
          </a:p>
        </p:txBody>
      </p:sp>
      <p:sp>
        <p:nvSpPr>
          <p:cNvPr id="613" name="CustomShape 3"/>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B69F5D2-4668-403A-A2BD-AD523E798C46}" type="slidenum">
              <a:rPr lang="fr-FR" sz="1200" b="0" strike="noStrike" spc="-1">
                <a:solidFill>
                  <a:srgbClr val="000000"/>
                </a:solidFill>
                <a:latin typeface="Times New Roman"/>
                <a:ea typeface="+mn-ea"/>
              </a:rPr>
              <a:t>8</a:t>
            </a:fld>
            <a:endParaRPr lang="fr-FR" sz="1200" b="0" strike="noStrike" spc="-1">
              <a:latin typeface="Arial"/>
            </a:endParaRPr>
          </a:p>
        </p:txBody>
      </p:sp>
    </p:spTree>
    <p:extLst>
      <p:ext uri="{BB962C8B-B14F-4D97-AF65-F5344CB8AC3E}">
        <p14:creationId xmlns:p14="http://schemas.microsoft.com/office/powerpoint/2010/main" val="231668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noRot="1" noChangeAspect="1"/>
          </p:cNvSpPr>
          <p:nvPr>
            <p:ph type="sldImg"/>
          </p:nvPr>
        </p:nvSpPr>
        <p:spPr>
          <a:xfrm>
            <a:off x="1371600" y="1143000"/>
            <a:ext cx="4110038" cy="3081338"/>
          </a:xfrm>
          <a:prstGeom prst="rect">
            <a:avLst/>
          </a:prstGeom>
        </p:spPr>
      </p:sp>
      <p:sp>
        <p:nvSpPr>
          <p:cNvPr id="591" name="PlaceHolder 2"/>
          <p:cNvSpPr>
            <a:spLocks noGrp="1"/>
          </p:cNvSpPr>
          <p:nvPr>
            <p:ph type="body"/>
          </p:nvPr>
        </p:nvSpPr>
        <p:spPr>
          <a:xfrm>
            <a:off x="685800" y="4400640"/>
            <a:ext cx="5480640" cy="3594600"/>
          </a:xfrm>
          <a:prstGeom prst="rect">
            <a:avLst/>
          </a:prstGeom>
        </p:spPr>
        <p:txBody>
          <a:bodyPr lIns="0" tIns="0" rIns="0" bIns="0">
            <a:noAutofit/>
          </a:bodyPr>
          <a:lstStyle/>
          <a:p>
            <a:endParaRPr lang="fr-FR" sz="2000" b="0" strike="noStrike" spc="-1">
              <a:latin typeface="Arial"/>
            </a:endParaRPr>
          </a:p>
        </p:txBody>
      </p:sp>
      <p:sp>
        <p:nvSpPr>
          <p:cNvPr id="592" name="CustomShape 3"/>
          <p:cNvSpPr/>
          <p:nvPr/>
        </p:nvSpPr>
        <p:spPr>
          <a:xfrm>
            <a:off x="3884760" y="8685360"/>
            <a:ext cx="2966040" cy="4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EDEEEE5-D9C4-4D0F-A2FC-1894B2D85F50}" type="slidenum">
              <a:rPr lang="fr-FR" sz="1200" b="0" strike="noStrike" spc="-1">
                <a:solidFill>
                  <a:srgbClr val="000000"/>
                </a:solidFill>
                <a:latin typeface="Times New Roman"/>
                <a:ea typeface="+mn-ea"/>
              </a:rPr>
              <a:t>9</a:t>
            </a:fld>
            <a:endParaRPr lang="fr-FR" sz="1200" b="0" strike="noStrike" spc="-1">
              <a:latin typeface="Arial"/>
            </a:endParaRPr>
          </a:p>
        </p:txBody>
      </p:sp>
    </p:spTree>
    <p:extLst>
      <p:ext uri="{BB962C8B-B14F-4D97-AF65-F5344CB8AC3E}">
        <p14:creationId xmlns:p14="http://schemas.microsoft.com/office/powerpoint/2010/main" val="60806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36C84E1D-D83B-42F5-B6E5-E400C0E3A50D}" type="slidenum">
              <a:rPr lang="fr-FR" sz="1400" b="0" strike="noStrike" spc="-1" smtClean="0">
                <a:latin typeface="Times New Roman"/>
              </a:rPr>
              <a:t>12</a:t>
            </a:fld>
            <a:endParaRPr lang="fr-FR" sz="1400" b="0" strike="noStrike" spc="-1">
              <a:latin typeface="Times New Roman"/>
            </a:endParaRPr>
          </a:p>
        </p:txBody>
      </p:sp>
    </p:spTree>
    <p:extLst>
      <p:ext uri="{BB962C8B-B14F-4D97-AF65-F5344CB8AC3E}">
        <p14:creationId xmlns:p14="http://schemas.microsoft.com/office/powerpoint/2010/main" val="52606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82"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8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8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8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9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9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10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0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11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0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0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0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0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1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21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2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2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2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2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22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3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23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23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23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23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23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2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3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3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3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3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3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3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3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3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3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3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fr-FR" sz="4400" b="0" strike="noStrike" spc="-1">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 2"/>
          <p:cNvPicPr/>
          <p:nvPr/>
        </p:nvPicPr>
        <p:blipFill>
          <a:blip r:embed="rId14"/>
          <a:stretch/>
        </p:blipFill>
        <p:spPr>
          <a:xfrm>
            <a:off x="0" y="0"/>
            <a:ext cx="9141480" cy="173520"/>
          </a:xfrm>
          <a:prstGeom prst="rect">
            <a:avLst/>
          </a:prstGeom>
          <a:ln>
            <a:noFill/>
          </a:ln>
        </p:spPr>
      </p:pic>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 2"/>
          <p:cNvPicPr/>
          <p:nvPr/>
        </p:nvPicPr>
        <p:blipFill>
          <a:blip r:embed="rId14"/>
          <a:stretch/>
        </p:blipFill>
        <p:spPr>
          <a:xfrm>
            <a:off x="0" y="0"/>
            <a:ext cx="9141480" cy="173520"/>
          </a:xfrm>
          <a:prstGeom prst="rect">
            <a:avLst/>
          </a:prstGeom>
          <a:ln>
            <a:noFill/>
          </a:ln>
        </p:spPr>
      </p:pic>
      <p:sp>
        <p:nvSpPr>
          <p:cNvPr id="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41"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Image 2"/>
          <p:cNvPicPr/>
          <p:nvPr/>
        </p:nvPicPr>
        <p:blipFill>
          <a:blip r:embed="rId14"/>
          <a:stretch/>
        </p:blipFill>
        <p:spPr>
          <a:xfrm>
            <a:off x="0" y="0"/>
            <a:ext cx="9141480" cy="173520"/>
          </a:xfrm>
          <a:prstGeom prst="rect">
            <a:avLst/>
          </a:prstGeom>
          <a:ln>
            <a:noFill/>
          </a:ln>
        </p:spPr>
      </p:pic>
      <p:sp>
        <p:nvSpPr>
          <p:cNvPr id="7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80"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6" name="Image 2"/>
          <p:cNvPicPr/>
          <p:nvPr/>
        </p:nvPicPr>
        <p:blipFill>
          <a:blip r:embed="rId14"/>
          <a:stretch/>
        </p:blipFill>
        <p:spPr>
          <a:xfrm>
            <a:off x="0" y="0"/>
            <a:ext cx="9141480" cy="173520"/>
          </a:xfrm>
          <a:prstGeom prst="rect">
            <a:avLst/>
          </a:prstGeom>
          <a:ln>
            <a:noFill/>
          </a:ln>
        </p:spPr>
      </p:pic>
      <p:sp>
        <p:nvSpPr>
          <p:cNvPr id="197"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fr-FR" sz="1800" b="0" strike="noStrike" spc="-1">
                <a:latin typeface="Arial"/>
              </a:rPr>
              <a:t>Cliquez pour éditer le format du texte-titre</a:t>
            </a:r>
          </a:p>
        </p:txBody>
      </p:sp>
      <p:sp>
        <p:nvSpPr>
          <p:cNvPr id="198" name="PlaceHolder 2"/>
          <p:cNvSpPr>
            <a:spLocks noGrp="1"/>
          </p:cNvSpPr>
          <p:nvPr>
            <p:ph type="body"/>
          </p:nvPr>
        </p:nvSpPr>
        <p:spPr>
          <a:xfrm>
            <a:off x="457200" y="1604520"/>
            <a:ext cx="4015440" cy="3976920"/>
          </a:xfrm>
          <a:prstGeom prst="rect">
            <a:avLst/>
          </a:prstGeom>
        </p:spPr>
        <p:txBody>
          <a:bodyPr lIns="0" tIns="0" rIns="0" bIns="0">
            <a:normAutofit fontScale="97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
        <p:nvSpPr>
          <p:cNvPr id="199" name="PlaceHolder 3"/>
          <p:cNvSpPr>
            <a:spLocks noGrp="1"/>
          </p:cNvSpPr>
          <p:nvPr>
            <p:ph type="body"/>
          </p:nvPr>
        </p:nvSpPr>
        <p:spPr>
          <a:xfrm>
            <a:off x="4674240" y="1604520"/>
            <a:ext cx="4015440" cy="3976920"/>
          </a:xfrm>
          <a:prstGeom prst="rect">
            <a:avLst/>
          </a:prstGeom>
        </p:spPr>
        <p:txBody>
          <a:bodyPr lIns="0" tIns="0" rIns="0" bIns="0">
            <a:normAutofit fontScale="97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5" name="Image 2"/>
          <p:cNvPicPr/>
          <p:nvPr/>
        </p:nvPicPr>
        <p:blipFill>
          <a:blip r:embed="rId14"/>
          <a:stretch/>
        </p:blipFill>
        <p:spPr>
          <a:xfrm>
            <a:off x="0" y="0"/>
            <a:ext cx="9141480" cy="173520"/>
          </a:xfrm>
          <a:prstGeom prst="rect">
            <a:avLst/>
          </a:prstGeom>
          <a:ln>
            <a:noFill/>
          </a:ln>
        </p:spPr>
      </p:pic>
      <p:sp>
        <p:nvSpPr>
          <p:cNvPr id="2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2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CHEF%20D'OEUVRE%20MEI%20EYSINES.docx"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magistere.education.fr/ac-bordeaux/course/view.php?id=9998&amp;section=1" TargetMode="Externa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hyperlink" Target="https://cvirtuelle.phm.education.gouv.fr/DRCO" TargetMode="Externa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hyperlink" Target="mailto:julien.marty@ac-Bordeaux.fr" TargetMode="Externa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1940760" y="1240648"/>
            <a:ext cx="6657840" cy="248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2500" lnSpcReduction="10000"/>
          </a:bodyPr>
          <a:lstStyle/>
          <a:p>
            <a:pPr algn="ctr">
              <a:lnSpc>
                <a:spcPct val="100000"/>
              </a:lnSpc>
            </a:pPr>
            <a:r>
              <a:rPr lang="fr-FR" sz="3600" b="1" cap="all" spc="-1" dirty="0">
                <a:solidFill>
                  <a:srgbClr val="9F5BEF"/>
                </a:solidFill>
                <a:latin typeface="Arial Black"/>
                <a:ea typeface="Arial Black"/>
              </a:rPr>
              <a:t>Mobiliser LA PSE DANS LA</a:t>
            </a:r>
          </a:p>
          <a:p>
            <a:pPr algn="ctr">
              <a:lnSpc>
                <a:spcPct val="100000"/>
              </a:lnSpc>
            </a:pPr>
            <a:endParaRPr lang="fr-FR" sz="3600" b="1" cap="all" spc="-1" dirty="0">
              <a:solidFill>
                <a:srgbClr val="9F5BEF"/>
              </a:solidFill>
              <a:latin typeface="Arial Black"/>
              <a:ea typeface="Arial Black"/>
            </a:endParaRPr>
          </a:p>
          <a:p>
            <a:pPr algn="ctr">
              <a:lnSpc>
                <a:spcPct val="100000"/>
              </a:lnSpc>
            </a:pPr>
            <a:r>
              <a:rPr lang="fr-FR" sz="3600" b="1" cap="all" spc="-1" dirty="0">
                <a:solidFill>
                  <a:srgbClr val="9F5BEF"/>
                </a:solidFill>
                <a:latin typeface="Arial Black"/>
                <a:ea typeface="Arial Black"/>
              </a:rPr>
              <a:t> </a:t>
            </a:r>
            <a:r>
              <a:rPr lang="fr-FR" sz="3600" b="1" strike="noStrike" cap="all" spc="-1" dirty="0">
                <a:solidFill>
                  <a:srgbClr val="9F5BEF"/>
                </a:solidFill>
                <a:latin typeface="Arial Black"/>
                <a:ea typeface="Arial Black"/>
              </a:rPr>
              <a:t>Démarche de Réalisation</a:t>
            </a:r>
            <a:r>
              <a:rPr dirty="0"/>
              <a:t/>
            </a:r>
            <a:br>
              <a:rPr dirty="0"/>
            </a:br>
            <a:r>
              <a:rPr lang="fr-FR" sz="3600" b="1" strike="noStrike" cap="all" spc="-1" dirty="0">
                <a:solidFill>
                  <a:srgbClr val="9F5BEF"/>
                </a:solidFill>
                <a:latin typeface="Arial Black"/>
                <a:ea typeface="Arial Black"/>
              </a:rPr>
              <a:t> du Chef-d'œuvre </a:t>
            </a:r>
          </a:p>
          <a:p>
            <a:pPr algn="ctr">
              <a:lnSpc>
                <a:spcPct val="100000"/>
              </a:lnSpc>
            </a:pPr>
            <a:r>
              <a:rPr dirty="0"/>
              <a:t/>
            </a:r>
            <a:br>
              <a:rPr dirty="0"/>
            </a:br>
            <a:r>
              <a:rPr lang="fr-FR" sz="3600" b="1" strike="noStrike" cap="all" spc="-1" dirty="0">
                <a:solidFill>
                  <a:srgbClr val="9F5BEF"/>
                </a:solidFill>
                <a:latin typeface="Arial Black"/>
                <a:ea typeface="Arial Black"/>
              </a:rPr>
              <a:t>DRCO</a:t>
            </a:r>
            <a:endParaRPr lang="fr-FR" sz="3600" b="0" strike="noStrike" spc="-1" dirty="0">
              <a:latin typeface="Arial"/>
            </a:endParaRPr>
          </a:p>
        </p:txBody>
      </p:sp>
      <p:sp>
        <p:nvSpPr>
          <p:cNvPr id="361" name="CustomShape 2"/>
          <p:cNvSpPr/>
          <p:nvPr/>
        </p:nvSpPr>
        <p:spPr>
          <a:xfrm>
            <a:off x="8150400" y="6391440"/>
            <a:ext cx="448200" cy="36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34D4CC0-2284-4FB2-9D44-A02A8F43A7A7}" type="slidenum">
              <a:rPr lang="fr-FR" sz="1000" b="1" strike="noStrike" spc="-1">
                <a:solidFill>
                  <a:srgbClr val="000000"/>
                </a:solidFill>
                <a:latin typeface="Calibri"/>
                <a:ea typeface="Arial"/>
              </a:rPr>
              <a:t>1</a:t>
            </a:fld>
            <a:endParaRPr lang="fr-FR" sz="1000" b="0" strike="noStrike" spc="-1">
              <a:latin typeface="Arial"/>
            </a:endParaRPr>
          </a:p>
        </p:txBody>
      </p:sp>
      <p:sp>
        <p:nvSpPr>
          <p:cNvPr id="363" name="CustomShape 3"/>
          <p:cNvSpPr/>
          <p:nvPr/>
        </p:nvSpPr>
        <p:spPr>
          <a:xfrm>
            <a:off x="1940760" y="3891152"/>
            <a:ext cx="6657840" cy="172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Arial Black"/>
                <a:ea typeface="Arial Black"/>
              </a:rPr>
              <a:t>Accompagnement des équipes</a:t>
            </a:r>
            <a:endParaRPr lang="fr-FR" sz="2400" b="0" strike="noStrike" spc="-1" dirty="0">
              <a:latin typeface="Arial"/>
            </a:endParaRPr>
          </a:p>
          <a:p>
            <a:pPr algn="ctr">
              <a:lnSpc>
                <a:spcPct val="100000"/>
              </a:lnSpc>
            </a:pPr>
            <a:endParaRPr lang="fr-FR" sz="2400" b="0" strike="noStrike" spc="-1" dirty="0">
              <a:latin typeface="Arial"/>
            </a:endParaRPr>
          </a:p>
          <a:p>
            <a:pPr algn="ctr">
              <a:lnSpc>
                <a:spcPct val="100000"/>
              </a:lnSpc>
            </a:pPr>
            <a:r>
              <a:rPr lang="fr-FR" sz="2000" b="1" strike="noStrike" spc="-1" dirty="0">
                <a:solidFill>
                  <a:srgbClr val="000000"/>
                </a:solidFill>
                <a:latin typeface="Arial Black"/>
                <a:ea typeface="Arial Black"/>
              </a:rPr>
              <a:t>25 et 26 Mars 2021</a:t>
            </a:r>
            <a:endParaRPr lang="fr-FR" sz="2000" b="0" strike="noStrike" spc="-1" dirty="0">
              <a:latin typeface="Arial"/>
            </a:endParaRPr>
          </a:p>
        </p:txBody>
      </p:sp>
      <p:pic>
        <p:nvPicPr>
          <p:cNvPr id="1026" name="Picture 2" descr="Logo académie de Bordea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245"/>
            <a:ext cx="2188360" cy="1728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2186F-7FEC-4A37-B0E0-507F91C1CF92}"/>
              </a:ext>
            </a:extLst>
          </p:cNvPr>
          <p:cNvSpPr>
            <a:spLocks noGrp="1"/>
          </p:cNvSpPr>
          <p:nvPr>
            <p:ph type="title"/>
          </p:nvPr>
        </p:nvSpPr>
        <p:spPr>
          <a:xfrm>
            <a:off x="457200" y="391502"/>
            <a:ext cx="8229240" cy="332399"/>
          </a:xfrm>
        </p:spPr>
        <p:txBody>
          <a:bodyPr/>
          <a:lstStyle/>
          <a:p>
            <a:pPr algn="ctr"/>
            <a:r>
              <a:rPr lang="fr-FR" sz="2400" dirty="0"/>
              <a:t>Réalisation immatérielle</a:t>
            </a:r>
          </a:p>
        </p:txBody>
      </p:sp>
      <p:sp>
        <p:nvSpPr>
          <p:cNvPr id="4" name="Ellipse 3"/>
          <p:cNvSpPr/>
          <p:nvPr/>
        </p:nvSpPr>
        <p:spPr>
          <a:xfrm>
            <a:off x="158143" y="104107"/>
            <a:ext cx="2951719" cy="25448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effectLst>
                  <a:outerShdw blurRad="38100" dist="38100" dir="2700000" algn="tl">
                    <a:srgbClr val="000000">
                      <a:alpha val="43137"/>
                    </a:srgbClr>
                  </a:outerShdw>
                </a:effectLst>
              </a:rPr>
              <a:t>CO: </a:t>
            </a:r>
            <a:r>
              <a:rPr lang="fr-FR" dirty="0">
                <a:solidFill>
                  <a:schemeClr val="bg1"/>
                </a:solidFill>
              </a:rPr>
              <a:t>Réalisation de fiches de sécurité (QR code reliés à des vidéos </a:t>
            </a:r>
            <a:r>
              <a:rPr lang="fr-FR" i="1" dirty="0" err="1">
                <a:solidFill>
                  <a:schemeClr val="bg1"/>
                </a:solidFill>
              </a:rPr>
              <a:t>youtube</a:t>
            </a:r>
            <a:r>
              <a:rPr lang="fr-FR" dirty="0">
                <a:solidFill>
                  <a:schemeClr val="bg1"/>
                </a:solidFill>
              </a:rPr>
              <a:t>) dans un atelier de chaudronnerie</a:t>
            </a:r>
          </a:p>
        </p:txBody>
      </p:sp>
      <p:sp>
        <p:nvSpPr>
          <p:cNvPr id="5" name="Ellipse 4"/>
          <p:cNvSpPr/>
          <p:nvPr/>
        </p:nvSpPr>
        <p:spPr>
          <a:xfrm>
            <a:off x="3091430" y="699070"/>
            <a:ext cx="3340822" cy="2544896"/>
          </a:xfrm>
          <a:prstGeom prst="ellipse">
            <a:avLst/>
          </a:prstGeom>
          <a:solidFill>
            <a:srgbClr val="7030A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t>RAP Chaudronnerie</a:t>
            </a:r>
            <a:r>
              <a:rPr lang="fr-FR" dirty="0"/>
              <a:t>: Préparer et mettre en œuvre les postes de fabrication en respectant le processus donné</a:t>
            </a:r>
          </a:p>
        </p:txBody>
      </p:sp>
      <p:sp>
        <p:nvSpPr>
          <p:cNvPr id="6" name="Ellipse 5"/>
          <p:cNvSpPr/>
          <p:nvPr/>
        </p:nvSpPr>
        <p:spPr>
          <a:xfrm>
            <a:off x="0" y="2454247"/>
            <a:ext cx="4751787" cy="4501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b="1" dirty="0"/>
              <a:t>Programme PSE 2</a:t>
            </a:r>
            <a:r>
              <a:rPr lang="fr-FR" b="1" baseline="30000" dirty="0"/>
              <a:t>nde</a:t>
            </a:r>
            <a:r>
              <a:rPr lang="fr-FR" b="1" dirty="0"/>
              <a:t> BCP</a:t>
            </a:r>
          </a:p>
          <a:p>
            <a:pPr algn="ctr"/>
            <a:endParaRPr lang="fr-FR" b="1" dirty="0"/>
          </a:p>
          <a:p>
            <a:pPr algn="ctr"/>
            <a:r>
              <a:rPr lang="fr-FR" b="1" dirty="0"/>
              <a:t>Module C2 : Les notions de base en prévention des risques professionnels </a:t>
            </a:r>
          </a:p>
          <a:p>
            <a:pPr algn="just"/>
            <a:r>
              <a:rPr lang="fr-FR" sz="1400" b="1" u="sng" dirty="0"/>
              <a:t>Objectif visé</a:t>
            </a:r>
            <a:r>
              <a:rPr lang="fr-FR" sz="1400" dirty="0"/>
              <a:t>: Expliquer les consignes de sécurité au poste de travail lors de la mise en œuvre d’une activité professionnelle en plateau technique</a:t>
            </a:r>
          </a:p>
          <a:p>
            <a:pPr algn="just"/>
            <a:r>
              <a:rPr lang="fr-FR" sz="1400" b="1" u="sng" dirty="0"/>
              <a:t>Activité proposée</a:t>
            </a:r>
          </a:p>
          <a:p>
            <a:pPr algn="just"/>
            <a:r>
              <a:rPr lang="fr-FR" sz="1400" dirty="0"/>
              <a:t>Étude des consignes de sécurité et conduites à tenir relevées dans les zones d’activités professionnelles</a:t>
            </a:r>
          </a:p>
        </p:txBody>
      </p:sp>
      <p:sp>
        <p:nvSpPr>
          <p:cNvPr id="9" name="Ellipse 8"/>
          <p:cNvSpPr/>
          <p:nvPr/>
        </p:nvSpPr>
        <p:spPr>
          <a:xfrm>
            <a:off x="4117913" y="1831062"/>
            <a:ext cx="5026087" cy="5029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b="1" dirty="0"/>
              <a:t>Programme PSE 1</a:t>
            </a:r>
            <a:r>
              <a:rPr lang="fr-FR" b="1" baseline="30000" dirty="0"/>
              <a:t>ère</a:t>
            </a:r>
            <a:r>
              <a:rPr lang="fr-FR" b="1" dirty="0"/>
              <a:t> BCP</a:t>
            </a:r>
          </a:p>
          <a:p>
            <a:pPr algn="ctr"/>
            <a:endParaRPr lang="fr-FR" b="1" dirty="0"/>
          </a:p>
          <a:p>
            <a:pPr algn="ctr"/>
            <a:r>
              <a:rPr lang="fr-FR" b="1" dirty="0"/>
              <a:t>Module C5 : L’analyse des risques professionnels</a:t>
            </a:r>
          </a:p>
          <a:p>
            <a:r>
              <a:rPr lang="fr-FR" sz="1400" b="1" u="sng" dirty="0"/>
              <a:t>Objectifs visés</a:t>
            </a:r>
          </a:p>
          <a:p>
            <a:pPr algn="just"/>
            <a:r>
              <a:rPr lang="fr-FR" sz="1400" dirty="0"/>
              <a:t>-Identifier les éléments d’apparition d’un dommage dans une activité de travail</a:t>
            </a:r>
          </a:p>
          <a:p>
            <a:pPr algn="just"/>
            <a:r>
              <a:rPr lang="fr-FR" sz="1400" dirty="0"/>
              <a:t>-Proposer une mesure d’information ou de formation d’un opérateur en lien avec le risque identifié</a:t>
            </a:r>
          </a:p>
          <a:p>
            <a:pPr algn="just"/>
            <a:r>
              <a:rPr lang="fr-FR" sz="1400" b="1" u="sng" dirty="0"/>
              <a:t>Activités proposées</a:t>
            </a:r>
          </a:p>
          <a:p>
            <a:pPr algn="just"/>
            <a:r>
              <a:rPr lang="fr-FR" sz="1400" dirty="0"/>
              <a:t>-Exploitation de photos, de vidéos réalisées sur les plateaux techniques </a:t>
            </a:r>
          </a:p>
          <a:p>
            <a:pPr algn="just"/>
            <a:r>
              <a:rPr lang="fr-FR" sz="1400" dirty="0"/>
              <a:t>-Recherche de dommages (potentiels, immédiats ou différés) </a:t>
            </a:r>
          </a:p>
          <a:p>
            <a:pPr algn="just"/>
            <a:r>
              <a:rPr lang="fr-FR" sz="1400" dirty="0"/>
              <a:t>-Recherche de la réglementation en vigueur en lien avec le risque analysé.</a:t>
            </a:r>
          </a:p>
        </p:txBody>
      </p:sp>
      <p:pic>
        <p:nvPicPr>
          <p:cNvPr id="1030" name="Picture 6" descr="Créer un code QR ou un FlashCode sans redirection ni publicit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1" t="13386" r="11766" b="10807"/>
          <a:stretch/>
        </p:blipFill>
        <p:spPr bwMode="auto">
          <a:xfrm>
            <a:off x="6518068" y="268212"/>
            <a:ext cx="2467429" cy="129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2186F-7FEC-4A37-B0E0-507F91C1CF92}"/>
              </a:ext>
            </a:extLst>
          </p:cNvPr>
          <p:cNvSpPr>
            <a:spLocks noGrp="1"/>
          </p:cNvSpPr>
          <p:nvPr>
            <p:ph type="title"/>
          </p:nvPr>
        </p:nvSpPr>
        <p:spPr>
          <a:xfrm>
            <a:off x="457200" y="679801"/>
            <a:ext cx="8229240" cy="332399"/>
          </a:xfrm>
        </p:spPr>
        <p:txBody>
          <a:bodyPr/>
          <a:lstStyle/>
          <a:p>
            <a:pPr algn="ctr"/>
            <a:r>
              <a:rPr lang="fr-FR" sz="2400" dirty="0"/>
              <a:t>Réalisation matérielle intersections</a:t>
            </a:r>
          </a:p>
        </p:txBody>
      </p:sp>
      <p:sp>
        <p:nvSpPr>
          <p:cNvPr id="4" name="Ellipse 3"/>
          <p:cNvSpPr/>
          <p:nvPr/>
        </p:nvSpPr>
        <p:spPr>
          <a:xfrm>
            <a:off x="0" y="878428"/>
            <a:ext cx="3389066" cy="27222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CO:</a:t>
            </a:r>
            <a:r>
              <a:rPr lang="fr-FR" dirty="0">
                <a:solidFill>
                  <a:schemeClr val="bg1"/>
                </a:solidFill>
              </a:rPr>
              <a:t> Réalisation d’une ceinture porte outils pour des CAP électricien par des CAP maroquinerie</a:t>
            </a:r>
          </a:p>
        </p:txBody>
      </p:sp>
      <p:sp>
        <p:nvSpPr>
          <p:cNvPr id="5" name="Ellipse 4"/>
          <p:cNvSpPr/>
          <p:nvPr/>
        </p:nvSpPr>
        <p:spPr>
          <a:xfrm>
            <a:off x="0" y="3812359"/>
            <a:ext cx="3780784" cy="2722248"/>
          </a:xfrm>
          <a:prstGeom prst="ellipse">
            <a:avLst/>
          </a:prstGeom>
          <a:solidFill>
            <a:srgbClr val="7030A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u="sng" dirty="0"/>
              <a:t>RAP CAP maroquinerie</a:t>
            </a:r>
            <a:r>
              <a:rPr lang="fr-FR" dirty="0"/>
              <a:t>:</a:t>
            </a:r>
          </a:p>
          <a:p>
            <a:pPr algn="just"/>
            <a:r>
              <a:rPr lang="fr-FR" dirty="0"/>
              <a:t>Participer à l’élaboration et à la réalisation d’un produit</a:t>
            </a:r>
          </a:p>
          <a:p>
            <a:pPr algn="just"/>
            <a:r>
              <a:rPr lang="fr-FR" u="sng" dirty="0"/>
              <a:t>RAP CAP électricien</a:t>
            </a:r>
            <a:r>
              <a:rPr lang="fr-FR" dirty="0"/>
              <a:t>:</a:t>
            </a:r>
          </a:p>
          <a:p>
            <a:pPr algn="just"/>
            <a:r>
              <a:rPr lang="fr-FR" dirty="0"/>
              <a:t>Préparation des opérations de réalisation et de mise en service</a:t>
            </a:r>
          </a:p>
        </p:txBody>
      </p:sp>
      <p:sp>
        <p:nvSpPr>
          <p:cNvPr id="6" name="Ellipse 5"/>
          <p:cNvSpPr/>
          <p:nvPr/>
        </p:nvSpPr>
        <p:spPr>
          <a:xfrm>
            <a:off x="2981738" y="1012199"/>
            <a:ext cx="5863103" cy="5608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Programme PSE CAP</a:t>
            </a:r>
          </a:p>
          <a:p>
            <a:pPr algn="ctr"/>
            <a:r>
              <a:rPr lang="fr-FR" b="1" dirty="0"/>
              <a:t>Module C5 : Les risques liés à l'activité physique du métier</a:t>
            </a:r>
          </a:p>
          <a:p>
            <a:pPr algn="just"/>
            <a:r>
              <a:rPr lang="fr-FR" sz="1400" b="1" u="sng" dirty="0"/>
              <a:t>Objectifs visés</a:t>
            </a:r>
          </a:p>
          <a:p>
            <a:pPr algn="just"/>
            <a:r>
              <a:rPr lang="fr-FR" sz="1400" dirty="0"/>
              <a:t>-Identifier les facteurs de risque en relation avec l’activité physique dans une activité de travail</a:t>
            </a:r>
          </a:p>
          <a:p>
            <a:pPr algn="just"/>
            <a:r>
              <a:rPr lang="fr-FR" sz="1400" dirty="0"/>
              <a:t>-Repérer les dommages possibles consécutifs à l’activité physique lors de la mise en œuvre d’une activité de travail</a:t>
            </a:r>
          </a:p>
          <a:p>
            <a:pPr algn="just"/>
            <a:r>
              <a:rPr lang="fr-FR" sz="1400" dirty="0"/>
              <a:t>-Proposer des mesures de protection adaptées au risque</a:t>
            </a:r>
          </a:p>
          <a:p>
            <a:pPr algn="just"/>
            <a:r>
              <a:rPr lang="fr-FR" sz="1400" b="1" u="sng" dirty="0"/>
              <a:t>Activités proposées</a:t>
            </a:r>
          </a:p>
          <a:p>
            <a:pPr algn="just"/>
            <a:r>
              <a:rPr lang="fr-FR" sz="1400" dirty="0"/>
              <a:t>-Exploitation de photos, de vidéos réalisées à l’atelier pour mettre en évidence des facteurs de risques du secteur visé </a:t>
            </a:r>
          </a:p>
          <a:p>
            <a:pPr algn="just"/>
            <a:r>
              <a:rPr lang="fr-FR" sz="1400" dirty="0"/>
              <a:t>-Observation d’activités de travail sur les plateaux techniques avec le professeur d’enseignement professionnel</a:t>
            </a:r>
          </a:p>
          <a:p>
            <a:pPr algn="just"/>
            <a:r>
              <a:rPr lang="fr-FR" sz="1400" dirty="0"/>
              <a:t>-Recherche et catégorisation des mesures de protection existantes </a:t>
            </a:r>
          </a:p>
          <a:p>
            <a:endParaRPr lang="fr-FR" sz="1400" dirty="0"/>
          </a:p>
        </p:txBody>
      </p:sp>
      <p:pic>
        <p:nvPicPr>
          <p:cNvPr id="2050" name="Picture 2" descr="https://encrypted-tbn0.gstatic.com/images?q=tbn:ANd9GcQ2WYxveDyWDxPOT9woCB4cLZliKCX3SZ7-qM3x4PkQlZQZHkSgeNw3lBj3hypg6Any3DaiEb8&amp;usqp=C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381" y="237771"/>
            <a:ext cx="1724863" cy="154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1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2186F-7FEC-4A37-B0E0-507F91C1CF92}"/>
              </a:ext>
            </a:extLst>
          </p:cNvPr>
          <p:cNvSpPr>
            <a:spLocks noGrp="1"/>
          </p:cNvSpPr>
          <p:nvPr>
            <p:ph type="title"/>
          </p:nvPr>
        </p:nvSpPr>
        <p:spPr>
          <a:xfrm>
            <a:off x="168965" y="231292"/>
            <a:ext cx="8229240" cy="332399"/>
          </a:xfrm>
        </p:spPr>
        <p:txBody>
          <a:bodyPr/>
          <a:lstStyle/>
          <a:p>
            <a:pPr algn="ctr"/>
            <a:r>
              <a:rPr lang="fr-FR" sz="2400" dirty="0"/>
              <a:t>Réalisation matérielle et immatérielle </a:t>
            </a:r>
          </a:p>
        </p:txBody>
      </p:sp>
      <p:sp>
        <p:nvSpPr>
          <p:cNvPr id="4" name="Ellipse 3"/>
          <p:cNvSpPr/>
          <p:nvPr/>
        </p:nvSpPr>
        <p:spPr>
          <a:xfrm>
            <a:off x="-71526" y="448225"/>
            <a:ext cx="2391470" cy="17070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CO:</a:t>
            </a:r>
            <a:r>
              <a:rPr lang="fr-FR" dirty="0">
                <a:solidFill>
                  <a:schemeClr val="bg1"/>
                </a:solidFill>
              </a:rPr>
              <a:t> autour du </a:t>
            </a:r>
            <a:r>
              <a:rPr lang="fr-FR" dirty="0" err="1">
                <a:solidFill>
                  <a:schemeClr val="bg1"/>
                </a:solidFill>
              </a:rPr>
              <a:t>upcycling</a:t>
            </a:r>
            <a:r>
              <a:rPr lang="fr-FR" dirty="0">
                <a:solidFill>
                  <a:schemeClr val="bg1"/>
                </a:solidFill>
              </a:rPr>
              <a:t> par des BAC PRO Gestion Administration </a:t>
            </a:r>
          </a:p>
        </p:txBody>
      </p:sp>
      <p:sp>
        <p:nvSpPr>
          <p:cNvPr id="5" name="Ellipse 4"/>
          <p:cNvSpPr/>
          <p:nvPr/>
        </p:nvSpPr>
        <p:spPr>
          <a:xfrm>
            <a:off x="2849586" y="547123"/>
            <a:ext cx="3974471" cy="3111740"/>
          </a:xfrm>
          <a:prstGeom prst="ellipse">
            <a:avLst/>
          </a:prstGeom>
          <a:solidFill>
            <a:srgbClr val="7030A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u="sng" dirty="0"/>
              <a:t>Référentiel éco droit</a:t>
            </a:r>
          </a:p>
          <a:p>
            <a:r>
              <a:rPr lang="fr-FR" sz="1600" dirty="0"/>
              <a:t>Mettre en évidence l’influence du développement durable sur les choix de consommation</a:t>
            </a:r>
          </a:p>
          <a:p>
            <a:r>
              <a:rPr lang="fr-FR" u="sng" dirty="0"/>
              <a:t>Référentiel Administration</a:t>
            </a:r>
          </a:p>
          <a:p>
            <a:r>
              <a:rPr lang="fr-FR" sz="1600" dirty="0"/>
              <a:t>organisation d’évènements</a:t>
            </a:r>
          </a:p>
          <a:p>
            <a:pPr algn="ctr"/>
            <a:endParaRPr lang="fr-FR" dirty="0"/>
          </a:p>
        </p:txBody>
      </p:sp>
      <p:sp>
        <p:nvSpPr>
          <p:cNvPr id="3" name="Ellipse 2"/>
          <p:cNvSpPr/>
          <p:nvPr/>
        </p:nvSpPr>
        <p:spPr>
          <a:xfrm>
            <a:off x="4147399" y="1802519"/>
            <a:ext cx="5059018" cy="4824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Programme PSE 2nde</a:t>
            </a:r>
          </a:p>
          <a:p>
            <a:pPr algn="ctr"/>
            <a:r>
              <a:rPr lang="fr-FR" b="1" dirty="0"/>
              <a:t>Module B1 : L’alimentation écoresponsable</a:t>
            </a:r>
          </a:p>
          <a:p>
            <a:pPr algn="just"/>
            <a:r>
              <a:rPr lang="fr-FR" sz="1400" b="1" u="sng" dirty="0"/>
              <a:t>Objectif visé</a:t>
            </a:r>
          </a:p>
          <a:p>
            <a:pPr algn="just"/>
            <a:r>
              <a:rPr lang="fr-FR" sz="1400" dirty="0"/>
              <a:t>-Identifier les critères d’un comportement de consommateur écoresponsable.</a:t>
            </a:r>
          </a:p>
          <a:p>
            <a:pPr algn="just"/>
            <a:r>
              <a:rPr lang="fr-FR" sz="1400" dirty="0"/>
              <a:t>-Proposer des mesures de prévention individuelles et collectives pour limiter le gaspillage et la surconsommation.</a:t>
            </a:r>
          </a:p>
          <a:p>
            <a:pPr algn="just"/>
            <a:endParaRPr lang="fr-FR" sz="1400" dirty="0"/>
          </a:p>
          <a:p>
            <a:pPr algn="just"/>
            <a:r>
              <a:rPr lang="fr-FR" sz="1400" b="1" u="sng" dirty="0"/>
              <a:t>Activités proposées</a:t>
            </a:r>
          </a:p>
          <a:p>
            <a:pPr algn="just"/>
            <a:r>
              <a:rPr lang="fr-FR" sz="1400" dirty="0"/>
              <a:t>-Analyse de statistiques sur la quantité de déchets liée aux emballages produite par an et par habitant. </a:t>
            </a:r>
          </a:p>
          <a:p>
            <a:pPr algn="just"/>
            <a:r>
              <a:rPr lang="fr-FR" sz="1400" dirty="0"/>
              <a:t>-Exploitation de la loi agriculture et alimentation du 1er novembre 2018 : interdiction des produits plastiques</a:t>
            </a:r>
          </a:p>
        </p:txBody>
      </p:sp>
      <p:sp>
        <p:nvSpPr>
          <p:cNvPr id="6" name="Ellipse 5"/>
          <p:cNvSpPr/>
          <p:nvPr/>
        </p:nvSpPr>
        <p:spPr>
          <a:xfrm>
            <a:off x="0" y="2044769"/>
            <a:ext cx="4881928" cy="458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Programme PSE 1ère</a:t>
            </a:r>
          </a:p>
          <a:p>
            <a:pPr algn="ctr"/>
            <a:r>
              <a:rPr lang="fr-FR" b="1" dirty="0"/>
              <a:t>Module B4 : L’eau et le développement durable</a:t>
            </a:r>
          </a:p>
          <a:p>
            <a:pPr algn="just"/>
            <a:r>
              <a:rPr lang="fr-FR" sz="1400" b="1" u="sng" dirty="0"/>
              <a:t>Objectif visé</a:t>
            </a:r>
          </a:p>
          <a:p>
            <a:pPr algn="just"/>
            <a:r>
              <a:rPr lang="fr-FR" sz="1400" dirty="0"/>
              <a:t>-Expliquer l’intérêt d’assainir l’eau avant son rejet dans l’environnement.</a:t>
            </a:r>
          </a:p>
          <a:p>
            <a:pPr algn="just"/>
            <a:r>
              <a:rPr lang="fr-FR" sz="1400" dirty="0"/>
              <a:t>-Citer des mesures permettant de préserver l’eau</a:t>
            </a:r>
          </a:p>
          <a:p>
            <a:pPr algn="just"/>
            <a:endParaRPr lang="fr-FR" sz="1400" dirty="0"/>
          </a:p>
          <a:p>
            <a:pPr algn="just"/>
            <a:r>
              <a:rPr lang="fr-FR" sz="1400" dirty="0"/>
              <a:t> </a:t>
            </a:r>
            <a:r>
              <a:rPr lang="fr-FR" sz="1400" b="1" u="sng" dirty="0"/>
              <a:t>Activités proposées</a:t>
            </a:r>
          </a:p>
          <a:p>
            <a:pPr algn="just"/>
            <a:r>
              <a:rPr lang="fr-FR" sz="1400" dirty="0"/>
              <a:t>-Visite d’une station d’épuration des eaux usées</a:t>
            </a:r>
          </a:p>
          <a:p>
            <a:pPr algn="just"/>
            <a:r>
              <a:rPr lang="fr-FR" sz="1400" dirty="0"/>
              <a:t>-Participation à un projet interdisciplinaire de sensibilisation.</a:t>
            </a:r>
          </a:p>
        </p:txBody>
      </p:sp>
      <p:pic>
        <p:nvPicPr>
          <p:cNvPr id="3074" name="Picture 2" descr="L'upcycling : faire du neuf avec du vieux - Silex I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28" t="10840" r="5746" b="2802"/>
          <a:stretch/>
        </p:blipFill>
        <p:spPr bwMode="auto">
          <a:xfrm rot="10800000" flipV="1">
            <a:off x="6761640" y="231292"/>
            <a:ext cx="2382360" cy="121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59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1301"/>
            <a:ext cx="8229240" cy="609398"/>
          </a:xfrm>
        </p:spPr>
        <p:txBody>
          <a:bodyPr/>
          <a:lstStyle/>
          <a:p>
            <a:pPr algn="ctr"/>
            <a:r>
              <a:rPr lang="fr-FR" dirty="0"/>
              <a:t>Exemple de CO en BCP MEI</a:t>
            </a:r>
          </a:p>
        </p:txBody>
      </p:sp>
      <p:graphicFrame>
        <p:nvGraphicFramePr>
          <p:cNvPr id="4" name="Tableau 3"/>
          <p:cNvGraphicFramePr>
            <a:graphicFrameLocks noGrp="1"/>
          </p:cNvGraphicFramePr>
          <p:nvPr>
            <p:extLst>
              <p:ext uri="{D42A27DB-BD31-4B8C-83A1-F6EECF244321}">
                <p14:modId xmlns:p14="http://schemas.microsoft.com/office/powerpoint/2010/main" val="817300227"/>
              </p:ext>
            </p:extLst>
          </p:nvPr>
        </p:nvGraphicFramePr>
        <p:xfrm>
          <a:off x="1139598" y="2185898"/>
          <a:ext cx="7038975" cy="3097301"/>
        </p:xfrm>
        <a:graphic>
          <a:graphicData uri="http://schemas.openxmlformats.org/drawingml/2006/table">
            <a:tbl>
              <a:tblPr firstRow="1" firstCol="1" bandRow="1">
                <a:tableStyleId>{5C22544A-7EE6-4342-B048-85BDC9FD1C3A}</a:tableStyleId>
              </a:tblPr>
              <a:tblGrid>
                <a:gridCol w="1850345">
                  <a:extLst>
                    <a:ext uri="{9D8B030D-6E8A-4147-A177-3AD203B41FA5}">
                      <a16:colId xmlns:a16="http://schemas.microsoft.com/office/drawing/2014/main" val="20000"/>
                    </a:ext>
                  </a:extLst>
                </a:gridCol>
                <a:gridCol w="5188630">
                  <a:extLst>
                    <a:ext uri="{9D8B030D-6E8A-4147-A177-3AD203B41FA5}">
                      <a16:colId xmlns:a16="http://schemas.microsoft.com/office/drawing/2014/main" val="20001"/>
                    </a:ext>
                  </a:extLst>
                </a:gridCol>
              </a:tblGrid>
              <a:tr h="3097301">
                <a:tc>
                  <a:txBody>
                    <a:bodyPr/>
                    <a:lstStyle/>
                    <a:p>
                      <a:pPr algn="ctr">
                        <a:spcAft>
                          <a:spcPts val="0"/>
                        </a:spcAft>
                      </a:pPr>
                      <a:endParaRPr lang="fr-F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fr-FR" sz="1200" dirty="0">
                          <a:effectLst/>
                        </a:rPr>
                        <a:t>PROJET- MINI ENTREPRISE SAVONNERIE</a:t>
                      </a:r>
                    </a:p>
                    <a:p>
                      <a:pPr algn="ctr">
                        <a:spcAft>
                          <a:spcPts val="0"/>
                        </a:spcAft>
                      </a:pPr>
                      <a:r>
                        <a:rPr lang="fr-FR"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hlinkClick r:id="rId2" action="ppaction://hlinkfile"/>
                        </a:rPr>
                        <a:t>CHEF D'OEUVRE MEI EYSINES.docx</a:t>
                      </a:r>
                      <a:endParaRPr lang="fr-FR" sz="12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pic>
        <p:nvPicPr>
          <p:cNvPr id="6" name="Image 5" descr="Sans titre.jpg"/>
          <p:cNvPicPr/>
          <p:nvPr/>
        </p:nvPicPr>
        <p:blipFill>
          <a:blip r:embed="rId3" cstate="print"/>
          <a:stretch>
            <a:fillRect/>
          </a:stretch>
        </p:blipFill>
        <p:spPr>
          <a:xfrm>
            <a:off x="1402216" y="2932033"/>
            <a:ext cx="1384526" cy="1291623"/>
          </a:xfrm>
          <a:prstGeom prst="rect">
            <a:avLst/>
          </a:prstGeom>
        </p:spPr>
      </p:pic>
    </p:spTree>
    <p:extLst>
      <p:ext uri="{BB962C8B-B14F-4D97-AF65-F5344CB8AC3E}">
        <p14:creationId xmlns:p14="http://schemas.microsoft.com/office/powerpoint/2010/main" val="3852975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804960" y="182520"/>
            <a:ext cx="7877160" cy="128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fr-FR" sz="2800" b="1" strike="noStrike" cap="all" spc="-1">
                <a:solidFill>
                  <a:srgbClr val="404040"/>
                </a:solidFill>
                <a:latin typeface="Arial"/>
                <a:ea typeface="Arial Black"/>
              </a:rPr>
              <a:t>UN VOLUME HORAIRE</a:t>
            </a:r>
            <a:endParaRPr lang="fr-FR" sz="2800" b="0" strike="noStrike" spc="-1">
              <a:latin typeface="Arial"/>
            </a:endParaRPr>
          </a:p>
        </p:txBody>
      </p:sp>
      <p:sp>
        <p:nvSpPr>
          <p:cNvPr id="481" name="CustomShape 2"/>
          <p:cNvSpPr/>
          <p:nvPr/>
        </p:nvSpPr>
        <p:spPr>
          <a:xfrm>
            <a:off x="805320" y="1052640"/>
            <a:ext cx="7876800" cy="552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a:p>
            <a:pPr>
              <a:lnSpc>
                <a:spcPct val="100000"/>
              </a:lnSpc>
            </a:pPr>
            <a:r>
              <a:rPr lang="fr-FR" sz="2400" b="0" strike="noStrike" spc="-1" dirty="0">
                <a:solidFill>
                  <a:srgbClr val="9F5BEF"/>
                </a:solidFill>
                <a:latin typeface="Arial"/>
                <a:ea typeface="Arial"/>
              </a:rPr>
              <a:t> </a:t>
            </a:r>
            <a:r>
              <a:rPr lang="fr-FR" sz="2200" b="1" strike="noStrike" spc="-1" dirty="0">
                <a:solidFill>
                  <a:srgbClr val="9F5BEF"/>
                </a:solidFill>
                <a:latin typeface="Arial"/>
                <a:ea typeface="Arial"/>
              </a:rPr>
              <a:t>CAP (heures élèves) : </a:t>
            </a:r>
            <a:endParaRPr lang="fr-FR" sz="2200" b="0" strike="noStrike" spc="-1" dirty="0">
              <a:latin typeface="Arial"/>
            </a:endParaRPr>
          </a:p>
          <a:p>
            <a:pPr>
              <a:lnSpc>
                <a:spcPct val="100000"/>
              </a:lnSpc>
            </a:pPr>
            <a:r>
              <a:rPr lang="fr-FR" sz="2200" b="0" strike="noStrike" spc="-1" dirty="0">
                <a:solidFill>
                  <a:srgbClr val="0066FF"/>
                </a:solidFill>
                <a:latin typeface="Arial"/>
                <a:ea typeface="Arial"/>
              </a:rPr>
              <a:t>- en 1</a:t>
            </a:r>
            <a:r>
              <a:rPr lang="fr-FR" sz="2200" b="0" strike="noStrike" spc="-1" baseline="30000" dirty="0">
                <a:solidFill>
                  <a:srgbClr val="0066FF"/>
                </a:solidFill>
                <a:latin typeface="Arial"/>
                <a:ea typeface="Arial"/>
              </a:rPr>
              <a:t>ère</a:t>
            </a:r>
            <a:r>
              <a:rPr lang="fr-FR" sz="2200" b="0" strike="noStrike" spc="-1" dirty="0">
                <a:solidFill>
                  <a:srgbClr val="0066FF"/>
                </a:solidFill>
                <a:latin typeface="Arial"/>
                <a:ea typeface="Arial"/>
              </a:rPr>
              <a:t> année :</a:t>
            </a:r>
            <a:r>
              <a:rPr lang="fr-FR" sz="2200" b="0" strike="noStrike" spc="-1" baseline="30000" dirty="0">
                <a:solidFill>
                  <a:srgbClr val="0066FF"/>
                </a:solidFill>
                <a:latin typeface="Arial"/>
                <a:ea typeface="Arial"/>
              </a:rPr>
              <a:t> </a:t>
            </a:r>
            <a:r>
              <a:rPr lang="fr-FR" sz="2200" b="0" strike="noStrike" spc="-1" dirty="0">
                <a:solidFill>
                  <a:srgbClr val="0066FF"/>
                </a:solidFill>
                <a:latin typeface="Arial"/>
                <a:ea typeface="Arial"/>
              </a:rPr>
              <a:t>87 h (3 h sur 29 semaines) </a:t>
            </a:r>
            <a:endParaRPr lang="fr-FR" sz="2200" b="0" strike="noStrike" spc="-1" dirty="0">
              <a:latin typeface="Arial"/>
            </a:endParaRPr>
          </a:p>
          <a:p>
            <a:pPr>
              <a:lnSpc>
                <a:spcPct val="100000"/>
              </a:lnSpc>
            </a:pPr>
            <a:r>
              <a:rPr lang="fr-FR" sz="2200" b="0" strike="noStrike" spc="-1" dirty="0">
                <a:solidFill>
                  <a:srgbClr val="0066FF"/>
                </a:solidFill>
                <a:latin typeface="Arial"/>
                <a:ea typeface="Arial"/>
              </a:rPr>
              <a:t>- en 2</a:t>
            </a:r>
            <a:r>
              <a:rPr lang="fr-FR" sz="2200" b="0" strike="noStrike" spc="-1" baseline="30000" dirty="0">
                <a:solidFill>
                  <a:srgbClr val="0066FF"/>
                </a:solidFill>
                <a:latin typeface="Arial"/>
                <a:ea typeface="Arial"/>
              </a:rPr>
              <a:t>ème</a:t>
            </a:r>
            <a:r>
              <a:rPr lang="fr-FR" sz="2200" b="0" strike="noStrike" spc="-1" dirty="0">
                <a:solidFill>
                  <a:srgbClr val="0066FF"/>
                </a:solidFill>
                <a:latin typeface="Arial"/>
                <a:ea typeface="Arial"/>
              </a:rPr>
              <a:t> année : 78 h (3 h sur 26</a:t>
            </a:r>
            <a:r>
              <a:rPr lang="fr-FR" sz="2200" b="0" strike="noStrike" spc="-1" dirty="0">
                <a:solidFill>
                  <a:srgbClr val="0066FF"/>
                </a:solidFill>
                <a:latin typeface="Arial"/>
                <a:ea typeface="DejaVu Sans"/>
              </a:rPr>
              <a:t> </a:t>
            </a:r>
            <a:r>
              <a:rPr lang="fr-FR" sz="2200" b="0" strike="noStrike" spc="-1" dirty="0">
                <a:solidFill>
                  <a:srgbClr val="0066FF"/>
                </a:solidFill>
                <a:latin typeface="Arial"/>
                <a:ea typeface="Arial"/>
              </a:rPr>
              <a:t>semaines)</a:t>
            </a:r>
            <a:endParaRPr lang="fr-FR" sz="2200" b="0" strike="noStrike" spc="-1" dirty="0">
              <a:latin typeface="Arial"/>
            </a:endParaRPr>
          </a:p>
          <a:p>
            <a:pPr>
              <a:lnSpc>
                <a:spcPct val="100000"/>
              </a:lnSpc>
            </a:pPr>
            <a:r>
              <a:rPr lang="fr-FR" sz="2200" b="0" strike="noStrike" spc="-1" dirty="0">
                <a:solidFill>
                  <a:srgbClr val="009900"/>
                </a:solidFill>
                <a:latin typeface="Arial"/>
                <a:ea typeface="Arial"/>
              </a:rPr>
              <a:t>La dotation horaire professeur est égale au double du volume horaire élève</a:t>
            </a: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r>
              <a:rPr lang="fr-FR" sz="2200" b="1" strike="noStrike" spc="-1" dirty="0">
                <a:solidFill>
                  <a:srgbClr val="9F5BEF"/>
                </a:solidFill>
                <a:latin typeface="Arial"/>
                <a:ea typeface="Arial"/>
              </a:rPr>
              <a:t>BAC PRO (heures élèves) :</a:t>
            </a:r>
            <a:endParaRPr lang="fr-FR" sz="2200" b="0" strike="noStrike" spc="-1" dirty="0">
              <a:latin typeface="Arial"/>
            </a:endParaRPr>
          </a:p>
          <a:p>
            <a:pPr>
              <a:lnSpc>
                <a:spcPct val="100000"/>
              </a:lnSpc>
            </a:pPr>
            <a:r>
              <a:rPr lang="fr-FR" sz="2200" b="0" strike="noStrike" spc="-1" dirty="0">
                <a:solidFill>
                  <a:srgbClr val="0066FF"/>
                </a:solidFill>
                <a:latin typeface="Arial"/>
                <a:ea typeface="Arial"/>
              </a:rPr>
              <a:t>- en 1</a:t>
            </a:r>
            <a:r>
              <a:rPr lang="fr-FR" sz="2200" b="0" strike="noStrike" spc="-1" baseline="30000" dirty="0">
                <a:solidFill>
                  <a:srgbClr val="0066FF"/>
                </a:solidFill>
                <a:latin typeface="Arial"/>
                <a:ea typeface="Arial"/>
              </a:rPr>
              <a:t>ère</a:t>
            </a:r>
            <a:r>
              <a:rPr lang="fr-FR" sz="2200" b="0" strike="noStrike" spc="-1" dirty="0">
                <a:solidFill>
                  <a:srgbClr val="0066FF"/>
                </a:solidFill>
                <a:latin typeface="Arial"/>
                <a:ea typeface="Arial"/>
              </a:rPr>
              <a:t> : 56 h (2 h sur 28 semaines) </a:t>
            </a:r>
            <a:endParaRPr lang="fr-FR" sz="2200" b="0" strike="noStrike" spc="-1" dirty="0">
              <a:latin typeface="Arial"/>
            </a:endParaRPr>
          </a:p>
          <a:p>
            <a:pPr>
              <a:lnSpc>
                <a:spcPct val="100000"/>
              </a:lnSpc>
            </a:pPr>
            <a:r>
              <a:rPr lang="fr-FR" sz="2200" b="0" strike="noStrike" spc="-1" dirty="0">
                <a:solidFill>
                  <a:srgbClr val="0066FF"/>
                </a:solidFill>
                <a:latin typeface="Arial"/>
                <a:ea typeface="Arial"/>
              </a:rPr>
              <a:t>- en T</a:t>
            </a:r>
            <a:r>
              <a:rPr lang="fr-FR" sz="2200" b="0" strike="noStrike" spc="-1" baseline="30000" dirty="0">
                <a:solidFill>
                  <a:srgbClr val="0066FF"/>
                </a:solidFill>
                <a:latin typeface="Arial"/>
                <a:ea typeface="Arial"/>
              </a:rPr>
              <a:t>ale</a:t>
            </a:r>
            <a:r>
              <a:rPr lang="fr-FR" sz="2200" b="0" strike="noStrike" spc="-1" dirty="0">
                <a:solidFill>
                  <a:srgbClr val="0066FF"/>
                </a:solidFill>
                <a:latin typeface="Arial"/>
                <a:ea typeface="Arial"/>
              </a:rPr>
              <a:t> : 52 h (2 h sur 26</a:t>
            </a:r>
            <a:r>
              <a:rPr lang="fr-FR" sz="2200" b="0" strike="noStrike" spc="-1" dirty="0">
                <a:solidFill>
                  <a:srgbClr val="0066FF"/>
                </a:solidFill>
                <a:latin typeface="Arial"/>
                <a:ea typeface="DejaVu Sans"/>
              </a:rPr>
              <a:t> </a:t>
            </a:r>
            <a:r>
              <a:rPr lang="fr-FR" sz="2200" b="0" strike="noStrike" spc="-1" dirty="0">
                <a:solidFill>
                  <a:srgbClr val="0066FF"/>
                </a:solidFill>
                <a:latin typeface="Arial"/>
                <a:ea typeface="Arial"/>
              </a:rPr>
              <a:t>semaines)</a:t>
            </a: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r>
              <a:rPr lang="fr-FR" sz="2200" b="0" strike="noStrike" spc="-1" dirty="0">
                <a:solidFill>
                  <a:srgbClr val="0066FF"/>
                </a:solidFill>
                <a:latin typeface="Arial"/>
                <a:ea typeface="Arial"/>
              </a:rPr>
              <a:t>  	</a:t>
            </a:r>
            <a:endParaRPr lang="fr-FR" sz="2200" b="1" strike="noStrike" spc="-1" dirty="0">
              <a:solidFill>
                <a:srgbClr val="FF0000"/>
              </a:solidFill>
              <a:latin typeface="Arial"/>
              <a:ea typeface="Arial"/>
            </a:endParaRPr>
          </a:p>
          <a:p>
            <a:pPr>
              <a:lnSpc>
                <a:spcPct val="100000"/>
              </a:lnSpc>
            </a:pPr>
            <a:r>
              <a:rPr lang="fr-FR" sz="2200" b="1" spc="-1" dirty="0">
                <a:solidFill>
                  <a:srgbClr val="FF0000"/>
                </a:solidFill>
                <a:latin typeface="Arial"/>
              </a:rPr>
              <a:t>La PSE se greffe au temps T en fonction </a:t>
            </a:r>
          </a:p>
          <a:p>
            <a:pPr>
              <a:lnSpc>
                <a:spcPct val="100000"/>
              </a:lnSpc>
            </a:pPr>
            <a:r>
              <a:rPr lang="fr-FR" sz="2200" b="1" spc="-1" dirty="0">
                <a:solidFill>
                  <a:srgbClr val="FF0000"/>
                </a:solidFill>
                <a:latin typeface="Arial"/>
              </a:rPr>
              <a:t>de l’évolution du CO</a:t>
            </a:r>
            <a:endParaRPr lang="fr-FR" sz="2200" spc="-1" dirty="0">
              <a:latin typeface="Arial"/>
            </a:endParaRPr>
          </a:p>
          <a:p>
            <a:pPr>
              <a:lnSpc>
                <a:spcPct val="100000"/>
              </a:lnSpc>
            </a:pPr>
            <a:endParaRPr lang="fr-FR" sz="2200" b="1" strike="noStrike" spc="-1" dirty="0">
              <a:solidFill>
                <a:srgbClr val="FF0000"/>
              </a:solidFill>
              <a:latin typeface="Arial"/>
              <a:ea typeface="Arial"/>
            </a:endParaRPr>
          </a:p>
          <a:p>
            <a:pPr>
              <a:lnSpc>
                <a:spcPct val="100000"/>
              </a:lnSpc>
            </a:pPr>
            <a:r>
              <a:rPr lang="fr-FR" sz="2200" b="1" strike="noStrike" spc="-1" dirty="0">
                <a:solidFill>
                  <a:srgbClr val="FF0000"/>
                </a:solidFill>
                <a:latin typeface="Arial"/>
                <a:ea typeface="Arial"/>
              </a:rPr>
              <a:t>Au choix des établissements (hebdo. ou regroupé)</a:t>
            </a:r>
            <a:endParaRPr lang="fr-FR" sz="2200" b="0" strike="noStrike" spc="-1" dirty="0">
              <a:latin typeface="Arial"/>
            </a:endParaRPr>
          </a:p>
        </p:txBody>
      </p:sp>
      <p:pic>
        <p:nvPicPr>
          <p:cNvPr id="482" name="Picture 2"/>
          <p:cNvPicPr/>
          <p:nvPr/>
        </p:nvPicPr>
        <p:blipFill>
          <a:blip r:embed="rId3"/>
          <a:stretch/>
        </p:blipFill>
        <p:spPr>
          <a:xfrm>
            <a:off x="6445080" y="288000"/>
            <a:ext cx="1999080" cy="1329480"/>
          </a:xfrm>
          <a:prstGeom prst="rect">
            <a:avLst/>
          </a:prstGeom>
          <a:ln>
            <a:noFill/>
          </a:ln>
        </p:spPr>
      </p:pic>
      <p:sp>
        <p:nvSpPr>
          <p:cNvPr id="483" name="CustomShape 3"/>
          <p:cNvSpPr/>
          <p:nvPr/>
        </p:nvSpPr>
        <p:spPr>
          <a:xfrm>
            <a:off x="3270600" y="3527640"/>
            <a:ext cx="5445000" cy="1049040"/>
          </a:xfrm>
          <a:prstGeom prst="rect">
            <a:avLst/>
          </a:prstGeom>
          <a:noFill/>
          <a:ln>
            <a:noFill/>
          </a:ln>
        </p:spPr>
        <p:style>
          <a:lnRef idx="0">
            <a:scrgbClr r="0" g="0" b="0"/>
          </a:lnRef>
          <a:fillRef idx="0">
            <a:scrgbClr r="0" g="0" b="0"/>
          </a:fillRef>
          <a:effectRef idx="0">
            <a:scrgbClr r="0" g="0" b="0"/>
          </a:effectRef>
          <a:fontRef idx="minor"/>
        </p:style>
      </p:sp>
      <p:pic>
        <p:nvPicPr>
          <p:cNvPr id="484" name="Image 399"/>
          <p:cNvPicPr/>
          <p:nvPr/>
        </p:nvPicPr>
        <p:blipFill>
          <a:blip r:embed="rId4"/>
          <a:stretch/>
        </p:blipFill>
        <p:spPr>
          <a:xfrm>
            <a:off x="0" y="4146300"/>
            <a:ext cx="979560" cy="860760"/>
          </a:xfrm>
          <a:prstGeom prst="rect">
            <a:avLst/>
          </a:prstGeom>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CustomShape 2"/>
          <p:cNvSpPr/>
          <p:nvPr/>
        </p:nvSpPr>
        <p:spPr>
          <a:xfrm>
            <a:off x="8150400" y="6391440"/>
            <a:ext cx="448200" cy="36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A179E2B-7C7F-4BAA-8006-6F2F9BACBC69}" type="slidenum">
              <a:rPr lang="fr-FR" sz="900" b="1" strike="noStrike" spc="-1">
                <a:solidFill>
                  <a:srgbClr val="404040"/>
                </a:solidFill>
                <a:latin typeface="Arial"/>
                <a:ea typeface="Arial"/>
              </a:rPr>
              <a:t>15</a:t>
            </a:fld>
            <a:endParaRPr lang="fr-FR" sz="900" b="0" strike="noStrike" spc="-1">
              <a:latin typeface="Arial"/>
            </a:endParaRPr>
          </a:p>
        </p:txBody>
      </p:sp>
      <p:sp>
        <p:nvSpPr>
          <p:cNvPr id="583" name="CustomShape 3"/>
          <p:cNvSpPr/>
          <p:nvPr/>
        </p:nvSpPr>
        <p:spPr>
          <a:xfrm>
            <a:off x="238294" y="932549"/>
            <a:ext cx="8747998" cy="206064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fr-FR" sz="3200" dirty="0" err="1"/>
              <a:t>M@gistere</a:t>
            </a:r>
            <a:r>
              <a:rPr lang="fr-FR" sz="3200" dirty="0"/>
              <a:t> Académique </a:t>
            </a:r>
            <a:r>
              <a:rPr lang="fr-FR" dirty="0"/>
              <a:t>:</a:t>
            </a:r>
          </a:p>
          <a:p>
            <a:r>
              <a:rPr lang="fr-FR" dirty="0">
                <a:hlinkClick r:id="rId2"/>
              </a:rPr>
              <a:t>https://magistere.education.fr/ac-bordeaux/course/view.php?id=9998&amp;section=1</a:t>
            </a:r>
            <a:endParaRPr lang="fr-FR" dirty="0"/>
          </a:p>
          <a:p>
            <a:r>
              <a:rPr lang="fr-FR" dirty="0"/>
              <a:t/>
            </a:r>
            <a:br>
              <a:rPr lang="fr-FR" dirty="0"/>
            </a:br>
            <a:endParaRPr lang="fr-FR" dirty="0"/>
          </a:p>
          <a:p>
            <a:endParaRPr lang="fr-FR" sz="1400" dirty="0"/>
          </a:p>
          <a:p>
            <a:r>
              <a:rPr lang="fr-FR" sz="1400" dirty="0"/>
              <a:t/>
            </a:r>
            <a:br>
              <a:rPr lang="fr-FR" sz="1400" dirty="0"/>
            </a:br>
            <a:endParaRPr lang="fr-FR" sz="1400" b="0" strike="noStrike" spc="-1" dirty="0">
              <a:latin typeface="Arial"/>
            </a:endParaRPr>
          </a:p>
        </p:txBody>
      </p:sp>
      <p:pic>
        <p:nvPicPr>
          <p:cNvPr id="2" name="Image 1"/>
          <p:cNvPicPr>
            <a:picLocks noChangeAspect="1"/>
          </p:cNvPicPr>
          <p:nvPr/>
        </p:nvPicPr>
        <p:blipFill rotWithShape="1">
          <a:blip r:embed="rId3"/>
          <a:srcRect l="1120" t="14237" r="2589" b="5010"/>
          <a:stretch/>
        </p:blipFill>
        <p:spPr>
          <a:xfrm>
            <a:off x="165583" y="2139126"/>
            <a:ext cx="8433017" cy="397620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1600" y="551543"/>
            <a:ext cx="8882743" cy="5478423"/>
          </a:xfrm>
          <a:prstGeom prst="rect">
            <a:avLst/>
          </a:prstGeom>
          <a:noFill/>
        </p:spPr>
        <p:txBody>
          <a:bodyPr wrap="square" rtlCol="0">
            <a:spAutoFit/>
          </a:bodyPr>
          <a:lstStyle/>
          <a:p>
            <a:pPr algn="ctr"/>
            <a:r>
              <a:rPr lang="fr-FR" sz="4400" b="1" dirty="0" smtClean="0"/>
              <a:t>Les </a:t>
            </a:r>
            <a:r>
              <a:rPr lang="fr-FR" sz="4400" b="1" dirty="0" err="1"/>
              <a:t>W</a:t>
            </a:r>
            <a:r>
              <a:rPr lang="fr-FR" sz="4400" b="1" dirty="0" err="1" smtClean="0"/>
              <a:t>ebinaires</a:t>
            </a:r>
            <a:r>
              <a:rPr lang="fr-FR" sz="4400" dirty="0" smtClean="0"/>
              <a:t>:</a:t>
            </a:r>
          </a:p>
          <a:p>
            <a:endParaRPr lang="fr-FR" dirty="0"/>
          </a:p>
          <a:p>
            <a:pPr algn="just"/>
            <a:r>
              <a:rPr lang="fr-FR" dirty="0" smtClean="0"/>
              <a:t>■Un temps court (50 minutes) animé par un IEN et un professeur formateur académique. L’objectif est de venir en soutien et d’apporter des réponses courtes aux demandes des professeurs et des équipes de direction.</a:t>
            </a:r>
          </a:p>
          <a:p>
            <a:endParaRPr lang="fr-FR" dirty="0"/>
          </a:p>
          <a:p>
            <a:r>
              <a:rPr lang="fr-FR" dirty="0" smtClean="0"/>
              <a:t>■Le lien pour y accéder en tant qu’utilisateur : </a:t>
            </a:r>
          </a:p>
          <a:p>
            <a:endParaRPr lang="fr-FR" dirty="0">
              <a:hlinkClick r:id="rId2"/>
            </a:endParaRPr>
          </a:p>
          <a:p>
            <a:r>
              <a:rPr lang="fr-FR" dirty="0" smtClean="0">
                <a:hlinkClick r:id="rId2"/>
              </a:rPr>
              <a:t>https://cvirtuelle.phm.education.gouv.fr/DRCO</a:t>
            </a:r>
            <a:endParaRPr lang="fr-FR" dirty="0" smtClean="0"/>
          </a:p>
          <a:p>
            <a:endParaRPr lang="fr-FR" dirty="0"/>
          </a:p>
          <a:p>
            <a:r>
              <a:rPr lang="fr-FR" dirty="0" smtClean="0"/>
              <a:t>■Dates arrêtées concernant l’évaluation</a:t>
            </a:r>
          </a:p>
          <a:p>
            <a:endParaRPr lang="fr-FR" dirty="0" smtClean="0"/>
          </a:p>
          <a:p>
            <a:r>
              <a:rPr lang="fr-FR" dirty="0" smtClean="0"/>
              <a:t>31/03/21 à 13h</a:t>
            </a:r>
          </a:p>
          <a:p>
            <a:endParaRPr lang="fr-FR" dirty="0" smtClean="0"/>
          </a:p>
          <a:p>
            <a:r>
              <a:rPr lang="fr-FR" dirty="0" smtClean="0"/>
              <a:t>30/04/21 à 12h</a:t>
            </a:r>
          </a:p>
          <a:p>
            <a:endParaRPr lang="fr-FR" dirty="0" smtClean="0"/>
          </a:p>
          <a:p>
            <a:r>
              <a:rPr lang="fr-FR" dirty="0" smtClean="0"/>
              <a:t>04/05/21 à 14h</a:t>
            </a:r>
          </a:p>
          <a:p>
            <a:endParaRPr lang="fr-FR" dirty="0" smtClean="0"/>
          </a:p>
        </p:txBody>
      </p:sp>
    </p:spTree>
    <p:extLst>
      <p:ext uri="{BB962C8B-B14F-4D97-AF65-F5344CB8AC3E}">
        <p14:creationId xmlns:p14="http://schemas.microsoft.com/office/powerpoint/2010/main" val="2247006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p:nvPr>
        </p:nvSpPr>
        <p:spPr>
          <a:xfrm>
            <a:off x="442686" y="1082594"/>
            <a:ext cx="8229240" cy="2437590"/>
          </a:xfrm>
        </p:spPr>
        <p:txBody>
          <a:bodyPr/>
          <a:lstStyle/>
          <a:p>
            <a:pPr marL="0" indent="0" algn="ctr">
              <a:buNone/>
            </a:pPr>
            <a:r>
              <a:rPr lang="fr-FR" sz="8800" dirty="0">
                <a:solidFill>
                  <a:srgbClr val="002060"/>
                </a:solidFill>
              </a:rPr>
              <a:t>Merci de votre attention</a:t>
            </a:r>
          </a:p>
        </p:txBody>
      </p:sp>
      <p:sp>
        <p:nvSpPr>
          <p:cNvPr id="4" name="Rectangle 3"/>
          <p:cNvSpPr/>
          <p:nvPr/>
        </p:nvSpPr>
        <p:spPr>
          <a:xfrm>
            <a:off x="2823029" y="4600806"/>
            <a:ext cx="4572000" cy="369332"/>
          </a:xfrm>
          <a:prstGeom prst="rect">
            <a:avLst/>
          </a:prstGeom>
        </p:spPr>
        <p:txBody>
          <a:bodyPr>
            <a:spAutoFit/>
          </a:bodyPr>
          <a:lstStyle/>
          <a:p>
            <a:pPr>
              <a:lnSpc>
                <a:spcPct val="100000"/>
              </a:lnSpc>
            </a:pPr>
            <a:r>
              <a:rPr lang="fr-FR" spc="-1" dirty="0">
                <a:solidFill>
                  <a:srgbClr val="000000"/>
                </a:solidFill>
                <a:ea typeface="Arial"/>
              </a:rPr>
              <a:t>Contact : </a:t>
            </a:r>
            <a:r>
              <a:rPr lang="fr-FR" spc="-1" dirty="0">
                <a:solidFill>
                  <a:srgbClr val="1F497D"/>
                </a:solidFill>
                <a:ea typeface="Arial"/>
              </a:rPr>
              <a:t>aude.guillon</a:t>
            </a:r>
            <a:r>
              <a:rPr lang="fr-FR" u="sng" spc="-1" dirty="0">
                <a:solidFill>
                  <a:srgbClr val="0000FF"/>
                </a:solidFill>
                <a:ea typeface="Arial"/>
                <a:hlinkClick r:id="rId2"/>
              </a:rPr>
              <a:t>@ac-Bordeaux.fr</a:t>
            </a:r>
            <a:r>
              <a:rPr lang="fr-FR" spc="-1" dirty="0">
                <a:solidFill>
                  <a:srgbClr val="1F497D"/>
                </a:solidFill>
                <a:ea typeface="Arial"/>
              </a:rPr>
              <a:t> </a:t>
            </a:r>
            <a:endParaRPr lang="fr-FR" spc="-1" dirty="0"/>
          </a:p>
        </p:txBody>
      </p:sp>
    </p:spTree>
    <p:extLst>
      <p:ext uri="{BB962C8B-B14F-4D97-AF65-F5344CB8AC3E}">
        <p14:creationId xmlns:p14="http://schemas.microsoft.com/office/powerpoint/2010/main" val="2147963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804960" y="182520"/>
            <a:ext cx="7876080" cy="128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cap="all" spc="-1">
                <a:solidFill>
                  <a:srgbClr val="404040"/>
                </a:solidFill>
                <a:latin typeface="Arial Black"/>
                <a:ea typeface="Arial Black"/>
              </a:rPr>
              <a:t>ÉVALUATION DU CO </a:t>
            </a:r>
            <a:r>
              <a:rPr lang="fr-FR" sz="1800" b="1" strike="noStrike" cap="all" spc="-1">
                <a:solidFill>
                  <a:srgbClr val="404040"/>
                </a:solidFill>
                <a:latin typeface="Arial Black"/>
                <a:ea typeface="Arial Black"/>
              </a:rPr>
              <a:t>en</a:t>
            </a:r>
            <a:r>
              <a:rPr lang="fr-FR" sz="2800" b="1" strike="noStrike" cap="all" spc="-1">
                <a:solidFill>
                  <a:srgbClr val="404040"/>
                </a:solidFill>
                <a:latin typeface="Arial Black"/>
                <a:ea typeface="Arial Black"/>
              </a:rPr>
              <a:t> CAP </a:t>
            </a:r>
            <a:r>
              <a:rPr lang="fr-FR" sz="1800" b="1" strike="noStrike" cap="all" spc="-1">
                <a:solidFill>
                  <a:srgbClr val="404040"/>
                </a:solidFill>
                <a:latin typeface="Arial Black"/>
                <a:ea typeface="Arial Black"/>
              </a:rPr>
              <a:t>et</a:t>
            </a:r>
            <a:r>
              <a:rPr lang="fr-FR" sz="2800" b="1" strike="noStrike" cap="all" spc="-1">
                <a:solidFill>
                  <a:srgbClr val="404040"/>
                </a:solidFill>
                <a:latin typeface="Arial Black"/>
                <a:ea typeface="Arial Black"/>
              </a:rPr>
              <a:t> BAC PRO</a:t>
            </a:r>
            <a:endParaRPr lang="fr-FR" sz="2800" b="0" strike="noStrike" spc="-1">
              <a:latin typeface="Arial"/>
            </a:endParaRPr>
          </a:p>
        </p:txBody>
      </p:sp>
      <p:sp>
        <p:nvSpPr>
          <p:cNvPr id="488" name="CustomShape 2"/>
          <p:cNvSpPr/>
          <p:nvPr/>
        </p:nvSpPr>
        <p:spPr>
          <a:xfrm>
            <a:off x="520560" y="1476360"/>
            <a:ext cx="8160480" cy="45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nSpc>
                <a:spcPct val="100000"/>
              </a:lnSpc>
            </a:pPr>
            <a:endParaRPr lang="fr-FR" sz="1800" b="0" strike="noStrike" spc="-1" dirty="0">
              <a:latin typeface="Arial"/>
            </a:endParaRPr>
          </a:p>
          <a:p>
            <a:pPr marL="274320" indent="-268560">
              <a:lnSpc>
                <a:spcPct val="100000"/>
              </a:lnSpc>
              <a:spcBef>
                <a:spcPts val="601"/>
              </a:spcBef>
            </a:pPr>
            <a:endParaRPr lang="fr-FR" sz="1800" b="0" strike="noStrike" spc="-1" dirty="0">
              <a:latin typeface="Arial"/>
            </a:endParaRPr>
          </a:p>
        </p:txBody>
      </p:sp>
      <p:sp>
        <p:nvSpPr>
          <p:cNvPr id="489" name="CustomShape 3"/>
          <p:cNvSpPr/>
          <p:nvPr/>
        </p:nvSpPr>
        <p:spPr>
          <a:xfrm>
            <a:off x="8150400" y="6391440"/>
            <a:ext cx="444960" cy="35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BAF7322-46DC-4823-967E-D4C768F5881C}" type="slidenum">
              <a:rPr lang="fr-FR" sz="900" b="1" strike="noStrike" spc="-1">
                <a:solidFill>
                  <a:srgbClr val="404040"/>
                </a:solidFill>
                <a:latin typeface="Arial"/>
                <a:ea typeface="Arial"/>
              </a:rPr>
              <a:t>18</a:t>
            </a:fld>
            <a:endParaRPr lang="fr-FR" sz="900" b="0" strike="noStrike" spc="-1">
              <a:latin typeface="Arial"/>
            </a:endParaRPr>
          </a:p>
        </p:txBody>
      </p:sp>
      <p:sp>
        <p:nvSpPr>
          <p:cNvPr id="490" name="CustomShape 4"/>
          <p:cNvSpPr/>
          <p:nvPr/>
        </p:nvSpPr>
        <p:spPr>
          <a:xfrm>
            <a:off x="864000" y="1476360"/>
            <a:ext cx="725904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336699"/>
                </a:solidFill>
                <a:latin typeface="Arial"/>
                <a:ea typeface="DejaVu Sans"/>
              </a:rPr>
              <a:t>Contrôle Continu </a:t>
            </a:r>
            <a:endParaRPr lang="fr-FR" sz="2400" b="0" strike="noStrike" spc="-1">
              <a:latin typeface="Arial"/>
            </a:endParaRPr>
          </a:p>
          <a:p>
            <a:pPr algn="ctr">
              <a:lnSpc>
                <a:spcPct val="100000"/>
              </a:lnSpc>
            </a:pPr>
            <a:r>
              <a:rPr lang="fr-FR" sz="2400" b="1" strike="noStrike" spc="-1">
                <a:solidFill>
                  <a:srgbClr val="336699"/>
                </a:solidFill>
                <a:latin typeface="Arial"/>
                <a:ea typeface="DejaVu Sans"/>
              </a:rPr>
              <a:t>50 % de la note globale</a:t>
            </a:r>
            <a:endParaRPr lang="fr-FR" sz="2400" b="0" strike="noStrike" spc="-1">
              <a:latin typeface="Arial"/>
            </a:endParaRPr>
          </a:p>
          <a:p>
            <a:pPr algn="ctr">
              <a:lnSpc>
                <a:spcPct val="100000"/>
              </a:lnSpc>
            </a:pPr>
            <a:endParaRPr lang="fr-FR" sz="2400" b="0" strike="noStrike" spc="-1">
              <a:latin typeface="Arial"/>
            </a:endParaRPr>
          </a:p>
          <a:p>
            <a:pPr algn="ctr">
              <a:lnSpc>
                <a:spcPct val="100000"/>
              </a:lnSpc>
            </a:pPr>
            <a:r>
              <a:rPr lang="fr-FR" sz="1800" b="1" strike="noStrike" spc="-1">
                <a:solidFill>
                  <a:srgbClr val="990099"/>
                </a:solidFill>
                <a:latin typeface="Arial"/>
                <a:ea typeface="DejaVu Sans"/>
              </a:rPr>
              <a:t>Moyenne des notes figurant sur le Livret Scolaire du Lycée</a:t>
            </a:r>
            <a:endParaRPr lang="fr-FR" sz="1800" b="0" strike="noStrike" spc="-1">
              <a:latin typeface="Arial"/>
            </a:endParaRPr>
          </a:p>
          <a:p>
            <a:pPr algn="ctr">
              <a:lnSpc>
                <a:spcPct val="100000"/>
              </a:lnSpc>
            </a:pPr>
            <a:r>
              <a:rPr lang="fr-FR" sz="1800" b="1" strike="noStrike" spc="-1">
                <a:solidFill>
                  <a:srgbClr val="990099"/>
                </a:solidFill>
                <a:latin typeface="Arial"/>
                <a:ea typeface="DejaVu Sans"/>
              </a:rPr>
              <a:t>c’est-à-dire moyenne des notes inscrites sur les bulletins </a:t>
            </a:r>
            <a:endParaRPr lang="fr-FR" sz="1800" b="0" strike="noStrike" spc="-1">
              <a:latin typeface="Arial"/>
            </a:endParaRPr>
          </a:p>
          <a:p>
            <a:pPr algn="ctr">
              <a:lnSpc>
                <a:spcPct val="100000"/>
              </a:lnSpc>
            </a:pPr>
            <a:r>
              <a:rPr lang="fr-FR" sz="1800" b="1" strike="noStrike" spc="-1">
                <a:solidFill>
                  <a:srgbClr val="990099"/>
                </a:solidFill>
                <a:latin typeface="Arial"/>
                <a:ea typeface="DejaVu Sans"/>
              </a:rPr>
              <a:t>en première année et en deuxième année du CO</a:t>
            </a:r>
            <a:endParaRPr lang="fr-FR" sz="1800" b="0" strike="noStrike" spc="-1">
              <a:latin typeface="Arial"/>
            </a:endParaRPr>
          </a:p>
        </p:txBody>
      </p:sp>
      <p:sp>
        <p:nvSpPr>
          <p:cNvPr id="491" name="CustomShape 5"/>
          <p:cNvSpPr/>
          <p:nvPr/>
        </p:nvSpPr>
        <p:spPr>
          <a:xfrm>
            <a:off x="520560" y="4032000"/>
            <a:ext cx="4013640" cy="1510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1800" b="1" strike="noStrike" spc="-1">
                <a:solidFill>
                  <a:srgbClr val="660066"/>
                </a:solidFill>
                <a:latin typeface="Arial"/>
                <a:ea typeface="DejaVu Sans"/>
              </a:rPr>
              <a:t>                           CAP</a:t>
            </a:r>
            <a:endParaRPr lang="fr-FR" sz="1800" b="0" strike="noStrike" spc="-1">
              <a:latin typeface="Arial"/>
            </a:endParaRPr>
          </a:p>
          <a:p>
            <a:pPr marL="324000">
              <a:lnSpc>
                <a:spcPct val="100000"/>
              </a:lnSpc>
              <a:spcBef>
                <a:spcPts val="1417"/>
              </a:spcBef>
            </a:pPr>
            <a:r>
              <a:rPr lang="fr-FR" sz="1800" b="1" strike="noStrike" spc="-1">
                <a:solidFill>
                  <a:srgbClr val="006633"/>
                </a:solidFill>
                <a:latin typeface="Arial"/>
                <a:ea typeface="DejaVu Sans"/>
              </a:rPr>
              <a:t>Arrêté du 28 novembre 2019 </a:t>
            </a:r>
            <a:endParaRPr lang="fr-FR" sz="1800" b="0" strike="noStrike" spc="-1">
              <a:latin typeface="Arial"/>
            </a:endParaRPr>
          </a:p>
          <a:p>
            <a:pPr marL="324000">
              <a:lnSpc>
                <a:spcPct val="100000"/>
              </a:lnSpc>
              <a:spcBef>
                <a:spcPts val="1417"/>
              </a:spcBef>
            </a:pPr>
            <a:r>
              <a:rPr lang="fr-FR" sz="1800" b="1" strike="noStrike" spc="-1">
                <a:solidFill>
                  <a:srgbClr val="006633"/>
                </a:solidFill>
                <a:latin typeface="Arial"/>
                <a:ea typeface="DejaVu Sans"/>
              </a:rPr>
              <a:t>Circulaire du 14 février 2020</a:t>
            </a:r>
            <a:endParaRPr lang="fr-FR" sz="1800" b="0" strike="noStrike" spc="-1">
              <a:latin typeface="Arial"/>
            </a:endParaRPr>
          </a:p>
          <a:p>
            <a:pPr marL="324000" algn="ctr">
              <a:lnSpc>
                <a:spcPct val="100000"/>
              </a:lnSpc>
              <a:spcBef>
                <a:spcPts val="1417"/>
              </a:spcBef>
            </a:pPr>
            <a:endParaRPr lang="fr-FR" sz="1800" b="0" strike="noStrike" spc="-1">
              <a:latin typeface="Arial"/>
            </a:endParaRPr>
          </a:p>
        </p:txBody>
      </p:sp>
      <p:sp>
        <p:nvSpPr>
          <p:cNvPr id="492" name="CustomShape 6"/>
          <p:cNvSpPr/>
          <p:nvPr/>
        </p:nvSpPr>
        <p:spPr>
          <a:xfrm>
            <a:off x="4680000" y="3744000"/>
            <a:ext cx="4013640" cy="176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marL="324000">
              <a:lnSpc>
                <a:spcPct val="100000"/>
              </a:lnSpc>
              <a:spcBef>
                <a:spcPts val="1417"/>
              </a:spcBef>
            </a:pPr>
            <a:r>
              <a:rPr lang="fr-FR" sz="1800" b="1" strike="noStrike" spc="-1">
                <a:solidFill>
                  <a:srgbClr val="660066"/>
                </a:solidFill>
                <a:latin typeface="Arial"/>
                <a:ea typeface="DejaVu Sans"/>
              </a:rPr>
              <a:t>	         BAC PRO</a:t>
            </a:r>
            <a:endParaRPr lang="fr-FR" sz="1800" b="0" strike="noStrike" spc="-1">
              <a:latin typeface="Arial"/>
            </a:endParaRPr>
          </a:p>
          <a:p>
            <a:pPr marL="324000">
              <a:lnSpc>
                <a:spcPct val="100000"/>
              </a:lnSpc>
              <a:spcBef>
                <a:spcPts val="1417"/>
              </a:spcBef>
            </a:pPr>
            <a:r>
              <a:rPr lang="fr-FR" sz="1800" b="1" strike="noStrike" spc="-1">
                <a:solidFill>
                  <a:srgbClr val="006633"/>
                </a:solidFill>
                <a:latin typeface="Arial"/>
                <a:ea typeface="DejaVu Sans"/>
              </a:rPr>
              <a:t>Arrêté du 20 octobre 2020</a:t>
            </a:r>
            <a:endParaRPr lang="fr-FR" sz="1800" b="0" strike="noStrike" spc="-1">
              <a:latin typeface="Arial"/>
            </a:endParaRPr>
          </a:p>
          <a:p>
            <a:pPr marL="324000">
              <a:lnSpc>
                <a:spcPct val="100000"/>
              </a:lnSpc>
              <a:spcBef>
                <a:spcPts val="1417"/>
              </a:spcBef>
            </a:pPr>
            <a:r>
              <a:rPr lang="fr-FR" sz="1800" b="1" strike="noStrike" spc="-1">
                <a:solidFill>
                  <a:srgbClr val="006633"/>
                </a:solidFill>
                <a:latin typeface="Arial"/>
                <a:ea typeface="DejaVu Sans"/>
              </a:rPr>
              <a:t>Circulaire du 22 octobre 2020</a:t>
            </a:r>
            <a:endParaRPr lang="fr-FR" sz="1800" b="0" strike="noStrike" spc="-1">
              <a:latin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804960" y="182520"/>
            <a:ext cx="7876080" cy="128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cap="all" spc="-1">
                <a:solidFill>
                  <a:srgbClr val="404040"/>
                </a:solidFill>
                <a:latin typeface="Arial Black"/>
                <a:ea typeface="Arial Black"/>
              </a:rPr>
              <a:t>ÉVALUATION DU CO </a:t>
            </a:r>
            <a:r>
              <a:rPr lang="fr-FR" sz="1800" b="1" strike="noStrike" cap="all" spc="-1">
                <a:solidFill>
                  <a:srgbClr val="404040"/>
                </a:solidFill>
                <a:latin typeface="Arial Black"/>
                <a:ea typeface="Arial Black"/>
              </a:rPr>
              <a:t>en</a:t>
            </a:r>
            <a:r>
              <a:rPr lang="fr-FR" sz="2800" b="1" strike="noStrike" cap="all" spc="-1">
                <a:solidFill>
                  <a:srgbClr val="404040"/>
                </a:solidFill>
                <a:latin typeface="Arial Black"/>
                <a:ea typeface="Arial Black"/>
              </a:rPr>
              <a:t> CAP </a:t>
            </a:r>
            <a:r>
              <a:rPr lang="fr-FR" sz="1800" b="1" strike="noStrike" cap="all" spc="-1">
                <a:solidFill>
                  <a:srgbClr val="404040"/>
                </a:solidFill>
                <a:latin typeface="Arial Black"/>
                <a:ea typeface="Arial Black"/>
              </a:rPr>
              <a:t>et</a:t>
            </a:r>
            <a:r>
              <a:rPr lang="fr-FR" sz="2800" b="1" strike="noStrike" cap="all" spc="-1">
                <a:solidFill>
                  <a:srgbClr val="404040"/>
                </a:solidFill>
                <a:latin typeface="Arial Black"/>
                <a:ea typeface="Arial Black"/>
              </a:rPr>
              <a:t> BAC PRO</a:t>
            </a:r>
            <a:endParaRPr lang="fr-FR" sz="2800" b="0" strike="noStrike" spc="-1">
              <a:latin typeface="Arial"/>
            </a:endParaRPr>
          </a:p>
        </p:txBody>
      </p:sp>
      <p:sp>
        <p:nvSpPr>
          <p:cNvPr id="494" name="CustomShape 2"/>
          <p:cNvSpPr/>
          <p:nvPr/>
        </p:nvSpPr>
        <p:spPr>
          <a:xfrm>
            <a:off x="805320" y="1476360"/>
            <a:ext cx="7875720" cy="45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nSpc>
                <a:spcPct val="100000"/>
              </a:lnSpc>
            </a:pPr>
            <a:endParaRPr lang="fr-FR" sz="1800" b="0" strike="noStrike" spc="-1">
              <a:latin typeface="Arial"/>
            </a:endParaRPr>
          </a:p>
          <a:p>
            <a:pPr marL="274320" indent="-268560">
              <a:lnSpc>
                <a:spcPct val="100000"/>
              </a:lnSpc>
              <a:spcBef>
                <a:spcPts val="601"/>
              </a:spcBef>
            </a:pPr>
            <a:endParaRPr lang="fr-FR" sz="1800" b="0" strike="noStrike" spc="-1">
              <a:latin typeface="Arial"/>
            </a:endParaRPr>
          </a:p>
        </p:txBody>
      </p:sp>
      <p:sp>
        <p:nvSpPr>
          <p:cNvPr id="495" name="CustomShape 3"/>
          <p:cNvSpPr/>
          <p:nvPr/>
        </p:nvSpPr>
        <p:spPr>
          <a:xfrm>
            <a:off x="8150400" y="6391440"/>
            <a:ext cx="444960" cy="35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FF5CF17-DCB2-4959-94AE-CA4802C1A036}" type="slidenum">
              <a:rPr lang="fr-FR" sz="900" b="1" strike="noStrike" spc="-1">
                <a:solidFill>
                  <a:srgbClr val="404040"/>
                </a:solidFill>
                <a:latin typeface="Arial"/>
                <a:ea typeface="Arial"/>
              </a:rPr>
              <a:t>19</a:t>
            </a:fld>
            <a:endParaRPr lang="fr-FR" sz="900" b="0" strike="noStrike" spc="-1">
              <a:latin typeface="Arial"/>
            </a:endParaRPr>
          </a:p>
        </p:txBody>
      </p:sp>
      <p:sp>
        <p:nvSpPr>
          <p:cNvPr id="496" name="CustomShape 4"/>
          <p:cNvSpPr/>
          <p:nvPr/>
        </p:nvSpPr>
        <p:spPr>
          <a:xfrm>
            <a:off x="875520" y="1584000"/>
            <a:ext cx="7259040" cy="283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336699"/>
                </a:solidFill>
                <a:latin typeface="Arial"/>
                <a:ea typeface="DejaVu Sans"/>
              </a:rPr>
              <a:t>Épreuve Orale Terminale</a:t>
            </a:r>
            <a:endParaRPr lang="fr-FR" sz="2400" b="0" strike="noStrike" spc="-1">
              <a:latin typeface="Arial"/>
            </a:endParaRPr>
          </a:p>
          <a:p>
            <a:pPr algn="ctr">
              <a:lnSpc>
                <a:spcPct val="100000"/>
              </a:lnSpc>
            </a:pPr>
            <a:r>
              <a:rPr lang="fr-FR" sz="2400" b="1" strike="noStrike" spc="-1">
                <a:solidFill>
                  <a:srgbClr val="336699"/>
                </a:solidFill>
                <a:latin typeface="Arial"/>
                <a:ea typeface="DejaVu Sans"/>
              </a:rPr>
              <a:t>50 % de la note globale</a:t>
            </a:r>
            <a:endParaRPr lang="fr-FR" sz="2400" b="0" strike="noStrike" spc="-1">
              <a:latin typeface="Arial"/>
            </a:endParaRPr>
          </a:p>
          <a:p>
            <a:pPr algn="ctr">
              <a:lnSpc>
                <a:spcPct val="100000"/>
              </a:lnSpc>
            </a:pPr>
            <a:endParaRPr lang="fr-FR" sz="2400" b="0" strike="noStrike" spc="-1">
              <a:latin typeface="Arial"/>
            </a:endParaRPr>
          </a:p>
          <a:p>
            <a:pPr>
              <a:lnSpc>
                <a:spcPct val="100000"/>
              </a:lnSpc>
            </a:pPr>
            <a:r>
              <a:rPr lang="fr-FR" sz="1800" b="1" strike="noStrike" spc="-1">
                <a:solidFill>
                  <a:srgbClr val="990099"/>
                </a:solidFill>
                <a:latin typeface="Arial"/>
                <a:ea typeface="DejaVu Sans"/>
              </a:rPr>
              <a:t>* Le candidat peut prendre appui sur un support de 5 pages   </a:t>
            </a:r>
            <a:r>
              <a:t/>
            </a:r>
            <a:br/>
            <a:r>
              <a:rPr lang="fr-FR" sz="1800" b="1" strike="noStrike" spc="-1">
                <a:solidFill>
                  <a:srgbClr val="990099"/>
                </a:solidFill>
                <a:latin typeface="Arial"/>
                <a:ea typeface="DejaVu Sans"/>
              </a:rPr>
              <a:t>   maximum (non évalué)</a:t>
            </a:r>
            <a:endParaRPr lang="fr-FR" sz="1800" b="0" strike="noStrike" spc="-1">
              <a:latin typeface="Arial"/>
            </a:endParaRPr>
          </a:p>
          <a:p>
            <a:pPr>
              <a:lnSpc>
                <a:spcPct val="100000"/>
              </a:lnSpc>
            </a:pPr>
            <a:r>
              <a:rPr lang="fr-FR" sz="1800" b="1" strike="noStrike" spc="-1">
                <a:solidFill>
                  <a:srgbClr val="990099"/>
                </a:solidFill>
                <a:latin typeface="Arial"/>
                <a:ea typeface="DejaVu Sans"/>
              </a:rPr>
              <a:t>* Commission d’évaluation composée de 2 enseignants : </a:t>
            </a:r>
            <a:endParaRPr lang="fr-FR" sz="1800" b="0" strike="noStrike" spc="-1">
              <a:latin typeface="Arial"/>
            </a:endParaRPr>
          </a:p>
          <a:p>
            <a:pPr>
              <a:lnSpc>
                <a:spcPct val="100000"/>
              </a:lnSpc>
            </a:pPr>
            <a:r>
              <a:rPr lang="fr-FR" sz="1800" b="1" strike="noStrike" spc="-1">
                <a:solidFill>
                  <a:srgbClr val="990099"/>
                </a:solidFill>
                <a:latin typeface="Arial"/>
                <a:ea typeface="DejaVu Sans"/>
              </a:rPr>
              <a:t>        - un d’enseignement général</a:t>
            </a:r>
            <a:endParaRPr lang="fr-FR" sz="1800" b="0" strike="noStrike" spc="-1">
              <a:latin typeface="Arial"/>
            </a:endParaRPr>
          </a:p>
          <a:p>
            <a:pPr>
              <a:lnSpc>
                <a:spcPct val="100000"/>
              </a:lnSpc>
            </a:pPr>
            <a:r>
              <a:rPr lang="fr-FR" sz="1800" b="1" strike="noStrike" spc="-1">
                <a:solidFill>
                  <a:srgbClr val="990099"/>
                </a:solidFill>
                <a:latin typeface="Arial"/>
                <a:ea typeface="DejaVu Sans"/>
              </a:rPr>
              <a:t>        - un d’enseignement professionnel </a:t>
            </a:r>
            <a:endParaRPr lang="fr-FR" sz="1800" b="0" strike="noStrike" spc="-1">
              <a:latin typeface="Arial"/>
            </a:endParaRPr>
          </a:p>
          <a:p>
            <a:pPr>
              <a:lnSpc>
                <a:spcPct val="100000"/>
              </a:lnSpc>
            </a:pPr>
            <a:r>
              <a:rPr lang="fr-FR" sz="1800" b="1" strike="noStrike" spc="-1">
                <a:solidFill>
                  <a:srgbClr val="990099"/>
                </a:solidFill>
                <a:latin typeface="Arial"/>
                <a:ea typeface="DejaVu Sans"/>
              </a:rPr>
              <a:t>        dont un qui a suivi la DRCO</a:t>
            </a:r>
            <a:endParaRPr lang="fr-FR" sz="1800" b="0" strike="noStrike" spc="-1">
              <a:latin typeface="Arial"/>
            </a:endParaRPr>
          </a:p>
        </p:txBody>
      </p:sp>
      <p:sp>
        <p:nvSpPr>
          <p:cNvPr id="497" name="CustomShape 5"/>
          <p:cNvSpPr/>
          <p:nvPr/>
        </p:nvSpPr>
        <p:spPr>
          <a:xfrm>
            <a:off x="1008000" y="4680000"/>
            <a:ext cx="2662560" cy="176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08360">
              <a:lnSpc>
                <a:spcPct val="100000"/>
              </a:lnSpc>
            </a:pPr>
            <a:r>
              <a:rPr lang="fr-FR" sz="1800" b="1" strike="noStrike" spc="-1" dirty="0">
                <a:solidFill>
                  <a:srgbClr val="660066"/>
                </a:solidFill>
                <a:latin typeface="Arial"/>
                <a:ea typeface="DejaVu Sans"/>
              </a:rPr>
              <a:t>              CAP</a:t>
            </a:r>
            <a:endParaRPr lang="fr-FR" sz="1800" b="0" strike="noStrike" spc="-1" dirty="0">
              <a:latin typeface="Arial"/>
            </a:endParaRPr>
          </a:p>
          <a:p>
            <a:pPr marL="108360">
              <a:lnSpc>
                <a:spcPct val="100000"/>
              </a:lnSpc>
              <a:spcBef>
                <a:spcPts val="850"/>
              </a:spcBef>
            </a:pPr>
            <a:r>
              <a:rPr lang="fr-FR" sz="1800" b="1" strike="noStrike" spc="-1" dirty="0">
                <a:solidFill>
                  <a:srgbClr val="006633"/>
                </a:solidFill>
                <a:latin typeface="Arial"/>
                <a:ea typeface="DejaVu Sans"/>
              </a:rPr>
              <a:t>5 min de présentation</a:t>
            </a:r>
            <a:endParaRPr lang="fr-FR" sz="1800" b="0" strike="noStrike" spc="-1" dirty="0">
              <a:latin typeface="Arial"/>
            </a:endParaRPr>
          </a:p>
          <a:p>
            <a:pPr marL="108360">
              <a:lnSpc>
                <a:spcPct val="100000"/>
              </a:lnSpc>
            </a:pPr>
            <a:r>
              <a:rPr lang="fr-FR" sz="1800" b="1" strike="noStrike" spc="-1" dirty="0">
                <a:solidFill>
                  <a:srgbClr val="006633"/>
                </a:solidFill>
                <a:latin typeface="Arial"/>
                <a:ea typeface="DejaVu Sans"/>
              </a:rPr>
              <a:t>5 min de questions</a:t>
            </a:r>
            <a:endParaRPr lang="fr-FR" sz="1800" b="0" strike="noStrike" spc="-1" dirty="0">
              <a:latin typeface="Arial"/>
            </a:endParaRPr>
          </a:p>
          <a:p>
            <a:pPr marL="108360">
              <a:lnSpc>
                <a:spcPct val="100000"/>
              </a:lnSpc>
            </a:pPr>
            <a:r>
              <a:rPr lang="fr-FR" sz="1800" b="1" strike="noStrike" spc="-1" dirty="0">
                <a:solidFill>
                  <a:srgbClr val="006633"/>
                </a:solidFill>
                <a:latin typeface="Arial"/>
                <a:ea typeface="DejaVu Sans"/>
              </a:rPr>
              <a:t>Répartition modulable</a:t>
            </a:r>
            <a:endParaRPr lang="fr-FR" sz="1800" b="0" strike="noStrike" spc="-1" dirty="0">
              <a:latin typeface="Arial"/>
            </a:endParaRPr>
          </a:p>
          <a:p>
            <a:pPr marL="108360" algn="ctr">
              <a:lnSpc>
                <a:spcPct val="100000"/>
              </a:lnSpc>
              <a:spcBef>
                <a:spcPts val="1134"/>
              </a:spcBef>
            </a:pPr>
            <a:endParaRPr lang="fr-FR" sz="1800" b="0" strike="noStrike" spc="-1" dirty="0">
              <a:latin typeface="Arial"/>
            </a:endParaRPr>
          </a:p>
        </p:txBody>
      </p:sp>
      <p:sp>
        <p:nvSpPr>
          <p:cNvPr id="498" name="CustomShape 6"/>
          <p:cNvSpPr/>
          <p:nvPr/>
        </p:nvSpPr>
        <p:spPr>
          <a:xfrm>
            <a:off x="5184000" y="4714920"/>
            <a:ext cx="2662560" cy="1547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08360">
              <a:lnSpc>
                <a:spcPct val="100000"/>
              </a:lnSpc>
            </a:pPr>
            <a:r>
              <a:rPr lang="fr-FR" sz="1800" b="1" strike="noStrike" spc="-1" dirty="0">
                <a:solidFill>
                  <a:srgbClr val="660066"/>
                </a:solidFill>
                <a:latin typeface="Arial"/>
                <a:ea typeface="DejaVu Sans"/>
              </a:rPr>
              <a:t>           BAC PRO</a:t>
            </a:r>
            <a:endParaRPr lang="fr-FR" sz="1800" b="0" strike="noStrike" spc="-1" dirty="0">
              <a:latin typeface="Arial"/>
            </a:endParaRPr>
          </a:p>
          <a:p>
            <a:pPr marL="108360">
              <a:lnSpc>
                <a:spcPct val="100000"/>
              </a:lnSpc>
              <a:spcBef>
                <a:spcPts val="850"/>
              </a:spcBef>
            </a:pPr>
            <a:r>
              <a:rPr lang="fr-FR" sz="1800" b="1" strike="noStrike" spc="-1" dirty="0">
                <a:solidFill>
                  <a:srgbClr val="006633"/>
                </a:solidFill>
                <a:latin typeface="Arial"/>
                <a:ea typeface="DejaVu Sans"/>
              </a:rPr>
              <a:t>5 min de présentation</a:t>
            </a:r>
            <a:endParaRPr lang="fr-FR" sz="1800" b="0" strike="noStrike" spc="-1" dirty="0">
              <a:latin typeface="Arial"/>
            </a:endParaRPr>
          </a:p>
          <a:p>
            <a:pPr marL="108360">
              <a:lnSpc>
                <a:spcPct val="100000"/>
              </a:lnSpc>
            </a:pPr>
            <a:r>
              <a:rPr lang="fr-FR" sz="1800" b="1" strike="noStrike" spc="-1" dirty="0">
                <a:solidFill>
                  <a:srgbClr val="006633"/>
                </a:solidFill>
                <a:latin typeface="Arial"/>
                <a:ea typeface="DejaVu Sans"/>
              </a:rPr>
              <a:t>10 min de questions</a:t>
            </a:r>
          </a:p>
          <a:p>
            <a:pPr marL="108360"/>
            <a:r>
              <a:rPr lang="fr-FR" sz="1800" b="1" strike="noStrike" spc="-1" dirty="0">
                <a:solidFill>
                  <a:srgbClr val="006633"/>
                </a:solidFill>
                <a:latin typeface="Arial"/>
                <a:ea typeface="DejaVu Sans"/>
              </a:rPr>
              <a:t>Répartition modulable</a:t>
            </a:r>
            <a:endParaRPr lang="fr-FR" sz="1800" b="0" strike="noStrike" spc="-1" dirty="0">
              <a:latin typeface="Arial"/>
            </a:endParaRPr>
          </a:p>
          <a:p>
            <a:pPr marL="108360">
              <a:lnSpc>
                <a:spcPct val="100000"/>
              </a:lnSpc>
            </a:pPr>
            <a:endParaRPr lang="fr-FR" sz="18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8150400" y="6391440"/>
            <a:ext cx="444960" cy="35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7C8ED10-B3B1-44A6-A30F-1E1ECBF07FCF}" type="slidenum">
              <a:rPr lang="fr-FR" sz="900" b="1" strike="noStrike" spc="-1">
                <a:solidFill>
                  <a:srgbClr val="404040"/>
                </a:solidFill>
                <a:latin typeface="Arial"/>
                <a:ea typeface="Arial"/>
              </a:rPr>
              <a:t>2</a:t>
            </a:fld>
            <a:endParaRPr lang="fr-FR" sz="900" b="0" strike="noStrike" spc="-1">
              <a:latin typeface="Arial"/>
            </a:endParaRPr>
          </a:p>
        </p:txBody>
      </p:sp>
      <p:sp>
        <p:nvSpPr>
          <p:cNvPr id="371" name="CustomShape 2"/>
          <p:cNvSpPr/>
          <p:nvPr/>
        </p:nvSpPr>
        <p:spPr>
          <a:xfrm>
            <a:off x="133740" y="690520"/>
            <a:ext cx="892332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4400" b="1" strike="noStrike" cap="all" spc="-1" dirty="0">
                <a:solidFill>
                  <a:srgbClr val="404040"/>
                </a:solidFill>
                <a:latin typeface="Arial Black"/>
                <a:ea typeface="Arial Black"/>
              </a:rPr>
              <a:t>Déroulé</a:t>
            </a:r>
            <a:endParaRPr lang="fr-FR" sz="4400" b="0" strike="noStrike" spc="-1" dirty="0">
              <a:latin typeface="Arial"/>
            </a:endParaRPr>
          </a:p>
        </p:txBody>
      </p:sp>
      <p:sp>
        <p:nvSpPr>
          <p:cNvPr id="372" name="CustomShape 3"/>
          <p:cNvSpPr/>
          <p:nvPr/>
        </p:nvSpPr>
        <p:spPr>
          <a:xfrm>
            <a:off x="817920" y="1583383"/>
            <a:ext cx="7554960" cy="28916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2200" b="0" strike="noStrike" spc="-1" dirty="0">
              <a:latin typeface="Arial"/>
            </a:endParaRPr>
          </a:p>
          <a:p>
            <a:pPr>
              <a:lnSpc>
                <a:spcPct val="100000"/>
              </a:lnSpc>
            </a:pPr>
            <a:r>
              <a:rPr lang="fr-FR" sz="3200" spc="-1" dirty="0" smtClean="0">
                <a:solidFill>
                  <a:srgbClr val="000000"/>
                </a:solidFill>
                <a:latin typeface="Calibri" panose="020F0502020204030204" pitchFamily="34" charset="0"/>
                <a:ea typeface="Arial"/>
                <a:cs typeface="Calibri" panose="020F0502020204030204" pitchFamily="34" charset="0"/>
              </a:rPr>
              <a:t>I. Résumé</a:t>
            </a:r>
            <a:r>
              <a:rPr lang="fr-FR" sz="3200" b="0" strike="noStrike" spc="-1" dirty="0" smtClean="0">
                <a:solidFill>
                  <a:srgbClr val="000000"/>
                </a:solidFill>
                <a:latin typeface="Calibri" panose="020F0502020204030204" pitchFamily="34" charset="0"/>
                <a:ea typeface="Arial"/>
                <a:cs typeface="Calibri" panose="020F0502020204030204" pitchFamily="34" charset="0"/>
              </a:rPr>
              <a:t> </a:t>
            </a:r>
            <a:r>
              <a:rPr lang="fr-FR" sz="3200" b="0" strike="noStrike" spc="-1" dirty="0">
                <a:solidFill>
                  <a:srgbClr val="000000"/>
                </a:solidFill>
                <a:latin typeface="Calibri" panose="020F0502020204030204" pitchFamily="34" charset="0"/>
                <a:ea typeface="Arial"/>
                <a:cs typeface="Calibri" panose="020F0502020204030204" pitchFamily="34" charset="0"/>
              </a:rPr>
              <a:t>de la Démarche de Réalisation du Chef-d'œuvre en 5 points</a:t>
            </a:r>
            <a:endParaRPr lang="fr-FR" sz="3200" b="0" strike="noStrike" spc="-1" dirty="0">
              <a:latin typeface="Calibri" panose="020F0502020204030204" pitchFamily="34" charset="0"/>
              <a:cs typeface="Calibri" panose="020F0502020204030204" pitchFamily="34" charset="0"/>
            </a:endParaRPr>
          </a:p>
          <a:p>
            <a:pPr>
              <a:lnSpc>
                <a:spcPct val="100000"/>
              </a:lnSpc>
            </a:pPr>
            <a:endParaRPr lang="fr-FR" sz="3200" b="0" strike="noStrike" spc="-1" dirty="0">
              <a:latin typeface="Calibri" panose="020F0502020204030204" pitchFamily="34" charset="0"/>
              <a:cs typeface="Calibri" panose="020F0502020204030204" pitchFamily="34" charset="0"/>
            </a:endParaRPr>
          </a:p>
          <a:p>
            <a:pPr>
              <a:lnSpc>
                <a:spcPct val="100000"/>
              </a:lnSpc>
            </a:pPr>
            <a:endParaRPr lang="fr-FR" sz="3200" b="0" strike="noStrike" spc="-1" dirty="0">
              <a:latin typeface="Calibri" panose="020F0502020204030204" pitchFamily="34" charset="0"/>
              <a:cs typeface="Calibri" panose="020F0502020204030204" pitchFamily="34" charset="0"/>
            </a:endParaRPr>
          </a:p>
          <a:p>
            <a:pPr>
              <a:lnSpc>
                <a:spcPct val="100000"/>
              </a:lnSpc>
            </a:pPr>
            <a:r>
              <a:rPr lang="fr-FR" sz="3200" spc="-1" dirty="0" smtClean="0">
                <a:latin typeface="Calibri" panose="020F0502020204030204" pitchFamily="34" charset="0"/>
                <a:cs typeface="Calibri" panose="020F0502020204030204" pitchFamily="34" charset="0"/>
              </a:rPr>
              <a:t>II. Mobilisation </a:t>
            </a:r>
            <a:r>
              <a:rPr lang="fr-FR" sz="3200" spc="-1" dirty="0">
                <a:latin typeface="Calibri" panose="020F0502020204030204" pitchFamily="34" charset="0"/>
                <a:cs typeface="Calibri" panose="020F0502020204030204" pitchFamily="34" charset="0"/>
              </a:rPr>
              <a:t>de la PSE dans la DRCO</a:t>
            </a:r>
            <a:endParaRPr lang="fr-FR" sz="3200" b="0" strike="noStrike" spc="-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804960" y="182520"/>
            <a:ext cx="7876080" cy="128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cap="all" spc="-1">
                <a:solidFill>
                  <a:srgbClr val="404040"/>
                </a:solidFill>
                <a:latin typeface="Arial Black"/>
                <a:ea typeface="Arial Black"/>
              </a:rPr>
              <a:t>ÉVALUATION DU CO </a:t>
            </a:r>
            <a:r>
              <a:rPr lang="fr-FR" sz="1800" b="1" strike="noStrike" cap="all" spc="-1">
                <a:solidFill>
                  <a:srgbClr val="404040"/>
                </a:solidFill>
                <a:latin typeface="Arial Black"/>
                <a:ea typeface="Arial Black"/>
              </a:rPr>
              <a:t>en</a:t>
            </a:r>
            <a:r>
              <a:rPr lang="fr-FR" sz="2800" b="1" strike="noStrike" cap="all" spc="-1">
                <a:solidFill>
                  <a:srgbClr val="404040"/>
                </a:solidFill>
                <a:latin typeface="Arial Black"/>
                <a:ea typeface="Arial Black"/>
              </a:rPr>
              <a:t> CAP </a:t>
            </a:r>
            <a:r>
              <a:rPr lang="fr-FR" sz="1800" b="1" strike="noStrike" cap="all" spc="-1">
                <a:solidFill>
                  <a:srgbClr val="404040"/>
                </a:solidFill>
                <a:latin typeface="Arial Black"/>
                <a:ea typeface="Arial Black"/>
              </a:rPr>
              <a:t>et</a:t>
            </a:r>
            <a:r>
              <a:rPr lang="fr-FR" sz="2800" b="1" strike="noStrike" cap="all" spc="-1">
                <a:solidFill>
                  <a:srgbClr val="404040"/>
                </a:solidFill>
                <a:latin typeface="Arial Black"/>
                <a:ea typeface="Arial Black"/>
              </a:rPr>
              <a:t> BAC PRO</a:t>
            </a:r>
            <a:endParaRPr lang="fr-FR" sz="2800" b="0" strike="noStrike" spc="-1">
              <a:latin typeface="Arial"/>
            </a:endParaRPr>
          </a:p>
        </p:txBody>
      </p:sp>
      <p:sp>
        <p:nvSpPr>
          <p:cNvPr id="500" name="CustomShape 2"/>
          <p:cNvSpPr/>
          <p:nvPr/>
        </p:nvSpPr>
        <p:spPr>
          <a:xfrm>
            <a:off x="805320" y="1476360"/>
            <a:ext cx="7875720" cy="45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nSpc>
                <a:spcPct val="100000"/>
              </a:lnSpc>
            </a:pPr>
            <a:endParaRPr lang="fr-FR" sz="1800" b="0" strike="noStrike" spc="-1">
              <a:latin typeface="Arial"/>
            </a:endParaRPr>
          </a:p>
          <a:p>
            <a:pPr marL="274320" indent="-268560">
              <a:lnSpc>
                <a:spcPct val="100000"/>
              </a:lnSpc>
              <a:spcBef>
                <a:spcPts val="601"/>
              </a:spcBef>
            </a:pPr>
            <a:endParaRPr lang="fr-FR" sz="1800" b="0" strike="noStrike" spc="-1">
              <a:latin typeface="Arial"/>
            </a:endParaRPr>
          </a:p>
        </p:txBody>
      </p:sp>
      <p:sp>
        <p:nvSpPr>
          <p:cNvPr id="501" name="CustomShape 3"/>
          <p:cNvSpPr/>
          <p:nvPr/>
        </p:nvSpPr>
        <p:spPr>
          <a:xfrm>
            <a:off x="8150400" y="6391440"/>
            <a:ext cx="444960" cy="35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65E31B5-5ADC-45B0-B689-C00F47E2BEA6}" type="slidenum">
              <a:rPr lang="fr-FR" sz="900" b="1" strike="noStrike" spc="-1">
                <a:solidFill>
                  <a:srgbClr val="404040"/>
                </a:solidFill>
                <a:latin typeface="Arial"/>
                <a:ea typeface="Arial"/>
              </a:rPr>
              <a:t>20</a:t>
            </a:fld>
            <a:endParaRPr lang="fr-FR" sz="900" b="0" strike="noStrike" spc="-1">
              <a:latin typeface="Arial"/>
            </a:endParaRPr>
          </a:p>
        </p:txBody>
      </p:sp>
      <p:sp>
        <p:nvSpPr>
          <p:cNvPr id="502" name="CustomShape 4"/>
          <p:cNvSpPr/>
          <p:nvPr/>
        </p:nvSpPr>
        <p:spPr>
          <a:xfrm>
            <a:off x="874800" y="1329480"/>
            <a:ext cx="725904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336699"/>
                </a:solidFill>
                <a:latin typeface="Arial"/>
                <a:ea typeface="DejaVu Sans"/>
              </a:rPr>
              <a:t>Note finale</a:t>
            </a:r>
            <a:endParaRPr lang="fr-FR" sz="2400" b="0" strike="noStrike" spc="-1">
              <a:latin typeface="Arial"/>
            </a:endParaRPr>
          </a:p>
          <a:p>
            <a:pPr algn="ctr">
              <a:lnSpc>
                <a:spcPct val="100000"/>
              </a:lnSpc>
            </a:pPr>
            <a:r>
              <a:rPr lang="fr-FR" sz="2400" b="1" strike="noStrike" spc="-1">
                <a:solidFill>
                  <a:srgbClr val="336699"/>
                </a:solidFill>
                <a:latin typeface="Arial"/>
                <a:ea typeface="DejaVu Sans"/>
              </a:rPr>
              <a:t>50 % Contrôle continu + 50 % Oral</a:t>
            </a:r>
            <a:endParaRPr lang="fr-FR" sz="2400" b="0" strike="noStrike" spc="-1">
              <a:latin typeface="Arial"/>
            </a:endParaRPr>
          </a:p>
        </p:txBody>
      </p:sp>
      <p:sp>
        <p:nvSpPr>
          <p:cNvPr id="503" name="CustomShape 5"/>
          <p:cNvSpPr/>
          <p:nvPr/>
        </p:nvSpPr>
        <p:spPr>
          <a:xfrm>
            <a:off x="720000" y="2664000"/>
            <a:ext cx="3526920" cy="3813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r>
              <a:rPr lang="fr-FR" sz="1800" b="1" strike="noStrike" spc="-1">
                <a:solidFill>
                  <a:srgbClr val="660066"/>
                </a:solidFill>
                <a:latin typeface="Arial"/>
                <a:ea typeface="DejaVu Sans"/>
              </a:rPr>
              <a:t>                         CAP</a:t>
            </a:r>
            <a:endParaRPr lang="fr-FR" sz="1800" b="0" strike="noStrike" spc="-1">
              <a:latin typeface="Arial"/>
            </a:endParaRPr>
          </a:p>
          <a:p>
            <a:pPr marL="108360">
              <a:lnSpc>
                <a:spcPct val="100000"/>
              </a:lnSpc>
            </a:pPr>
            <a:endParaRPr lang="fr-FR" sz="1800" b="0" strike="noStrike" spc="-1">
              <a:latin typeface="Arial"/>
            </a:endParaRPr>
          </a:p>
          <a:p>
            <a:pPr marL="108360">
              <a:lnSpc>
                <a:spcPct val="100000"/>
              </a:lnSpc>
            </a:pPr>
            <a:r>
              <a:rPr lang="fr-FR" sz="1800" b="1" strike="noStrike" spc="-1">
                <a:solidFill>
                  <a:srgbClr val="006633"/>
                </a:solidFill>
                <a:latin typeface="Arial"/>
                <a:ea typeface="DejaVu Sans"/>
              </a:rPr>
              <a:t>- </a:t>
            </a:r>
            <a:r>
              <a:rPr lang="fr-FR" sz="1800" b="1" u="sng" strike="noStrike" spc="-1">
                <a:solidFill>
                  <a:srgbClr val="006633"/>
                </a:solidFill>
                <a:uFillTx/>
                <a:latin typeface="Arial"/>
                <a:ea typeface="DejaVu Sans"/>
              </a:rPr>
              <a:t>Note finale de coefficient 1</a:t>
            </a:r>
            <a:endParaRPr lang="fr-FR" sz="1800" b="0" strike="noStrike" spc="-1">
              <a:latin typeface="Arial"/>
            </a:endParaRPr>
          </a:p>
          <a:p>
            <a:pPr marL="108360">
              <a:lnSpc>
                <a:spcPct val="100000"/>
              </a:lnSpc>
            </a:pPr>
            <a:r>
              <a:rPr lang="fr-FR" sz="1800" b="1" strike="noStrike" spc="-1">
                <a:solidFill>
                  <a:srgbClr val="006633"/>
                </a:solidFill>
                <a:latin typeface="Arial"/>
                <a:ea typeface="DejaVu Sans"/>
              </a:rPr>
              <a:t>- Imputée à l’épreuve  </a:t>
            </a:r>
            <a:r>
              <a:t/>
            </a:r>
            <a:br/>
            <a:r>
              <a:rPr lang="fr-FR" sz="1800" b="1" strike="noStrike" spc="-1">
                <a:solidFill>
                  <a:srgbClr val="006633"/>
                </a:solidFill>
                <a:latin typeface="Arial"/>
                <a:ea typeface="DejaVu Sans"/>
              </a:rPr>
              <a:t>  professionnelle dotée du plus </a:t>
            </a:r>
            <a:r>
              <a:t/>
            </a:r>
            <a:br/>
            <a:r>
              <a:rPr lang="fr-FR" sz="1800" b="1" strike="noStrike" spc="-1">
                <a:solidFill>
                  <a:srgbClr val="006633"/>
                </a:solidFill>
                <a:latin typeface="Arial"/>
                <a:ea typeface="DejaVu Sans"/>
              </a:rPr>
              <a:t>  fort coefficient</a:t>
            </a:r>
            <a:endParaRPr lang="fr-FR" sz="1800" b="0" strike="noStrike" spc="-1">
              <a:latin typeface="Arial"/>
            </a:endParaRPr>
          </a:p>
          <a:p>
            <a:pPr marL="108360">
              <a:lnSpc>
                <a:spcPct val="100000"/>
              </a:lnSpc>
            </a:pPr>
            <a:r>
              <a:rPr lang="fr-FR" sz="1800" b="1" strike="noStrike" spc="-1">
                <a:solidFill>
                  <a:srgbClr val="006633"/>
                </a:solidFill>
                <a:latin typeface="Arial"/>
                <a:ea typeface="DejaVu Sans"/>
              </a:rPr>
              <a:t>- Dans le cas où plusieurs </a:t>
            </a:r>
            <a:r>
              <a:t/>
            </a:r>
            <a:br/>
            <a:r>
              <a:rPr lang="fr-FR" sz="1800" b="1" strike="noStrike" spc="-1">
                <a:solidFill>
                  <a:srgbClr val="006633"/>
                </a:solidFill>
                <a:latin typeface="Arial"/>
                <a:ea typeface="DejaVu Sans"/>
              </a:rPr>
              <a:t>  épreuves professionnelles ont</a:t>
            </a:r>
            <a:endParaRPr lang="fr-FR" sz="1800" b="0" strike="noStrike" spc="-1">
              <a:latin typeface="Arial"/>
            </a:endParaRPr>
          </a:p>
          <a:p>
            <a:pPr marL="108360">
              <a:lnSpc>
                <a:spcPct val="100000"/>
              </a:lnSpc>
            </a:pPr>
            <a:r>
              <a:rPr lang="fr-FR" sz="1800" b="1" strike="noStrike" spc="-1">
                <a:solidFill>
                  <a:srgbClr val="006633"/>
                </a:solidFill>
                <a:latin typeface="Arial"/>
                <a:ea typeface="DejaVu Sans"/>
              </a:rPr>
              <a:t>  ce même coefficient, le CO </a:t>
            </a:r>
            <a:r>
              <a:t/>
            </a:r>
            <a:br/>
            <a:r>
              <a:rPr lang="fr-FR" sz="1800" b="1" strike="noStrike" spc="-1">
                <a:solidFill>
                  <a:srgbClr val="006633"/>
                </a:solidFill>
                <a:latin typeface="Arial"/>
                <a:ea typeface="DejaVu Sans"/>
              </a:rPr>
              <a:t>  s’impute sur la première de </a:t>
            </a:r>
            <a:r>
              <a:t/>
            </a:r>
            <a:br/>
            <a:r>
              <a:rPr lang="fr-FR" sz="1800" b="1" strike="noStrike" spc="-1">
                <a:solidFill>
                  <a:srgbClr val="006633"/>
                </a:solidFill>
                <a:latin typeface="Arial"/>
                <a:ea typeface="DejaVu Sans"/>
              </a:rPr>
              <a:t>  ces épreuves mentionnée </a:t>
            </a:r>
            <a:r>
              <a:t/>
            </a:r>
            <a:br/>
            <a:r>
              <a:rPr lang="fr-FR" sz="1800" b="1" strike="noStrike" spc="-1">
                <a:solidFill>
                  <a:srgbClr val="006633"/>
                </a:solidFill>
                <a:latin typeface="Arial"/>
                <a:ea typeface="DejaVu Sans"/>
              </a:rPr>
              <a:t>  dans le règlement d’examen</a:t>
            </a:r>
            <a:endParaRPr lang="fr-FR" sz="1800" b="0" strike="noStrike" spc="-1">
              <a:latin typeface="Arial"/>
            </a:endParaRPr>
          </a:p>
          <a:p>
            <a:pPr marL="108360" algn="ctr">
              <a:lnSpc>
                <a:spcPct val="100000"/>
              </a:lnSpc>
              <a:spcBef>
                <a:spcPts val="1417"/>
              </a:spcBef>
            </a:pPr>
            <a:endParaRPr lang="fr-FR" sz="1800" b="0" strike="noStrike" spc="-1">
              <a:latin typeface="Arial"/>
            </a:endParaRPr>
          </a:p>
        </p:txBody>
      </p:sp>
      <p:sp>
        <p:nvSpPr>
          <p:cNvPr id="504" name="CustomShape 6"/>
          <p:cNvSpPr/>
          <p:nvPr/>
        </p:nvSpPr>
        <p:spPr>
          <a:xfrm>
            <a:off x="4824000" y="2665080"/>
            <a:ext cx="4013640" cy="3741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fr-FR" sz="1800" b="1" strike="noStrike" spc="-1">
                <a:solidFill>
                  <a:srgbClr val="660066"/>
                </a:solidFill>
                <a:latin typeface="Arial"/>
                <a:ea typeface="DejaVu Sans"/>
              </a:rPr>
              <a:t>                    BAC PRO</a:t>
            </a:r>
            <a:endParaRPr lang="fr-FR" sz="1800" b="0" strike="noStrike" spc="-1">
              <a:latin typeface="Arial"/>
            </a:endParaRPr>
          </a:p>
          <a:p>
            <a:pPr marL="108360">
              <a:lnSpc>
                <a:spcPct val="100000"/>
              </a:lnSpc>
            </a:pPr>
            <a:endParaRPr lang="fr-FR" sz="1800" b="0" strike="noStrike" spc="-1">
              <a:latin typeface="Arial"/>
            </a:endParaRPr>
          </a:p>
          <a:p>
            <a:pPr marL="108360">
              <a:lnSpc>
                <a:spcPct val="100000"/>
              </a:lnSpc>
            </a:pPr>
            <a:r>
              <a:rPr lang="fr-FR" sz="1800" b="1" strike="noStrike" spc="-1">
                <a:solidFill>
                  <a:srgbClr val="006633"/>
                </a:solidFill>
                <a:latin typeface="Arial"/>
                <a:ea typeface="DejaVu Sans"/>
              </a:rPr>
              <a:t>- </a:t>
            </a:r>
            <a:r>
              <a:rPr lang="fr-FR" sz="1800" b="1" u="sng" strike="noStrike" spc="-1">
                <a:solidFill>
                  <a:srgbClr val="006633"/>
                </a:solidFill>
                <a:uFillTx/>
                <a:latin typeface="Arial"/>
                <a:ea typeface="DejaVu Sans"/>
              </a:rPr>
              <a:t>Écart de points supérieurs ou </a:t>
            </a:r>
            <a:r>
              <a:t/>
            </a:r>
            <a:br/>
            <a:r>
              <a:rPr lang="fr-FR" sz="1800" b="1" strike="noStrike" spc="-1">
                <a:solidFill>
                  <a:srgbClr val="006633"/>
                </a:solidFill>
                <a:latin typeface="Arial"/>
                <a:ea typeface="DejaVu Sans"/>
              </a:rPr>
              <a:t>  </a:t>
            </a:r>
            <a:r>
              <a:rPr lang="fr-FR" sz="1800" b="1" u="sng" strike="noStrike" spc="-1">
                <a:solidFill>
                  <a:srgbClr val="006633"/>
                </a:solidFill>
                <a:uFillTx/>
                <a:latin typeface="Arial"/>
                <a:ea typeface="DejaVu Sans"/>
              </a:rPr>
              <a:t>inférieurs à 10 sur 20 affecté du </a:t>
            </a:r>
            <a:r>
              <a:t/>
            </a:r>
            <a:br/>
            <a:r>
              <a:rPr lang="fr-FR" sz="1800" b="1" strike="noStrike" spc="-1">
                <a:solidFill>
                  <a:srgbClr val="006633"/>
                </a:solidFill>
                <a:latin typeface="Arial"/>
                <a:ea typeface="DejaVu Sans"/>
              </a:rPr>
              <a:t>  </a:t>
            </a:r>
            <a:r>
              <a:rPr lang="fr-FR" sz="1800" b="1" u="sng" strike="noStrike" spc="-1">
                <a:solidFill>
                  <a:srgbClr val="006633"/>
                </a:solidFill>
                <a:uFillTx/>
                <a:latin typeface="Arial"/>
                <a:ea typeface="DejaVu Sans"/>
              </a:rPr>
              <a:t>coefficient 2</a:t>
            </a:r>
            <a:endParaRPr lang="fr-FR" sz="1800" b="0" strike="noStrike" spc="-1">
              <a:latin typeface="Arial"/>
            </a:endParaRPr>
          </a:p>
          <a:p>
            <a:pPr marL="108360">
              <a:lnSpc>
                <a:spcPct val="100000"/>
              </a:lnSpc>
            </a:pPr>
            <a:r>
              <a:rPr lang="fr-FR" sz="1800" b="1" strike="noStrike" spc="-1">
                <a:solidFill>
                  <a:srgbClr val="006633"/>
                </a:solidFill>
                <a:latin typeface="Arial"/>
                <a:ea typeface="DejaVu Sans"/>
              </a:rPr>
              <a:t>- Ces points affectés de ce </a:t>
            </a:r>
            <a:r>
              <a:t/>
            </a:r>
            <a:br/>
            <a:r>
              <a:rPr lang="fr-FR" sz="1800" b="1" strike="noStrike" spc="-1">
                <a:solidFill>
                  <a:srgbClr val="006633"/>
                </a:solidFill>
                <a:latin typeface="Arial"/>
                <a:ea typeface="DejaVu Sans"/>
              </a:rPr>
              <a:t>  coefficient sont intégrés à la </a:t>
            </a:r>
            <a:r>
              <a:t/>
            </a:r>
            <a:br/>
            <a:r>
              <a:rPr lang="fr-FR" sz="1800" b="1" strike="noStrike" spc="-1">
                <a:solidFill>
                  <a:srgbClr val="006633"/>
                </a:solidFill>
                <a:latin typeface="Arial"/>
                <a:ea typeface="DejaVu Sans"/>
              </a:rPr>
              <a:t>  somme des points servant au </a:t>
            </a:r>
            <a:r>
              <a:t/>
            </a:r>
            <a:br/>
            <a:r>
              <a:rPr lang="fr-FR" sz="1800" b="1" strike="noStrike" spc="-1">
                <a:solidFill>
                  <a:srgbClr val="006633"/>
                </a:solidFill>
                <a:latin typeface="Arial"/>
                <a:ea typeface="DejaVu Sans"/>
              </a:rPr>
              <a:t>  calcul de la moyenne générale</a:t>
            </a:r>
            <a:endParaRPr lang="fr-FR" sz="1800" b="0" strike="noStrike" spc="-1">
              <a:latin typeface="Arial"/>
            </a:endParaRPr>
          </a:p>
          <a:p>
            <a:pPr marL="108360">
              <a:lnSpc>
                <a:spcPct val="100000"/>
              </a:lnSpc>
            </a:pPr>
            <a:r>
              <a:rPr lang="fr-FR" sz="1800" b="1" strike="noStrike" spc="-1">
                <a:solidFill>
                  <a:srgbClr val="006633"/>
                </a:solidFill>
                <a:latin typeface="Arial"/>
                <a:ea typeface="DejaVu Sans"/>
              </a:rPr>
              <a:t>- Ils sont soit soustraits, soit   </a:t>
            </a:r>
            <a:r>
              <a:t/>
            </a:r>
            <a:br/>
            <a:r>
              <a:rPr lang="fr-FR" sz="1800" b="1" strike="noStrike" spc="-1">
                <a:solidFill>
                  <a:srgbClr val="006633"/>
                </a:solidFill>
                <a:latin typeface="Arial"/>
                <a:ea typeface="DejaVu Sans"/>
              </a:rPr>
              <a:t>  ajoutés</a:t>
            </a:r>
            <a:endParaRPr lang="fr-FR" sz="1800" b="0" strike="noStrike" spc="-1">
              <a:latin typeface="Arial"/>
            </a:endParaRPr>
          </a:p>
          <a:p>
            <a:pPr marL="108360">
              <a:lnSpc>
                <a:spcPct val="100000"/>
              </a:lnSpc>
            </a:pPr>
            <a:endParaRPr lang="fr-FR" sz="18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1143000" y="1122480"/>
            <a:ext cx="6852240" cy="129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3000" lnSpcReduction="10000"/>
          </a:bodyPr>
          <a:lstStyle/>
          <a:p>
            <a:pPr algn="ctr">
              <a:lnSpc>
                <a:spcPct val="100000"/>
              </a:lnSpc>
            </a:pPr>
            <a:r>
              <a:rPr lang="fr-FR" sz="4500" b="1" strike="noStrike" cap="all" spc="-1" dirty="0">
                <a:solidFill>
                  <a:srgbClr val="404040"/>
                </a:solidFill>
                <a:latin typeface="Arial Black"/>
                <a:ea typeface="Arial Black"/>
              </a:rPr>
              <a:t>EXPLICATION  </a:t>
            </a:r>
            <a:r>
              <a:rPr dirty="0"/>
              <a:t/>
            </a:r>
            <a:br>
              <a:rPr dirty="0"/>
            </a:br>
            <a:r>
              <a:rPr lang="fr-FR" sz="4500" b="1" strike="noStrike" cap="all" spc="-1" dirty="0">
                <a:solidFill>
                  <a:srgbClr val="404040"/>
                </a:solidFill>
                <a:latin typeface="Arial Black"/>
                <a:ea typeface="Arial Black"/>
              </a:rPr>
              <a:t>DE La DRCO</a:t>
            </a:r>
            <a:endParaRPr lang="fr-FR" sz="4500" b="0" strike="noStrike" spc="-1" dirty="0">
              <a:latin typeface="Arial"/>
            </a:endParaRPr>
          </a:p>
        </p:txBody>
      </p:sp>
      <p:sp>
        <p:nvSpPr>
          <p:cNvPr id="377" name="CustomShape 2"/>
          <p:cNvSpPr/>
          <p:nvPr/>
        </p:nvSpPr>
        <p:spPr>
          <a:xfrm>
            <a:off x="1143000" y="2781000"/>
            <a:ext cx="685224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000" b="0" strike="noStrike" spc="-1" dirty="0">
                <a:solidFill>
                  <a:srgbClr val="9F5BEF"/>
                </a:solidFill>
                <a:latin typeface="Arial"/>
                <a:ea typeface="Arial"/>
              </a:rPr>
              <a:t>-- RÉSUMÉ EN 5 POINTS --</a:t>
            </a:r>
            <a:endParaRPr lang="fr-FR" sz="2000" b="0" strike="noStrike" spc="-1" dirty="0">
              <a:latin typeface="Arial"/>
            </a:endParaRPr>
          </a:p>
        </p:txBody>
      </p:sp>
      <p:pic>
        <p:nvPicPr>
          <p:cNvPr id="378" name="Picture 2"/>
          <p:cNvPicPr/>
          <p:nvPr/>
        </p:nvPicPr>
        <p:blipFill>
          <a:blip r:embed="rId3"/>
          <a:stretch/>
        </p:blipFill>
        <p:spPr>
          <a:xfrm>
            <a:off x="2915640" y="3369240"/>
            <a:ext cx="3207240" cy="2521440"/>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804960" y="182520"/>
            <a:ext cx="7879320" cy="128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500" b="1" strike="noStrike" cap="all" spc="-1">
                <a:solidFill>
                  <a:srgbClr val="404040"/>
                </a:solidFill>
                <a:latin typeface="Arial Black"/>
                <a:ea typeface="Arial Black"/>
              </a:rPr>
              <a:t>        1 - UNE RÉALISATION CONCRÈTE</a:t>
            </a:r>
            <a:endParaRPr lang="fr-FR" sz="2500" b="0" strike="noStrike" spc="-1">
              <a:latin typeface="Arial"/>
            </a:endParaRPr>
          </a:p>
        </p:txBody>
      </p:sp>
      <p:sp>
        <p:nvSpPr>
          <p:cNvPr id="380" name="CustomShape 2"/>
          <p:cNvSpPr/>
          <p:nvPr/>
        </p:nvSpPr>
        <p:spPr>
          <a:xfrm>
            <a:off x="899640" y="1469880"/>
            <a:ext cx="1581480" cy="58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7840" indent="-175320">
              <a:lnSpc>
                <a:spcPct val="100000"/>
              </a:lnSpc>
              <a:buClr>
                <a:srgbClr val="9F5BEF"/>
              </a:buClr>
              <a:buFont typeface="Arial"/>
              <a:buChar char="■"/>
            </a:pPr>
            <a:r>
              <a:rPr lang="fr-FR" sz="2200" b="0" strike="noStrike" spc="-1">
                <a:solidFill>
                  <a:srgbClr val="9F5BEF"/>
                </a:solidFill>
                <a:latin typeface="Arial"/>
                <a:ea typeface="Arial"/>
              </a:rPr>
              <a:t>Matérielle</a:t>
            </a:r>
            <a:endParaRPr lang="fr-FR" sz="2200" b="0" strike="noStrike" spc="-1">
              <a:latin typeface="Arial"/>
            </a:endParaRPr>
          </a:p>
        </p:txBody>
      </p:sp>
      <p:sp>
        <p:nvSpPr>
          <p:cNvPr id="381" name="CustomShape 3"/>
          <p:cNvSpPr/>
          <p:nvPr/>
        </p:nvSpPr>
        <p:spPr>
          <a:xfrm>
            <a:off x="6056280" y="1469880"/>
            <a:ext cx="1996560" cy="106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7840" indent="-175320">
              <a:lnSpc>
                <a:spcPct val="100000"/>
              </a:lnSpc>
              <a:buClr>
                <a:srgbClr val="9F5BEF"/>
              </a:buClr>
              <a:buFont typeface="Arial"/>
              <a:buChar char="■"/>
            </a:pPr>
            <a:r>
              <a:rPr lang="fr-FR" sz="2200" b="0" strike="noStrike" spc="-1">
                <a:solidFill>
                  <a:srgbClr val="9F5BEF"/>
                </a:solidFill>
                <a:latin typeface="Arial"/>
                <a:ea typeface="Arial"/>
              </a:rPr>
              <a:t>Immatérielle</a:t>
            </a:r>
            <a:endParaRPr lang="fr-FR" sz="2200" b="0" strike="noStrike" spc="-1">
              <a:latin typeface="Arial"/>
            </a:endParaRPr>
          </a:p>
        </p:txBody>
      </p:sp>
      <p:sp>
        <p:nvSpPr>
          <p:cNvPr id="382" name="CustomShape 4"/>
          <p:cNvSpPr/>
          <p:nvPr/>
        </p:nvSpPr>
        <p:spPr>
          <a:xfrm>
            <a:off x="3725640" y="1259640"/>
            <a:ext cx="1149480" cy="41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400" b="0" strike="noStrike" spc="-1">
                <a:solidFill>
                  <a:srgbClr val="FF0000"/>
                </a:solidFill>
                <a:latin typeface="Arial"/>
                <a:ea typeface="Arial"/>
              </a:rPr>
              <a:t>et / ou</a:t>
            </a:r>
            <a:endParaRPr lang="fr-FR" sz="2400" b="0" strike="noStrike" spc="-1">
              <a:latin typeface="Arial"/>
            </a:endParaRPr>
          </a:p>
        </p:txBody>
      </p:sp>
      <p:pic>
        <p:nvPicPr>
          <p:cNvPr id="383" name="Picture 2"/>
          <p:cNvPicPr/>
          <p:nvPr/>
        </p:nvPicPr>
        <p:blipFill>
          <a:blip r:embed="rId3"/>
          <a:stretch/>
        </p:blipFill>
        <p:spPr>
          <a:xfrm>
            <a:off x="272160" y="2421000"/>
            <a:ext cx="3439080" cy="2359800"/>
          </a:xfrm>
          <a:prstGeom prst="rect">
            <a:avLst/>
          </a:prstGeom>
          <a:ln>
            <a:noFill/>
          </a:ln>
        </p:spPr>
      </p:pic>
      <p:pic>
        <p:nvPicPr>
          <p:cNvPr id="384" name="Picture 4"/>
          <p:cNvPicPr/>
          <p:nvPr/>
        </p:nvPicPr>
        <p:blipFill>
          <a:blip r:embed="rId4"/>
          <a:stretch/>
        </p:blipFill>
        <p:spPr>
          <a:xfrm>
            <a:off x="5364000" y="2445480"/>
            <a:ext cx="3443760" cy="2334960"/>
          </a:xfrm>
          <a:prstGeom prst="rect">
            <a:avLst/>
          </a:prstGeom>
          <a:ln>
            <a:noFill/>
          </a:ln>
        </p:spPr>
      </p:pic>
      <p:pic>
        <p:nvPicPr>
          <p:cNvPr id="385" name="Picture 2"/>
          <p:cNvPicPr/>
          <p:nvPr/>
        </p:nvPicPr>
        <p:blipFill>
          <a:blip r:embed="rId5"/>
          <a:stretch/>
        </p:blipFill>
        <p:spPr>
          <a:xfrm>
            <a:off x="395640" y="467640"/>
            <a:ext cx="1392120" cy="785880"/>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1"/>
          <p:cNvSpPr/>
          <p:nvPr/>
        </p:nvSpPr>
        <p:spPr>
          <a:xfrm>
            <a:off x="804960" y="182520"/>
            <a:ext cx="78793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500" b="1" strike="noStrike" cap="all" spc="-1">
                <a:solidFill>
                  <a:srgbClr val="404040"/>
                </a:solidFill>
                <a:latin typeface="Arial Black"/>
                <a:ea typeface="Arial Black"/>
              </a:rPr>
              <a:t>     2 - Ancrée dans le référentiel pro</a:t>
            </a:r>
            <a:endParaRPr lang="fr-FR" sz="2500" b="0" strike="noStrike" spc="-1">
              <a:latin typeface="Arial"/>
            </a:endParaRPr>
          </a:p>
        </p:txBody>
      </p:sp>
      <p:sp>
        <p:nvSpPr>
          <p:cNvPr id="387" name="CustomShape 2"/>
          <p:cNvSpPr/>
          <p:nvPr/>
        </p:nvSpPr>
        <p:spPr>
          <a:xfrm>
            <a:off x="179640" y="620640"/>
            <a:ext cx="8710560" cy="452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7840" indent="-175320">
              <a:lnSpc>
                <a:spcPct val="100000"/>
              </a:lnSpc>
              <a:buClr>
                <a:srgbClr val="9F5BEF"/>
              </a:buClr>
              <a:buFont typeface="Arial"/>
              <a:buChar char="■"/>
            </a:pPr>
            <a:r>
              <a:rPr lang="fr-FR" sz="2200" b="0" strike="noStrike" spc="-1" dirty="0">
                <a:solidFill>
                  <a:srgbClr val="9F5BEF"/>
                </a:solidFill>
                <a:latin typeface="Arial"/>
                <a:ea typeface="Arial"/>
              </a:rPr>
              <a:t>Pour travailler des compétences professionnelles de la spécialité</a:t>
            </a: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marL="177840" indent="-175320">
              <a:lnSpc>
                <a:spcPct val="100000"/>
              </a:lnSpc>
              <a:buClr>
                <a:srgbClr val="9F5BEF"/>
              </a:buClr>
              <a:buFont typeface="Arial"/>
              <a:buChar char="■"/>
            </a:pPr>
            <a:r>
              <a:rPr lang="fr-FR" sz="2200" b="0" strike="noStrike" spc="-1" dirty="0">
                <a:solidFill>
                  <a:srgbClr val="9F5BEF"/>
                </a:solidFill>
                <a:latin typeface="Arial"/>
                <a:ea typeface="Arial"/>
              </a:rPr>
              <a:t>Mais aussi des compétences transversales</a:t>
            </a:r>
            <a:endParaRPr lang="fr-FR" sz="2200" b="0" strike="noStrike" spc="-1" dirty="0">
              <a:latin typeface="Arial"/>
            </a:endParaRPr>
          </a:p>
          <a:p>
            <a:pPr>
              <a:lnSpc>
                <a:spcPct val="100000"/>
              </a:lnSpc>
            </a:pPr>
            <a:endParaRPr lang="fr-FR" sz="2200" b="0" strike="noStrike" spc="-1" dirty="0">
              <a:latin typeface="Arial"/>
            </a:endParaRPr>
          </a:p>
        </p:txBody>
      </p:sp>
      <p:pic>
        <p:nvPicPr>
          <p:cNvPr id="388" name="Picture 2"/>
          <p:cNvPicPr/>
          <p:nvPr/>
        </p:nvPicPr>
        <p:blipFill>
          <a:blip r:embed="rId3"/>
          <a:stretch/>
        </p:blipFill>
        <p:spPr>
          <a:xfrm>
            <a:off x="1045028" y="1139040"/>
            <a:ext cx="3372711" cy="2436300"/>
          </a:xfrm>
          <a:prstGeom prst="rect">
            <a:avLst/>
          </a:prstGeom>
          <a:ln>
            <a:noFill/>
          </a:ln>
        </p:spPr>
      </p:pic>
      <p:pic>
        <p:nvPicPr>
          <p:cNvPr id="389" name="Picture 6"/>
          <p:cNvPicPr/>
          <p:nvPr/>
        </p:nvPicPr>
        <p:blipFill>
          <a:blip r:embed="rId4"/>
          <a:stretch/>
        </p:blipFill>
        <p:spPr>
          <a:xfrm>
            <a:off x="5963445" y="3964165"/>
            <a:ext cx="2789189" cy="2735943"/>
          </a:xfrm>
          <a:prstGeom prst="rect">
            <a:avLst/>
          </a:prstGeom>
          <a:ln>
            <a:noFill/>
          </a:ln>
        </p:spPr>
      </p:pic>
      <p:sp>
        <p:nvSpPr>
          <p:cNvPr id="390" name="CustomShape 3"/>
          <p:cNvSpPr/>
          <p:nvPr/>
        </p:nvSpPr>
        <p:spPr>
          <a:xfrm>
            <a:off x="6063120" y="1917000"/>
            <a:ext cx="25898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Arial"/>
              </a:rPr>
              <a:t>elles sont liées à un même </a:t>
            </a:r>
            <a:r>
              <a:rPr lang="fr-FR" sz="1800" b="1" strike="noStrike" spc="-1">
                <a:solidFill>
                  <a:srgbClr val="000000"/>
                </a:solidFill>
                <a:latin typeface="Calibri"/>
                <a:ea typeface="Arial"/>
              </a:rPr>
              <a:t>corps de métier.</a:t>
            </a:r>
            <a:endParaRPr lang="fr-FR" sz="1800" b="0" strike="noStrike" spc="-1">
              <a:latin typeface="Arial"/>
            </a:endParaRPr>
          </a:p>
        </p:txBody>
      </p:sp>
      <p:sp>
        <p:nvSpPr>
          <p:cNvPr id="391" name="CustomShape 4"/>
          <p:cNvSpPr/>
          <p:nvPr/>
        </p:nvSpPr>
        <p:spPr>
          <a:xfrm>
            <a:off x="344160" y="4065766"/>
            <a:ext cx="3612240" cy="20298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Calibri"/>
                <a:ea typeface="Arial"/>
              </a:rPr>
              <a:t>On les retrouve dans plusieurs métiers :</a:t>
            </a:r>
            <a:endParaRPr lang="fr-FR" sz="1800" b="0" strike="noStrike" spc="-1" dirty="0">
              <a:latin typeface="Arial"/>
            </a:endParaRPr>
          </a:p>
          <a:p>
            <a:pPr>
              <a:lnSpc>
                <a:spcPct val="100000"/>
              </a:lnSpc>
            </a:pPr>
            <a:r>
              <a:rPr lang="fr-FR" sz="1800" b="1" i="1" strike="noStrike" spc="-1" dirty="0">
                <a:solidFill>
                  <a:srgbClr val="000000"/>
                </a:solidFill>
                <a:latin typeface="Calibri" panose="020F0502020204030204" pitchFamily="34" charset="0"/>
                <a:ea typeface="Arial"/>
                <a:cs typeface="Calibri" panose="020F0502020204030204" pitchFamily="34" charset="0"/>
              </a:rPr>
              <a:t>Compétences relationnelles</a:t>
            </a:r>
            <a:endParaRPr lang="fr-FR" spc="-1" dirty="0">
              <a:latin typeface="Calibri" panose="020F0502020204030204" pitchFamily="34" charset="0"/>
              <a:cs typeface="Calibri" panose="020F0502020204030204" pitchFamily="34" charset="0"/>
            </a:endParaRPr>
          </a:p>
          <a:p>
            <a:pPr>
              <a:lnSpc>
                <a:spcPct val="100000"/>
              </a:lnSpc>
            </a:pPr>
            <a:r>
              <a:rPr lang="fr-FR" sz="1800" b="1" i="1" strike="noStrike" spc="-1" dirty="0">
                <a:solidFill>
                  <a:srgbClr val="000000"/>
                </a:solidFill>
                <a:latin typeface="Calibri" panose="020F0502020204030204" pitchFamily="34" charset="0"/>
                <a:ea typeface="Arial"/>
                <a:cs typeface="Calibri" panose="020F0502020204030204" pitchFamily="34" charset="0"/>
              </a:rPr>
              <a:t>Compétences organisationnelles</a:t>
            </a:r>
          </a:p>
          <a:p>
            <a:pPr>
              <a:lnSpc>
                <a:spcPct val="100000"/>
              </a:lnSpc>
            </a:pPr>
            <a:r>
              <a:rPr lang="fr-FR" b="1" i="1" spc="-1" dirty="0">
                <a:solidFill>
                  <a:srgbClr val="000000"/>
                </a:solidFill>
                <a:latin typeface="Calibri" panose="020F0502020204030204" pitchFamily="34" charset="0"/>
                <a:ea typeface="Arial"/>
                <a:cs typeface="Calibri" panose="020F0502020204030204" pitchFamily="34" charset="0"/>
              </a:rPr>
              <a:t>Communication orale</a:t>
            </a:r>
          </a:p>
          <a:p>
            <a:pPr>
              <a:lnSpc>
                <a:spcPct val="100000"/>
              </a:lnSpc>
            </a:pPr>
            <a:r>
              <a:rPr lang="fr-FR" sz="1800" b="1" i="1" strike="noStrike" spc="-1" dirty="0">
                <a:solidFill>
                  <a:srgbClr val="000000"/>
                </a:solidFill>
                <a:latin typeface="Calibri" panose="020F0502020204030204" pitchFamily="34" charset="0"/>
                <a:ea typeface="Arial"/>
                <a:cs typeface="Calibri" panose="020F0502020204030204" pitchFamily="34" charset="0"/>
              </a:rPr>
              <a:t>Recherche documentaire</a:t>
            </a:r>
          </a:p>
          <a:p>
            <a:pPr>
              <a:lnSpc>
                <a:spcPct val="100000"/>
              </a:lnSpc>
            </a:pPr>
            <a:r>
              <a:rPr lang="fr-FR" b="1" i="1" spc="-1" dirty="0">
                <a:solidFill>
                  <a:srgbClr val="000000"/>
                </a:solidFill>
                <a:latin typeface="Calibri" panose="020F0502020204030204" pitchFamily="34" charset="0"/>
                <a:ea typeface="Arial"/>
                <a:cs typeface="Calibri" panose="020F0502020204030204" pitchFamily="34" charset="0"/>
              </a:rPr>
              <a:t>Communication écrite</a:t>
            </a:r>
            <a:endParaRPr lang="fr-FR" sz="1800" b="1" i="1" strike="noStrike" spc="-1" dirty="0">
              <a:solidFill>
                <a:srgbClr val="000000"/>
              </a:solidFill>
              <a:latin typeface="Calibri" panose="020F0502020204030204" pitchFamily="34" charset="0"/>
              <a:ea typeface="Arial"/>
              <a:cs typeface="Calibri" panose="020F0502020204030204" pitchFamily="34" charset="0"/>
            </a:endParaRPr>
          </a:p>
        </p:txBody>
      </p:sp>
      <p:pic>
        <p:nvPicPr>
          <p:cNvPr id="392" name="Picture 2"/>
          <p:cNvPicPr/>
          <p:nvPr/>
        </p:nvPicPr>
        <p:blipFill>
          <a:blip r:embed="rId5"/>
          <a:stretch/>
        </p:blipFill>
        <p:spPr>
          <a:xfrm>
            <a:off x="344160" y="182520"/>
            <a:ext cx="919080" cy="5184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389"/>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804960" y="182520"/>
            <a:ext cx="7879320" cy="128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500" b="1" strike="noStrike" cap="all" spc="-1">
                <a:solidFill>
                  <a:srgbClr val="404040"/>
                </a:solidFill>
                <a:latin typeface="Arial Black"/>
                <a:ea typeface="Arial Black"/>
              </a:rPr>
              <a:t>            3 - PLURIDISCIPLINAIRE</a:t>
            </a:r>
            <a:endParaRPr lang="fr-FR" sz="2500" b="0" strike="noStrike" spc="-1">
              <a:latin typeface="Arial"/>
            </a:endParaRPr>
          </a:p>
        </p:txBody>
      </p:sp>
      <p:sp>
        <p:nvSpPr>
          <p:cNvPr id="394" name="CustomShape 2"/>
          <p:cNvSpPr/>
          <p:nvPr/>
        </p:nvSpPr>
        <p:spPr>
          <a:xfrm>
            <a:off x="179640" y="1553760"/>
            <a:ext cx="8782560" cy="452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7840" indent="-175320">
              <a:lnSpc>
                <a:spcPct val="100000"/>
              </a:lnSpc>
              <a:buClr>
                <a:srgbClr val="9F5BEF"/>
              </a:buClr>
              <a:buFont typeface="Arial"/>
              <a:buChar char="■"/>
            </a:pPr>
            <a:r>
              <a:rPr lang="fr-FR" sz="2200" b="0" strike="noStrike" spc="-1">
                <a:solidFill>
                  <a:srgbClr val="9F5BEF"/>
                </a:solidFill>
                <a:latin typeface="Arial"/>
                <a:ea typeface="Arial"/>
              </a:rPr>
              <a:t> Par association directe à certaines disciplines et prise en charge par les enseignants de l’équipe</a:t>
            </a: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marL="177840" indent="-175320">
              <a:lnSpc>
                <a:spcPct val="100000"/>
              </a:lnSpc>
              <a:buClr>
                <a:srgbClr val="9F5BEF"/>
              </a:buClr>
              <a:buFont typeface="Arial"/>
              <a:buChar char="■"/>
            </a:pPr>
            <a:r>
              <a:rPr lang="fr-FR" sz="2200" b="0" strike="noStrike" spc="-1">
                <a:solidFill>
                  <a:srgbClr val="9F5BEF"/>
                </a:solidFill>
                <a:latin typeface="Arial"/>
                <a:ea typeface="Arial"/>
              </a:rPr>
              <a:t> Prise en charge par le professeur référent, des partenaires extérieurs </a:t>
            </a: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marL="177840" indent="-175320">
              <a:lnSpc>
                <a:spcPct val="100000"/>
              </a:lnSpc>
              <a:buClr>
                <a:srgbClr val="9F5BEF"/>
              </a:buClr>
              <a:buFont typeface="Arial"/>
              <a:buChar char="■"/>
            </a:pPr>
            <a:r>
              <a:rPr lang="fr-FR" sz="2200" b="0" strike="noStrike" spc="-1">
                <a:solidFill>
                  <a:srgbClr val="9F5BEF"/>
                </a:solidFill>
                <a:latin typeface="Arial"/>
                <a:ea typeface="Arial"/>
              </a:rPr>
              <a:t> Par association avec d’autres spécialités</a:t>
            </a:r>
            <a:endParaRPr lang="fr-FR" sz="2200" b="0" strike="noStrike" spc="-1">
              <a:latin typeface="Arial"/>
            </a:endParaRPr>
          </a:p>
        </p:txBody>
      </p:sp>
      <p:sp>
        <p:nvSpPr>
          <p:cNvPr id="395" name="CustomShape 3"/>
          <p:cNvSpPr/>
          <p:nvPr/>
        </p:nvSpPr>
        <p:spPr>
          <a:xfrm>
            <a:off x="179640" y="4077000"/>
            <a:ext cx="1365480" cy="4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strike="noStrike" spc="-1">
                <a:solidFill>
                  <a:srgbClr val="FF0000"/>
                </a:solidFill>
                <a:latin typeface="Calibri"/>
                <a:ea typeface="Arial"/>
              </a:rPr>
              <a:t>ET / OU</a:t>
            </a:r>
            <a:endParaRPr lang="fr-FR" sz="2200" b="0" strike="noStrike" spc="-1">
              <a:latin typeface="Arial"/>
            </a:endParaRPr>
          </a:p>
        </p:txBody>
      </p:sp>
      <p:sp>
        <p:nvSpPr>
          <p:cNvPr id="396" name="CustomShape 4"/>
          <p:cNvSpPr/>
          <p:nvPr/>
        </p:nvSpPr>
        <p:spPr>
          <a:xfrm>
            <a:off x="179640" y="2421000"/>
            <a:ext cx="1365480" cy="4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strike="noStrike" spc="-1">
                <a:solidFill>
                  <a:srgbClr val="FF0000"/>
                </a:solidFill>
                <a:latin typeface="Calibri"/>
                <a:ea typeface="Arial"/>
              </a:rPr>
              <a:t>ET / OU</a:t>
            </a:r>
            <a:endParaRPr lang="fr-FR" sz="2200" b="0" strike="noStrike" spc="-1">
              <a:latin typeface="Arial"/>
            </a:endParaRPr>
          </a:p>
        </p:txBody>
      </p:sp>
      <p:pic>
        <p:nvPicPr>
          <p:cNvPr id="397" name="Picture 2"/>
          <p:cNvPicPr/>
          <p:nvPr/>
        </p:nvPicPr>
        <p:blipFill>
          <a:blip r:embed="rId3"/>
          <a:stretch/>
        </p:blipFill>
        <p:spPr>
          <a:xfrm>
            <a:off x="1259640" y="469440"/>
            <a:ext cx="1392120" cy="785880"/>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2503440" y="1285200"/>
            <a:ext cx="5004360" cy="1917000"/>
          </a:xfrm>
          <a:custGeom>
            <a:avLst/>
            <a:gdLst/>
            <a:ahLst/>
            <a:cxnLst/>
            <a:rect l="l" t="t" r="r" b="b"/>
            <a:pathLst>
              <a:path w="5006715" h="1919604">
                <a:moveTo>
                  <a:pt x="0" y="108754"/>
                </a:moveTo>
                <a:cubicBezTo>
                  <a:pt x="403485" y="124993"/>
                  <a:pt x="806971" y="141233"/>
                  <a:pt x="914400" y="318617"/>
                </a:cubicBezTo>
                <a:cubicBezTo>
                  <a:pt x="1021829" y="496001"/>
                  <a:pt x="592111" y="1015659"/>
                  <a:pt x="644577" y="1173056"/>
                </a:cubicBezTo>
                <a:cubicBezTo>
                  <a:pt x="697043" y="1330453"/>
                  <a:pt x="1034322" y="1302971"/>
                  <a:pt x="1229194" y="1262997"/>
                </a:cubicBezTo>
                <a:cubicBezTo>
                  <a:pt x="1424066" y="1223023"/>
                  <a:pt x="1688892" y="1143075"/>
                  <a:pt x="1813810" y="933213"/>
                </a:cubicBezTo>
                <a:cubicBezTo>
                  <a:pt x="1938728" y="723351"/>
                  <a:pt x="1861279" y="51292"/>
                  <a:pt x="1978702" y="3823"/>
                </a:cubicBezTo>
                <a:cubicBezTo>
                  <a:pt x="2096125" y="-43646"/>
                  <a:pt x="2403423" y="361089"/>
                  <a:pt x="2518348" y="648400"/>
                </a:cubicBezTo>
                <a:cubicBezTo>
                  <a:pt x="2633273" y="935711"/>
                  <a:pt x="2560821" y="1517830"/>
                  <a:pt x="2668250" y="1727692"/>
                </a:cubicBezTo>
                <a:cubicBezTo>
                  <a:pt x="2775679" y="1937554"/>
                  <a:pt x="3038007" y="1932558"/>
                  <a:pt x="3162925" y="1907574"/>
                </a:cubicBezTo>
                <a:cubicBezTo>
                  <a:pt x="3287843" y="1882590"/>
                  <a:pt x="3345306" y="1750177"/>
                  <a:pt x="3417758" y="1577790"/>
                </a:cubicBezTo>
                <a:cubicBezTo>
                  <a:pt x="3490210" y="1405403"/>
                  <a:pt x="3515194" y="1040643"/>
                  <a:pt x="3597640" y="873253"/>
                </a:cubicBezTo>
                <a:cubicBezTo>
                  <a:pt x="3680086" y="705863"/>
                  <a:pt x="3677587" y="513488"/>
                  <a:pt x="3912433" y="573449"/>
                </a:cubicBezTo>
                <a:cubicBezTo>
                  <a:pt x="4147279" y="633410"/>
                  <a:pt x="4576997" y="933213"/>
                  <a:pt x="5006715" y="1233017"/>
                </a:cubicBezTo>
              </a:path>
            </a:pathLst>
          </a:custGeom>
          <a:noFill/>
          <a:ln w="76320">
            <a:solidFill>
              <a:srgbClr val="00B05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7" name="CustomShape 2"/>
          <p:cNvSpPr/>
          <p:nvPr/>
        </p:nvSpPr>
        <p:spPr>
          <a:xfrm>
            <a:off x="804960" y="183960"/>
            <a:ext cx="7879320" cy="73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500" b="1" strike="noStrike" cap="all" spc="-1" dirty="0">
                <a:solidFill>
                  <a:srgbClr val="404040"/>
                </a:solidFill>
                <a:latin typeface="Arial Black"/>
                <a:ea typeface="Arial Black"/>
              </a:rPr>
              <a:t>               4 - UN </a:t>
            </a:r>
            <a:r>
              <a:rPr lang="fr-FR" sz="2500" b="1" strike="noStrike" cap="all" spc="-1" dirty="0">
                <a:solidFill>
                  <a:srgbClr val="00B050"/>
                </a:solidFill>
                <a:latin typeface="Arial Black"/>
                <a:ea typeface="Arial Black"/>
              </a:rPr>
              <a:t>PARCOURS</a:t>
            </a:r>
            <a:endParaRPr lang="fr-FR" sz="2500" b="0" strike="noStrike" spc="-1" dirty="0">
              <a:latin typeface="Arial"/>
            </a:endParaRPr>
          </a:p>
        </p:txBody>
      </p:sp>
      <p:grpSp>
        <p:nvGrpSpPr>
          <p:cNvPr id="418" name="Group 3"/>
          <p:cNvGrpSpPr/>
          <p:nvPr/>
        </p:nvGrpSpPr>
        <p:grpSpPr>
          <a:xfrm>
            <a:off x="804960" y="3205080"/>
            <a:ext cx="7884000" cy="3389760"/>
            <a:chOff x="804960" y="3205080"/>
            <a:chExt cx="7884000" cy="3389760"/>
          </a:xfrm>
        </p:grpSpPr>
        <p:sp>
          <p:nvSpPr>
            <p:cNvPr id="419" name="CustomShape 4"/>
            <p:cNvSpPr/>
            <p:nvPr/>
          </p:nvSpPr>
          <p:spPr>
            <a:xfrm>
              <a:off x="1396440" y="3205080"/>
              <a:ext cx="6701040" cy="3389760"/>
            </a:xfrm>
            <a:prstGeom prst="rightArrow">
              <a:avLst>
                <a:gd name="adj1" fmla="val 50000"/>
                <a:gd name="adj2" fmla="val 50000"/>
              </a:avLst>
            </a:prstGeom>
            <a:ln>
              <a:noFill/>
            </a:ln>
          </p:spPr>
          <p:style>
            <a:lnRef idx="0">
              <a:schemeClr val="accent1"/>
            </a:lnRef>
            <a:fillRef idx="1">
              <a:schemeClr val="accent1">
                <a:tint val="40000"/>
              </a:schemeClr>
            </a:fillRef>
            <a:effectRef idx="0">
              <a:scrgbClr r="0" g="0" b="0"/>
            </a:effectRef>
            <a:fontRef idx="minor"/>
          </p:style>
        </p:sp>
        <p:grpSp>
          <p:nvGrpSpPr>
            <p:cNvPr id="420" name="Group 5"/>
            <p:cNvGrpSpPr/>
            <p:nvPr/>
          </p:nvGrpSpPr>
          <p:grpSpPr>
            <a:xfrm>
              <a:off x="804960" y="4091040"/>
              <a:ext cx="7884000" cy="1917874"/>
              <a:chOff x="804960" y="4091040"/>
              <a:chExt cx="7884000" cy="1917874"/>
            </a:xfrm>
          </p:grpSpPr>
          <p:sp>
            <p:nvSpPr>
              <p:cNvPr id="421" name="CustomShape 6"/>
              <p:cNvSpPr/>
              <p:nvPr/>
            </p:nvSpPr>
            <p:spPr>
              <a:xfrm>
                <a:off x="804960" y="4222800"/>
                <a:ext cx="2541600" cy="1354320"/>
              </a:xfrm>
              <a:prstGeom prst="roundRect">
                <a:avLst>
                  <a:gd name="adj" fmla="val 16667"/>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fr-FR" sz="1800" b="1" strike="noStrike" spc="-1">
                    <a:solidFill>
                      <a:srgbClr val="FFFFFF"/>
                    </a:solidFill>
                    <a:latin typeface="Calibri"/>
                    <a:ea typeface="Arial"/>
                  </a:rPr>
                  <a:t>Revues de projet :</a:t>
                </a: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1800" b="0" strike="noStrike" spc="-1">
                    <a:solidFill>
                      <a:srgbClr val="FFFFFF"/>
                    </a:solidFill>
                    <a:latin typeface="Calibri"/>
                    <a:ea typeface="Arial"/>
                  </a:rPr>
                  <a:t>- prise de décisions</a:t>
                </a:r>
                <a:endParaRPr lang="fr-FR" sz="1800" b="0" strike="noStrike" spc="-1">
                  <a:latin typeface="Arial"/>
                </a:endParaRPr>
              </a:p>
              <a:p>
                <a:pPr algn="ctr">
                  <a:lnSpc>
                    <a:spcPct val="100000"/>
                  </a:lnSpc>
                </a:pPr>
                <a:r>
                  <a:rPr lang="fr-FR" sz="1800" b="0" strike="noStrike" spc="-1">
                    <a:solidFill>
                      <a:srgbClr val="FFFFFF"/>
                    </a:solidFill>
                    <a:latin typeface="Calibri"/>
                    <a:ea typeface="Arial"/>
                  </a:rPr>
                  <a:t>- choix de solutions</a:t>
                </a:r>
                <a:endParaRPr lang="fr-FR" sz="1800" b="0" strike="noStrike" spc="-1">
                  <a:latin typeface="Arial"/>
                </a:endParaRPr>
              </a:p>
              <a:p>
                <a:pPr algn="ctr">
                  <a:lnSpc>
                    <a:spcPct val="100000"/>
                  </a:lnSpc>
                </a:pPr>
                <a:r>
                  <a:rPr lang="fr-FR" sz="1800" b="0" strike="noStrike" spc="-1">
                    <a:solidFill>
                      <a:srgbClr val="FFFFFF"/>
                    </a:solidFill>
                    <a:latin typeface="Calibri"/>
                    <a:ea typeface="Arial"/>
                  </a:rPr>
                  <a:t>- etc..</a:t>
                </a:r>
                <a:endParaRPr lang="fr-FR" sz="1800" b="0" strike="noStrike" spc="-1">
                  <a:latin typeface="Arial"/>
                </a:endParaRPr>
              </a:p>
            </p:txBody>
          </p:sp>
          <p:sp>
            <p:nvSpPr>
              <p:cNvPr id="422" name="CustomShape 7"/>
              <p:cNvSpPr/>
              <p:nvPr/>
            </p:nvSpPr>
            <p:spPr>
              <a:xfrm>
                <a:off x="3476160" y="4091040"/>
                <a:ext cx="2541600" cy="1917874"/>
              </a:xfrm>
              <a:prstGeom prst="roundRect">
                <a:avLst>
                  <a:gd name="adj" fmla="val 16667"/>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fr-FR" sz="1800" b="0" strike="noStrike" spc="-1" dirty="0">
                    <a:solidFill>
                      <a:srgbClr val="FFFFFF"/>
                    </a:solidFill>
                    <a:latin typeface="Calibri"/>
                    <a:ea typeface="Arial"/>
                  </a:rPr>
                  <a:t>De compétences professionnelles, transversales, disciplinaires</a:t>
                </a:r>
                <a:endParaRPr lang="fr-FR" sz="1800" b="0" strike="noStrike" spc="-1" dirty="0">
                  <a:latin typeface="Arial"/>
                </a:endParaRPr>
              </a:p>
              <a:p>
                <a:pPr algn="ctr">
                  <a:lnSpc>
                    <a:spcPct val="100000"/>
                  </a:lnSpc>
                </a:pPr>
                <a:r>
                  <a:rPr lang="fr-FR" sz="1800" b="0" strike="noStrike" spc="-1" dirty="0">
                    <a:solidFill>
                      <a:srgbClr val="FFFFFF"/>
                    </a:solidFill>
                    <a:latin typeface="Calibri"/>
                    <a:ea typeface="Arial"/>
                  </a:rPr>
                  <a:t>qui se traduisent en notes/appréciations dans le bulletin</a:t>
                </a:r>
                <a:endParaRPr lang="fr-FR" sz="1800" b="0" strike="noStrike" spc="-1" dirty="0">
                  <a:latin typeface="Arial"/>
                </a:endParaRPr>
              </a:p>
            </p:txBody>
          </p:sp>
          <p:sp>
            <p:nvSpPr>
              <p:cNvPr id="423" name="CustomShape 8"/>
              <p:cNvSpPr/>
              <p:nvPr/>
            </p:nvSpPr>
            <p:spPr>
              <a:xfrm>
                <a:off x="6147360" y="4222800"/>
                <a:ext cx="2541600" cy="1354320"/>
              </a:xfrm>
              <a:prstGeom prst="roundRect">
                <a:avLst>
                  <a:gd name="adj" fmla="val 16667"/>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fr-FR" sz="1800" b="1" strike="noStrike" spc="-1">
                    <a:solidFill>
                      <a:srgbClr val="FFFFFF"/>
                    </a:solidFill>
                    <a:latin typeface="Calibri"/>
                    <a:ea typeface="Arial"/>
                  </a:rPr>
                  <a:t>Et ligne d’arrivée </a:t>
                </a:r>
                <a:r>
                  <a:rPr lang="fr-FR" sz="1800" b="0" strike="noStrike" spc="-1">
                    <a:solidFill>
                      <a:srgbClr val="FFFFFF"/>
                    </a:solidFill>
                    <a:latin typeface="Calibri"/>
                    <a:ea typeface="Arial"/>
                  </a:rPr>
                  <a:t>: évaluation </a:t>
                </a:r>
                <a:endParaRPr lang="fr-FR" sz="1800" b="0" strike="noStrike" spc="-1">
                  <a:latin typeface="Arial"/>
                </a:endParaRPr>
              </a:p>
            </p:txBody>
          </p:sp>
        </p:grpSp>
      </p:grpSp>
      <p:pic>
        <p:nvPicPr>
          <p:cNvPr id="424" name="Picture 4"/>
          <p:cNvPicPr/>
          <p:nvPr/>
        </p:nvPicPr>
        <p:blipFill>
          <a:blip r:embed="rId3"/>
          <a:stretch/>
        </p:blipFill>
        <p:spPr>
          <a:xfrm>
            <a:off x="7092360" y="1196640"/>
            <a:ext cx="1785240" cy="1640160"/>
          </a:xfrm>
          <a:prstGeom prst="rect">
            <a:avLst/>
          </a:prstGeom>
          <a:ln>
            <a:noFill/>
          </a:ln>
        </p:spPr>
      </p:pic>
      <p:pic>
        <p:nvPicPr>
          <p:cNvPr id="425" name="Picture 4"/>
          <p:cNvPicPr/>
          <p:nvPr/>
        </p:nvPicPr>
        <p:blipFill>
          <a:blip r:embed="rId4"/>
          <a:stretch/>
        </p:blipFill>
        <p:spPr>
          <a:xfrm>
            <a:off x="156240" y="1120680"/>
            <a:ext cx="2394000" cy="649440"/>
          </a:xfrm>
          <a:prstGeom prst="rect">
            <a:avLst/>
          </a:prstGeom>
          <a:ln>
            <a:noFill/>
          </a:ln>
        </p:spPr>
      </p:pic>
      <p:pic>
        <p:nvPicPr>
          <p:cNvPr id="426" name="Picture 2"/>
          <p:cNvPicPr/>
          <p:nvPr/>
        </p:nvPicPr>
        <p:blipFill>
          <a:blip r:embed="rId5"/>
          <a:stretch/>
        </p:blipFill>
        <p:spPr>
          <a:xfrm>
            <a:off x="3019320" y="1834200"/>
            <a:ext cx="864720" cy="430920"/>
          </a:xfrm>
          <a:prstGeom prst="rect">
            <a:avLst/>
          </a:prstGeom>
          <a:ln>
            <a:noFill/>
          </a:ln>
        </p:spPr>
      </p:pic>
      <p:pic>
        <p:nvPicPr>
          <p:cNvPr id="427" name="Picture 2"/>
          <p:cNvPicPr/>
          <p:nvPr/>
        </p:nvPicPr>
        <p:blipFill>
          <a:blip r:embed="rId5"/>
          <a:stretch/>
        </p:blipFill>
        <p:spPr>
          <a:xfrm>
            <a:off x="4585680" y="1603800"/>
            <a:ext cx="864720" cy="430920"/>
          </a:xfrm>
          <a:prstGeom prst="rect">
            <a:avLst/>
          </a:prstGeom>
          <a:ln>
            <a:noFill/>
          </a:ln>
        </p:spPr>
      </p:pic>
      <p:pic>
        <p:nvPicPr>
          <p:cNvPr id="428" name="Picture 2"/>
          <p:cNvPicPr/>
          <p:nvPr/>
        </p:nvPicPr>
        <p:blipFill>
          <a:blip r:embed="rId5"/>
          <a:stretch/>
        </p:blipFill>
        <p:spPr>
          <a:xfrm>
            <a:off x="5482080" y="2626560"/>
            <a:ext cx="864720" cy="430920"/>
          </a:xfrm>
          <a:prstGeom prst="rect">
            <a:avLst/>
          </a:prstGeom>
          <a:ln>
            <a:noFill/>
          </a:ln>
        </p:spPr>
      </p:pic>
      <p:pic>
        <p:nvPicPr>
          <p:cNvPr id="429" name="Picture 2"/>
          <p:cNvPicPr/>
          <p:nvPr/>
        </p:nvPicPr>
        <p:blipFill>
          <a:blip r:embed="rId5"/>
          <a:stretch/>
        </p:blipFill>
        <p:spPr>
          <a:xfrm>
            <a:off x="1685520" y="3344760"/>
            <a:ext cx="864720" cy="430920"/>
          </a:xfrm>
          <a:prstGeom prst="rect">
            <a:avLst/>
          </a:prstGeom>
          <a:ln>
            <a:noFill/>
          </a:ln>
        </p:spPr>
      </p:pic>
      <p:pic>
        <p:nvPicPr>
          <p:cNvPr id="430" name="Picture 4"/>
          <p:cNvPicPr/>
          <p:nvPr/>
        </p:nvPicPr>
        <p:blipFill>
          <a:blip r:embed="rId6"/>
          <a:stretch/>
        </p:blipFill>
        <p:spPr>
          <a:xfrm>
            <a:off x="4289400" y="3344760"/>
            <a:ext cx="910080" cy="398520"/>
          </a:xfrm>
          <a:prstGeom prst="rect">
            <a:avLst/>
          </a:prstGeom>
          <a:ln>
            <a:noFill/>
          </a:ln>
        </p:spPr>
      </p:pic>
      <p:pic>
        <p:nvPicPr>
          <p:cNvPr id="431" name="Picture 4"/>
          <p:cNvPicPr/>
          <p:nvPr/>
        </p:nvPicPr>
        <p:blipFill>
          <a:blip r:embed="rId6"/>
          <a:stretch/>
        </p:blipFill>
        <p:spPr>
          <a:xfrm>
            <a:off x="3293640" y="2387880"/>
            <a:ext cx="910080" cy="398520"/>
          </a:xfrm>
          <a:prstGeom prst="rect">
            <a:avLst/>
          </a:prstGeom>
          <a:ln>
            <a:noFill/>
          </a:ln>
        </p:spPr>
      </p:pic>
      <p:pic>
        <p:nvPicPr>
          <p:cNvPr id="432" name="Picture 4"/>
          <p:cNvPicPr/>
          <p:nvPr/>
        </p:nvPicPr>
        <p:blipFill>
          <a:blip r:embed="rId6"/>
          <a:stretch/>
        </p:blipFill>
        <p:spPr>
          <a:xfrm>
            <a:off x="4039200" y="1090080"/>
            <a:ext cx="910080" cy="398520"/>
          </a:xfrm>
          <a:prstGeom prst="rect">
            <a:avLst/>
          </a:prstGeom>
          <a:ln>
            <a:noFill/>
          </a:ln>
        </p:spPr>
      </p:pic>
      <p:pic>
        <p:nvPicPr>
          <p:cNvPr id="433" name="Picture 4"/>
          <p:cNvPicPr/>
          <p:nvPr/>
        </p:nvPicPr>
        <p:blipFill>
          <a:blip r:embed="rId6"/>
          <a:stretch/>
        </p:blipFill>
        <p:spPr>
          <a:xfrm>
            <a:off x="5667120" y="1986840"/>
            <a:ext cx="910080" cy="398520"/>
          </a:xfrm>
          <a:prstGeom prst="rect">
            <a:avLst/>
          </a:prstGeom>
          <a:ln>
            <a:noFill/>
          </a:ln>
        </p:spPr>
      </p:pic>
      <p:pic>
        <p:nvPicPr>
          <p:cNvPr id="434" name="Picture 4"/>
          <p:cNvPicPr/>
          <p:nvPr/>
        </p:nvPicPr>
        <p:blipFill>
          <a:blip r:embed="rId6"/>
          <a:stretch/>
        </p:blipFill>
        <p:spPr>
          <a:xfrm>
            <a:off x="4492800" y="2377440"/>
            <a:ext cx="910080" cy="398520"/>
          </a:xfrm>
          <a:prstGeom prst="rect">
            <a:avLst/>
          </a:prstGeom>
          <a:ln>
            <a:noFill/>
          </a:ln>
        </p:spPr>
      </p:pic>
      <p:pic>
        <p:nvPicPr>
          <p:cNvPr id="435" name="Picture 6"/>
          <p:cNvPicPr/>
          <p:nvPr/>
        </p:nvPicPr>
        <p:blipFill>
          <a:blip r:embed="rId7"/>
          <a:stretch/>
        </p:blipFill>
        <p:spPr>
          <a:xfrm>
            <a:off x="2028240" y="251640"/>
            <a:ext cx="1227960" cy="5842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31"/>
                                        </p:tgtEl>
                                        <p:attrNameLst>
                                          <p:attrName>style.visibility</p:attrName>
                                        </p:attrNameLst>
                                      </p:cBhvr>
                                      <p:to>
                                        <p:strVal val="visible"/>
                                      </p:to>
                                    </p:set>
                                    <p:animEffect transition="in" filter="checkerboard(across)">
                                      <p:cBhvr additive="repl">
                                        <p:cTn id="19" dur="500"/>
                                        <p:tgtEl>
                                          <p:spTgt spid="43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32"/>
                                        </p:tgtEl>
                                        <p:attrNameLst>
                                          <p:attrName>style.visibility</p:attrName>
                                        </p:attrNameLst>
                                      </p:cBhvr>
                                      <p:to>
                                        <p:strVal val="visible"/>
                                      </p:to>
                                    </p:set>
                                    <p:animEffect transition="in" filter="checkerboard(across)">
                                      <p:cBhvr additive="repl">
                                        <p:cTn id="24" dur="500"/>
                                        <p:tgtEl>
                                          <p:spTgt spid="43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34"/>
                                        </p:tgtEl>
                                        <p:attrNameLst>
                                          <p:attrName>style.visibility</p:attrName>
                                        </p:attrNameLst>
                                      </p:cBhvr>
                                      <p:to>
                                        <p:strVal val="visible"/>
                                      </p:to>
                                    </p:set>
                                    <p:animEffect transition="in" filter="checkerboard(across)">
                                      <p:cBhvr additive="repl">
                                        <p:cTn id="29" dur="500"/>
                                        <p:tgtEl>
                                          <p:spTgt spid="43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433"/>
                                        </p:tgtEl>
                                        <p:attrNameLst>
                                          <p:attrName>style.visibility</p:attrName>
                                        </p:attrNameLst>
                                      </p:cBhvr>
                                      <p:to>
                                        <p:strVal val="visible"/>
                                      </p:to>
                                    </p:set>
                                    <p:animEffect transition="in" filter="checkerboard(across)">
                                      <p:cBhvr additive="repl">
                                        <p:cTn id="34" dur="5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804960" y="182520"/>
            <a:ext cx="7879320" cy="128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500" b="1" strike="noStrike" cap="all" spc="-1" dirty="0">
                <a:solidFill>
                  <a:srgbClr val="404040"/>
                </a:solidFill>
                <a:latin typeface="Arial Black"/>
                <a:ea typeface="Arial Black"/>
              </a:rPr>
              <a:t>        5 - INDIVIDUEL </a:t>
            </a:r>
            <a:endParaRPr lang="fr-FR" sz="2500" b="0" strike="noStrike" spc="-1" dirty="0">
              <a:latin typeface="Arial"/>
            </a:endParaRPr>
          </a:p>
        </p:txBody>
      </p:sp>
      <p:sp>
        <p:nvSpPr>
          <p:cNvPr id="437" name="CustomShape 2"/>
          <p:cNvSpPr/>
          <p:nvPr/>
        </p:nvSpPr>
        <p:spPr>
          <a:xfrm>
            <a:off x="805320" y="1476360"/>
            <a:ext cx="7878960" cy="452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7840" indent="-175320">
              <a:lnSpc>
                <a:spcPct val="100000"/>
              </a:lnSpc>
              <a:buClr>
                <a:srgbClr val="9F5BEF"/>
              </a:buClr>
              <a:buFont typeface="Arial"/>
              <a:buChar char="■"/>
            </a:pPr>
            <a:r>
              <a:rPr lang="fr-FR" sz="2200" b="0" strike="noStrike" spc="-1" dirty="0">
                <a:solidFill>
                  <a:srgbClr val="9F5BEF"/>
                </a:solidFill>
                <a:latin typeface="Arial"/>
                <a:ea typeface="Arial"/>
              </a:rPr>
              <a:t> Évaluer le parcours et le travail de chaque élève,</a:t>
            </a:r>
            <a:r>
              <a:rPr dirty="0"/>
              <a:t/>
            </a:r>
            <a:br>
              <a:rPr dirty="0"/>
            </a:br>
            <a:r>
              <a:rPr lang="fr-FR" sz="2200" b="0" strike="noStrike" spc="-1" dirty="0">
                <a:solidFill>
                  <a:srgbClr val="9F5BEF"/>
                </a:solidFill>
                <a:latin typeface="Arial"/>
                <a:ea typeface="Arial"/>
              </a:rPr>
              <a:t> individuellement</a:t>
            </a: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a:lnSpc>
                <a:spcPct val="100000"/>
              </a:lnSpc>
            </a:pPr>
            <a:endParaRPr lang="fr-FR" sz="2200" b="0" strike="noStrike" spc="-1" dirty="0">
              <a:latin typeface="Arial"/>
            </a:endParaRPr>
          </a:p>
          <a:p>
            <a:pPr marL="177840" indent="-175320">
              <a:lnSpc>
                <a:spcPct val="100000"/>
              </a:lnSpc>
              <a:buClr>
                <a:srgbClr val="9F5BEF"/>
              </a:buClr>
              <a:buFont typeface="Arial"/>
              <a:buChar char="■"/>
            </a:pPr>
            <a:r>
              <a:rPr lang="fr-FR" sz="2200" b="0" strike="noStrike" spc="-1" dirty="0">
                <a:solidFill>
                  <a:srgbClr val="9F5BEF"/>
                </a:solidFill>
                <a:latin typeface="Arial"/>
                <a:ea typeface="Arial"/>
              </a:rPr>
              <a:t> Même s’il est inscrit dans une démarche et une réalisation</a:t>
            </a:r>
            <a:r>
              <a:rPr dirty="0"/>
              <a:t/>
            </a:r>
            <a:br>
              <a:rPr dirty="0"/>
            </a:br>
            <a:r>
              <a:rPr lang="fr-FR" sz="2200" b="0" strike="noStrike" spc="-1" dirty="0">
                <a:solidFill>
                  <a:srgbClr val="9F5BEF"/>
                </a:solidFill>
                <a:latin typeface="Arial"/>
                <a:ea typeface="Arial"/>
              </a:rPr>
              <a:t> collective</a:t>
            </a:r>
            <a:endParaRPr lang="fr-FR" sz="2200" b="0" strike="noStrike" spc="-1" dirty="0">
              <a:latin typeface="Arial"/>
            </a:endParaRPr>
          </a:p>
          <a:p>
            <a:pPr>
              <a:lnSpc>
                <a:spcPct val="100000"/>
              </a:lnSpc>
            </a:pPr>
            <a:endParaRPr lang="fr-FR" sz="2200" b="0" strike="noStrike" spc="-1" dirty="0">
              <a:latin typeface="Arial"/>
            </a:endParaRPr>
          </a:p>
        </p:txBody>
      </p:sp>
      <p:pic>
        <p:nvPicPr>
          <p:cNvPr id="438" name="Picture 4"/>
          <p:cNvPicPr/>
          <p:nvPr/>
        </p:nvPicPr>
        <p:blipFill>
          <a:blip r:embed="rId3"/>
          <a:srcRect t="9448" b="15788"/>
          <a:stretch/>
        </p:blipFill>
        <p:spPr>
          <a:xfrm>
            <a:off x="2788200" y="4293000"/>
            <a:ext cx="3553560" cy="1706760"/>
          </a:xfrm>
          <a:prstGeom prst="rect">
            <a:avLst/>
          </a:prstGeom>
          <a:ln>
            <a:noFill/>
          </a:ln>
        </p:spPr>
      </p:pic>
      <p:pic>
        <p:nvPicPr>
          <p:cNvPr id="439" name="Picture 4"/>
          <p:cNvPicPr/>
          <p:nvPr/>
        </p:nvPicPr>
        <p:blipFill>
          <a:blip r:embed="rId3"/>
          <a:srcRect l="42063" t="9448" r="41739" b="15788"/>
          <a:stretch/>
        </p:blipFill>
        <p:spPr>
          <a:xfrm>
            <a:off x="4284000" y="1845000"/>
            <a:ext cx="573480" cy="1706760"/>
          </a:xfrm>
          <a:prstGeom prst="rect">
            <a:avLst/>
          </a:prstGeom>
          <a:ln>
            <a:noFill/>
          </a:ln>
        </p:spPr>
      </p:pic>
      <p:pic>
        <p:nvPicPr>
          <p:cNvPr id="440" name="Picture 6"/>
          <p:cNvPicPr/>
          <p:nvPr/>
        </p:nvPicPr>
        <p:blipFill>
          <a:blip r:embed="rId4"/>
          <a:stretch/>
        </p:blipFill>
        <p:spPr>
          <a:xfrm>
            <a:off x="2172960" y="532800"/>
            <a:ext cx="1227960" cy="584280"/>
          </a:xfrm>
          <a:prstGeom prst="rect">
            <a:avLst/>
          </a:prstGeom>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1143000" y="1122480"/>
            <a:ext cx="6852240" cy="129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3000" lnSpcReduction="10000"/>
          </a:bodyPr>
          <a:lstStyle/>
          <a:p>
            <a:pPr algn="ctr">
              <a:lnSpc>
                <a:spcPct val="100000"/>
              </a:lnSpc>
            </a:pPr>
            <a:r>
              <a:rPr lang="fr-FR" sz="4500" b="1" strike="noStrike" cap="all" spc="-1" dirty="0">
                <a:solidFill>
                  <a:srgbClr val="404040"/>
                </a:solidFill>
                <a:latin typeface="Arial Black"/>
                <a:ea typeface="Arial Black"/>
              </a:rPr>
              <a:t>MOBILISATION DE LA PSE DANS LA DRCO</a:t>
            </a:r>
            <a:endParaRPr lang="fr-FR" sz="4500" b="0" strike="noStrike" spc="-1" dirty="0">
              <a:latin typeface="Arial"/>
            </a:endParaRPr>
          </a:p>
        </p:txBody>
      </p:sp>
      <p:sp>
        <p:nvSpPr>
          <p:cNvPr id="377" name="CustomShape 2"/>
          <p:cNvSpPr/>
          <p:nvPr/>
        </p:nvSpPr>
        <p:spPr>
          <a:xfrm>
            <a:off x="1143000" y="2781000"/>
            <a:ext cx="685224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000" b="0" strike="noStrike" spc="-1" dirty="0">
                <a:solidFill>
                  <a:srgbClr val="9F5BEF"/>
                </a:solidFill>
                <a:latin typeface="Arial"/>
                <a:ea typeface="Arial"/>
              </a:rPr>
              <a:t>-- </a:t>
            </a:r>
            <a:r>
              <a:rPr lang="fr-FR" sz="2000" spc="-1" dirty="0">
                <a:solidFill>
                  <a:srgbClr val="9F5BEF"/>
                </a:solidFill>
                <a:latin typeface="Arial"/>
                <a:ea typeface="Arial"/>
              </a:rPr>
              <a:t>EXEMPLES</a:t>
            </a:r>
            <a:r>
              <a:rPr lang="fr-FR" sz="2000" b="0" strike="noStrike" spc="-1" dirty="0">
                <a:solidFill>
                  <a:srgbClr val="9F5BEF"/>
                </a:solidFill>
                <a:latin typeface="Arial"/>
                <a:ea typeface="Arial"/>
              </a:rPr>
              <a:t> --</a:t>
            </a:r>
            <a:endParaRPr lang="fr-FR" sz="2000" b="0" strike="noStrike" spc="-1" dirty="0">
              <a:latin typeface="Arial"/>
            </a:endParaRPr>
          </a:p>
        </p:txBody>
      </p:sp>
      <p:pic>
        <p:nvPicPr>
          <p:cNvPr id="378" name="Picture 2"/>
          <p:cNvPicPr/>
          <p:nvPr/>
        </p:nvPicPr>
        <p:blipFill>
          <a:blip r:embed="rId3"/>
          <a:stretch/>
        </p:blipFill>
        <p:spPr>
          <a:xfrm>
            <a:off x="2915640" y="3369240"/>
            <a:ext cx="3207240" cy="2521440"/>
          </a:xfrm>
          <a:prstGeom prst="rect">
            <a:avLst/>
          </a:prstGeom>
          <a:ln>
            <a:noFill/>
          </a:ln>
        </p:spPr>
      </p:pic>
    </p:spTree>
    <p:extLst>
      <p:ext uri="{BB962C8B-B14F-4D97-AF65-F5344CB8AC3E}">
        <p14:creationId xmlns:p14="http://schemas.microsoft.com/office/powerpoint/2010/main" val="1515603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5804</TotalTime>
  <Words>996</Words>
  <Application>Microsoft Office PowerPoint</Application>
  <PresentationFormat>Affichage à l'écran (4:3)</PresentationFormat>
  <Paragraphs>286</Paragraphs>
  <Slides>20</Slides>
  <Notes>13</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20</vt:i4>
      </vt:variant>
    </vt:vector>
  </HeadingPairs>
  <TitlesOfParts>
    <vt:vector size="34" baseType="lpstr">
      <vt:lpstr>Arial</vt:lpstr>
      <vt:lpstr>Arial Black</vt:lpstr>
      <vt:lpstr>Calibri</vt:lpstr>
      <vt:lpstr>Cambria</vt:lpstr>
      <vt:lpstr>DejaVu Sans</vt:lpstr>
      <vt:lpstr>StarSymbol</vt:lpstr>
      <vt:lpstr>Symbol</vt:lpstr>
      <vt:lpstr>Times New Roman</vt:lpstr>
      <vt:lpstr>Wingdings</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Réalisation immatérielle</vt:lpstr>
      <vt:lpstr>Réalisation matérielle intersections</vt:lpstr>
      <vt:lpstr>Réalisation matérielle et immatérielle </vt:lpstr>
      <vt:lpstr>Exemple de CO en BCP MEI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TRANSFORMATION DE LA VOIE PROFESSIONNELLE</dc:title>
  <dc:subject/>
  <dc:creator>Jérémie Clerc</dc:creator>
  <dc:description/>
  <cp:lastModifiedBy>michele terret</cp:lastModifiedBy>
  <cp:revision>429</cp:revision>
  <dcterms:created xsi:type="dcterms:W3CDTF">2019-01-16T09:54:42Z</dcterms:created>
  <dcterms:modified xsi:type="dcterms:W3CDTF">2021-03-27T11:00:59Z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Ministere de l'Education Nationale</vt:lpwstr>
  </property>
  <property fmtid="{D5CDD505-2E9C-101B-9397-08002B2CF9AE}" pid="4" name="DocSecurity">
    <vt:i4>0</vt:i4>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0</vt:i4>
  </property>
  <property fmtid="{D5CDD505-2E9C-101B-9397-08002B2CF9AE}" pid="9" name="Notes">
    <vt:i4>22</vt:i4>
  </property>
  <property fmtid="{D5CDD505-2E9C-101B-9397-08002B2CF9AE}" pid="10" name="PresentationFormat">
    <vt:lpwstr>Affichage à l'écran (4:3)</vt:lpwstr>
  </property>
  <property fmtid="{D5CDD505-2E9C-101B-9397-08002B2CF9AE}" pid="11" name="ScaleCrop">
    <vt:bool>false</vt:bool>
  </property>
  <property fmtid="{D5CDD505-2E9C-101B-9397-08002B2CF9AE}" pid="12" name="ShareDoc">
    <vt:bool>false</vt:bool>
  </property>
  <property fmtid="{D5CDD505-2E9C-101B-9397-08002B2CF9AE}" pid="13" name="Slides">
    <vt:i4>39</vt:i4>
  </property>
</Properties>
</file>