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4" r:id="rId3"/>
    <p:sldId id="262" r:id="rId4"/>
    <p:sldId id="265" r:id="rId5"/>
    <p:sldId id="268" r:id="rId6"/>
    <p:sldId id="269" r:id="rId7"/>
    <p:sldId id="266" r:id="rId8"/>
    <p:sldId id="267" r:id="rId9"/>
    <p:sldId id="281" r:id="rId10"/>
    <p:sldId id="276" r:id="rId11"/>
    <p:sldId id="278" r:id="rId12"/>
    <p:sldId id="277" r:id="rId13"/>
    <p:sldId id="279" r:id="rId14"/>
    <p:sldId id="282" r:id="rId15"/>
    <p:sldId id="284" r:id="rId16"/>
    <p:sldId id="28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terret" initials="mt" lastIdx="1" clrIdx="0">
    <p:extLst>
      <p:ext uri="{19B8F6BF-5375-455C-9EA6-DF929625EA0E}">
        <p15:presenceInfo xmlns:p15="http://schemas.microsoft.com/office/powerpoint/2012/main" userId="S-1-5-21-1319048577-301484627-441284377-68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7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che.media.education.gouv.fr/file/26/26/7/ensel838_annexeIII_1302267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egifrance.gouv.fr/jorf/article_jo/JORFARTI00003903437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uscol.education.fr/1769/programmes-et-ressources-en-prevention-sante-environnement-voie-professionnel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bo/21/Hebdo7/MENE2103162A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egifrance.gouv.fr/jorf/article_jo/JORFARTI00003903437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929C342-34D0-4CA0-BF17-2FF99134A333}"/>
              </a:ext>
            </a:extLst>
          </p:cNvPr>
          <p:cNvSpPr txBox="1"/>
          <p:nvPr/>
        </p:nvSpPr>
        <p:spPr>
          <a:xfrm>
            <a:off x="2736730" y="242342"/>
            <a:ext cx="78112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Spécificités du CCF en CAP 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6124D1-D250-496E-BD3A-63583FCC7D00}"/>
              </a:ext>
            </a:extLst>
          </p:cNvPr>
          <p:cNvSpPr txBox="1"/>
          <p:nvPr/>
        </p:nvSpPr>
        <p:spPr>
          <a:xfrm>
            <a:off x="1252985" y="1467293"/>
            <a:ext cx="1033228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C</a:t>
            </a:r>
            <a:r>
              <a:rPr lang="fr-FR" sz="4000" cap="none" dirty="0"/>
              <a:t>adre règlementaire (rappel – </a:t>
            </a:r>
            <a:r>
              <a:rPr lang="fr-FR" sz="4000" cap="none" dirty="0" err="1"/>
              <a:t>cf</a:t>
            </a:r>
            <a:r>
              <a:rPr lang="fr-FR" sz="4000" cap="none" dirty="0"/>
              <a:t> diapo 5)</a:t>
            </a:r>
          </a:p>
          <a:p>
            <a:endParaRPr lang="fr-FR" sz="3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Arrêté du 30 août 2019</a:t>
            </a:r>
          </a:p>
          <a:p>
            <a:endParaRPr lang="fr-FR" sz="3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b="1" dirty="0">
                <a:effectLst/>
                <a:latin typeface="Arial" panose="020B0604020202020204" pitchFamily="34" charset="0"/>
              </a:rPr>
              <a:t>BO n°26 du 25 Juin 2020 annexe 3</a:t>
            </a:r>
            <a:r>
              <a:rPr lang="fr-FR" sz="3200" b="1" cap="none" dirty="0"/>
              <a:t> </a:t>
            </a:r>
            <a:endParaRPr lang="fr-FR" sz="3200" b="1" dirty="0"/>
          </a:p>
        </p:txBody>
      </p:sp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BC48F6B6-1FF3-455B-BD23-523513E3E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291" y="3653287"/>
            <a:ext cx="847725" cy="871537"/>
          </a:xfrm>
          <a:prstGeom prst="rect">
            <a:avLst/>
          </a:prstGeom>
        </p:spPr>
      </p:pic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48E2154B-58EE-4ED5-83F0-B9D953920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266" y="2370352"/>
            <a:ext cx="847725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3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BF0BFFF-2FCC-4027-AB7B-2264B4A8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41437"/>
            <a:ext cx="5195618" cy="933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8212DF-ED1C-442D-9D90-B4EEEF2CB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62" y="1138686"/>
            <a:ext cx="10787676" cy="53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4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8DD918-C085-4170-AAFA-157BB8BCB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81" y="766762"/>
            <a:ext cx="101250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F31A4A-50C9-4193-944B-6B6785D71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17" y="582282"/>
            <a:ext cx="10069989" cy="60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701C01-FD02-4B3A-A30D-721C1333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49" y="677981"/>
            <a:ext cx="101060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9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73D2BA-6553-4EA1-9BE4-3B5B53E7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320840"/>
            <a:ext cx="10010775" cy="62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0E69FB8-3A5F-48F8-A4F3-11E129EE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0" y="119062"/>
            <a:ext cx="97917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7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91DF5D-622D-4107-8EAE-FC7F9B6B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207034"/>
            <a:ext cx="9934575" cy="63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0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94D8E834-54EA-42E8-B768-1AB88348930E}"/>
              </a:ext>
            </a:extLst>
          </p:cNvPr>
          <p:cNvSpPr txBox="1"/>
          <p:nvPr/>
        </p:nvSpPr>
        <p:spPr>
          <a:xfrm>
            <a:off x="1172293" y="518496"/>
            <a:ext cx="7358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Ressources pour élaborer le sujet </a:t>
            </a:r>
          </a:p>
        </p:txBody>
      </p:sp>
      <p:pic>
        <p:nvPicPr>
          <p:cNvPr id="13" name="Image 12">
            <a:hlinkClick r:id="rId2"/>
            <a:extLst>
              <a:ext uri="{FF2B5EF4-FFF2-40B4-BE49-F238E27FC236}">
                <a16:creationId xmlns:a16="http://schemas.microsoft.com/office/drawing/2014/main" id="{1CECD486-F086-406E-9B26-BBCF80CC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377" y="163003"/>
            <a:ext cx="847725" cy="13573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F049D8-B999-40F3-9B20-AB31EC669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225" y="163004"/>
            <a:ext cx="2304152" cy="13573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CCEC62F-2BE4-451B-9682-4BBF8A464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05" y="1673526"/>
            <a:ext cx="8472799" cy="4757378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DFEF8DB-EBE9-43B8-AC04-4D838A578BEF}"/>
              </a:ext>
            </a:extLst>
          </p:cNvPr>
          <p:cNvSpPr/>
          <p:nvPr/>
        </p:nvSpPr>
        <p:spPr>
          <a:xfrm>
            <a:off x="4917055" y="3806408"/>
            <a:ext cx="1621767" cy="577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AF1AB20-4C84-4E9F-B8BB-5C30F805B3EE}"/>
              </a:ext>
            </a:extLst>
          </p:cNvPr>
          <p:cNvSpPr/>
          <p:nvPr/>
        </p:nvSpPr>
        <p:spPr>
          <a:xfrm>
            <a:off x="541805" y="5060830"/>
            <a:ext cx="3857667" cy="1055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136B870-5D7B-4594-8894-5AD85830146C}"/>
              </a:ext>
            </a:extLst>
          </p:cNvPr>
          <p:cNvSpPr txBox="1"/>
          <p:nvPr/>
        </p:nvSpPr>
        <p:spPr>
          <a:xfrm>
            <a:off x="4526983" y="5403812"/>
            <a:ext cx="418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Sujet proposé pour épreuve ponctuelle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29F33B3-5501-42E8-A454-4B343E0286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0126" y="2817230"/>
            <a:ext cx="1957346" cy="2243601"/>
          </a:xfrm>
          <a:prstGeom prst="rect">
            <a:avLst/>
          </a:prstGeom>
        </p:spPr>
      </p:pic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2114AB4C-5EC8-4CF7-BE1B-0462457D6F80}"/>
              </a:ext>
            </a:extLst>
          </p:cNvPr>
          <p:cNvCxnSpPr>
            <a:cxnSpLocks/>
          </p:cNvCxnSpPr>
          <p:nvPr/>
        </p:nvCxnSpPr>
        <p:spPr>
          <a:xfrm flipH="1">
            <a:off x="6018363" y="3234905"/>
            <a:ext cx="209046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6788B55-E42D-4978-849D-15A8C9E47AE0}"/>
              </a:ext>
            </a:extLst>
          </p:cNvPr>
          <p:cNvSpPr txBox="1"/>
          <p:nvPr/>
        </p:nvSpPr>
        <p:spPr>
          <a:xfrm>
            <a:off x="8116557" y="2984671"/>
            <a:ext cx="82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 lire</a:t>
            </a:r>
          </a:p>
        </p:txBody>
      </p:sp>
    </p:spTree>
    <p:extLst>
      <p:ext uri="{BB962C8B-B14F-4D97-AF65-F5344CB8AC3E}">
        <p14:creationId xmlns:p14="http://schemas.microsoft.com/office/powerpoint/2010/main" val="267863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27BBE1D-94A5-447D-9311-869B13D19D62}"/>
              </a:ext>
            </a:extLst>
          </p:cNvPr>
          <p:cNvSpPr txBox="1"/>
          <p:nvPr/>
        </p:nvSpPr>
        <p:spPr>
          <a:xfrm>
            <a:off x="2501661" y="110383"/>
            <a:ext cx="8893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Synthèse épreuve sous forme de CCF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AA9C25-F233-4332-A6F7-21BABC293F84}"/>
              </a:ext>
            </a:extLst>
          </p:cNvPr>
          <p:cNvSpPr txBox="1"/>
          <p:nvPr/>
        </p:nvSpPr>
        <p:spPr>
          <a:xfrm>
            <a:off x="3970308" y="1376964"/>
            <a:ext cx="4730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SE1/5 points</a:t>
            </a:r>
            <a:r>
              <a:rPr lang="fr-FR" sz="2400" dirty="0"/>
              <a:t>1</a:t>
            </a:r>
            <a:r>
              <a:rPr lang="fr-FR" sz="2400" baseline="30000" dirty="0"/>
              <a:t>ère</a:t>
            </a:r>
            <a:r>
              <a:rPr lang="fr-FR" sz="2400" dirty="0"/>
              <a:t> année de CAP</a:t>
            </a:r>
            <a:endParaRPr lang="fr-FR" sz="2400" b="1" u="sng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3A0CDC-BBC0-4143-925E-B20A1CE3A345}"/>
              </a:ext>
            </a:extLst>
          </p:cNvPr>
          <p:cNvSpPr txBox="1"/>
          <p:nvPr/>
        </p:nvSpPr>
        <p:spPr>
          <a:xfrm>
            <a:off x="3970308" y="771478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u="sng" dirty="0"/>
              <a:t>Deux situations d'évaluation  (SE)</a:t>
            </a:r>
            <a:endParaRPr lang="fr-FR" sz="2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413ADA-BB6D-4BA1-B91E-2CA579548240}"/>
              </a:ext>
            </a:extLst>
          </p:cNvPr>
          <p:cNvSpPr txBox="1"/>
          <p:nvPr/>
        </p:nvSpPr>
        <p:spPr>
          <a:xfrm>
            <a:off x="427009" y="3957131"/>
            <a:ext cx="113351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SE1 permet de valider les acquis du 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C8 </a:t>
            </a:r>
            <a:r>
              <a:rPr lang="fr-FR" sz="2800" dirty="0"/>
              <a:t>et les compétences :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/>
              <a:t>- communiquer à l'oral sur la problématique des risques professionnels, environnementaux et de santé ;</a:t>
            </a:r>
          </a:p>
          <a:p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/>
              <a:t>- agir face à une situation d'urgence.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A9A85F3-D5E4-4B5B-A2F6-D83E4949C48A}"/>
              </a:ext>
            </a:extLst>
          </p:cNvPr>
          <p:cNvSpPr txBox="1"/>
          <p:nvPr/>
        </p:nvSpPr>
        <p:spPr>
          <a:xfrm>
            <a:off x="427009" y="2044005"/>
            <a:ext cx="1155508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>
              <a:buFont typeface="Wingdings" panose="05000000000000000000" pitchFamily="2" charset="2"/>
              <a:buChar char="Ø"/>
            </a:pPr>
            <a:r>
              <a:rPr lang="fr-FR" sz="2800" dirty="0"/>
              <a:t>SE1est évaluée par un enseignant de biotechnologies à partir des performances indiquées dans la grille de certification des compétences en SST </a:t>
            </a:r>
            <a:r>
              <a:rPr lang="fr-FR" sz="2000" dirty="0"/>
              <a:t>(grille disponible </a:t>
            </a:r>
            <a:r>
              <a:rPr lang="fr-FR" sz="2000" dirty="0">
                <a:effectLst/>
                <a:latin typeface="Arial" panose="020B0604020202020204" pitchFamily="34" charset="0"/>
              </a:rPr>
              <a:t>BO n°26 du 25 Juin 2020 annexe 3)</a:t>
            </a:r>
            <a:r>
              <a:rPr lang="fr-FR" sz="2000" cap="none" dirty="0"/>
              <a:t> </a:t>
            </a:r>
            <a:endParaRPr lang="fr-FR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888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7322E4B-F95F-4ACE-8405-A160AA6D6F37}"/>
              </a:ext>
            </a:extLst>
          </p:cNvPr>
          <p:cNvSpPr txBox="1"/>
          <p:nvPr/>
        </p:nvSpPr>
        <p:spPr>
          <a:xfrm>
            <a:off x="2810055" y="933294"/>
            <a:ext cx="609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 n°7 du 18 février 2021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5400DF-166F-4AB7-A7B7-BD56A743D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" y="47865"/>
            <a:ext cx="2070159" cy="17708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88C58C7-4DEF-4564-8F37-2CD4ABABA77C}"/>
              </a:ext>
            </a:extLst>
          </p:cNvPr>
          <p:cNvSpPr txBox="1"/>
          <p:nvPr/>
        </p:nvSpPr>
        <p:spPr>
          <a:xfrm>
            <a:off x="3212891" y="222214"/>
            <a:ext cx="4260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Session CAP  2021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68848ED4-C371-41F4-B2D9-062C86201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47" y="806989"/>
            <a:ext cx="847725" cy="8715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C01E258-E331-42E5-B03B-83F0CE1195EA}"/>
              </a:ext>
            </a:extLst>
          </p:cNvPr>
          <p:cNvSpPr txBox="1"/>
          <p:nvPr/>
        </p:nvSpPr>
        <p:spPr>
          <a:xfrm>
            <a:off x="733245" y="2259221"/>
            <a:ext cx="112574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Extrait de l’article 1 – </a:t>
            </a:r>
          </a:p>
          <a:p>
            <a:r>
              <a:rPr lang="fr-FR" sz="2800" dirty="0"/>
              <a:t>Pour les candidats scolaires, apprentis et de la formation professionnelle continue qui présentent l'examen [du CAP], en [CCF], l'évaluation relative au certificat de [SST], intégrée à l'épreuve de [PSE] est supprimée.</a:t>
            </a:r>
          </a:p>
          <a:p>
            <a:endParaRPr lang="fr-FR" sz="2800" dirty="0"/>
          </a:p>
          <a:p>
            <a:r>
              <a:rPr lang="fr-FR" sz="2800" dirty="0"/>
              <a:t>Pour le calcul de la note de [PSE] ,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points afférents à la situation d'évaluation pratique et orale des gestes de secours sont neutralisés</a:t>
            </a:r>
            <a:r>
              <a:rPr lang="fr-FR" sz="2800" dirty="0"/>
              <a:t>.</a:t>
            </a:r>
          </a:p>
          <a:p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174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2845153-43F7-4508-82D5-DE61F405F85F}"/>
              </a:ext>
            </a:extLst>
          </p:cNvPr>
          <p:cNvSpPr txBox="1"/>
          <p:nvPr/>
        </p:nvSpPr>
        <p:spPr>
          <a:xfrm>
            <a:off x="2771954" y="213949"/>
            <a:ext cx="7884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SE2/15 points </a:t>
            </a:r>
            <a:r>
              <a:rPr lang="fr-FR" sz="2400" dirty="0"/>
              <a:t>2ème année de CAP </a:t>
            </a:r>
            <a:r>
              <a:rPr lang="fr-FR" sz="2400" b="1" u="sng" dirty="0"/>
              <a:t>fin de formation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DF46BE-B180-4FCA-8638-49863A4DED63}"/>
              </a:ext>
            </a:extLst>
          </p:cNvPr>
          <p:cNvSpPr txBox="1"/>
          <p:nvPr/>
        </p:nvSpPr>
        <p:spPr>
          <a:xfrm>
            <a:off x="931653" y="811295"/>
            <a:ext cx="1096417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Sujet construit à partir d'une situation de la vie sociale, de la vie professionnelle ou d'un fait d'actualité liés aux thématiques A, C, </a:t>
            </a:r>
            <a:r>
              <a:rPr lang="fr-FR" sz="2800" u="sng" dirty="0"/>
              <a:t>B et/ou D </a:t>
            </a:r>
            <a:r>
              <a:rPr lang="fr-FR" sz="2800" dirty="0"/>
              <a:t>. </a:t>
            </a:r>
          </a:p>
          <a:p>
            <a:endParaRPr lang="fr-FR" sz="900" dirty="0"/>
          </a:p>
          <a:p>
            <a:r>
              <a:rPr lang="fr-FR" sz="2800" dirty="0"/>
              <a:t>Les questions doivent permettre au candidat d'analyser la situation donnée en mobilisant des connaissances </a:t>
            </a:r>
            <a:r>
              <a:rPr lang="fr-FR" sz="2800" u="sng" dirty="0"/>
              <a:t>en s'appuyant sur une documentation</a:t>
            </a:r>
            <a:r>
              <a:rPr lang="fr-FR" sz="2800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0B689F-D12E-4857-9265-8E686D32CEED}"/>
              </a:ext>
            </a:extLst>
          </p:cNvPr>
          <p:cNvSpPr txBox="1"/>
          <p:nvPr/>
        </p:nvSpPr>
        <p:spPr>
          <a:xfrm>
            <a:off x="3048719" y="3172331"/>
            <a:ext cx="6094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/>
              <a:t>La SE2 permet d'évaluer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B7ACD2-08CA-4261-8FCF-993EA6F42B50}"/>
              </a:ext>
            </a:extLst>
          </p:cNvPr>
          <p:cNvSpPr txBox="1"/>
          <p:nvPr/>
        </p:nvSpPr>
        <p:spPr>
          <a:xfrm>
            <a:off x="1798608" y="4970526"/>
            <a:ext cx="4209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les compétences</a:t>
            </a:r>
            <a:endParaRPr lang="fr-FR" sz="2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85F88AB-B311-422C-988E-F680A92ECD11}"/>
              </a:ext>
            </a:extLst>
          </p:cNvPr>
          <p:cNvSpPr txBox="1"/>
          <p:nvPr/>
        </p:nvSpPr>
        <p:spPr>
          <a:xfrm>
            <a:off x="1798608" y="4170957"/>
            <a:ext cx="7608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3600" dirty="0"/>
              <a:t>les acquis sur les thématiques</a:t>
            </a:r>
            <a:endParaRPr lang="fr-FR" sz="28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72103BC-43A7-4E6B-A864-E04DE06D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026" y="4222598"/>
            <a:ext cx="2070159" cy="17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CF5E04-9B34-4D78-BD5C-A99B97B3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027"/>
            <a:ext cx="2070159" cy="17708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554753-D611-4395-BDFC-D64AF91943C6}"/>
              </a:ext>
            </a:extLst>
          </p:cNvPr>
          <p:cNvSpPr txBox="1"/>
          <p:nvPr/>
        </p:nvSpPr>
        <p:spPr>
          <a:xfrm>
            <a:off x="2733853" y="677959"/>
            <a:ext cx="82878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Compétences évaluées dans le cadre de la certification </a:t>
            </a:r>
            <a:endParaRPr lang="fr-FR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E00E0D-09EA-431F-8E65-3B263E0387A9}"/>
              </a:ext>
            </a:extLst>
          </p:cNvPr>
          <p:cNvSpPr txBox="1"/>
          <p:nvPr/>
        </p:nvSpPr>
        <p:spPr>
          <a:xfrm>
            <a:off x="2466434" y="4486275"/>
            <a:ext cx="82878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Compétences évaluées dans le cadre du programme de PSE</a:t>
            </a:r>
            <a:endParaRPr lang="fr-FR" sz="4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42AB13-1F3E-47AB-9121-5E24DA74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76" y="2479799"/>
            <a:ext cx="2907461" cy="18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7B5CF65-09D8-4BFC-B136-C2D1CC03107D}"/>
              </a:ext>
            </a:extLst>
          </p:cNvPr>
          <p:cNvSpPr txBox="1"/>
          <p:nvPr/>
        </p:nvSpPr>
        <p:spPr>
          <a:xfrm>
            <a:off x="3048719" y="354008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évaluées </a:t>
            </a:r>
          </a:p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cadre de la formation</a:t>
            </a: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5074BE-B42C-4FD5-8C65-6B08FB3A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12" y="1741637"/>
            <a:ext cx="9505950" cy="42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410C6B-674A-47C3-9A8A-7CDF2804ED77}"/>
              </a:ext>
            </a:extLst>
          </p:cNvPr>
          <p:cNvSpPr txBox="1"/>
          <p:nvPr/>
        </p:nvSpPr>
        <p:spPr>
          <a:xfrm>
            <a:off x="690113" y="235189"/>
            <a:ext cx="1150188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                   </a:t>
            </a: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évaluées </a:t>
            </a:r>
          </a:p>
          <a:p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dans le cadre de la certification</a:t>
            </a:r>
            <a:r>
              <a:rPr lang="fr-FR" sz="3600" dirty="0">
                <a:solidFill>
                  <a:srgbClr val="FF0000"/>
                </a:solidFill>
              </a:rPr>
              <a:t/>
            </a:r>
            <a:br>
              <a:rPr lang="fr-FR" sz="3600" dirty="0">
                <a:solidFill>
                  <a:srgbClr val="FF0000"/>
                </a:solidFill>
              </a:rPr>
            </a:br>
            <a:r>
              <a:rPr lang="fr-FR" sz="2400" dirty="0"/>
              <a:t>-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Appliquer une méthode d'analyse de situations données relative à des problématiques de santé, d'environnement, de la vie sociale, professionnelle   ou de faits d'actualité (sauf une situation d'accident de travail) ;</a:t>
            </a:r>
            <a:r>
              <a:rPr lang="fr-FR" sz="2800" dirty="0">
                <a:solidFill>
                  <a:srgbClr val="FF0000"/>
                </a:solidFill>
              </a:rPr>
              <a:t> (</a:t>
            </a:r>
            <a:r>
              <a:rPr lang="fr-FR" sz="2800" b="1" dirty="0">
                <a:solidFill>
                  <a:srgbClr val="FF0000"/>
                </a:solidFill>
              </a:rPr>
              <a:t>C2) </a:t>
            </a:r>
            <a:endParaRPr lang="fr-FR" sz="2800" dirty="0"/>
          </a:p>
          <a:p>
            <a:pPr marL="457200" indent="-457200">
              <a:buFontTx/>
              <a:buChar char="-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800" dirty="0"/>
              <a:t> Mettre en relation un phénomène physiologique, un enjeu environnemental, une disposition réglementaire, avec une mesure de prévention ; </a:t>
            </a:r>
            <a:r>
              <a:rPr lang="fr-FR" sz="2800" dirty="0">
                <a:solidFill>
                  <a:srgbClr val="FF0000"/>
                </a:solidFill>
              </a:rPr>
              <a:t>(identique </a:t>
            </a:r>
            <a:r>
              <a:rPr lang="fr-FR" sz="2800" b="1" dirty="0">
                <a:solidFill>
                  <a:srgbClr val="FF0000"/>
                </a:solidFill>
              </a:rPr>
              <a:t>C3)</a:t>
            </a:r>
            <a:endParaRPr lang="fr-FR" sz="28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FR" sz="2800" dirty="0"/>
              <a:t> Proposer une solution pour résoudre un problème lié à la santé, l'environnement ou la consommation et argumenter un choix ;  </a:t>
            </a:r>
            <a:r>
              <a:rPr lang="fr-FR" sz="2800" dirty="0">
                <a:solidFill>
                  <a:srgbClr val="FF0000"/>
                </a:solidFill>
              </a:rPr>
              <a:t>(</a:t>
            </a:r>
            <a:r>
              <a:rPr lang="fr-FR" sz="2800" b="1" dirty="0">
                <a:solidFill>
                  <a:srgbClr val="FF0000"/>
                </a:solidFill>
              </a:rPr>
              <a:t>C4 C5)</a:t>
            </a:r>
            <a:r>
              <a:rPr lang="fr-FR" sz="2800" dirty="0">
                <a:solidFill>
                  <a:srgbClr val="FF0000"/>
                </a:solidFill>
              </a:rPr>
              <a:t/>
            </a:r>
            <a:br>
              <a:rPr lang="fr-FR" sz="2800" dirty="0">
                <a:solidFill>
                  <a:srgbClr val="FF0000"/>
                </a:solidFill>
              </a:rPr>
            </a:br>
            <a:endParaRPr lang="fr-F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buFontTx/>
              <a:buChar char="-"/>
            </a:pPr>
            <a:r>
              <a:rPr lang="fr-FR" sz="2800" dirty="0"/>
              <a:t>Communiquer à l'écrit sur la problématique des risques professionnels, environnementaux et de santé. </a:t>
            </a:r>
            <a:r>
              <a:rPr lang="fr-FR" sz="2800" dirty="0">
                <a:solidFill>
                  <a:srgbClr val="FF0000"/>
                </a:solidFill>
              </a:rPr>
              <a:t>(</a:t>
            </a:r>
            <a:r>
              <a:rPr lang="fr-FR" sz="2800" b="1" dirty="0">
                <a:solidFill>
                  <a:srgbClr val="FF0000"/>
                </a:solidFill>
              </a:rPr>
              <a:t>C6)</a:t>
            </a:r>
            <a:endParaRPr lang="fr-FR" sz="2800" dirty="0"/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AC161537-A54E-445F-BFAF-F0172504B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092" y="131672"/>
            <a:ext cx="847725" cy="8715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EADBC7-C0E8-4F70-B949-EC47814FC9AA}"/>
              </a:ext>
            </a:extLst>
          </p:cNvPr>
          <p:cNvSpPr txBox="1"/>
          <p:nvPr/>
        </p:nvSpPr>
        <p:spPr>
          <a:xfrm>
            <a:off x="3369157" y="6155683"/>
            <a:ext cx="2902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(</a:t>
            </a:r>
            <a:r>
              <a:rPr lang="fr-FR" sz="2800" b="1" dirty="0">
                <a:solidFill>
                  <a:srgbClr val="FF0000"/>
                </a:solidFill>
              </a:rPr>
              <a:t>C1 transversale)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138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5E7E1A-C0E1-4ED4-B454-44B54BEBA996}"/>
              </a:ext>
            </a:extLst>
          </p:cNvPr>
          <p:cNvSpPr txBox="1"/>
          <p:nvPr/>
        </p:nvSpPr>
        <p:spPr>
          <a:xfrm>
            <a:off x="1899250" y="1487990"/>
            <a:ext cx="79779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3600" dirty="0"/>
              <a:t>A : 5 à 7 points</a:t>
            </a:r>
          </a:p>
          <a:p>
            <a:pPr marL="571500" indent="-571500">
              <a:buFontTx/>
              <a:buChar char="-"/>
            </a:pPr>
            <a:endParaRPr lang="fr-FR" sz="3600" dirty="0"/>
          </a:p>
          <a:p>
            <a:pPr marL="571500" indent="-571500">
              <a:buFontTx/>
              <a:buChar char="-"/>
            </a:pPr>
            <a:r>
              <a:rPr lang="fr-FR" sz="3600" dirty="0"/>
              <a:t>B et/ou D : 4 à 6 points</a:t>
            </a:r>
          </a:p>
          <a:p>
            <a:pPr marL="571500" indent="-571500">
              <a:buFontTx/>
              <a:buChar char="-"/>
            </a:pPr>
            <a:endParaRPr lang="fr-FR" sz="3600" dirty="0"/>
          </a:p>
          <a:p>
            <a:pPr marL="571500" indent="-571500">
              <a:buFontTx/>
              <a:buChar char="-"/>
            </a:pPr>
            <a:r>
              <a:rPr lang="fr-FR" sz="3600" dirty="0"/>
              <a:t> C : 4 à 6 points (à l'exception de C8)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3FE335-EC2B-45AF-9CE3-F37CF7DA044B}"/>
              </a:ext>
            </a:extLst>
          </p:cNvPr>
          <p:cNvSpPr txBox="1"/>
          <p:nvPr/>
        </p:nvSpPr>
        <p:spPr>
          <a:xfrm>
            <a:off x="1199072" y="613387"/>
            <a:ext cx="10041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Répartition des points en fonction des thématiques</a:t>
            </a:r>
          </a:p>
        </p:txBody>
      </p:sp>
    </p:spTree>
    <p:extLst>
      <p:ext uri="{BB962C8B-B14F-4D97-AF65-F5344CB8AC3E}">
        <p14:creationId xmlns:p14="http://schemas.microsoft.com/office/powerpoint/2010/main" val="10559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25BC27-4AE6-41C5-8CF3-5895F9100692}"/>
              </a:ext>
            </a:extLst>
          </p:cNvPr>
          <p:cNvSpPr txBox="1"/>
          <p:nvPr/>
        </p:nvSpPr>
        <p:spPr>
          <a:xfrm>
            <a:off x="2277374" y="366300"/>
            <a:ext cx="835037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Directives académiques CCF CAP PSE  session 2021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2847788-1DC1-4A40-B466-0B8065235863}"/>
              </a:ext>
            </a:extLst>
          </p:cNvPr>
          <p:cNvSpPr txBox="1"/>
          <p:nvPr/>
        </p:nvSpPr>
        <p:spPr>
          <a:xfrm>
            <a:off x="1339249" y="1177034"/>
            <a:ext cx="9512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SE2  réalisée le plus tard possible afin de terminer le programme.</a:t>
            </a:r>
            <a:endParaRPr lang="fr-FR" sz="24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EB3082-B459-4557-AB04-EBBCBE277678}"/>
              </a:ext>
            </a:extLst>
          </p:cNvPr>
          <p:cNvSpPr txBox="1"/>
          <p:nvPr/>
        </p:nvSpPr>
        <p:spPr>
          <a:xfrm>
            <a:off x="1339249" y="1918839"/>
            <a:ext cx="9512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Un d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ossier CCF PSE par classe remis au DDFPT et archivé un an.</a:t>
            </a:r>
            <a:endParaRPr lang="fr-FR" sz="24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590CD8-01ED-456D-8FC5-8DC86796EBBA}"/>
              </a:ext>
            </a:extLst>
          </p:cNvPr>
          <p:cNvSpPr txBox="1"/>
          <p:nvPr/>
        </p:nvSpPr>
        <p:spPr>
          <a:xfrm>
            <a:off x="968313" y="2557127"/>
            <a:ext cx="9978608" cy="3304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dossier comprendra : </a:t>
            </a:r>
          </a:p>
          <a:p>
            <a:pPr marL="914400">
              <a:lnSpc>
                <a:spcPct val="107000"/>
              </a:lnSpc>
            </a:pP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sujet noté sur 15 points avec son barème par question;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corrigé; 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grille de répartition des points par domaines et compétences (permet de vérifier la conformité du sujet);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Les copies des élèves corrigées avec </a:t>
            </a:r>
            <a:r>
              <a:rPr lang="fr-FR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éventuellement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pour chaque copie la grille de notation complétée par domaine et par compétence.</a:t>
            </a:r>
            <a:endParaRPr lang="fr-FR" sz="24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E095558-9EE6-4CA0-9327-9BF273673B36}"/>
              </a:ext>
            </a:extLst>
          </p:cNvPr>
          <p:cNvSpPr txBox="1"/>
          <p:nvPr/>
        </p:nvSpPr>
        <p:spPr>
          <a:xfrm>
            <a:off x="1339248" y="6160786"/>
            <a:ext cx="9512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date limite de saisie des notes </a:t>
            </a:r>
            <a:r>
              <a:rPr lang="fr-F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 juin.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535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2915</TotalTime>
  <Words>397</Words>
  <Application>Microsoft Office PowerPoint</Application>
  <PresentationFormat>Grand écran</PresentationFormat>
  <Paragraphs>61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Tw Cen MT</vt:lpstr>
      <vt:lpstr>Wingdings</vt:lpstr>
      <vt:lpstr>Ronds dans l’eau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Réforme de la voie professionnelle</dc:title>
  <dc:creator>michele terret</dc:creator>
  <cp:lastModifiedBy>michele terret</cp:lastModifiedBy>
  <cp:revision>52</cp:revision>
  <dcterms:created xsi:type="dcterms:W3CDTF">2021-03-06T14:51:39Z</dcterms:created>
  <dcterms:modified xsi:type="dcterms:W3CDTF">2021-03-27T10:55:22Z</dcterms:modified>
</cp:coreProperties>
</file>