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13"/>
  </p:notesMasterIdLst>
  <p:sldIdLst>
    <p:sldId id="330" r:id="rId2"/>
    <p:sldId id="310" r:id="rId3"/>
    <p:sldId id="320" r:id="rId4"/>
    <p:sldId id="315" r:id="rId5"/>
    <p:sldId id="325" r:id="rId6"/>
    <p:sldId id="316" r:id="rId7"/>
    <p:sldId id="318" r:id="rId8"/>
    <p:sldId id="326" r:id="rId9"/>
    <p:sldId id="327" r:id="rId10"/>
    <p:sldId id="328" r:id="rId11"/>
    <p:sldId id="329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B1"/>
    <a:srgbClr val="6E7BFA"/>
    <a:srgbClr val="8ABF49"/>
    <a:srgbClr val="709E38"/>
    <a:srgbClr val="AAB2FC"/>
    <a:srgbClr val="E5CCEC"/>
    <a:srgbClr val="FBC993"/>
    <a:srgbClr val="F4AA6C"/>
    <a:srgbClr val="FEAD8C"/>
    <a:srgbClr val="94E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8" autoAdjust="0"/>
    <p:restoredTop sz="85303" autoAdjust="0"/>
  </p:normalViewPr>
  <p:slideViewPr>
    <p:cSldViewPr snapToGrid="0">
      <p:cViewPr varScale="1">
        <p:scale>
          <a:sx n="73" d="100"/>
          <a:sy n="73" d="100"/>
        </p:scale>
        <p:origin x="10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DBCC230-50F3-48C8-B45A-9A74140C4554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238FEBFF-1728-498C-AB1B-A8732326A5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8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7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03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91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89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4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22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53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1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EBFF-1728-498C-AB1B-A8732326A55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09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001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763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8701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78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302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025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17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9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7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1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FF8BA-7E73-4D7F-99FB-4A65C41332D1}"/>
              </a:ext>
            </a:extLst>
          </p:cNvPr>
          <p:cNvSpPr/>
          <p:nvPr/>
        </p:nvSpPr>
        <p:spPr>
          <a:xfrm>
            <a:off x="391887" y="1449978"/>
            <a:ext cx="11578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200" i="1" dirty="0">
                <a:latin typeface="Arial" panose="020B0604020202020204" pitchFamily="34" charset="0"/>
                <a:cs typeface="Arial" panose="020B0604020202020204" pitchFamily="34" charset="0"/>
              </a:rPr>
              <a:t>PRÉSENTATION DES ÉPREUVES MODIFIÉES DU DOMAINE PROFESSIONNEL</a:t>
            </a:r>
          </a:p>
          <a:p>
            <a:r>
              <a:rPr lang="fr-FR" sz="4200" i="1" dirty="0">
                <a:latin typeface="Arial" panose="020B0604020202020204" pitchFamily="34" charset="0"/>
                <a:cs typeface="Arial" panose="020B0604020202020204" pitchFamily="34" charset="0"/>
              </a:rPr>
              <a:t>EN BACCALAURÉAT PROFESSIONNEL       Esthétique Cosmétique Parfumerie</a:t>
            </a:r>
            <a:endParaRPr lang="fr-FR" sz="4200" dirty="0"/>
          </a:p>
        </p:txBody>
      </p:sp>
    </p:spTree>
    <p:extLst>
      <p:ext uri="{BB962C8B-B14F-4D97-AF65-F5344CB8AC3E}">
        <p14:creationId xmlns:p14="http://schemas.microsoft.com/office/powerpoint/2010/main" val="394086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0401" y="1226053"/>
            <a:ext cx="10805494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fr-FR" sz="1400" dirty="0">
                <a:sym typeface="Wingdings 3"/>
              </a:rPr>
              <a:t>OBJECTIFS ET CONTENUS </a:t>
            </a:r>
          </a:p>
          <a:p>
            <a:r>
              <a:rPr lang="fr-FR" sz="1400" b="0" dirty="0"/>
              <a:t>La sous-épreuve permet d’évaluer les compétences mises en œuvre lors de techniques de soins esthétiques du visage et du corps et des techniques liées aux phanères</a:t>
            </a:r>
            <a:r>
              <a:rPr lang="fr-FR" b="0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71119" y="3200454"/>
            <a:ext cx="10180194" cy="11695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 partir de situations  professionnelles données, il est demandé au candidat :</a:t>
            </a:r>
          </a:p>
          <a:p>
            <a:r>
              <a:rPr lang="fr-FR" sz="1400" dirty="0"/>
              <a:t>- de réaliser une fiche d’auto-maquillage et de conseils pour un modèle choisi par le jury</a:t>
            </a:r>
          </a:p>
          <a:p>
            <a:r>
              <a:rPr lang="fr-FR" sz="1400" dirty="0"/>
              <a:t>- de réaliser sur un modèle, un maquillage du visage des ongles correspondant à une situation précisée</a:t>
            </a:r>
          </a:p>
          <a:p>
            <a:r>
              <a:rPr lang="fr-FR" sz="1400" dirty="0"/>
              <a:t>- d’effectuer dans le cadre de la partie pratique, une explication ou une démonstration d’une technique de maquillage ou d’auto-maquillage du visage, des ongles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71118" y="2579885"/>
            <a:ext cx="47422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DIPLÔME ACTUEL / COEF 2 DUREE 2H30</a:t>
            </a:r>
          </a:p>
        </p:txBody>
      </p:sp>
      <p:sp>
        <p:nvSpPr>
          <p:cNvPr id="6" name="ZoneTexte 37"/>
          <p:cNvSpPr txBox="1"/>
          <p:nvPr/>
        </p:nvSpPr>
        <p:spPr>
          <a:xfrm>
            <a:off x="1271119" y="5314545"/>
            <a:ext cx="1023570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 partir d’une situation professionnelle, il est demandé au candidat de réaliser :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un maquillage du visage et un maquillage des ongles (mains ou pieds ) 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une démonstration commentée </a:t>
            </a:r>
            <a:r>
              <a:rPr lang="fr-FR" sz="1400" b="1" dirty="0"/>
              <a:t>de 15 minutes maximum</a:t>
            </a:r>
            <a:r>
              <a:rPr lang="fr-FR" sz="1400" dirty="0"/>
              <a:t>, d’une technique mise en œuvre, choisie par le jury, </a:t>
            </a:r>
            <a:r>
              <a:rPr lang="fr-FR" sz="1400" b="1" dirty="0"/>
              <a:t>en vue d’un auto-maquillage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43364" y="4703932"/>
            <a:ext cx="27962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DIPLÔME RENOVE session 2020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334660" y="4250786"/>
            <a:ext cx="3727955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MODE D’EVALUATION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0401" y="255357"/>
            <a:ext cx="109871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Sous-épreuve E33 – U33  Techniques de maquillages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Coefficient 2 - durée : 1 H 30 – Epreuve pratique</a:t>
            </a:r>
          </a:p>
        </p:txBody>
      </p:sp>
      <p:sp>
        <p:nvSpPr>
          <p:cNvPr id="12" name="ZoneTexte 37"/>
          <p:cNvSpPr txBox="1"/>
          <p:nvPr/>
        </p:nvSpPr>
        <p:spPr>
          <a:xfrm>
            <a:off x="1271119" y="6428892"/>
            <a:ext cx="1023570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bg1"/>
                </a:solidFill>
                <a:sym typeface="Wingdings 3"/>
              </a:rPr>
              <a:t></a:t>
            </a:r>
            <a:r>
              <a:rPr lang="fr-FR" sz="1400" b="1" dirty="0">
                <a:solidFill>
                  <a:schemeClr val="bg1"/>
                </a:solidFill>
              </a:rPr>
              <a:t>La réalisation de la fiche d’auto-maquillage et de conseils n’est plus demandée</a:t>
            </a:r>
          </a:p>
        </p:txBody>
      </p:sp>
    </p:spTree>
    <p:extLst>
      <p:ext uri="{BB962C8B-B14F-4D97-AF65-F5344CB8AC3E}">
        <p14:creationId xmlns:p14="http://schemas.microsoft.com/office/powerpoint/2010/main" val="27337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1504" y="1306364"/>
            <a:ext cx="4304145" cy="25237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Wingdings 3"/>
              </a:rPr>
              <a:t>CRITERES D’EVALUATION</a:t>
            </a:r>
          </a:p>
          <a:p>
            <a:endParaRPr lang="fr-FR" sz="1400" b="1" dirty="0">
              <a:sym typeface="Wingdings 3"/>
            </a:endParaRPr>
          </a:p>
          <a:p>
            <a:r>
              <a:rPr lang="fr-FR" sz="1400" dirty="0"/>
              <a:t>La sous-épreuve permet d’évaluer :</a:t>
            </a:r>
          </a:p>
          <a:p>
            <a:r>
              <a:rPr lang="fr-FR" sz="1400" dirty="0"/>
              <a:t>- l’aptitude à organiser, à gérer son poste de travail</a:t>
            </a:r>
          </a:p>
          <a:p>
            <a:r>
              <a:rPr lang="fr-FR" sz="1400" dirty="0"/>
              <a:t>- la maîtrise des techniques </a:t>
            </a:r>
          </a:p>
          <a:p>
            <a:r>
              <a:rPr lang="fr-FR" sz="1400" dirty="0"/>
              <a:t>- </a:t>
            </a:r>
            <a:r>
              <a:rPr lang="fr-FR" sz="1400" b="1" dirty="0"/>
              <a:t>la rigueur du langage professionnel</a:t>
            </a:r>
          </a:p>
          <a:p>
            <a:r>
              <a:rPr lang="fr-FR" sz="1400" dirty="0"/>
              <a:t>- l’aptitude à contrôler son travail</a:t>
            </a:r>
          </a:p>
          <a:p>
            <a:r>
              <a:rPr lang="fr-FR" sz="1400" dirty="0"/>
              <a:t>- l’aptitude à respecter les règles d’hygiène, de</a:t>
            </a:r>
          </a:p>
          <a:p>
            <a:r>
              <a:rPr lang="fr-FR" sz="1400" dirty="0"/>
              <a:t>sécurité, d’ergonomie et à adopter une démarche </a:t>
            </a:r>
            <a:r>
              <a:rPr lang="fr-FR" sz="1400" dirty="0" err="1"/>
              <a:t>éco-citoyenne</a:t>
            </a:r>
            <a:r>
              <a:rPr lang="fr-FR" sz="1400" b="1" dirty="0">
                <a:sym typeface="Wingdings 3"/>
              </a:rPr>
              <a:t> </a:t>
            </a:r>
          </a:p>
          <a:p>
            <a:endParaRPr lang="fr-FR" sz="400" b="1" dirty="0">
              <a:sym typeface="Wingdings 3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04012" y="1304372"/>
            <a:ext cx="6603547" cy="25237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Wingdings 3"/>
              </a:rPr>
              <a:t>COMPETENCES EVALUEES</a:t>
            </a:r>
          </a:p>
          <a:p>
            <a:endParaRPr lang="fr-FR" sz="1200" b="1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1503" y="4474604"/>
            <a:ext cx="11126055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ym typeface="Symbol"/>
              </a:rPr>
              <a:t>COMPOSITION DES COMMISSIONS D’ÉVALUATION</a:t>
            </a:r>
          </a:p>
          <a:p>
            <a:r>
              <a:rPr lang="fr-FR" sz="1400" b="1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/>
              </a:rPr>
              <a:t>POLE 1 Techniques esthétiques visage et corps</a:t>
            </a:r>
          </a:p>
          <a:p>
            <a:r>
              <a:rPr lang="fr-FR" sz="1400" b="1" i="1" dirty="0">
                <a:solidFill>
                  <a:srgbClr val="F4AA6C"/>
                </a:solidFill>
                <a:sym typeface="Wingdings 3"/>
              </a:rPr>
              <a:t>POLE 2 Techniques esthétiques liées aux phanères</a:t>
            </a:r>
          </a:p>
          <a:p>
            <a:endParaRPr lang="fr-FR" sz="1400" b="1" dirty="0">
              <a:sym typeface="Symbol"/>
            </a:endParaRPr>
          </a:p>
          <a:p>
            <a:r>
              <a:rPr lang="fr-FR" sz="1400" dirty="0"/>
              <a:t>la commission d’évaluation est constituée de deux membres:</a:t>
            </a:r>
          </a:p>
          <a:p>
            <a:r>
              <a:rPr lang="fr-FR" sz="1400" dirty="0"/>
              <a:t>-un professeur de la spécialité,</a:t>
            </a:r>
          </a:p>
          <a:p>
            <a:r>
              <a:rPr lang="fr-FR" sz="1400" dirty="0"/>
              <a:t>-un professionnel ou deux professeurs de la spécialité.</a:t>
            </a:r>
          </a:p>
          <a:p>
            <a:r>
              <a:rPr lang="fr-FR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32538" r="26469" b="32339"/>
          <a:stretch/>
        </p:blipFill>
        <p:spPr bwMode="auto">
          <a:xfrm>
            <a:off x="4916924" y="1768508"/>
            <a:ext cx="6383422" cy="196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0401" y="255357"/>
            <a:ext cx="109871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Sous-épreuve E33 – U33  Techniques de maquillages</a:t>
            </a:r>
          </a:p>
        </p:txBody>
      </p:sp>
    </p:spTree>
    <p:extLst>
      <p:ext uri="{BB962C8B-B14F-4D97-AF65-F5344CB8AC3E}">
        <p14:creationId xmlns:p14="http://schemas.microsoft.com/office/powerpoint/2010/main" val="14577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15413" y="188640"/>
            <a:ext cx="10753195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Correspondance des épreuves et unités entre le diplôme actuel et le diplôme rénové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71844" y="4362884"/>
            <a:ext cx="48005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Epreuve E2 – unité U2 - Epreuve de Technologie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06613" y="2377351"/>
            <a:ext cx="4473593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Sous-épreuve E21- U21 </a:t>
            </a:r>
            <a:r>
              <a:rPr lang="fr-FR" sz="1400" b="1" dirty="0">
                <a:solidFill>
                  <a:schemeClr val="bg1"/>
                </a:solidFill>
              </a:rPr>
              <a:t>Organisation et gestion d’activités professionnelles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coefficient 2 - durée : 3h - écrit ponctuel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91744" y="4746950"/>
            <a:ext cx="480053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Adaptations de techniques esthétiques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conduite de l’entreprise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Coefficient 5 – durée : 4h - écrit ponctuel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294783" y="1802969"/>
            <a:ext cx="0" cy="47513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06613" y="1457735"/>
            <a:ext cx="998046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Epreuve E 2 – Epreuve de technologie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896843" y="2454294"/>
            <a:ext cx="575158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Sous-épreuve E22– U22  </a:t>
            </a:r>
            <a:r>
              <a:rPr lang="fr-FR" sz="1400" b="1" dirty="0">
                <a:solidFill>
                  <a:schemeClr val="bg1"/>
                </a:solidFill>
              </a:rPr>
              <a:t>Etude de situations professionnelles en esthétique cosmétique parfumerie 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coefficient 4 - durée : 4h - écrit ponctuel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8623730" y="1833728"/>
            <a:ext cx="0" cy="47513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 rot="16200000">
            <a:off x="-492649" y="2163763"/>
            <a:ext cx="1719834" cy="307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DIPLÔME ACTUEL</a:t>
            </a:r>
          </a:p>
        </p:txBody>
      </p:sp>
      <p:sp>
        <p:nvSpPr>
          <p:cNvPr id="53" name="ZoneTexte 52"/>
          <p:cNvSpPr txBox="1"/>
          <p:nvPr/>
        </p:nvSpPr>
        <p:spPr>
          <a:xfrm rot="16200000">
            <a:off x="-584396" y="5097839"/>
            <a:ext cx="21187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DIPLÔME RENOVE session 2020</a:t>
            </a:r>
          </a:p>
        </p:txBody>
      </p:sp>
      <p:cxnSp>
        <p:nvCxnSpPr>
          <p:cNvPr id="54" name="Connecteur droit avec flèche 53"/>
          <p:cNvCxnSpPr>
            <a:cxnSpLocks/>
          </p:cNvCxnSpPr>
          <p:nvPr/>
        </p:nvCxnSpPr>
        <p:spPr>
          <a:xfrm flipH="1">
            <a:off x="6452774" y="3231325"/>
            <a:ext cx="1811942" cy="112249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cxnSpLocks/>
          </p:cNvCxnSpPr>
          <p:nvPr/>
        </p:nvCxnSpPr>
        <p:spPr>
          <a:xfrm>
            <a:off x="3294783" y="3144765"/>
            <a:ext cx="1538474" cy="114117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35" grpId="0" animBg="1"/>
      <p:bldP spid="38" grpId="0" animBg="1"/>
      <p:bldP spid="51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2265" y="962025"/>
            <a:ext cx="9826386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OBJECTIFS ET CONTENUS DE L’EPREUVE</a:t>
            </a:r>
          </a:p>
          <a:p>
            <a:endParaRPr lang="fr-FR" sz="1200" dirty="0"/>
          </a:p>
          <a:p>
            <a:r>
              <a:rPr lang="fr-FR" sz="1200" dirty="0"/>
              <a:t>L’épreuve permet de vérifier l’aptitude du candidat dans un contexte donné, à mener une analyse argumentée d’une ou des situations professionnelles répondant aux besoins et attentes de la clientèle et de l’entreprise.</a:t>
            </a:r>
          </a:p>
          <a:p>
            <a:endParaRPr lang="fr-FR" sz="1200" dirty="0"/>
          </a:p>
          <a:p>
            <a:r>
              <a:rPr lang="fr-FR" sz="1200" dirty="0"/>
              <a:t>L’épreuve prend appui sur une ou des situations professionnelles inscrite(s) dans un contexte précis et un dossier technique de 12 pages maximum composé : </a:t>
            </a:r>
          </a:p>
          <a:p>
            <a:endParaRPr lang="fr-FR" sz="1200" dirty="0"/>
          </a:p>
          <a:p>
            <a:r>
              <a:rPr lang="fr-FR" sz="1200" dirty="0"/>
              <a:t>- d’éléments précisant le contexte professionnel</a:t>
            </a:r>
          </a:p>
          <a:p>
            <a:pPr>
              <a:buFontTx/>
              <a:buChar char="-"/>
            </a:pPr>
            <a:r>
              <a:rPr lang="fr-FR" sz="1200" dirty="0"/>
              <a:t> de documents professionnels : techniques, administratifs et financiers</a:t>
            </a:r>
          </a:p>
          <a:p>
            <a:endParaRPr lang="fr-FR" sz="1200" i="1" dirty="0"/>
          </a:p>
          <a:p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2265" y="3520050"/>
            <a:ext cx="4394578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ym typeface="Symbol"/>
              </a:rPr>
              <a:t>CRITERES D’EVALUATION</a:t>
            </a:r>
          </a:p>
          <a:p>
            <a:r>
              <a:rPr lang="fr-FR" sz="1200" i="1" dirty="0">
                <a:sym typeface="Symbol"/>
              </a:rPr>
              <a:t>L’épreuve permet d’évaluer :</a:t>
            </a:r>
          </a:p>
          <a:p>
            <a:endParaRPr lang="fr-FR" sz="1200" i="1" dirty="0">
              <a:sym typeface="Symbol"/>
            </a:endParaRPr>
          </a:p>
          <a:p>
            <a:pPr algn="just"/>
            <a:r>
              <a:rPr lang="fr-FR" sz="1200" i="1" dirty="0">
                <a:sym typeface="Symbol"/>
              </a:rPr>
              <a:t> </a:t>
            </a:r>
            <a:r>
              <a:rPr lang="fr-FR" sz="1200" dirty="0">
                <a:sym typeface="Wingdings 3"/>
              </a:rPr>
              <a:t> </a:t>
            </a:r>
            <a:r>
              <a:rPr lang="fr-FR" sz="1200" i="1" dirty="0">
                <a:sym typeface="Wingdings 3"/>
              </a:rPr>
              <a:t>l’aptitude à mobiliser des connaissances et à traiter </a:t>
            </a:r>
          </a:p>
          <a:p>
            <a:pPr algn="just"/>
            <a:r>
              <a:rPr lang="fr-FR" sz="1200" i="1" dirty="0">
                <a:sym typeface="Wingdings 3"/>
              </a:rPr>
              <a:t>     des éléments d’un dossier technique</a:t>
            </a:r>
          </a:p>
          <a:p>
            <a:pPr algn="just"/>
            <a:endParaRPr lang="fr-FR" sz="1200" i="1" dirty="0">
              <a:sym typeface="Wingdings 3"/>
            </a:endParaRPr>
          </a:p>
          <a:p>
            <a:pPr algn="just"/>
            <a:r>
              <a:rPr lang="fr-FR" sz="1200" i="1" dirty="0">
                <a:sym typeface="Wingdings 3"/>
              </a:rPr>
              <a:t> </a:t>
            </a:r>
            <a:r>
              <a:rPr lang="fr-FR" sz="1200" dirty="0">
                <a:sym typeface="Wingdings 3"/>
              </a:rPr>
              <a:t> </a:t>
            </a:r>
            <a:r>
              <a:rPr lang="fr-FR" sz="1200" i="1" dirty="0">
                <a:sym typeface="Wingdings 3"/>
              </a:rPr>
              <a:t>l’exactitude des connaissances scientifiques,</a:t>
            </a:r>
          </a:p>
          <a:p>
            <a:pPr algn="just"/>
            <a:r>
              <a:rPr lang="fr-FR" sz="1200" i="1" dirty="0">
                <a:sym typeface="Wingdings 3"/>
              </a:rPr>
              <a:t>     technologiques et réglementaires</a:t>
            </a:r>
          </a:p>
          <a:p>
            <a:pPr algn="just"/>
            <a:endParaRPr lang="fr-FR" sz="1200" i="1" dirty="0">
              <a:sym typeface="Wingdings 3"/>
            </a:endParaRPr>
          </a:p>
          <a:p>
            <a:pPr algn="just"/>
            <a:r>
              <a:rPr lang="fr-FR" sz="1200" i="1" dirty="0">
                <a:sym typeface="Wingdings 3"/>
              </a:rPr>
              <a:t> </a:t>
            </a:r>
            <a:r>
              <a:rPr lang="fr-FR" sz="1200" dirty="0">
                <a:sym typeface="Wingdings 3"/>
              </a:rPr>
              <a:t> </a:t>
            </a:r>
            <a:r>
              <a:rPr lang="fr-FR" sz="1200" i="1" dirty="0">
                <a:sym typeface="Wingdings 3"/>
              </a:rPr>
              <a:t>la pertinence des solutions proposées</a:t>
            </a:r>
          </a:p>
          <a:p>
            <a:pPr algn="just"/>
            <a:endParaRPr lang="fr-FR" sz="1200" i="1" dirty="0">
              <a:sym typeface="Wingdings 3"/>
            </a:endParaRPr>
          </a:p>
          <a:p>
            <a:pPr algn="just"/>
            <a:r>
              <a:rPr lang="fr-FR" sz="1200" dirty="0">
                <a:sym typeface="Wingdings 3"/>
              </a:rPr>
              <a:t>  </a:t>
            </a:r>
            <a:r>
              <a:rPr lang="fr-FR" sz="1200" i="1" dirty="0">
                <a:sym typeface="Wingdings 3"/>
              </a:rPr>
              <a:t>la rigueur du vocabulaire scientifique et professionnel</a:t>
            </a:r>
          </a:p>
          <a:p>
            <a:pPr algn="just"/>
            <a:endParaRPr lang="fr-FR" sz="1200" b="1" i="1" dirty="0">
              <a:solidFill>
                <a:srgbClr val="FF0000"/>
              </a:solidFill>
              <a:sym typeface="Wingdings 3"/>
            </a:endParaRPr>
          </a:p>
          <a:p>
            <a:pPr algn="just"/>
            <a:r>
              <a:rPr lang="fr-FR" sz="1200" dirty="0">
                <a:sym typeface="Wingdings 3"/>
              </a:rPr>
              <a:t>  </a:t>
            </a:r>
            <a:r>
              <a:rPr lang="fr-FR" sz="1200" i="1" dirty="0">
                <a:sym typeface="Wingdings 3"/>
              </a:rPr>
              <a:t>l’expression écrite et la présentation</a:t>
            </a:r>
          </a:p>
          <a:p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104263" y="3520050"/>
            <a:ext cx="5254388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ym typeface="Symbol"/>
              </a:rPr>
              <a:t>COMPOSITION DES COMMISSIONS D’ÉVALUATION</a:t>
            </a:r>
          </a:p>
          <a:p>
            <a:endParaRPr lang="fr-FR" sz="1200" i="1" dirty="0">
              <a:sym typeface="Symbol"/>
            </a:endParaRPr>
          </a:p>
          <a:p>
            <a:r>
              <a:rPr lang="fr-FR" sz="1200" i="1" dirty="0">
                <a:sym typeface="Symbol"/>
              </a:rPr>
              <a:t> </a:t>
            </a:r>
            <a:r>
              <a:rPr lang="fr-FR" sz="1200" i="1" dirty="0">
                <a:sym typeface="Wingdings 3"/>
              </a:rPr>
              <a:t>  enseignants en esthétique- cosmétique: </a:t>
            </a:r>
          </a:p>
          <a:p>
            <a:r>
              <a:rPr lang="fr-FR" sz="1200" b="1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/>
              </a:rPr>
              <a:t>POLE 1 Techniques esthétiques visage et corps</a:t>
            </a:r>
          </a:p>
          <a:p>
            <a:r>
              <a:rPr lang="fr-FR" sz="1200" b="1" i="1" dirty="0">
                <a:solidFill>
                  <a:srgbClr val="F4AA6C"/>
                </a:solidFill>
                <a:sym typeface="Wingdings 3"/>
              </a:rPr>
              <a:t>POLE 2 Techniques esthétiques liées aux phanères</a:t>
            </a:r>
          </a:p>
          <a:p>
            <a:r>
              <a:rPr lang="fr-FR" sz="1200" b="1" i="1" dirty="0">
                <a:solidFill>
                  <a:srgbClr val="EA8468"/>
                </a:solidFill>
                <a:sym typeface="Wingdings 3"/>
              </a:rPr>
              <a:t>POLE 5 Gestion technique, administrative et financière (C52 et C54)</a:t>
            </a:r>
          </a:p>
          <a:p>
            <a:endParaRPr lang="fr-FR" sz="1200" i="1" dirty="0">
              <a:sym typeface="Wingdings 3"/>
            </a:endParaRPr>
          </a:p>
          <a:p>
            <a:r>
              <a:rPr lang="fr-FR" sz="1200" i="1" dirty="0">
                <a:sym typeface="Wingdings 3"/>
              </a:rPr>
              <a:t>   enseignants en économie-gestion</a:t>
            </a:r>
          </a:p>
          <a:p>
            <a:r>
              <a:rPr lang="fr-FR" sz="1200" b="1" i="1" dirty="0">
                <a:solidFill>
                  <a:srgbClr val="8ABF49"/>
                </a:solidFill>
                <a:sym typeface="Wingdings 3"/>
              </a:rPr>
              <a:t>POLE 4 Relation avec le personnel</a:t>
            </a:r>
          </a:p>
          <a:p>
            <a:r>
              <a:rPr lang="fr-FR" sz="1200" b="1" i="1" dirty="0">
                <a:solidFill>
                  <a:srgbClr val="EA8468"/>
                </a:solidFill>
                <a:sym typeface="Wingdings 3"/>
              </a:rPr>
              <a:t>POLE 5 Gestion technique, administrative et financière (C51 et C53)</a:t>
            </a:r>
          </a:p>
          <a:p>
            <a:endParaRPr lang="fr-FR" sz="1200" i="1" dirty="0">
              <a:sym typeface="Wingdings 3"/>
            </a:endParaRPr>
          </a:p>
          <a:p>
            <a:r>
              <a:rPr lang="fr-FR" sz="1200" i="1" dirty="0">
                <a:sym typeface="Wingdings 3"/>
              </a:rPr>
              <a:t>  enseignants en biotechnologie, santé  &amp; environnement</a:t>
            </a:r>
          </a:p>
          <a:p>
            <a:r>
              <a:rPr lang="fr-FR" sz="1200" b="1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/>
              </a:rPr>
              <a:t>POLE 1 Techniques esthétiques visage et corps</a:t>
            </a:r>
          </a:p>
          <a:p>
            <a:r>
              <a:rPr lang="fr-FR" sz="1200" b="1" i="1" dirty="0">
                <a:solidFill>
                  <a:srgbClr val="F4AA6C"/>
                </a:solidFill>
                <a:sym typeface="Wingdings 3"/>
              </a:rPr>
              <a:t>POLE 2 Techniques esthétiques liées aux phanères</a:t>
            </a:r>
          </a:p>
          <a:p>
            <a:r>
              <a:rPr lang="fr-FR" sz="1200" i="1" dirty="0">
                <a:sym typeface="Wingdings 3"/>
              </a:rPr>
              <a:t>Concernant uniquement les savoir-associés liés à la Biologie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2265" y="302566"/>
            <a:ext cx="108140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Epreuve E2 – unité U2 - </a:t>
            </a:r>
            <a:r>
              <a:rPr lang="fr-FR" b="1" dirty="0">
                <a:solidFill>
                  <a:schemeClr val="bg1"/>
                </a:solidFill>
              </a:rPr>
              <a:t>Epreuve de Technologie</a:t>
            </a:r>
          </a:p>
        </p:txBody>
      </p:sp>
    </p:spTree>
    <p:extLst>
      <p:ext uri="{BB962C8B-B14F-4D97-AF65-F5344CB8AC3E}">
        <p14:creationId xmlns:p14="http://schemas.microsoft.com/office/powerpoint/2010/main" val="18169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88623" y="673398"/>
            <a:ext cx="897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« Analyse de situations professionnelles en esthétique cosmétique parfumerie 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t="18126" r="23996" b="10654"/>
          <a:stretch/>
        </p:blipFill>
        <p:spPr bwMode="auto">
          <a:xfrm>
            <a:off x="566972" y="1042730"/>
            <a:ext cx="7400925" cy="5633971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xtLst/>
        </p:spPr>
      </p:pic>
      <p:sp>
        <p:nvSpPr>
          <p:cNvPr id="7" name="ZoneTexte 6"/>
          <p:cNvSpPr txBox="1"/>
          <p:nvPr/>
        </p:nvSpPr>
        <p:spPr>
          <a:xfrm>
            <a:off x="566973" y="301197"/>
            <a:ext cx="108140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COMPETENCES EVALUEES DANS L’EPREUVE E2 – unité U2 - </a:t>
            </a:r>
            <a:r>
              <a:rPr lang="fr-FR" b="1" dirty="0"/>
              <a:t>Epreuve de Technologie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72499" y="1191089"/>
            <a:ext cx="3188129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1200" b="1" dirty="0">
              <a:sym typeface="Symbol"/>
            </a:endParaRPr>
          </a:p>
          <a:p>
            <a:pPr algn="ctr"/>
            <a:r>
              <a:rPr lang="fr-FR" sz="1200" b="1" dirty="0">
                <a:sym typeface="Symbol"/>
              </a:rPr>
              <a:t>Le sujet est composé de deux parties:</a:t>
            </a:r>
            <a:endParaRPr lang="fr-FR" sz="1200" dirty="0">
              <a:sym typeface="Wingdings 3"/>
            </a:endParaRPr>
          </a:p>
          <a:p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077260" y="6059003"/>
            <a:ext cx="4805868" cy="214313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061815" y="5576253"/>
            <a:ext cx="4821313" cy="227279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61814" y="1191089"/>
            <a:ext cx="4821315" cy="1809286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61814" y="3000375"/>
            <a:ext cx="4821314" cy="1385888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2" idx="3"/>
          </p:cNvCxnSpPr>
          <p:nvPr/>
        </p:nvCxnSpPr>
        <p:spPr>
          <a:xfrm>
            <a:off x="7883129" y="2095732"/>
            <a:ext cx="7254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7807897" y="2586038"/>
            <a:ext cx="1093216" cy="1107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7782783" y="2586038"/>
            <a:ext cx="1589817" cy="3043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813668" y="2586038"/>
            <a:ext cx="1887545" cy="3580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608577" y="1544704"/>
            <a:ext cx="3340529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1200" b="1" dirty="0">
              <a:sym typeface="Symbol"/>
            </a:endParaRPr>
          </a:p>
          <a:p>
            <a:endParaRPr lang="fr-FR" sz="1200" b="1" dirty="0">
              <a:sym typeface="Symbol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sym typeface="Symbol"/>
              </a:rPr>
              <a:t>Une partie relative aux compétences des pôles 1 et/ou 2 ainsi que les compétences C52 et C54 du pôle 5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ym typeface="Symbol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757440" y="2346383"/>
            <a:ext cx="318812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1200" b="1" dirty="0">
              <a:sym typeface="Symbol"/>
            </a:endParaRPr>
          </a:p>
          <a:p>
            <a:endParaRPr lang="fr-FR" sz="1200" b="1" dirty="0">
              <a:sym typeface="Symbol"/>
            </a:endParaRPr>
          </a:p>
          <a:p>
            <a:pPr algn="just"/>
            <a:r>
              <a:rPr lang="fr-FR" sz="1200" dirty="0">
                <a:sym typeface="Wingdings 2"/>
              </a:rPr>
              <a:t> </a:t>
            </a:r>
            <a:r>
              <a:rPr lang="fr-FR" sz="1200" dirty="0">
                <a:sym typeface="Symbol"/>
              </a:rPr>
              <a:t>Cette partie représente 70 à 80 % de la note finale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ym typeface="Symbo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760977" y="2992395"/>
            <a:ext cx="318812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1200" b="1" dirty="0">
              <a:sym typeface="Symbol"/>
            </a:endParaRPr>
          </a:p>
          <a:p>
            <a:endParaRPr lang="fr-FR" sz="1200" b="1" dirty="0">
              <a:sym typeface="Symbol"/>
            </a:endParaRPr>
          </a:p>
          <a:p>
            <a:pPr algn="just"/>
            <a:r>
              <a:rPr lang="fr-FR" sz="1200" dirty="0">
                <a:sym typeface="Wingdings 2"/>
              </a:rPr>
              <a:t> </a:t>
            </a:r>
            <a:r>
              <a:rPr lang="fr-FR" sz="1200" dirty="0">
                <a:sym typeface="Symbol"/>
              </a:rPr>
              <a:t>La compétence C11.4 « Conduire une prestation UV » doit être évaluée dans cette première partie.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760977" y="4098906"/>
            <a:ext cx="3340529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1200" b="1" dirty="0">
              <a:sym typeface="Symbol"/>
            </a:endParaRPr>
          </a:p>
          <a:p>
            <a:endParaRPr lang="fr-FR" sz="1200" b="1" dirty="0">
              <a:sym typeface="Symbol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i="1" dirty="0">
                <a:sym typeface="Symbol"/>
              </a:rPr>
              <a:t>Une autre partie relative aux compétences du pôle 4 ainsi que les compétences C51 et /ou C53 du pôle 5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ym typeface="Symbol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760977" y="4842212"/>
            <a:ext cx="318812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1200" b="1" dirty="0">
              <a:sym typeface="Symbol"/>
            </a:endParaRPr>
          </a:p>
          <a:p>
            <a:endParaRPr lang="fr-FR" sz="1200" b="1" dirty="0">
              <a:sym typeface="Symbol"/>
            </a:endParaRPr>
          </a:p>
          <a:p>
            <a:pPr algn="just"/>
            <a:r>
              <a:rPr lang="fr-FR" sz="1200" dirty="0">
                <a:sym typeface="Wingdings 2"/>
              </a:rPr>
              <a:t> </a:t>
            </a:r>
            <a:r>
              <a:rPr lang="fr-FR" sz="1200" dirty="0">
                <a:sym typeface="Symbol"/>
              </a:rPr>
              <a:t>Cette partie représente 20 à 30 % de la note finale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61816" y="4423047"/>
            <a:ext cx="4821312" cy="926995"/>
          </a:xfrm>
          <a:prstGeom prst="rect">
            <a:avLst/>
          </a:prstGeom>
          <a:solidFill>
            <a:srgbClr val="00B0F0">
              <a:alpha val="1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061816" y="5346950"/>
            <a:ext cx="4821313" cy="229304"/>
          </a:xfrm>
          <a:prstGeom prst="rect">
            <a:avLst/>
          </a:prstGeom>
          <a:solidFill>
            <a:srgbClr val="00B0F0">
              <a:alpha val="1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077260" y="5803532"/>
            <a:ext cx="4805868" cy="229304"/>
          </a:xfrm>
          <a:prstGeom prst="rect">
            <a:avLst/>
          </a:prstGeom>
          <a:solidFill>
            <a:srgbClr val="00B0F0">
              <a:alpha val="1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843838" y="4842212"/>
            <a:ext cx="9171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7828130" y="5047013"/>
            <a:ext cx="1072983" cy="441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7850395" y="5130140"/>
            <a:ext cx="1222353" cy="780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74618" y="3783683"/>
            <a:ext cx="10226445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Epreuve E3 – Epreuve professionnelle Epreuve prenant en compte la formation en milieu professionnel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74618" y="907010"/>
            <a:ext cx="10226445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Epreuve E3 – Epreuve pratique prenant en compte la formation en milieu professionnel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4618" y="1865518"/>
            <a:ext cx="2986269" cy="1046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Sous-épreuve E31 – U31 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Suivi de clientèle et animation</a:t>
            </a:r>
          </a:p>
          <a:p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coefficient 3 – durée : 45 min </a:t>
            </a:r>
          </a:p>
          <a:p>
            <a:pPr algn="ctr"/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Ponctuel ou CCF  oral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384928" y="2571546"/>
            <a:ext cx="1719834" cy="3077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DIPLÔME ACTUEL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384929" y="5186044"/>
            <a:ext cx="17198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DIPLÔME RENOVE session 2020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53603" y="1820997"/>
            <a:ext cx="3641713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Sous-épreuve E32–U32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Soins esthétiques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Coefficient 4 - Durée 03H30 </a:t>
            </a:r>
          </a:p>
          <a:p>
            <a:pPr algn="ctr"/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ponctuel ou CCF pratique + écrit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505826" y="1834740"/>
            <a:ext cx="289523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Sous-épreuve  E33 – U33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Maquillages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Coefficient 2 - Durée 02H30 </a:t>
            </a:r>
          </a:p>
          <a:p>
            <a:pPr algn="ctr"/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ponctuel ou CCF pratique + écrit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74618" y="4604446"/>
            <a:ext cx="2938381" cy="10464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Sous-épreuve E31 – U31</a:t>
            </a: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Relation avec la clientèle</a:t>
            </a:r>
          </a:p>
          <a:p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coefficient 3- durée : 45 min </a:t>
            </a:r>
          </a:p>
          <a:p>
            <a:pPr algn="ctr"/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Ponctuel ou CCF  oral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53603" y="4596266"/>
            <a:ext cx="3641713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Sous-épreuve E32 - U32</a:t>
            </a: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Techniques de soins esthétiques</a:t>
            </a: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Coefficient 5 - Durée 02H30  </a:t>
            </a:r>
          </a:p>
          <a:p>
            <a:pPr algn="ctr"/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ponctuel ou CCF pratique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505826" y="4601871"/>
            <a:ext cx="2895239" cy="10310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Sous-épreuve E33 - U33 Techniques de maquillage</a:t>
            </a:r>
          </a:p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Coefficient 2 -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Durée 01H30  </a:t>
            </a: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ponctuel ou CCF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pratique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7797" y="5970128"/>
            <a:ext cx="10223266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Sous épreuve E34 – U34 </a:t>
            </a:r>
            <a:r>
              <a:rPr lang="fr-FR" sz="1100" b="1" dirty="0"/>
              <a:t>Economie-gestion</a:t>
            </a:r>
            <a:r>
              <a:rPr lang="fr-FR" sz="1100" dirty="0"/>
              <a:t> / coefficient 1 – durée 02h00  ponctuel</a:t>
            </a:r>
          </a:p>
          <a:p>
            <a:r>
              <a:rPr lang="fr-FR" sz="1100" dirty="0"/>
              <a:t>Sous épreuve E35 – U35 </a:t>
            </a:r>
            <a:r>
              <a:rPr lang="fr-FR" sz="1100" b="1" dirty="0"/>
              <a:t>Prévention Santé Environnement </a:t>
            </a:r>
            <a:r>
              <a:rPr lang="fr-FR" sz="1100" dirty="0"/>
              <a:t>/ coefficient 1 – durée 02h00 ponctuel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5413" y="188640"/>
            <a:ext cx="10753195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Correspondance des épreuves et unités entre le diplôme actuel et le diplôme rénové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77799" y="3161819"/>
            <a:ext cx="1022326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Sous épreuve E34 – U34 </a:t>
            </a:r>
            <a:r>
              <a:rPr lang="fr-FR" sz="1100" b="1" dirty="0"/>
              <a:t>Prévention Santé Environnement</a:t>
            </a:r>
            <a:r>
              <a:rPr lang="fr-FR" sz="1100" dirty="0"/>
              <a:t> / coefficient 1 – durée 02h00 </a:t>
            </a:r>
          </a:p>
        </p:txBody>
      </p:sp>
    </p:spTree>
    <p:extLst>
      <p:ext uri="{BB962C8B-B14F-4D97-AF65-F5344CB8AC3E}">
        <p14:creationId xmlns:p14="http://schemas.microsoft.com/office/powerpoint/2010/main" val="5820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1012258" y="1303448"/>
            <a:ext cx="10805493" cy="11695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Wingdings 3"/>
              </a:rPr>
              <a:t>OBJECTIFS ET CONTENUS </a:t>
            </a:r>
          </a:p>
          <a:p>
            <a:endParaRPr lang="fr-FR" sz="1400" b="1" dirty="0">
              <a:sym typeface="Wingdings 3"/>
            </a:endParaRPr>
          </a:p>
          <a:p>
            <a:r>
              <a:rPr lang="fr-FR" sz="1400" i="1" dirty="0">
                <a:sym typeface="Wingdings 3"/>
              </a:rPr>
              <a:t>La sous-épreuve E31 permet d’évaluer les compétences mises en œuvre lors des relations avec la clientèle pendant les PFMP ou lors d’activités professionnelles</a:t>
            </a:r>
          </a:p>
          <a:p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012258" y="2998942"/>
            <a:ext cx="4832957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ym typeface="Wingdings 3"/>
              </a:rPr>
              <a:t>15 min de présentation du dossier par le candidat </a:t>
            </a:r>
          </a:p>
          <a:p>
            <a:r>
              <a:rPr lang="fr-FR" sz="1200" dirty="0">
                <a:sym typeface="Wingdings 3"/>
              </a:rPr>
              <a:t>+ 30 min d’entretien avec les membres de la commission</a:t>
            </a:r>
          </a:p>
          <a:p>
            <a:endParaRPr lang="fr-FR" sz="1200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b="1" dirty="0">
                <a:sym typeface="Wingdings 3"/>
              </a:rPr>
              <a:t>  </a:t>
            </a:r>
            <a:r>
              <a:rPr lang="fr-FR" sz="1200" dirty="0">
                <a:sym typeface="Wingdings 3"/>
              </a:rPr>
              <a:t>remise du dossier:</a:t>
            </a:r>
          </a:p>
          <a:p>
            <a:r>
              <a:rPr lang="fr-FR" sz="1200" dirty="0">
                <a:sym typeface="Wingdings 3"/>
              </a:rPr>
              <a:t>   en ponctuel: </a:t>
            </a:r>
            <a:r>
              <a:rPr lang="fr-FR" sz="1200" b="1" dirty="0">
                <a:sym typeface="Wingdings 3"/>
              </a:rPr>
              <a:t>8 jours avant </a:t>
            </a:r>
            <a:r>
              <a:rPr lang="fr-FR" sz="1200" dirty="0">
                <a:sym typeface="Wingdings 3"/>
              </a:rPr>
              <a:t>le début de l’épreuve</a:t>
            </a:r>
          </a:p>
          <a:p>
            <a:r>
              <a:rPr lang="fr-FR" sz="1200" dirty="0">
                <a:sym typeface="Wingdings 3"/>
              </a:rPr>
              <a:t>   en CCF, fixée par l’équipe pédagogique</a:t>
            </a: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 dossier de </a:t>
            </a:r>
            <a:r>
              <a:rPr lang="fr-FR" sz="1200" b="1" dirty="0">
                <a:sym typeface="Wingdings 3"/>
              </a:rPr>
              <a:t>40 pages maxi </a:t>
            </a:r>
            <a:r>
              <a:rPr lang="fr-FR" sz="1200" dirty="0">
                <a:sym typeface="Wingdings 3"/>
              </a:rPr>
              <a:t>(annexes comprises)</a:t>
            </a:r>
          </a:p>
          <a:p>
            <a:pPr>
              <a:buFont typeface="Wingdings 3"/>
              <a:buChar char=""/>
            </a:pPr>
            <a:r>
              <a:rPr lang="fr-FR" sz="1200" b="1" dirty="0">
                <a:sym typeface="Wingdings 3"/>
              </a:rPr>
              <a:t>  </a:t>
            </a:r>
            <a:r>
              <a:rPr lang="fr-FR" sz="1200" dirty="0">
                <a:sym typeface="Wingdings 3"/>
              </a:rPr>
              <a:t>prestation orale évaluée sur </a:t>
            </a:r>
            <a:r>
              <a:rPr lang="fr-FR" sz="1200" b="1" dirty="0">
                <a:sym typeface="Wingdings 3"/>
              </a:rPr>
              <a:t>60 pts</a:t>
            </a:r>
          </a:p>
          <a:p>
            <a:pPr algn="ctr"/>
            <a:r>
              <a:rPr lang="fr-FR" sz="1200" dirty="0">
                <a:sym typeface="Wingdings 3"/>
              </a:rPr>
              <a:t>Le dossier n’est </a:t>
            </a:r>
            <a:r>
              <a:rPr lang="fr-FR" sz="1200" b="1" dirty="0">
                <a:sym typeface="Wingdings 3"/>
              </a:rPr>
              <a:t>pas évalué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68819" y="2563936"/>
            <a:ext cx="1719834" cy="3077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DIPLÔME ACTUEL</a:t>
            </a:r>
          </a:p>
        </p:txBody>
      </p:sp>
      <p:sp>
        <p:nvSpPr>
          <p:cNvPr id="16" name="ZoneTexte 37"/>
          <p:cNvSpPr txBox="1"/>
          <p:nvPr/>
        </p:nvSpPr>
        <p:spPr>
          <a:xfrm>
            <a:off x="6123006" y="2998942"/>
            <a:ext cx="5694744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ym typeface="Wingdings 3"/>
              </a:rPr>
              <a:t>15 min de présentation du dossier par le candidat </a:t>
            </a:r>
          </a:p>
          <a:p>
            <a:r>
              <a:rPr lang="fr-FR" sz="1200" dirty="0">
                <a:sym typeface="Wingdings 3"/>
              </a:rPr>
              <a:t>+ 30 min d’entretien avec les membres de la commission</a:t>
            </a:r>
          </a:p>
          <a:p>
            <a:endParaRPr lang="fr-FR" sz="1200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 remise du dossier  : </a:t>
            </a:r>
          </a:p>
          <a:p>
            <a:r>
              <a:rPr lang="fr-FR" sz="1200" dirty="0">
                <a:sym typeface="Wingdings 3"/>
              </a:rPr>
              <a:t>     en ponctuel, fixée par le recteur</a:t>
            </a:r>
          </a:p>
          <a:p>
            <a:r>
              <a:rPr lang="fr-FR" sz="1200" dirty="0">
                <a:sym typeface="Wingdings 3"/>
              </a:rPr>
              <a:t>     en CCF, fixée par l’équipe pédagogique</a:t>
            </a: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 dossier de </a:t>
            </a:r>
            <a:r>
              <a:rPr lang="fr-FR" sz="1200" b="1" dirty="0">
                <a:sym typeface="Wingdings 3"/>
              </a:rPr>
              <a:t>15 à 20 pages </a:t>
            </a:r>
            <a:r>
              <a:rPr lang="fr-FR" sz="1200" dirty="0">
                <a:sym typeface="Wingdings 3"/>
              </a:rPr>
              <a:t>(annexes comprises)</a:t>
            </a:r>
          </a:p>
          <a:p>
            <a:pPr>
              <a:buFont typeface="Wingdings 3"/>
              <a:buChar char=""/>
            </a:pPr>
            <a:r>
              <a:rPr lang="fr-FR" sz="1200" i="1" dirty="0">
                <a:sym typeface="Wingdings 3"/>
              </a:rPr>
              <a:t>   </a:t>
            </a:r>
            <a:r>
              <a:rPr lang="fr-FR" sz="1200" dirty="0">
                <a:sym typeface="Wingdings 3"/>
              </a:rPr>
              <a:t>prestation orale évaluée sur </a:t>
            </a:r>
            <a:r>
              <a:rPr lang="fr-FR" sz="1200" b="1" dirty="0">
                <a:sym typeface="Wingdings 3"/>
              </a:rPr>
              <a:t>40 pts</a:t>
            </a:r>
          </a:p>
          <a:p>
            <a:pPr algn="ctr"/>
            <a:r>
              <a:rPr lang="fr-FR" sz="1200" dirty="0">
                <a:sym typeface="Wingdings 3"/>
              </a:rPr>
              <a:t>Le dossier est </a:t>
            </a:r>
            <a:r>
              <a:rPr lang="fr-FR" sz="1200" b="1" dirty="0">
                <a:sym typeface="Wingdings 3"/>
              </a:rPr>
              <a:t>évalué sur 20 points (en amont de l’épreuve)</a:t>
            </a:r>
          </a:p>
        </p:txBody>
      </p:sp>
      <p:sp>
        <p:nvSpPr>
          <p:cNvPr id="17" name="ZoneTexte 37"/>
          <p:cNvSpPr txBox="1"/>
          <p:nvPr/>
        </p:nvSpPr>
        <p:spPr>
          <a:xfrm>
            <a:off x="6123007" y="4901710"/>
            <a:ext cx="5694744" cy="1708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ym typeface="Wingdings 3"/>
              </a:rPr>
              <a:t>présentation succincte de(s) l’entreprise(s) d’accueil</a:t>
            </a:r>
          </a:p>
          <a:p>
            <a:endParaRPr lang="fr-FR" sz="300" dirty="0">
              <a:sym typeface="Wingdings 3"/>
            </a:endParaRPr>
          </a:p>
          <a:p>
            <a:endParaRPr lang="fr-FR" sz="300" dirty="0">
              <a:sym typeface="Wingdings 3"/>
            </a:endParaRPr>
          </a:p>
          <a:p>
            <a:endParaRPr lang="fr-FR" sz="300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</a:t>
            </a:r>
            <a:r>
              <a:rPr lang="fr-FR" sz="1200" b="1" dirty="0">
                <a:sym typeface="Wingdings 3"/>
              </a:rPr>
              <a:t>présentation des différentes étapes des actes de vente réalisés par le candidat</a:t>
            </a:r>
          </a:p>
          <a:p>
            <a:endParaRPr lang="fr-FR" sz="300" b="1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</a:t>
            </a:r>
            <a:r>
              <a:rPr lang="fr-FR" sz="1200" b="1" dirty="0">
                <a:sym typeface="Wingdings 3"/>
              </a:rPr>
              <a:t>description de la mise en œuvre d’une action promotionnelle animée par le candidat</a:t>
            </a:r>
          </a:p>
          <a:p>
            <a:endParaRPr lang="fr-FR" sz="300" b="1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</a:t>
            </a:r>
            <a:r>
              <a:rPr lang="fr-FR" sz="1200" b="1" dirty="0">
                <a:sym typeface="Wingdings 3"/>
              </a:rPr>
              <a:t>enquête de satisfaction de la clientèle conduite par le candidat</a:t>
            </a:r>
          </a:p>
          <a:p>
            <a:pPr>
              <a:buFont typeface="Wingdings 3"/>
              <a:buChar char=""/>
            </a:pPr>
            <a:endParaRPr lang="fr-FR" sz="300" b="1" dirty="0">
              <a:sym typeface="Wingdings 3"/>
            </a:endParaRPr>
          </a:p>
          <a:p>
            <a:pPr>
              <a:buFont typeface="Wingdings 3"/>
              <a:buChar char=""/>
            </a:pPr>
            <a:endParaRPr lang="fr-FR" sz="300" b="1" dirty="0">
              <a:sym typeface="Wingdings 3"/>
            </a:endParaRPr>
          </a:p>
          <a:p>
            <a:r>
              <a:rPr lang="fr-FR" sz="1200" dirty="0">
                <a:sym typeface="Wingdings 3"/>
              </a:rPr>
              <a:t> attestation de PFMP ou d’activités professionnelles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331567" y="2575665"/>
            <a:ext cx="3386589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DIPLÔME RENOVE session 2020</a:t>
            </a:r>
          </a:p>
        </p:txBody>
      </p:sp>
      <p:sp>
        <p:nvSpPr>
          <p:cNvPr id="20" name="ZoneTexte 36"/>
          <p:cNvSpPr txBox="1"/>
          <p:nvPr/>
        </p:nvSpPr>
        <p:spPr>
          <a:xfrm>
            <a:off x="1012258" y="4901710"/>
            <a:ext cx="4832957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ym typeface="Wingdings 3"/>
              </a:rPr>
              <a:t>présentation succincte de(s) l’entreprise(s) d’accueil</a:t>
            </a: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analyse des activités réalisées en développant les aspects relatifs : </a:t>
            </a:r>
          </a:p>
          <a:p>
            <a:r>
              <a:rPr lang="fr-FR" sz="1200" dirty="0">
                <a:sym typeface="Wingdings 3"/>
              </a:rPr>
              <a:t>    - accueil, prise en charge, conseil, suivi</a:t>
            </a:r>
          </a:p>
          <a:p>
            <a:r>
              <a:rPr lang="fr-FR" sz="1200" dirty="0">
                <a:sym typeface="Wingdings 3"/>
              </a:rPr>
              <a:t>    - vente de produits et services</a:t>
            </a:r>
          </a:p>
          <a:p>
            <a:r>
              <a:rPr lang="fr-FR" sz="1200" dirty="0">
                <a:sym typeface="Wingdings 3"/>
              </a:rPr>
              <a:t>    - fidélisation de la clientèle</a:t>
            </a:r>
          </a:p>
          <a:p>
            <a:r>
              <a:rPr lang="fr-FR" sz="1200" dirty="0">
                <a:sym typeface="Wingdings 3"/>
              </a:rPr>
              <a:t>    - mise en place et animation d’une action promotionnelle </a:t>
            </a:r>
          </a:p>
          <a:p>
            <a:r>
              <a:rPr lang="fr-FR" sz="1200" dirty="0">
                <a:sym typeface="Wingdings 3"/>
              </a:rPr>
              <a:t>      de produits cosmétiques, de parfumerie ou de services</a:t>
            </a:r>
          </a:p>
          <a:p>
            <a:r>
              <a:rPr lang="fr-FR" sz="1200" dirty="0">
                <a:sym typeface="Wingdings 3"/>
              </a:rPr>
              <a:t> attestation de PFMP ou d’activités professionnelles et évaluation de compétences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97667" y="3587523"/>
            <a:ext cx="180827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MODE D’EVALUATION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297668" y="5544236"/>
            <a:ext cx="180827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CONTENUS DE LA SOUS-EPREUVE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12257" y="255357"/>
            <a:ext cx="1080549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Sous-épreuve E31 – U31 Relation avec la clientèle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Coefficient 3 - durée : 45 min - CCF ou ponctuel oral</a:t>
            </a:r>
          </a:p>
        </p:txBody>
      </p:sp>
    </p:spTree>
    <p:extLst>
      <p:ext uri="{BB962C8B-B14F-4D97-AF65-F5344CB8AC3E}">
        <p14:creationId xmlns:p14="http://schemas.microsoft.com/office/powerpoint/2010/main" val="36720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420400" y="1266452"/>
            <a:ext cx="4874931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ym typeface="Wingdings 3"/>
              </a:rPr>
              <a:t>CRITERES D’EVALUATION </a:t>
            </a:r>
          </a:p>
          <a:p>
            <a:endParaRPr lang="fr-FR" sz="1200" b="1" dirty="0">
              <a:sym typeface="Wingdings 3"/>
            </a:endParaRPr>
          </a:p>
          <a:p>
            <a:r>
              <a:rPr lang="fr-FR" sz="1200" dirty="0">
                <a:sym typeface="Wingdings 3"/>
              </a:rPr>
              <a:t>Cette sous-épreuve permet d’évaluer pour chaque candidat :</a:t>
            </a:r>
          </a:p>
          <a:p>
            <a:pPr>
              <a:buFont typeface="Wingdings 3"/>
              <a:buChar char=""/>
            </a:pPr>
            <a:endParaRPr lang="fr-FR" sz="1200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 l’attitude professionnelle lors de l’accueil, du conseil et de la vente</a:t>
            </a:r>
          </a:p>
          <a:p>
            <a:endParaRPr lang="fr-FR" sz="300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 l’aptitude  à mobiliser ses connaissances pour apporter une information éclairée à la clientèle</a:t>
            </a:r>
          </a:p>
          <a:p>
            <a:endParaRPr lang="fr-FR" sz="300" dirty="0">
              <a:sym typeface="Wingdings 3"/>
            </a:endParaRPr>
          </a:p>
          <a:p>
            <a:pPr>
              <a:buFont typeface="Wingdings 3"/>
              <a:buChar char=""/>
            </a:pPr>
            <a:r>
              <a:rPr lang="fr-FR" sz="1200" dirty="0">
                <a:sym typeface="Wingdings 3"/>
              </a:rPr>
              <a:t>  l’aptitude à analyser une situation professionnelle</a:t>
            </a:r>
          </a:p>
          <a:p>
            <a:pPr>
              <a:buFont typeface="Wingdings 3"/>
              <a:buChar char=""/>
            </a:pPr>
            <a:endParaRPr lang="fr-FR" sz="300" dirty="0">
              <a:sym typeface="Wingdings 3"/>
            </a:endParaRPr>
          </a:p>
          <a:p>
            <a:pPr>
              <a:buFont typeface="Wingdings 3"/>
              <a:buChar char=""/>
            </a:pPr>
            <a:endParaRPr lang="fr-FR" sz="300" dirty="0">
              <a:sym typeface="Wingdings 3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31809" y="1266452"/>
            <a:ext cx="5975749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ym typeface="Wingdings 3"/>
              </a:rPr>
              <a:t>COMPETENCES EVALUEES</a:t>
            </a:r>
          </a:p>
          <a:p>
            <a:endParaRPr lang="fr-FR" sz="1200" b="1" dirty="0">
              <a:sym typeface="Wingdings 3"/>
            </a:endParaRPr>
          </a:p>
          <a:p>
            <a:endParaRPr lang="fr-FR" sz="1200" b="1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  <a:p>
            <a:endParaRPr lang="fr-FR" sz="1200" dirty="0">
              <a:sym typeface="Wingdings 3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9577" y="4008513"/>
            <a:ext cx="6636303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ym typeface="Symbol"/>
              </a:rPr>
              <a:t>COMPOSITION DES COMMISSIONS D’ÉVALUATION</a:t>
            </a:r>
          </a:p>
          <a:p>
            <a:r>
              <a:rPr lang="fr-FR" sz="1200" b="1" i="1" dirty="0">
                <a:solidFill>
                  <a:srgbClr val="6E7BFA"/>
                </a:solidFill>
                <a:sym typeface="Wingdings 3"/>
              </a:rPr>
              <a:t>POLE 3 Relation avec la clientèle</a:t>
            </a:r>
          </a:p>
          <a:p>
            <a:endParaRPr lang="fr-FR" sz="1200" b="1" dirty="0">
              <a:sym typeface="Symbol"/>
            </a:endParaRPr>
          </a:p>
          <a:p>
            <a:r>
              <a:rPr lang="fr-FR" sz="1200" b="1" i="1" dirty="0">
                <a:sym typeface="Symbol"/>
              </a:rPr>
              <a:t>Ponctuel : </a:t>
            </a:r>
          </a:p>
          <a:p>
            <a:pPr marL="171450" indent="-171450">
              <a:buFontTx/>
              <a:buChar char="-"/>
            </a:pPr>
            <a:r>
              <a:rPr lang="fr-FR" sz="1200" i="1" dirty="0">
                <a:sym typeface="Wingdings 3"/>
              </a:rPr>
              <a:t>un professeur d’économie-gestion et un professionnel</a:t>
            </a:r>
          </a:p>
          <a:p>
            <a:r>
              <a:rPr lang="fr-FR" sz="1200" i="1" dirty="0">
                <a:sym typeface="Wingdings 3"/>
              </a:rPr>
              <a:t>					ou </a:t>
            </a:r>
          </a:p>
          <a:p>
            <a:pPr marL="171450" indent="-171450">
              <a:buFontTx/>
              <a:buChar char="-"/>
            </a:pPr>
            <a:r>
              <a:rPr lang="fr-FR" sz="1200" i="1" dirty="0">
                <a:sym typeface="Wingdings 3"/>
              </a:rPr>
              <a:t>un professeur d’économie-gestion et un professeur de la spécialité</a:t>
            </a:r>
          </a:p>
          <a:p>
            <a:endParaRPr lang="fr-FR" sz="1200" i="1" dirty="0">
              <a:sym typeface="Wingdings 3"/>
            </a:endParaRPr>
          </a:p>
          <a:p>
            <a:endParaRPr lang="fr-FR" sz="1200" i="1" dirty="0">
              <a:sym typeface="Wingdings 3"/>
            </a:endParaRPr>
          </a:p>
          <a:p>
            <a:r>
              <a:rPr lang="fr-FR" sz="1200" b="1" i="1" dirty="0">
                <a:sym typeface="Symbol"/>
              </a:rPr>
              <a:t>CCF : </a:t>
            </a:r>
          </a:p>
          <a:p>
            <a:r>
              <a:rPr lang="fr-FR" sz="1200" i="1" dirty="0">
                <a:sym typeface="Wingdings 3"/>
              </a:rPr>
              <a:t>organisés par les professeurs responsables des enseignements professionnels</a:t>
            </a:r>
          </a:p>
          <a:p>
            <a:endParaRPr lang="fr-FR" sz="1200" i="1" dirty="0">
              <a:sym typeface="Wingdings 3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0401" y="255357"/>
            <a:ext cx="1098715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Sous-épreuve E31 – U31 Relation avec la clientèle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Coefficient 3 - durée : 45 min - CCF ou ponctuel oral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35453" r="26187" b="35765"/>
          <a:stretch/>
        </p:blipFill>
        <p:spPr bwMode="auto">
          <a:xfrm>
            <a:off x="5562427" y="1572595"/>
            <a:ext cx="5714511" cy="16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1233" y="1302183"/>
            <a:ext cx="10805494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Wingdings 3"/>
              </a:rPr>
              <a:t>OBJECTIFS ET CONTENUS </a:t>
            </a:r>
          </a:p>
          <a:p>
            <a:r>
              <a:rPr lang="fr-FR" sz="1400" dirty="0"/>
              <a:t>La sous-épreuve permet d’évaluer les compétences mises en œuvre lors de techniques de soins esthétiques du visage et du corps et des techniques liées aux phanères.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2130" y="3191333"/>
            <a:ext cx="5333953" cy="29084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 partir d’une situation professionnelle, il est demandé au candidat :</a:t>
            </a:r>
          </a:p>
          <a:p>
            <a:endParaRPr lang="fr-FR" sz="300" dirty="0"/>
          </a:p>
          <a:p>
            <a:endParaRPr lang="fr-FR" sz="300" dirty="0"/>
          </a:p>
          <a:p>
            <a:r>
              <a:rPr lang="fr-FR" sz="1400"/>
              <a:t>- d’élaborer </a:t>
            </a:r>
            <a:r>
              <a:rPr lang="fr-FR" sz="1400" dirty="0"/>
              <a:t>un programme de soin  </a:t>
            </a:r>
          </a:p>
          <a:p>
            <a:r>
              <a:rPr lang="fr-FR" sz="1400" dirty="0"/>
              <a:t>			ou </a:t>
            </a:r>
          </a:p>
          <a:p>
            <a:r>
              <a:rPr lang="fr-FR" sz="1400" dirty="0"/>
              <a:t>- de réaliser, dans le cadre de la partie pratique une démonstration de techniques</a:t>
            </a:r>
          </a:p>
          <a:p>
            <a:endParaRPr lang="fr-FR" sz="1400" dirty="0"/>
          </a:p>
          <a:p>
            <a:r>
              <a:rPr lang="fr-FR" sz="1400" dirty="0"/>
              <a:t>Et de réaliser :</a:t>
            </a:r>
          </a:p>
          <a:p>
            <a:endParaRPr lang="fr-FR" sz="300" dirty="0"/>
          </a:p>
          <a:p>
            <a:endParaRPr lang="fr-FR" sz="300" dirty="0"/>
          </a:p>
          <a:p>
            <a:r>
              <a:rPr lang="fr-FR" sz="1400" dirty="0"/>
              <a:t>- un soin du corps</a:t>
            </a:r>
          </a:p>
          <a:p>
            <a:r>
              <a:rPr lang="fr-FR" sz="1400" dirty="0"/>
              <a:t>- une technique spécifique visage</a:t>
            </a:r>
          </a:p>
          <a:p>
            <a:r>
              <a:rPr lang="fr-FR" sz="1400" dirty="0"/>
              <a:t>- un autre soin (épilation, réparation d’ongles, </a:t>
            </a:r>
          </a:p>
          <a:p>
            <a:r>
              <a:rPr lang="fr-FR" sz="1400" dirty="0"/>
              <a:t>teinture de cils …)</a:t>
            </a:r>
          </a:p>
          <a:p>
            <a:endParaRPr lang="fr-FR" sz="300" dirty="0"/>
          </a:p>
        </p:txBody>
      </p:sp>
      <p:sp>
        <p:nvSpPr>
          <p:cNvPr id="6" name="ZoneTexte 5"/>
          <p:cNvSpPr txBox="1"/>
          <p:nvPr/>
        </p:nvSpPr>
        <p:spPr>
          <a:xfrm>
            <a:off x="1518834" y="2613341"/>
            <a:ext cx="3874575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DIPLÔME ACTUEL / COEF 4 DUREE 3H30</a:t>
            </a:r>
          </a:p>
        </p:txBody>
      </p:sp>
      <p:sp>
        <p:nvSpPr>
          <p:cNvPr id="7" name="ZoneTexte 37"/>
          <p:cNvSpPr txBox="1"/>
          <p:nvPr/>
        </p:nvSpPr>
        <p:spPr>
          <a:xfrm>
            <a:off x="6332560" y="3212926"/>
            <a:ext cx="5485191" cy="2893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 partir d’une situation professionnelle, il est demandé au candidat de réaliser :</a:t>
            </a:r>
          </a:p>
          <a:p>
            <a:endParaRPr lang="fr-FR" sz="1400" dirty="0"/>
          </a:p>
          <a:p>
            <a:r>
              <a:rPr lang="fr-FR" sz="1400" dirty="0"/>
              <a:t>- un soin esthétique du corps</a:t>
            </a:r>
          </a:p>
          <a:p>
            <a:pPr marL="171450" indent="-171450"/>
            <a:r>
              <a:rPr lang="fr-FR" sz="1400" dirty="0"/>
              <a:t>-</a:t>
            </a:r>
            <a:r>
              <a:rPr lang="fr-FR" sz="1400" b="1" dirty="0"/>
              <a:t> La phase de traitement</a:t>
            </a:r>
            <a:r>
              <a:rPr lang="fr-FR" sz="1400" dirty="0"/>
              <a:t> </a:t>
            </a:r>
            <a:r>
              <a:rPr lang="fr-FR" sz="1400" b="1" dirty="0"/>
              <a:t>spécifique du soin visage</a:t>
            </a:r>
          </a:p>
          <a:p>
            <a:r>
              <a:rPr lang="fr-FR" sz="1400" dirty="0"/>
              <a:t>- une technique liée aux phanères parmi les techniques suivantes :</a:t>
            </a:r>
          </a:p>
          <a:p>
            <a:r>
              <a:rPr lang="fr-FR" sz="1400" dirty="0"/>
              <a:t>● une épilation</a:t>
            </a:r>
          </a:p>
          <a:p>
            <a:r>
              <a:rPr lang="fr-FR" sz="1400" dirty="0"/>
              <a:t>● une coloration ou une décoloration des poils</a:t>
            </a:r>
          </a:p>
          <a:p>
            <a:r>
              <a:rPr lang="fr-FR" sz="1400" dirty="0"/>
              <a:t>● une permanente ou </a:t>
            </a:r>
            <a:r>
              <a:rPr lang="fr-FR" sz="1400" b="1" dirty="0"/>
              <a:t>un rehaussement des cils</a:t>
            </a:r>
          </a:p>
          <a:p>
            <a:r>
              <a:rPr lang="fr-FR" sz="1400" dirty="0"/>
              <a:t>● une </a:t>
            </a:r>
            <a:r>
              <a:rPr lang="fr-FR" sz="1400" dirty="0" err="1"/>
              <a:t>prothésie</a:t>
            </a:r>
            <a:r>
              <a:rPr lang="fr-FR" sz="1400" dirty="0"/>
              <a:t> ongulaire</a:t>
            </a:r>
          </a:p>
          <a:p>
            <a:r>
              <a:rPr lang="fr-FR" sz="1400" dirty="0"/>
              <a:t>● une technique spécifique de beauté des mains</a:t>
            </a:r>
          </a:p>
          <a:p>
            <a:r>
              <a:rPr lang="fr-FR" sz="1400" dirty="0"/>
              <a:t>● une technique spécifique de beauté des pieds  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31567" y="2613341"/>
            <a:ext cx="338658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DIPLÔME RENOVE session 2020 / COEF 5 DUREE 2H30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919471" y="4503339"/>
            <a:ext cx="2897593" cy="307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MODE D’EVALUATION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0401" y="255357"/>
            <a:ext cx="1098715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Sous-épreuve E32 – U32  Techniques de soins esthétiques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Coefficient 5 - durée : 2 H 30 – Epreuve pratique</a:t>
            </a:r>
          </a:p>
        </p:txBody>
      </p:sp>
    </p:spTree>
    <p:extLst>
      <p:ext uri="{BB962C8B-B14F-4D97-AF65-F5344CB8AC3E}">
        <p14:creationId xmlns:p14="http://schemas.microsoft.com/office/powerpoint/2010/main" val="24924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0401" y="1261466"/>
            <a:ext cx="4017541" cy="33239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Wingdings 3"/>
              </a:rPr>
              <a:t>CRITERES D’EVALUATION </a:t>
            </a:r>
          </a:p>
          <a:p>
            <a:endParaRPr lang="fr-FR" sz="1400" b="1" dirty="0">
              <a:sym typeface="Wingdings 3"/>
            </a:endParaRPr>
          </a:p>
          <a:p>
            <a:r>
              <a:rPr lang="fr-FR" sz="1400" dirty="0"/>
              <a:t>La sous-épreuve permet d’évaluer :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l’aptitude à organiser, à gérer son poste de travail</a:t>
            </a:r>
          </a:p>
          <a:p>
            <a:endParaRPr lang="fr-FR" sz="400" dirty="0"/>
          </a:p>
          <a:p>
            <a:endParaRPr lang="fr-FR" sz="400" dirty="0"/>
          </a:p>
          <a:p>
            <a:pPr marL="285750" indent="-285750">
              <a:buFontTx/>
              <a:buChar char="-"/>
            </a:pPr>
            <a:r>
              <a:rPr lang="fr-FR" sz="1400" dirty="0"/>
              <a:t>la maîtrise des techniques esthétiques</a:t>
            </a:r>
          </a:p>
          <a:p>
            <a:endParaRPr lang="fr-FR" sz="400" dirty="0"/>
          </a:p>
          <a:p>
            <a:endParaRPr lang="fr-FR" sz="400" dirty="0"/>
          </a:p>
          <a:p>
            <a:pPr marL="285750" indent="-285750">
              <a:buFontTx/>
              <a:buChar char="-"/>
            </a:pPr>
            <a:r>
              <a:rPr lang="fr-FR" sz="1400" dirty="0"/>
              <a:t>l’aptitude à contrôler son travail</a:t>
            </a:r>
          </a:p>
          <a:p>
            <a:pPr marL="285750" indent="-285750">
              <a:buFontTx/>
              <a:buChar char="-"/>
            </a:pPr>
            <a:endParaRPr lang="fr-FR" sz="400" dirty="0"/>
          </a:p>
          <a:p>
            <a:pPr marL="285750" indent="-285750">
              <a:buFontTx/>
              <a:buChar char="-"/>
            </a:pPr>
            <a:endParaRPr lang="fr-FR" sz="400" dirty="0"/>
          </a:p>
          <a:p>
            <a:pPr marL="285750" indent="-285750">
              <a:buFontTx/>
              <a:buChar char="-"/>
            </a:pPr>
            <a:endParaRPr lang="fr-FR" sz="400" dirty="0"/>
          </a:p>
          <a:p>
            <a:pPr marL="285750" indent="-285750">
              <a:buFontTx/>
              <a:buChar char="-"/>
            </a:pPr>
            <a:r>
              <a:rPr lang="fr-FR" sz="1400" dirty="0"/>
              <a:t>l’aptitude à respecter les règles d’hygiène, de sécurité, d’ergonomie et à adopter une démarche </a:t>
            </a:r>
            <a:r>
              <a:rPr lang="fr-FR" sz="1400" dirty="0" err="1"/>
              <a:t>éco-citoyenne</a:t>
            </a: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640239" y="1261466"/>
            <a:ext cx="6767320" cy="33239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Wingdings 3"/>
              </a:rPr>
              <a:t>COMPETENCES EVALUEES</a:t>
            </a: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  <a:p>
            <a:endParaRPr lang="fr-FR" sz="1400" b="1" dirty="0">
              <a:sym typeface="Wingdings 3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0402" y="4761018"/>
            <a:ext cx="10987158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ym typeface="Symbol"/>
              </a:rPr>
              <a:t>COMPOSITION DES COMMISSIONS D’ÉVALUATION</a:t>
            </a:r>
          </a:p>
          <a:p>
            <a:r>
              <a:rPr lang="fr-FR" sz="1400" b="1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/>
              </a:rPr>
              <a:t>POLE 1 Techniques esthétiques visage et corps</a:t>
            </a:r>
          </a:p>
          <a:p>
            <a:r>
              <a:rPr lang="fr-FR" sz="1400" b="1" i="1" dirty="0">
                <a:solidFill>
                  <a:srgbClr val="F4AA6C"/>
                </a:solidFill>
                <a:sym typeface="Wingdings 3"/>
              </a:rPr>
              <a:t>POLE 2 Techniques esthétiques liées aux phanères</a:t>
            </a:r>
          </a:p>
          <a:p>
            <a:endParaRPr lang="fr-FR" sz="1400" b="1" dirty="0">
              <a:sym typeface="Symbol"/>
            </a:endParaRPr>
          </a:p>
          <a:p>
            <a:r>
              <a:rPr lang="fr-FR" sz="1400" dirty="0"/>
              <a:t>La commission d’évaluation est constituée de deux membres : </a:t>
            </a:r>
          </a:p>
          <a:p>
            <a:r>
              <a:rPr lang="fr-FR" sz="1400" dirty="0"/>
              <a:t>-un professeur de la spécialité </a:t>
            </a:r>
          </a:p>
          <a:p>
            <a:r>
              <a:rPr lang="fr-FR" sz="1400" dirty="0"/>
              <a:t>-un professionnel ou deux professeurs de la spécialité </a:t>
            </a:r>
          </a:p>
          <a:p>
            <a:endParaRPr lang="fr-FR" sz="500" dirty="0"/>
          </a:p>
          <a:p>
            <a:endParaRPr lang="fr-FR" sz="1200" dirty="0"/>
          </a:p>
          <a:p>
            <a:endParaRPr lang="fr-FR" sz="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36096" r="25699" b="11926"/>
          <a:stretch/>
        </p:blipFill>
        <p:spPr bwMode="auto">
          <a:xfrm>
            <a:off x="4752703" y="1570503"/>
            <a:ext cx="6520347" cy="29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0401" y="255357"/>
            <a:ext cx="1098715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Sous-épreuve E32 – U32  Techniques de soins esthétiques</a:t>
            </a:r>
          </a:p>
        </p:txBody>
      </p:sp>
    </p:spTree>
    <p:extLst>
      <p:ext uri="{BB962C8B-B14F-4D97-AF65-F5344CB8AC3E}">
        <p14:creationId xmlns:p14="http://schemas.microsoft.com/office/powerpoint/2010/main" val="42911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2541</TotalTime>
  <Words>1431</Words>
  <Application>Microsoft Office PowerPoint</Application>
  <PresentationFormat>Grand écran</PresentationFormat>
  <Paragraphs>307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utiliser le référentiel dans la construction d’une séquence ?</dc:title>
  <dc:creator>jacqueline samama</dc:creator>
  <cp:lastModifiedBy>Cecile Peres</cp:lastModifiedBy>
  <cp:revision>260</cp:revision>
  <cp:lastPrinted>2017-03-27T13:18:16Z</cp:lastPrinted>
  <dcterms:created xsi:type="dcterms:W3CDTF">2016-03-03T11:49:47Z</dcterms:created>
  <dcterms:modified xsi:type="dcterms:W3CDTF">2018-12-13T18:05:11Z</dcterms:modified>
</cp:coreProperties>
</file>