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5"/>
  </p:notesMasterIdLst>
  <p:sldIdLst>
    <p:sldId id="256" r:id="rId2"/>
    <p:sldId id="296" r:id="rId3"/>
    <p:sldId id="263" r:id="rId4"/>
    <p:sldId id="264" r:id="rId5"/>
    <p:sldId id="266" r:id="rId6"/>
    <p:sldId id="258" r:id="rId7"/>
    <p:sldId id="260" r:id="rId8"/>
    <p:sldId id="259" r:id="rId9"/>
    <p:sldId id="261" r:id="rId10"/>
    <p:sldId id="291" r:id="rId11"/>
    <p:sldId id="267" r:id="rId12"/>
    <p:sldId id="294" r:id="rId13"/>
    <p:sldId id="265" r:id="rId14"/>
    <p:sldId id="268" r:id="rId15"/>
    <p:sldId id="269" r:id="rId16"/>
    <p:sldId id="270" r:id="rId17"/>
    <p:sldId id="271" r:id="rId18"/>
    <p:sldId id="272" r:id="rId19"/>
    <p:sldId id="273" r:id="rId20"/>
    <p:sldId id="274" r:id="rId21"/>
    <p:sldId id="276" r:id="rId22"/>
    <p:sldId id="278" r:id="rId23"/>
    <p:sldId id="277" r:id="rId24"/>
    <p:sldId id="279" r:id="rId25"/>
    <p:sldId id="280" r:id="rId26"/>
    <p:sldId id="281" r:id="rId27"/>
    <p:sldId id="282" r:id="rId28"/>
    <p:sldId id="283" r:id="rId29"/>
    <p:sldId id="284" r:id="rId30"/>
    <p:sldId id="285" r:id="rId31"/>
    <p:sldId id="286" r:id="rId32"/>
    <p:sldId id="287" r:id="rId33"/>
    <p:sldId id="292" r:id="rId3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AE3EE"/>
    <a:srgbClr val="C652D2"/>
    <a:srgbClr val="87C8E5"/>
    <a:srgbClr val="F5E5F7"/>
    <a:srgbClr val="E8C4EC"/>
    <a:srgbClr val="FFF4D1"/>
    <a:srgbClr val="FFECAF"/>
    <a:srgbClr val="FFE697"/>
    <a:srgbClr val="E6F4F6"/>
    <a:srgbClr val="FEB29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Style moyen 4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86" autoAdjust="0"/>
    <p:restoredTop sz="94660"/>
  </p:normalViewPr>
  <p:slideViewPr>
    <p:cSldViewPr>
      <p:cViewPr varScale="1">
        <p:scale>
          <a:sx n="82" d="100"/>
          <a:sy n="82" d="100"/>
        </p:scale>
        <p:origin x="90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iagrams/_rels/data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image" Target="../media/image1.jpg"/></Relationships>
</file>

<file path=ppt/diagrams/_rels/drawing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image" Target="../media/image1.jp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170867E-A6C1-446A-88C5-C7E97947731A}" type="doc">
      <dgm:prSet loTypeId="urn:microsoft.com/office/officeart/2005/8/layout/hList7" loCatId="list" qsTypeId="urn:microsoft.com/office/officeart/2005/8/quickstyle/simple3" qsCatId="simple" csTypeId="urn:microsoft.com/office/officeart/2005/8/colors/accent1_2" csCatId="accent1" phldr="1"/>
      <dgm:spPr/>
      <dgm:t>
        <a:bodyPr/>
        <a:lstStyle/>
        <a:p>
          <a:endParaRPr lang="fr-FR"/>
        </a:p>
      </dgm:t>
    </dgm:pt>
    <dgm:pt modelId="{C428CF9F-62C5-4FF3-9D31-4FA7FE59EFF8}">
      <dgm:prSet phldrT="[Texte]"/>
      <dgm:spPr>
        <a:gradFill rotWithShape="0">
          <a:gsLst>
            <a:gs pos="0">
              <a:srgbClr val="E6CEFE"/>
            </a:gs>
            <a:gs pos="30000">
              <a:srgbClr val="E4BAFC"/>
            </a:gs>
            <a:gs pos="75000">
              <a:srgbClr val="D694FA"/>
            </a:gs>
            <a:gs pos="100000">
              <a:srgbClr val="B066FA"/>
            </a:gs>
          </a:gsLst>
        </a:gradFill>
      </dgm:spPr>
      <dgm:t>
        <a:bodyPr/>
        <a:lstStyle/>
        <a:p>
          <a:r>
            <a:rPr lang="fr-FR" dirty="0"/>
            <a:t>Pôle 1 </a:t>
          </a:r>
        </a:p>
      </dgm:t>
    </dgm:pt>
    <dgm:pt modelId="{E0544CCC-D16B-471F-ACF5-74D18F547B55}" type="parTrans" cxnId="{09852A1E-CEE7-42A3-ABD8-F949E9324BF8}">
      <dgm:prSet/>
      <dgm:spPr/>
      <dgm:t>
        <a:bodyPr/>
        <a:lstStyle/>
        <a:p>
          <a:endParaRPr lang="fr-FR"/>
        </a:p>
      </dgm:t>
    </dgm:pt>
    <dgm:pt modelId="{403C8B03-A2BE-423E-844B-30DA89C1FC87}" type="sibTrans" cxnId="{09852A1E-CEE7-42A3-ABD8-F949E9324BF8}">
      <dgm:prSet/>
      <dgm:spPr/>
      <dgm:t>
        <a:bodyPr/>
        <a:lstStyle/>
        <a:p>
          <a:endParaRPr lang="fr-FR"/>
        </a:p>
      </dgm:t>
    </dgm:pt>
    <dgm:pt modelId="{AF2779ED-7EDC-4C86-AA88-97E6EBBA9E4F}">
      <dgm:prSet phldrT="[Texte]"/>
      <dgm:spPr>
        <a:gradFill rotWithShape="0">
          <a:gsLst>
            <a:gs pos="0">
              <a:srgbClr val="FFE8C9"/>
            </a:gs>
            <a:gs pos="30000">
              <a:srgbClr val="FFD2B7"/>
            </a:gs>
            <a:gs pos="75000">
              <a:srgbClr val="FFA78F"/>
            </a:gs>
            <a:gs pos="100000">
              <a:srgbClr val="FE6D62"/>
            </a:gs>
          </a:gsLst>
        </a:gradFill>
      </dgm:spPr>
      <dgm:t>
        <a:bodyPr/>
        <a:lstStyle/>
        <a:p>
          <a:r>
            <a:rPr lang="fr-FR" dirty="0"/>
            <a:t>Pôle 2</a:t>
          </a:r>
        </a:p>
      </dgm:t>
    </dgm:pt>
    <dgm:pt modelId="{C85B482D-DA7D-4D21-BF01-D69A7C9F3C9F}" type="parTrans" cxnId="{B20B6A79-B3A6-4460-B290-888B6990AAD1}">
      <dgm:prSet/>
      <dgm:spPr/>
      <dgm:t>
        <a:bodyPr/>
        <a:lstStyle/>
        <a:p>
          <a:endParaRPr lang="fr-FR"/>
        </a:p>
      </dgm:t>
    </dgm:pt>
    <dgm:pt modelId="{EDF3D47C-90C5-4D71-86A6-70F3FBAC77E2}" type="sibTrans" cxnId="{B20B6A79-B3A6-4460-B290-888B6990AAD1}">
      <dgm:prSet/>
      <dgm:spPr/>
      <dgm:t>
        <a:bodyPr/>
        <a:lstStyle/>
        <a:p>
          <a:endParaRPr lang="fr-FR"/>
        </a:p>
      </dgm:t>
    </dgm:pt>
    <dgm:pt modelId="{F678E9F2-00E1-403B-82F4-E3A5E419D34E}">
      <dgm:prSet phldrT="[Texte]"/>
      <dgm:spPr>
        <a:gradFill rotWithShape="0">
          <a:gsLst>
            <a:gs pos="0">
              <a:srgbClr val="D2DAFE"/>
            </a:gs>
            <a:gs pos="30000">
              <a:srgbClr val="C0C9F6"/>
            </a:gs>
            <a:gs pos="75000">
              <a:srgbClr val="9AB8F4"/>
            </a:gs>
            <a:gs pos="100000">
              <a:srgbClr val="569CDC"/>
            </a:gs>
          </a:gsLst>
        </a:gradFill>
      </dgm:spPr>
      <dgm:t>
        <a:bodyPr/>
        <a:lstStyle/>
        <a:p>
          <a:r>
            <a:rPr lang="fr-FR" dirty="0"/>
            <a:t>Pôle 3</a:t>
          </a:r>
        </a:p>
      </dgm:t>
    </dgm:pt>
    <dgm:pt modelId="{E3A6C366-B8A5-48ED-94FC-AB671CE54054}" type="parTrans" cxnId="{9B3F02BF-B8CF-4597-A61B-9EADEB5A99A2}">
      <dgm:prSet/>
      <dgm:spPr/>
      <dgm:t>
        <a:bodyPr/>
        <a:lstStyle/>
        <a:p>
          <a:endParaRPr lang="fr-FR"/>
        </a:p>
      </dgm:t>
    </dgm:pt>
    <dgm:pt modelId="{6FB3E6DE-CE3B-47BD-A5A1-857F7C387C74}" type="sibTrans" cxnId="{9B3F02BF-B8CF-4597-A61B-9EADEB5A99A2}">
      <dgm:prSet/>
      <dgm:spPr/>
      <dgm:t>
        <a:bodyPr/>
        <a:lstStyle/>
        <a:p>
          <a:endParaRPr lang="fr-FR"/>
        </a:p>
      </dgm:t>
    </dgm:pt>
    <dgm:pt modelId="{D449DD6F-FB7A-4101-9EEA-E66351EA2A81}" type="pres">
      <dgm:prSet presAssocID="{C170867E-A6C1-446A-88C5-C7E97947731A}" presName="Name0" presStyleCnt="0">
        <dgm:presLayoutVars>
          <dgm:dir/>
          <dgm:resizeHandles val="exact"/>
        </dgm:presLayoutVars>
      </dgm:prSet>
      <dgm:spPr/>
    </dgm:pt>
    <dgm:pt modelId="{A53942AD-7BE4-49F7-8CF2-3DF69CD10683}" type="pres">
      <dgm:prSet presAssocID="{C170867E-A6C1-446A-88C5-C7E97947731A}" presName="fgShape" presStyleLbl="fgShp" presStyleIdx="0" presStyleCnt="1" custLinFactNeighborX="1645" custLinFactNeighborY="31106"/>
      <dgm:spPr/>
    </dgm:pt>
    <dgm:pt modelId="{089C0EF3-358D-43FC-890E-AC1AF2A5A4CE}" type="pres">
      <dgm:prSet presAssocID="{C170867E-A6C1-446A-88C5-C7E97947731A}" presName="linComp" presStyleCnt="0"/>
      <dgm:spPr/>
    </dgm:pt>
    <dgm:pt modelId="{7386FD63-CF87-484F-BB2D-2E69415D7AFD}" type="pres">
      <dgm:prSet presAssocID="{C428CF9F-62C5-4FF3-9D31-4FA7FE59EFF8}" presName="compNode" presStyleCnt="0"/>
      <dgm:spPr/>
    </dgm:pt>
    <dgm:pt modelId="{BDC7C37A-DD63-418B-933F-50E60FC05FD2}" type="pres">
      <dgm:prSet presAssocID="{C428CF9F-62C5-4FF3-9D31-4FA7FE59EFF8}" presName="bkgdShape" presStyleLbl="node1" presStyleIdx="0" presStyleCnt="3"/>
      <dgm:spPr/>
    </dgm:pt>
    <dgm:pt modelId="{887EF9CB-B02B-48A5-B5D8-D7407C99D0A1}" type="pres">
      <dgm:prSet presAssocID="{C428CF9F-62C5-4FF3-9D31-4FA7FE59EFF8}" presName="nodeTx" presStyleLbl="node1" presStyleIdx="0" presStyleCnt="3">
        <dgm:presLayoutVars>
          <dgm:bulletEnabled val="1"/>
        </dgm:presLayoutVars>
      </dgm:prSet>
      <dgm:spPr/>
    </dgm:pt>
    <dgm:pt modelId="{20FD6B46-8857-4ADB-A6FE-8207F8E313BC}" type="pres">
      <dgm:prSet presAssocID="{C428CF9F-62C5-4FF3-9D31-4FA7FE59EFF8}" presName="invisiNode" presStyleLbl="node1" presStyleIdx="0" presStyleCnt="3"/>
      <dgm:spPr/>
    </dgm:pt>
    <dgm:pt modelId="{DCEDFC65-94F3-4C11-80B2-E500D11F4814}" type="pres">
      <dgm:prSet presAssocID="{C428CF9F-62C5-4FF3-9D31-4FA7FE59EFF8}" presName="imagNode" presStyleLbl="fgImgPlace1" presStyleIdx="0" presStyleCnt="3"/>
      <dgm:spPr>
        <a:blipFill rotWithShape="1">
          <a:blip xmlns:r="http://schemas.openxmlformats.org/officeDocument/2006/relationships" r:embed="rId1">
            <a:extLst>
              <a:ext uri="{28A0092B-C50C-407E-A947-70E740481C1C}">
                <a14:useLocalDpi xmlns:a14="http://schemas.microsoft.com/office/drawing/2010/main" val="0"/>
              </a:ext>
            </a:extLst>
          </a:blip>
          <a:srcRect/>
          <a:stretch>
            <a:fillRect l="-17000" r="-17000"/>
          </a:stretch>
        </a:blipFill>
      </dgm:spPr>
    </dgm:pt>
    <dgm:pt modelId="{89BF3507-C9B9-4C46-9796-3A32A7388813}" type="pres">
      <dgm:prSet presAssocID="{403C8B03-A2BE-423E-844B-30DA89C1FC87}" presName="sibTrans" presStyleLbl="sibTrans2D1" presStyleIdx="0" presStyleCnt="0"/>
      <dgm:spPr/>
    </dgm:pt>
    <dgm:pt modelId="{F5EFC99B-740F-4CF9-8D77-6C012200A77F}" type="pres">
      <dgm:prSet presAssocID="{AF2779ED-7EDC-4C86-AA88-97E6EBBA9E4F}" presName="compNode" presStyleCnt="0"/>
      <dgm:spPr/>
    </dgm:pt>
    <dgm:pt modelId="{546F197B-484B-45B0-ABC0-5837CAE224CD}" type="pres">
      <dgm:prSet presAssocID="{AF2779ED-7EDC-4C86-AA88-97E6EBBA9E4F}" presName="bkgdShape" presStyleLbl="node1" presStyleIdx="1" presStyleCnt="3"/>
      <dgm:spPr/>
    </dgm:pt>
    <dgm:pt modelId="{8645C227-9C50-4E06-96E5-CDFE3EA533D6}" type="pres">
      <dgm:prSet presAssocID="{AF2779ED-7EDC-4C86-AA88-97E6EBBA9E4F}" presName="nodeTx" presStyleLbl="node1" presStyleIdx="1" presStyleCnt="3">
        <dgm:presLayoutVars>
          <dgm:bulletEnabled val="1"/>
        </dgm:presLayoutVars>
      </dgm:prSet>
      <dgm:spPr/>
    </dgm:pt>
    <dgm:pt modelId="{D1C52661-8629-4BE9-9B56-DDD36ED9F533}" type="pres">
      <dgm:prSet presAssocID="{AF2779ED-7EDC-4C86-AA88-97E6EBBA9E4F}" presName="invisiNode" presStyleLbl="node1" presStyleIdx="1" presStyleCnt="3"/>
      <dgm:spPr/>
    </dgm:pt>
    <dgm:pt modelId="{943E02E1-A666-4595-B9C7-7C05C51DDA22}" type="pres">
      <dgm:prSet presAssocID="{AF2779ED-7EDC-4C86-AA88-97E6EBBA9E4F}" presName="imagNode" presStyleLbl="fgImgPlace1" presStyleIdx="1" presStyleCnt="3"/>
      <dgm:spPr>
        <a:blipFill rotWithShape="1">
          <a:blip xmlns:r="http://schemas.openxmlformats.org/officeDocument/2006/relationships" r:embed="rId2">
            <a:extLst>
              <a:ext uri="{28A0092B-C50C-407E-A947-70E740481C1C}">
                <a14:useLocalDpi xmlns:a14="http://schemas.microsoft.com/office/drawing/2010/main" val="0"/>
              </a:ext>
            </a:extLst>
          </a:blip>
          <a:srcRect/>
          <a:stretch>
            <a:fillRect l="-25000" r="-25000"/>
          </a:stretch>
        </a:blipFill>
      </dgm:spPr>
    </dgm:pt>
    <dgm:pt modelId="{BB92EC20-0002-46E2-B1FF-0955F20F3545}" type="pres">
      <dgm:prSet presAssocID="{EDF3D47C-90C5-4D71-86A6-70F3FBAC77E2}" presName="sibTrans" presStyleLbl="sibTrans2D1" presStyleIdx="0" presStyleCnt="0"/>
      <dgm:spPr/>
    </dgm:pt>
    <dgm:pt modelId="{BBB1CBED-318C-4564-AE18-1D4C87AA907A}" type="pres">
      <dgm:prSet presAssocID="{F678E9F2-00E1-403B-82F4-E3A5E419D34E}" presName="compNode" presStyleCnt="0"/>
      <dgm:spPr/>
    </dgm:pt>
    <dgm:pt modelId="{08F31A79-3CBA-4AA6-838F-482038F9456C}" type="pres">
      <dgm:prSet presAssocID="{F678E9F2-00E1-403B-82F4-E3A5E419D34E}" presName="bkgdShape" presStyleLbl="node1" presStyleIdx="2" presStyleCnt="3"/>
      <dgm:spPr/>
    </dgm:pt>
    <dgm:pt modelId="{42452003-3C9A-4342-884A-FA5259ED8734}" type="pres">
      <dgm:prSet presAssocID="{F678E9F2-00E1-403B-82F4-E3A5E419D34E}" presName="nodeTx" presStyleLbl="node1" presStyleIdx="2" presStyleCnt="3">
        <dgm:presLayoutVars>
          <dgm:bulletEnabled val="1"/>
        </dgm:presLayoutVars>
      </dgm:prSet>
      <dgm:spPr/>
    </dgm:pt>
    <dgm:pt modelId="{226080ED-D6ED-425F-BA0A-8217980A5AA5}" type="pres">
      <dgm:prSet presAssocID="{F678E9F2-00E1-403B-82F4-E3A5E419D34E}" presName="invisiNode" presStyleLbl="node1" presStyleIdx="2" presStyleCnt="3"/>
      <dgm:spPr/>
    </dgm:pt>
    <dgm:pt modelId="{6DFE6E30-AEAB-44CE-B3F5-F83B999CF218}" type="pres">
      <dgm:prSet presAssocID="{F678E9F2-00E1-403B-82F4-E3A5E419D34E}" presName="imagNode" presStyleLbl="fgImgPlace1" presStyleIdx="2" presStyleCnt="3"/>
      <dgm:spPr>
        <a:blipFill rotWithShape="1">
          <a:blip xmlns:r="http://schemas.openxmlformats.org/officeDocument/2006/relationships" r:embed="rId3">
            <a:extLst>
              <a:ext uri="{28A0092B-C50C-407E-A947-70E740481C1C}">
                <a14:useLocalDpi xmlns:a14="http://schemas.microsoft.com/office/drawing/2010/main" val="0"/>
              </a:ext>
            </a:extLst>
          </a:blip>
          <a:srcRect/>
          <a:stretch>
            <a:fillRect l="-18000" r="-18000"/>
          </a:stretch>
        </a:blipFill>
      </dgm:spPr>
    </dgm:pt>
  </dgm:ptLst>
  <dgm:cxnLst>
    <dgm:cxn modelId="{09852A1E-CEE7-42A3-ABD8-F949E9324BF8}" srcId="{C170867E-A6C1-446A-88C5-C7E97947731A}" destId="{C428CF9F-62C5-4FF3-9D31-4FA7FE59EFF8}" srcOrd="0" destOrd="0" parTransId="{E0544CCC-D16B-471F-ACF5-74D18F547B55}" sibTransId="{403C8B03-A2BE-423E-844B-30DA89C1FC87}"/>
    <dgm:cxn modelId="{CC09ED35-3859-486A-A048-57146DCDE3F2}" type="presOf" srcId="{AF2779ED-7EDC-4C86-AA88-97E6EBBA9E4F}" destId="{546F197B-484B-45B0-ABC0-5837CAE224CD}" srcOrd="0" destOrd="0" presId="urn:microsoft.com/office/officeart/2005/8/layout/hList7"/>
    <dgm:cxn modelId="{6475DB36-0A75-457F-9B11-4DFC2C237C81}" type="presOf" srcId="{EDF3D47C-90C5-4D71-86A6-70F3FBAC77E2}" destId="{BB92EC20-0002-46E2-B1FF-0955F20F3545}" srcOrd="0" destOrd="0" presId="urn:microsoft.com/office/officeart/2005/8/layout/hList7"/>
    <dgm:cxn modelId="{48024249-1B88-4245-AC2F-06E632347FFF}" type="presOf" srcId="{C428CF9F-62C5-4FF3-9D31-4FA7FE59EFF8}" destId="{887EF9CB-B02B-48A5-B5D8-D7407C99D0A1}" srcOrd="1" destOrd="0" presId="urn:microsoft.com/office/officeart/2005/8/layout/hList7"/>
    <dgm:cxn modelId="{464F404F-E5E4-41E2-8387-18344106C160}" type="presOf" srcId="{C170867E-A6C1-446A-88C5-C7E97947731A}" destId="{D449DD6F-FB7A-4101-9EEA-E66351EA2A81}" srcOrd="0" destOrd="0" presId="urn:microsoft.com/office/officeart/2005/8/layout/hList7"/>
    <dgm:cxn modelId="{B20B6A79-B3A6-4460-B290-888B6990AAD1}" srcId="{C170867E-A6C1-446A-88C5-C7E97947731A}" destId="{AF2779ED-7EDC-4C86-AA88-97E6EBBA9E4F}" srcOrd="1" destOrd="0" parTransId="{C85B482D-DA7D-4D21-BF01-D69A7C9F3C9F}" sibTransId="{EDF3D47C-90C5-4D71-86A6-70F3FBAC77E2}"/>
    <dgm:cxn modelId="{B6D94999-7AA2-4AD1-B131-37D088A8EFBC}" type="presOf" srcId="{F678E9F2-00E1-403B-82F4-E3A5E419D34E}" destId="{08F31A79-3CBA-4AA6-838F-482038F9456C}" srcOrd="0" destOrd="0" presId="urn:microsoft.com/office/officeart/2005/8/layout/hList7"/>
    <dgm:cxn modelId="{5E9CB6AC-EEBC-4ED2-956A-F402574A78D5}" type="presOf" srcId="{F678E9F2-00E1-403B-82F4-E3A5E419D34E}" destId="{42452003-3C9A-4342-884A-FA5259ED8734}" srcOrd="1" destOrd="0" presId="urn:microsoft.com/office/officeart/2005/8/layout/hList7"/>
    <dgm:cxn modelId="{969C53AF-0562-4EEC-A9AD-8F12F68F0347}" type="presOf" srcId="{403C8B03-A2BE-423E-844B-30DA89C1FC87}" destId="{89BF3507-C9B9-4C46-9796-3A32A7388813}" srcOrd="0" destOrd="0" presId="urn:microsoft.com/office/officeart/2005/8/layout/hList7"/>
    <dgm:cxn modelId="{9B3F02BF-B8CF-4597-A61B-9EADEB5A99A2}" srcId="{C170867E-A6C1-446A-88C5-C7E97947731A}" destId="{F678E9F2-00E1-403B-82F4-E3A5E419D34E}" srcOrd="2" destOrd="0" parTransId="{E3A6C366-B8A5-48ED-94FC-AB671CE54054}" sibTransId="{6FB3E6DE-CE3B-47BD-A5A1-857F7C387C74}"/>
    <dgm:cxn modelId="{C7DA71F4-785B-4ED8-9EBA-9E3C3CA2ED47}" type="presOf" srcId="{AF2779ED-7EDC-4C86-AA88-97E6EBBA9E4F}" destId="{8645C227-9C50-4E06-96E5-CDFE3EA533D6}" srcOrd="1" destOrd="0" presId="urn:microsoft.com/office/officeart/2005/8/layout/hList7"/>
    <dgm:cxn modelId="{C32AA2F8-1770-451B-AD49-912B972056C0}" type="presOf" srcId="{C428CF9F-62C5-4FF3-9D31-4FA7FE59EFF8}" destId="{BDC7C37A-DD63-418B-933F-50E60FC05FD2}" srcOrd="0" destOrd="0" presId="urn:microsoft.com/office/officeart/2005/8/layout/hList7"/>
    <dgm:cxn modelId="{72704DF4-8CF5-4C53-9891-97AC100AA6B1}" type="presParOf" srcId="{D449DD6F-FB7A-4101-9EEA-E66351EA2A81}" destId="{A53942AD-7BE4-49F7-8CF2-3DF69CD10683}" srcOrd="0" destOrd="0" presId="urn:microsoft.com/office/officeart/2005/8/layout/hList7"/>
    <dgm:cxn modelId="{EA3CD430-8FE1-489A-B6E7-5FBB2A54B3CE}" type="presParOf" srcId="{D449DD6F-FB7A-4101-9EEA-E66351EA2A81}" destId="{089C0EF3-358D-43FC-890E-AC1AF2A5A4CE}" srcOrd="1" destOrd="0" presId="urn:microsoft.com/office/officeart/2005/8/layout/hList7"/>
    <dgm:cxn modelId="{AF33EB1D-3CF8-4B98-A283-8E9AFA8C2A24}" type="presParOf" srcId="{089C0EF3-358D-43FC-890E-AC1AF2A5A4CE}" destId="{7386FD63-CF87-484F-BB2D-2E69415D7AFD}" srcOrd="0" destOrd="0" presId="urn:microsoft.com/office/officeart/2005/8/layout/hList7"/>
    <dgm:cxn modelId="{9BDDA26A-24E5-4624-84BF-87EB6085CB86}" type="presParOf" srcId="{7386FD63-CF87-484F-BB2D-2E69415D7AFD}" destId="{BDC7C37A-DD63-418B-933F-50E60FC05FD2}" srcOrd="0" destOrd="0" presId="urn:microsoft.com/office/officeart/2005/8/layout/hList7"/>
    <dgm:cxn modelId="{EF27ABF3-3975-4DB2-922B-080ED4901FE8}" type="presParOf" srcId="{7386FD63-CF87-484F-BB2D-2E69415D7AFD}" destId="{887EF9CB-B02B-48A5-B5D8-D7407C99D0A1}" srcOrd="1" destOrd="0" presId="urn:microsoft.com/office/officeart/2005/8/layout/hList7"/>
    <dgm:cxn modelId="{D1B7B0E5-8F51-47C9-A8B5-6307F94284E0}" type="presParOf" srcId="{7386FD63-CF87-484F-BB2D-2E69415D7AFD}" destId="{20FD6B46-8857-4ADB-A6FE-8207F8E313BC}" srcOrd="2" destOrd="0" presId="urn:microsoft.com/office/officeart/2005/8/layout/hList7"/>
    <dgm:cxn modelId="{56AF4BF8-F124-46D5-B43F-A387D6F6D775}" type="presParOf" srcId="{7386FD63-CF87-484F-BB2D-2E69415D7AFD}" destId="{DCEDFC65-94F3-4C11-80B2-E500D11F4814}" srcOrd="3" destOrd="0" presId="urn:microsoft.com/office/officeart/2005/8/layout/hList7"/>
    <dgm:cxn modelId="{ED2CB97E-476A-4C41-A545-1DDC9350B6F2}" type="presParOf" srcId="{089C0EF3-358D-43FC-890E-AC1AF2A5A4CE}" destId="{89BF3507-C9B9-4C46-9796-3A32A7388813}" srcOrd="1" destOrd="0" presId="urn:microsoft.com/office/officeart/2005/8/layout/hList7"/>
    <dgm:cxn modelId="{D7529C94-63B5-4D96-96A2-CAB4DA3F3A0F}" type="presParOf" srcId="{089C0EF3-358D-43FC-890E-AC1AF2A5A4CE}" destId="{F5EFC99B-740F-4CF9-8D77-6C012200A77F}" srcOrd="2" destOrd="0" presId="urn:microsoft.com/office/officeart/2005/8/layout/hList7"/>
    <dgm:cxn modelId="{748854A3-10AD-470A-AF21-63484DCF2D48}" type="presParOf" srcId="{F5EFC99B-740F-4CF9-8D77-6C012200A77F}" destId="{546F197B-484B-45B0-ABC0-5837CAE224CD}" srcOrd="0" destOrd="0" presId="urn:microsoft.com/office/officeart/2005/8/layout/hList7"/>
    <dgm:cxn modelId="{252BE5D2-20D4-4D8F-A245-BC92A56BCB46}" type="presParOf" srcId="{F5EFC99B-740F-4CF9-8D77-6C012200A77F}" destId="{8645C227-9C50-4E06-96E5-CDFE3EA533D6}" srcOrd="1" destOrd="0" presId="urn:microsoft.com/office/officeart/2005/8/layout/hList7"/>
    <dgm:cxn modelId="{811EE374-B2F1-401C-A87F-FFABD877D115}" type="presParOf" srcId="{F5EFC99B-740F-4CF9-8D77-6C012200A77F}" destId="{D1C52661-8629-4BE9-9B56-DDD36ED9F533}" srcOrd="2" destOrd="0" presId="urn:microsoft.com/office/officeart/2005/8/layout/hList7"/>
    <dgm:cxn modelId="{3D3ED445-F676-4E35-8D98-1310F673FBB6}" type="presParOf" srcId="{F5EFC99B-740F-4CF9-8D77-6C012200A77F}" destId="{943E02E1-A666-4595-B9C7-7C05C51DDA22}" srcOrd="3" destOrd="0" presId="urn:microsoft.com/office/officeart/2005/8/layout/hList7"/>
    <dgm:cxn modelId="{693E05E4-518D-4B78-AE77-19BD63AA6FAA}" type="presParOf" srcId="{089C0EF3-358D-43FC-890E-AC1AF2A5A4CE}" destId="{BB92EC20-0002-46E2-B1FF-0955F20F3545}" srcOrd="3" destOrd="0" presId="urn:microsoft.com/office/officeart/2005/8/layout/hList7"/>
    <dgm:cxn modelId="{F7804563-6516-4C41-A325-CA1565A7047C}" type="presParOf" srcId="{089C0EF3-358D-43FC-890E-AC1AF2A5A4CE}" destId="{BBB1CBED-318C-4564-AE18-1D4C87AA907A}" srcOrd="4" destOrd="0" presId="urn:microsoft.com/office/officeart/2005/8/layout/hList7"/>
    <dgm:cxn modelId="{0669B145-79A8-4E20-986E-0E4FDD3AB612}" type="presParOf" srcId="{BBB1CBED-318C-4564-AE18-1D4C87AA907A}" destId="{08F31A79-3CBA-4AA6-838F-482038F9456C}" srcOrd="0" destOrd="0" presId="urn:microsoft.com/office/officeart/2005/8/layout/hList7"/>
    <dgm:cxn modelId="{1CE1CDD4-F943-41DA-B7CE-6B4FEFD9DA48}" type="presParOf" srcId="{BBB1CBED-318C-4564-AE18-1D4C87AA907A}" destId="{42452003-3C9A-4342-884A-FA5259ED8734}" srcOrd="1" destOrd="0" presId="urn:microsoft.com/office/officeart/2005/8/layout/hList7"/>
    <dgm:cxn modelId="{3337AA09-EE4E-4E6A-9FF4-B89A4E1DA304}" type="presParOf" srcId="{BBB1CBED-318C-4564-AE18-1D4C87AA907A}" destId="{226080ED-D6ED-425F-BA0A-8217980A5AA5}" srcOrd="2" destOrd="0" presId="urn:microsoft.com/office/officeart/2005/8/layout/hList7"/>
    <dgm:cxn modelId="{5F4CFFB2-2D7D-49D6-A157-6E6A4AE3A948}" type="presParOf" srcId="{BBB1CBED-318C-4564-AE18-1D4C87AA907A}" destId="{6DFE6E30-AEAB-44CE-B3F5-F83B999CF218}" srcOrd="3" destOrd="0" presId="urn:microsoft.com/office/officeart/2005/8/layout/hList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C7C37A-DD63-418B-933F-50E60FC05FD2}">
      <dsp:nvSpPr>
        <dsp:cNvPr id="0" name=""/>
        <dsp:cNvSpPr/>
      </dsp:nvSpPr>
      <dsp:spPr>
        <a:xfrm>
          <a:off x="1871" y="0"/>
          <a:ext cx="2912305" cy="4133850"/>
        </a:xfrm>
        <a:prstGeom prst="roundRect">
          <a:avLst>
            <a:gd name="adj" fmla="val 10000"/>
          </a:avLst>
        </a:prstGeom>
        <a:gradFill rotWithShape="0">
          <a:gsLst>
            <a:gs pos="0">
              <a:srgbClr val="E6CEFE"/>
            </a:gs>
            <a:gs pos="30000">
              <a:srgbClr val="E4BAFC"/>
            </a:gs>
            <a:gs pos="75000">
              <a:srgbClr val="D694FA"/>
            </a:gs>
            <a:gs pos="100000">
              <a:srgbClr val="B066FA"/>
            </a:gs>
          </a:gsLst>
          <a:lin ang="5400000" scaled="1"/>
        </a:gradFill>
        <a:ln>
          <a:noFill/>
        </a:ln>
        <a:effectLst>
          <a:glow rad="63500">
            <a:schemeClr val="accent1">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05384" tIns="405384" rIns="405384" bIns="405384" numCol="1" spcCol="1270" anchor="ctr" anchorCtr="0">
          <a:noAutofit/>
        </a:bodyPr>
        <a:lstStyle/>
        <a:p>
          <a:pPr marL="0" lvl="0" indent="0" algn="ctr" defTabSz="2533650">
            <a:lnSpc>
              <a:spcPct val="90000"/>
            </a:lnSpc>
            <a:spcBef>
              <a:spcPct val="0"/>
            </a:spcBef>
            <a:spcAft>
              <a:spcPct val="35000"/>
            </a:spcAft>
            <a:buNone/>
          </a:pPr>
          <a:r>
            <a:rPr lang="fr-FR" sz="5700" kern="1200" dirty="0"/>
            <a:t>Pôle 1 </a:t>
          </a:r>
        </a:p>
      </dsp:txBody>
      <dsp:txXfrm>
        <a:off x="1871" y="1653540"/>
        <a:ext cx="2912305" cy="1653540"/>
      </dsp:txXfrm>
    </dsp:sp>
    <dsp:sp modelId="{DCEDFC65-94F3-4C11-80B2-E500D11F4814}">
      <dsp:nvSpPr>
        <dsp:cNvPr id="0" name=""/>
        <dsp:cNvSpPr/>
      </dsp:nvSpPr>
      <dsp:spPr>
        <a:xfrm>
          <a:off x="769738" y="248031"/>
          <a:ext cx="1376572" cy="1376572"/>
        </a:xfrm>
        <a:prstGeom prst="ellipse">
          <a:avLst/>
        </a:prstGeom>
        <a:blipFill rotWithShape="1">
          <a:blip xmlns:r="http://schemas.openxmlformats.org/officeDocument/2006/relationships" r:embed="rId1">
            <a:extLst>
              <a:ext uri="{28A0092B-C50C-407E-A947-70E740481C1C}">
                <a14:useLocalDpi xmlns:a14="http://schemas.microsoft.com/office/drawing/2010/main" val="0"/>
              </a:ext>
            </a:extLst>
          </a:blip>
          <a:srcRect/>
          <a:stretch>
            <a:fillRect l="-17000" r="-17000"/>
          </a:stretch>
        </a:blipFill>
        <a:ln w="9525" cap="flat" cmpd="sng" algn="ctr">
          <a:solidFill>
            <a:schemeClr val="lt1">
              <a:hueOff val="0"/>
              <a:satOff val="0"/>
              <a:lumOff val="0"/>
              <a:alphaOff val="0"/>
            </a:schemeClr>
          </a:solidFill>
          <a:prstDash val="solid"/>
        </a:ln>
        <a:effectLst>
          <a:glow rad="63500">
            <a:schemeClr val="accent1">
              <a:tint val="50000"/>
              <a:hueOff val="0"/>
              <a:satOff val="0"/>
              <a:lumOff val="0"/>
              <a:alphaOff val="0"/>
              <a:tint val="30000"/>
              <a:shade val="95000"/>
              <a:satMod val="300000"/>
              <a:alpha val="50000"/>
            </a:schemeClr>
          </a:glow>
        </a:effectLst>
      </dsp:spPr>
      <dsp:style>
        <a:lnRef idx="1">
          <a:scrgbClr r="0" g="0" b="0"/>
        </a:lnRef>
        <a:fillRef idx="1">
          <a:scrgbClr r="0" g="0" b="0"/>
        </a:fillRef>
        <a:effectRef idx="1">
          <a:scrgbClr r="0" g="0" b="0"/>
        </a:effectRef>
        <a:fontRef idx="minor"/>
      </dsp:style>
    </dsp:sp>
    <dsp:sp modelId="{546F197B-484B-45B0-ABC0-5837CAE224CD}">
      <dsp:nvSpPr>
        <dsp:cNvPr id="0" name=""/>
        <dsp:cNvSpPr/>
      </dsp:nvSpPr>
      <dsp:spPr>
        <a:xfrm>
          <a:off x="3001547" y="0"/>
          <a:ext cx="2912305" cy="4133850"/>
        </a:xfrm>
        <a:prstGeom prst="roundRect">
          <a:avLst>
            <a:gd name="adj" fmla="val 10000"/>
          </a:avLst>
        </a:prstGeom>
        <a:gradFill rotWithShape="0">
          <a:gsLst>
            <a:gs pos="0">
              <a:srgbClr val="FFE8C9"/>
            </a:gs>
            <a:gs pos="30000">
              <a:srgbClr val="FFD2B7"/>
            </a:gs>
            <a:gs pos="75000">
              <a:srgbClr val="FFA78F"/>
            </a:gs>
            <a:gs pos="100000">
              <a:srgbClr val="FE6D62"/>
            </a:gs>
          </a:gsLst>
          <a:lin ang="5400000" scaled="1"/>
        </a:gradFill>
        <a:ln>
          <a:noFill/>
        </a:ln>
        <a:effectLst>
          <a:glow rad="63500">
            <a:schemeClr val="accent1">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05384" tIns="405384" rIns="405384" bIns="405384" numCol="1" spcCol="1270" anchor="ctr" anchorCtr="0">
          <a:noAutofit/>
        </a:bodyPr>
        <a:lstStyle/>
        <a:p>
          <a:pPr marL="0" lvl="0" indent="0" algn="ctr" defTabSz="2533650">
            <a:lnSpc>
              <a:spcPct val="90000"/>
            </a:lnSpc>
            <a:spcBef>
              <a:spcPct val="0"/>
            </a:spcBef>
            <a:spcAft>
              <a:spcPct val="35000"/>
            </a:spcAft>
            <a:buNone/>
          </a:pPr>
          <a:r>
            <a:rPr lang="fr-FR" sz="5700" kern="1200" dirty="0"/>
            <a:t>Pôle 2</a:t>
          </a:r>
        </a:p>
      </dsp:txBody>
      <dsp:txXfrm>
        <a:off x="3001547" y="1653540"/>
        <a:ext cx="2912305" cy="1653540"/>
      </dsp:txXfrm>
    </dsp:sp>
    <dsp:sp modelId="{943E02E1-A666-4595-B9C7-7C05C51DDA22}">
      <dsp:nvSpPr>
        <dsp:cNvPr id="0" name=""/>
        <dsp:cNvSpPr/>
      </dsp:nvSpPr>
      <dsp:spPr>
        <a:xfrm>
          <a:off x="3769413" y="248031"/>
          <a:ext cx="1376572" cy="1376572"/>
        </a:xfrm>
        <a:prstGeom prst="ellipse">
          <a:avLst/>
        </a:prstGeom>
        <a:blipFill rotWithShape="1">
          <a:blip xmlns:r="http://schemas.openxmlformats.org/officeDocument/2006/relationships" r:embed="rId2">
            <a:extLst>
              <a:ext uri="{28A0092B-C50C-407E-A947-70E740481C1C}">
                <a14:useLocalDpi xmlns:a14="http://schemas.microsoft.com/office/drawing/2010/main" val="0"/>
              </a:ext>
            </a:extLst>
          </a:blip>
          <a:srcRect/>
          <a:stretch>
            <a:fillRect l="-25000" r="-25000"/>
          </a:stretch>
        </a:blipFill>
        <a:ln w="9525" cap="flat" cmpd="sng" algn="ctr">
          <a:solidFill>
            <a:schemeClr val="lt1">
              <a:hueOff val="0"/>
              <a:satOff val="0"/>
              <a:lumOff val="0"/>
              <a:alphaOff val="0"/>
            </a:schemeClr>
          </a:solidFill>
          <a:prstDash val="solid"/>
        </a:ln>
        <a:effectLst>
          <a:glow rad="63500">
            <a:schemeClr val="accent1">
              <a:tint val="50000"/>
              <a:hueOff val="0"/>
              <a:satOff val="0"/>
              <a:lumOff val="0"/>
              <a:alphaOff val="0"/>
              <a:tint val="30000"/>
              <a:shade val="95000"/>
              <a:satMod val="300000"/>
              <a:alpha val="50000"/>
            </a:schemeClr>
          </a:glow>
        </a:effectLst>
      </dsp:spPr>
      <dsp:style>
        <a:lnRef idx="1">
          <a:scrgbClr r="0" g="0" b="0"/>
        </a:lnRef>
        <a:fillRef idx="1">
          <a:scrgbClr r="0" g="0" b="0"/>
        </a:fillRef>
        <a:effectRef idx="1">
          <a:scrgbClr r="0" g="0" b="0"/>
        </a:effectRef>
        <a:fontRef idx="minor"/>
      </dsp:style>
    </dsp:sp>
    <dsp:sp modelId="{08F31A79-3CBA-4AA6-838F-482038F9456C}">
      <dsp:nvSpPr>
        <dsp:cNvPr id="0" name=""/>
        <dsp:cNvSpPr/>
      </dsp:nvSpPr>
      <dsp:spPr>
        <a:xfrm>
          <a:off x="6001222" y="0"/>
          <a:ext cx="2912305" cy="4133850"/>
        </a:xfrm>
        <a:prstGeom prst="roundRect">
          <a:avLst>
            <a:gd name="adj" fmla="val 10000"/>
          </a:avLst>
        </a:prstGeom>
        <a:gradFill rotWithShape="0">
          <a:gsLst>
            <a:gs pos="0">
              <a:srgbClr val="D2DAFE"/>
            </a:gs>
            <a:gs pos="30000">
              <a:srgbClr val="C0C9F6"/>
            </a:gs>
            <a:gs pos="75000">
              <a:srgbClr val="9AB8F4"/>
            </a:gs>
            <a:gs pos="100000">
              <a:srgbClr val="569CDC"/>
            </a:gs>
          </a:gsLst>
          <a:lin ang="5400000" scaled="1"/>
        </a:gradFill>
        <a:ln>
          <a:noFill/>
        </a:ln>
        <a:effectLst>
          <a:glow rad="63500">
            <a:schemeClr val="accent1">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05384" tIns="405384" rIns="405384" bIns="405384" numCol="1" spcCol="1270" anchor="ctr" anchorCtr="0">
          <a:noAutofit/>
        </a:bodyPr>
        <a:lstStyle/>
        <a:p>
          <a:pPr marL="0" lvl="0" indent="0" algn="ctr" defTabSz="2533650">
            <a:lnSpc>
              <a:spcPct val="90000"/>
            </a:lnSpc>
            <a:spcBef>
              <a:spcPct val="0"/>
            </a:spcBef>
            <a:spcAft>
              <a:spcPct val="35000"/>
            </a:spcAft>
            <a:buNone/>
          </a:pPr>
          <a:r>
            <a:rPr lang="fr-FR" sz="5700" kern="1200" dirty="0"/>
            <a:t>Pôle 3</a:t>
          </a:r>
        </a:p>
      </dsp:txBody>
      <dsp:txXfrm>
        <a:off x="6001222" y="1653540"/>
        <a:ext cx="2912305" cy="1653540"/>
      </dsp:txXfrm>
    </dsp:sp>
    <dsp:sp modelId="{6DFE6E30-AEAB-44CE-B3F5-F83B999CF218}">
      <dsp:nvSpPr>
        <dsp:cNvPr id="0" name=""/>
        <dsp:cNvSpPr/>
      </dsp:nvSpPr>
      <dsp:spPr>
        <a:xfrm>
          <a:off x="6769089" y="248031"/>
          <a:ext cx="1376572" cy="1376572"/>
        </a:xfrm>
        <a:prstGeom prst="ellipse">
          <a:avLst/>
        </a:prstGeom>
        <a:blipFill rotWithShape="1">
          <a:blip xmlns:r="http://schemas.openxmlformats.org/officeDocument/2006/relationships" r:embed="rId3">
            <a:extLst>
              <a:ext uri="{28A0092B-C50C-407E-A947-70E740481C1C}">
                <a14:useLocalDpi xmlns:a14="http://schemas.microsoft.com/office/drawing/2010/main" val="0"/>
              </a:ext>
            </a:extLst>
          </a:blip>
          <a:srcRect/>
          <a:stretch>
            <a:fillRect l="-18000" r="-18000"/>
          </a:stretch>
        </a:blipFill>
        <a:ln w="9525" cap="flat" cmpd="sng" algn="ctr">
          <a:solidFill>
            <a:schemeClr val="lt1">
              <a:hueOff val="0"/>
              <a:satOff val="0"/>
              <a:lumOff val="0"/>
              <a:alphaOff val="0"/>
            </a:schemeClr>
          </a:solidFill>
          <a:prstDash val="solid"/>
        </a:ln>
        <a:effectLst>
          <a:glow rad="63500">
            <a:schemeClr val="accent1">
              <a:tint val="50000"/>
              <a:hueOff val="0"/>
              <a:satOff val="0"/>
              <a:lumOff val="0"/>
              <a:alphaOff val="0"/>
              <a:tint val="30000"/>
              <a:shade val="95000"/>
              <a:satMod val="300000"/>
              <a:alpha val="50000"/>
            </a:schemeClr>
          </a:glow>
        </a:effectLst>
      </dsp:spPr>
      <dsp:style>
        <a:lnRef idx="1">
          <a:scrgbClr r="0" g="0" b="0"/>
        </a:lnRef>
        <a:fillRef idx="1">
          <a:scrgbClr r="0" g="0" b="0"/>
        </a:fillRef>
        <a:effectRef idx="1">
          <a:scrgbClr r="0" g="0" b="0"/>
        </a:effectRef>
        <a:fontRef idx="minor"/>
      </dsp:style>
    </dsp:sp>
    <dsp:sp modelId="{A53942AD-7BE4-49F7-8CF2-3DF69CD10683}">
      <dsp:nvSpPr>
        <dsp:cNvPr id="0" name=""/>
        <dsp:cNvSpPr/>
      </dsp:nvSpPr>
      <dsp:spPr>
        <a:xfrm>
          <a:off x="491541" y="3499961"/>
          <a:ext cx="8202168" cy="620077"/>
        </a:xfrm>
        <a:prstGeom prst="leftRightArrow">
          <a:avLst/>
        </a:prstGeom>
        <a:gradFill rotWithShape="0">
          <a:gsLst>
            <a:gs pos="0">
              <a:schemeClr val="accent1">
                <a:tint val="60000"/>
                <a:hueOff val="0"/>
                <a:satOff val="0"/>
                <a:lumOff val="0"/>
                <a:alphaOff val="0"/>
                <a:tint val="1000"/>
              </a:schemeClr>
            </a:gs>
            <a:gs pos="68000">
              <a:schemeClr val="accent1">
                <a:tint val="60000"/>
                <a:hueOff val="0"/>
                <a:satOff val="0"/>
                <a:lumOff val="0"/>
                <a:alphaOff val="0"/>
                <a:tint val="77000"/>
              </a:schemeClr>
            </a:gs>
            <a:gs pos="81000">
              <a:schemeClr val="accent1">
                <a:tint val="60000"/>
                <a:hueOff val="0"/>
                <a:satOff val="0"/>
                <a:lumOff val="0"/>
                <a:alphaOff val="0"/>
                <a:tint val="79000"/>
              </a:schemeClr>
            </a:gs>
            <a:gs pos="86000">
              <a:schemeClr val="accent1">
                <a:tint val="60000"/>
                <a:hueOff val="0"/>
                <a:satOff val="0"/>
                <a:lumOff val="0"/>
                <a:alphaOff val="0"/>
                <a:tint val="73000"/>
              </a:schemeClr>
            </a:gs>
            <a:gs pos="100000">
              <a:schemeClr val="accent1">
                <a:tint val="60000"/>
                <a:hueOff val="0"/>
                <a:satOff val="0"/>
                <a:lumOff val="0"/>
                <a:alphaOff val="0"/>
                <a:tint val="35000"/>
              </a:schemeClr>
            </a:gs>
          </a:gsLst>
          <a:lin ang="5400000" scaled="1"/>
        </a:gradFill>
        <a:ln w="9525" cap="flat" cmpd="sng" algn="ctr">
          <a:solidFill>
            <a:schemeClr val="lt1">
              <a:hueOff val="0"/>
              <a:satOff val="0"/>
              <a:lumOff val="0"/>
              <a:alphaOff val="0"/>
            </a:schemeClr>
          </a:solidFill>
          <a:prstDash val="solid"/>
        </a:ln>
        <a:effectLst>
          <a:glow rad="63500">
            <a:schemeClr val="accent1">
              <a:tint val="60000"/>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1">
          <a:scrgbClr r="0" g="0" b="0"/>
        </a:lnRef>
        <a:fillRef idx="2">
          <a:scrgbClr r="0" g="0" b="0"/>
        </a:fillRef>
        <a:effectRef idx="1">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68E6EEF-3C00-4330-A633-E8FA7FA38A38}" type="datetimeFigureOut">
              <a:rPr lang="fr-FR" smtClean="0"/>
              <a:t>18/11/2018</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81B83F-2413-4BD7-85E5-FB337B56AF79}" type="slidenum">
              <a:rPr lang="fr-FR" smtClean="0"/>
              <a:t>‹N°›</a:t>
            </a:fld>
            <a:endParaRPr lang="fr-FR"/>
          </a:p>
        </p:txBody>
      </p:sp>
    </p:spTree>
    <p:extLst>
      <p:ext uri="{BB962C8B-B14F-4D97-AF65-F5344CB8AC3E}">
        <p14:creationId xmlns:p14="http://schemas.microsoft.com/office/powerpoint/2010/main" val="28266352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a:p>
            <a:endParaRPr lang="fr-FR" dirty="0"/>
          </a:p>
          <a:p>
            <a:endParaRPr lang="fr-FR" dirty="0"/>
          </a:p>
          <a:p>
            <a:endParaRPr lang="fr-FR" dirty="0"/>
          </a:p>
        </p:txBody>
      </p:sp>
      <p:sp>
        <p:nvSpPr>
          <p:cNvPr id="4" name="Espace réservé du numéro de diapositive 3"/>
          <p:cNvSpPr>
            <a:spLocks noGrp="1"/>
          </p:cNvSpPr>
          <p:nvPr>
            <p:ph type="sldNum" sz="quarter" idx="10"/>
          </p:nvPr>
        </p:nvSpPr>
        <p:spPr/>
        <p:txBody>
          <a:bodyPr/>
          <a:lstStyle/>
          <a:p>
            <a:fld id="{7C81B83F-2413-4BD7-85E5-FB337B56AF79}" type="slidenum">
              <a:rPr lang="fr-FR" smtClean="0"/>
              <a:t>2</a:t>
            </a:fld>
            <a:endParaRPr lang="fr-FR"/>
          </a:p>
        </p:txBody>
      </p:sp>
    </p:spTree>
    <p:extLst>
      <p:ext uri="{BB962C8B-B14F-4D97-AF65-F5344CB8AC3E}">
        <p14:creationId xmlns:p14="http://schemas.microsoft.com/office/powerpoint/2010/main" val="548274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dirty="0"/>
          </a:p>
        </p:txBody>
      </p:sp>
      <p:sp>
        <p:nvSpPr>
          <p:cNvPr id="4" name="Espace réservé du numéro de diapositive 3"/>
          <p:cNvSpPr>
            <a:spLocks noGrp="1"/>
          </p:cNvSpPr>
          <p:nvPr>
            <p:ph type="sldNum" sz="quarter" idx="5"/>
          </p:nvPr>
        </p:nvSpPr>
        <p:spPr/>
        <p:txBody>
          <a:bodyPr/>
          <a:lstStyle/>
          <a:p>
            <a:fld id="{7C81B83F-2413-4BD7-85E5-FB337B56AF79}" type="slidenum">
              <a:rPr lang="fr-FR" smtClean="0"/>
              <a:t>13</a:t>
            </a:fld>
            <a:endParaRPr lang="fr-FR"/>
          </a:p>
        </p:txBody>
      </p:sp>
    </p:spTree>
    <p:extLst>
      <p:ext uri="{BB962C8B-B14F-4D97-AF65-F5344CB8AC3E}">
        <p14:creationId xmlns:p14="http://schemas.microsoft.com/office/powerpoint/2010/main" val="37399901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7C81B83F-2413-4BD7-85E5-FB337B56AF79}" type="slidenum">
              <a:rPr lang="fr-FR" smtClean="0"/>
              <a:t>15</a:t>
            </a:fld>
            <a:endParaRPr lang="fr-FR"/>
          </a:p>
        </p:txBody>
      </p:sp>
    </p:spTree>
    <p:extLst>
      <p:ext uri="{BB962C8B-B14F-4D97-AF65-F5344CB8AC3E}">
        <p14:creationId xmlns:p14="http://schemas.microsoft.com/office/powerpoint/2010/main" val="15358971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7C81B83F-2413-4BD7-85E5-FB337B56AF79}" type="slidenum">
              <a:rPr lang="fr-FR" smtClean="0"/>
              <a:t>16</a:t>
            </a:fld>
            <a:endParaRPr lang="fr-FR"/>
          </a:p>
        </p:txBody>
      </p:sp>
    </p:spTree>
    <p:extLst>
      <p:ext uri="{BB962C8B-B14F-4D97-AF65-F5344CB8AC3E}">
        <p14:creationId xmlns:p14="http://schemas.microsoft.com/office/powerpoint/2010/main" val="32567756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b="0" dirty="0">
              <a:effectLst>
                <a:outerShdw blurRad="38100" dist="38100" dir="2700000" algn="tl">
                  <a:srgbClr val="000000">
                    <a:alpha val="43137"/>
                  </a:srgbClr>
                </a:outerShdw>
              </a:effectLst>
            </a:endParaRPr>
          </a:p>
        </p:txBody>
      </p:sp>
      <p:sp>
        <p:nvSpPr>
          <p:cNvPr id="4" name="Espace réservé du numéro de diapositive 3"/>
          <p:cNvSpPr>
            <a:spLocks noGrp="1"/>
          </p:cNvSpPr>
          <p:nvPr>
            <p:ph type="sldNum" sz="quarter" idx="10"/>
          </p:nvPr>
        </p:nvSpPr>
        <p:spPr/>
        <p:txBody>
          <a:bodyPr/>
          <a:lstStyle/>
          <a:p>
            <a:fld id="{7C81B83F-2413-4BD7-85E5-FB337B56AF79}" type="slidenum">
              <a:rPr lang="fr-FR" smtClean="0"/>
              <a:t>17</a:t>
            </a:fld>
            <a:endParaRPr lang="fr-FR"/>
          </a:p>
        </p:txBody>
      </p:sp>
    </p:spTree>
    <p:extLst>
      <p:ext uri="{BB962C8B-B14F-4D97-AF65-F5344CB8AC3E}">
        <p14:creationId xmlns:p14="http://schemas.microsoft.com/office/powerpoint/2010/main" val="4786419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7C81B83F-2413-4BD7-85E5-FB337B56AF79}" type="slidenum">
              <a:rPr lang="fr-FR" smtClean="0"/>
              <a:t>18</a:t>
            </a:fld>
            <a:endParaRPr lang="fr-FR"/>
          </a:p>
        </p:txBody>
      </p:sp>
    </p:spTree>
    <p:extLst>
      <p:ext uri="{BB962C8B-B14F-4D97-AF65-F5344CB8AC3E}">
        <p14:creationId xmlns:p14="http://schemas.microsoft.com/office/powerpoint/2010/main" val="4786419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7C81B83F-2413-4BD7-85E5-FB337B56AF79}" type="slidenum">
              <a:rPr lang="fr-FR" smtClean="0"/>
              <a:t>19</a:t>
            </a:fld>
            <a:endParaRPr lang="fr-FR"/>
          </a:p>
        </p:txBody>
      </p:sp>
    </p:spTree>
    <p:extLst>
      <p:ext uri="{BB962C8B-B14F-4D97-AF65-F5344CB8AC3E}">
        <p14:creationId xmlns:p14="http://schemas.microsoft.com/office/powerpoint/2010/main" val="4786419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7C81B83F-2413-4BD7-85E5-FB337B56AF79}" type="slidenum">
              <a:rPr lang="fr-FR" smtClean="0"/>
              <a:t>20</a:t>
            </a:fld>
            <a:endParaRPr lang="fr-FR"/>
          </a:p>
        </p:txBody>
      </p:sp>
    </p:spTree>
    <p:extLst>
      <p:ext uri="{BB962C8B-B14F-4D97-AF65-F5344CB8AC3E}">
        <p14:creationId xmlns:p14="http://schemas.microsoft.com/office/powerpoint/2010/main" val="4786419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 </a:t>
            </a:r>
          </a:p>
        </p:txBody>
      </p:sp>
      <p:sp>
        <p:nvSpPr>
          <p:cNvPr id="4" name="Espace réservé du numéro de diapositive 3"/>
          <p:cNvSpPr>
            <a:spLocks noGrp="1"/>
          </p:cNvSpPr>
          <p:nvPr>
            <p:ph type="sldNum" sz="quarter" idx="10"/>
          </p:nvPr>
        </p:nvSpPr>
        <p:spPr/>
        <p:txBody>
          <a:bodyPr/>
          <a:lstStyle/>
          <a:p>
            <a:fld id="{7C81B83F-2413-4BD7-85E5-FB337B56AF79}" type="slidenum">
              <a:rPr lang="fr-FR" smtClean="0"/>
              <a:t>21</a:t>
            </a:fld>
            <a:endParaRPr lang="fr-FR"/>
          </a:p>
        </p:txBody>
      </p:sp>
    </p:spTree>
    <p:extLst>
      <p:ext uri="{BB962C8B-B14F-4D97-AF65-F5344CB8AC3E}">
        <p14:creationId xmlns:p14="http://schemas.microsoft.com/office/powerpoint/2010/main" val="47864196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7C81B83F-2413-4BD7-85E5-FB337B56AF79}" type="slidenum">
              <a:rPr lang="fr-FR" smtClean="0"/>
              <a:t>22</a:t>
            </a:fld>
            <a:endParaRPr lang="fr-FR"/>
          </a:p>
        </p:txBody>
      </p:sp>
    </p:spTree>
    <p:extLst>
      <p:ext uri="{BB962C8B-B14F-4D97-AF65-F5344CB8AC3E}">
        <p14:creationId xmlns:p14="http://schemas.microsoft.com/office/powerpoint/2010/main" val="4786419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7C81B83F-2413-4BD7-85E5-FB337B56AF79}" type="slidenum">
              <a:rPr lang="fr-FR" smtClean="0"/>
              <a:t>23</a:t>
            </a:fld>
            <a:endParaRPr lang="fr-FR"/>
          </a:p>
        </p:txBody>
      </p:sp>
    </p:spTree>
    <p:extLst>
      <p:ext uri="{BB962C8B-B14F-4D97-AF65-F5344CB8AC3E}">
        <p14:creationId xmlns:p14="http://schemas.microsoft.com/office/powerpoint/2010/main" val="4786419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7C81B83F-2413-4BD7-85E5-FB337B56AF79}" type="slidenum">
              <a:rPr lang="fr-FR" smtClean="0"/>
              <a:t>3</a:t>
            </a:fld>
            <a:endParaRPr lang="fr-FR"/>
          </a:p>
        </p:txBody>
      </p:sp>
    </p:spTree>
    <p:extLst>
      <p:ext uri="{BB962C8B-B14F-4D97-AF65-F5344CB8AC3E}">
        <p14:creationId xmlns:p14="http://schemas.microsoft.com/office/powerpoint/2010/main" val="10222056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kern="1200" dirty="0">
                <a:solidFill>
                  <a:schemeClr val="tx1"/>
                </a:solidFill>
                <a:effectLst/>
                <a:latin typeface="+mn-lt"/>
                <a:ea typeface="+mn-ea"/>
                <a:cs typeface="+mn-cs"/>
              </a:rPr>
              <a:t> </a:t>
            </a:r>
          </a:p>
          <a:p>
            <a:endParaRPr lang="fr-FR" dirty="0"/>
          </a:p>
        </p:txBody>
      </p:sp>
      <p:sp>
        <p:nvSpPr>
          <p:cNvPr id="4" name="Espace réservé du numéro de diapositive 3"/>
          <p:cNvSpPr>
            <a:spLocks noGrp="1"/>
          </p:cNvSpPr>
          <p:nvPr>
            <p:ph type="sldNum" sz="quarter" idx="10"/>
          </p:nvPr>
        </p:nvSpPr>
        <p:spPr/>
        <p:txBody>
          <a:bodyPr/>
          <a:lstStyle/>
          <a:p>
            <a:fld id="{7C81B83F-2413-4BD7-85E5-FB337B56AF79}" type="slidenum">
              <a:rPr lang="fr-FR" smtClean="0"/>
              <a:t>24</a:t>
            </a:fld>
            <a:endParaRPr lang="fr-FR"/>
          </a:p>
        </p:txBody>
      </p:sp>
    </p:spTree>
    <p:extLst>
      <p:ext uri="{BB962C8B-B14F-4D97-AF65-F5344CB8AC3E}">
        <p14:creationId xmlns:p14="http://schemas.microsoft.com/office/powerpoint/2010/main" val="4786419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7C81B83F-2413-4BD7-85E5-FB337B56AF79}" type="slidenum">
              <a:rPr lang="fr-FR" smtClean="0"/>
              <a:t>25</a:t>
            </a:fld>
            <a:endParaRPr lang="fr-FR"/>
          </a:p>
        </p:txBody>
      </p:sp>
    </p:spTree>
    <p:extLst>
      <p:ext uri="{BB962C8B-B14F-4D97-AF65-F5344CB8AC3E}">
        <p14:creationId xmlns:p14="http://schemas.microsoft.com/office/powerpoint/2010/main" val="47864196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7C81B83F-2413-4BD7-85E5-FB337B56AF79}" type="slidenum">
              <a:rPr lang="fr-FR" smtClean="0"/>
              <a:t>26</a:t>
            </a:fld>
            <a:endParaRPr lang="fr-FR"/>
          </a:p>
        </p:txBody>
      </p:sp>
    </p:spTree>
    <p:extLst>
      <p:ext uri="{BB962C8B-B14F-4D97-AF65-F5344CB8AC3E}">
        <p14:creationId xmlns:p14="http://schemas.microsoft.com/office/powerpoint/2010/main" val="47864196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7C81B83F-2413-4BD7-85E5-FB337B56AF79}" type="slidenum">
              <a:rPr lang="fr-FR" smtClean="0"/>
              <a:t>27</a:t>
            </a:fld>
            <a:endParaRPr lang="fr-FR"/>
          </a:p>
        </p:txBody>
      </p:sp>
    </p:spTree>
    <p:extLst>
      <p:ext uri="{BB962C8B-B14F-4D97-AF65-F5344CB8AC3E}">
        <p14:creationId xmlns:p14="http://schemas.microsoft.com/office/powerpoint/2010/main" val="47864196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7C81B83F-2413-4BD7-85E5-FB337B56AF79}" type="slidenum">
              <a:rPr lang="fr-FR" smtClean="0"/>
              <a:t>28</a:t>
            </a:fld>
            <a:endParaRPr lang="fr-FR"/>
          </a:p>
        </p:txBody>
      </p:sp>
    </p:spTree>
    <p:extLst>
      <p:ext uri="{BB962C8B-B14F-4D97-AF65-F5344CB8AC3E}">
        <p14:creationId xmlns:p14="http://schemas.microsoft.com/office/powerpoint/2010/main" val="47864196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7C81B83F-2413-4BD7-85E5-FB337B56AF79}" type="slidenum">
              <a:rPr lang="fr-FR" smtClean="0"/>
              <a:t>29</a:t>
            </a:fld>
            <a:endParaRPr lang="fr-FR"/>
          </a:p>
        </p:txBody>
      </p:sp>
    </p:spTree>
    <p:extLst>
      <p:ext uri="{BB962C8B-B14F-4D97-AF65-F5344CB8AC3E}">
        <p14:creationId xmlns:p14="http://schemas.microsoft.com/office/powerpoint/2010/main" val="47864196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7C81B83F-2413-4BD7-85E5-FB337B56AF79}" type="slidenum">
              <a:rPr lang="fr-FR" smtClean="0"/>
              <a:t>30</a:t>
            </a:fld>
            <a:endParaRPr lang="fr-FR"/>
          </a:p>
        </p:txBody>
      </p:sp>
    </p:spTree>
    <p:extLst>
      <p:ext uri="{BB962C8B-B14F-4D97-AF65-F5344CB8AC3E}">
        <p14:creationId xmlns:p14="http://schemas.microsoft.com/office/powerpoint/2010/main" val="47864196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7C81B83F-2413-4BD7-85E5-FB337B56AF79}" type="slidenum">
              <a:rPr lang="fr-FR" smtClean="0"/>
              <a:t>31</a:t>
            </a:fld>
            <a:endParaRPr lang="fr-FR"/>
          </a:p>
        </p:txBody>
      </p:sp>
    </p:spTree>
    <p:extLst>
      <p:ext uri="{BB962C8B-B14F-4D97-AF65-F5344CB8AC3E}">
        <p14:creationId xmlns:p14="http://schemas.microsoft.com/office/powerpoint/2010/main" val="47864196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7C81B83F-2413-4BD7-85E5-FB337B56AF79}" type="slidenum">
              <a:rPr lang="fr-FR" smtClean="0"/>
              <a:t>32</a:t>
            </a:fld>
            <a:endParaRPr lang="fr-FR"/>
          </a:p>
        </p:txBody>
      </p:sp>
    </p:spTree>
    <p:extLst>
      <p:ext uri="{BB962C8B-B14F-4D97-AF65-F5344CB8AC3E}">
        <p14:creationId xmlns:p14="http://schemas.microsoft.com/office/powerpoint/2010/main" val="4786419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7C81B83F-2413-4BD7-85E5-FB337B56AF79}" type="slidenum">
              <a:rPr lang="fr-FR" smtClean="0"/>
              <a:t>4</a:t>
            </a:fld>
            <a:endParaRPr lang="fr-FR"/>
          </a:p>
        </p:txBody>
      </p:sp>
    </p:spTree>
    <p:extLst>
      <p:ext uri="{BB962C8B-B14F-4D97-AF65-F5344CB8AC3E}">
        <p14:creationId xmlns:p14="http://schemas.microsoft.com/office/powerpoint/2010/main" val="6401472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7C81B83F-2413-4BD7-85E5-FB337B56AF79}" type="slidenum">
              <a:rPr lang="fr-FR" smtClean="0"/>
              <a:t>5</a:t>
            </a:fld>
            <a:endParaRPr lang="fr-FR"/>
          </a:p>
        </p:txBody>
      </p:sp>
    </p:spTree>
    <p:extLst>
      <p:ext uri="{BB962C8B-B14F-4D97-AF65-F5344CB8AC3E}">
        <p14:creationId xmlns:p14="http://schemas.microsoft.com/office/powerpoint/2010/main" val="31238939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7C81B83F-2413-4BD7-85E5-FB337B56AF79}" type="slidenum">
              <a:rPr lang="fr-FR" smtClean="0"/>
              <a:t>6</a:t>
            </a:fld>
            <a:endParaRPr lang="fr-FR"/>
          </a:p>
        </p:txBody>
      </p:sp>
    </p:spTree>
    <p:extLst>
      <p:ext uri="{BB962C8B-B14F-4D97-AF65-F5344CB8AC3E}">
        <p14:creationId xmlns:p14="http://schemas.microsoft.com/office/powerpoint/2010/main" val="40409957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7C81B83F-2413-4BD7-85E5-FB337B56AF79}" type="slidenum">
              <a:rPr lang="fr-FR" smtClean="0"/>
              <a:t>7</a:t>
            </a:fld>
            <a:endParaRPr lang="fr-FR"/>
          </a:p>
        </p:txBody>
      </p:sp>
    </p:spTree>
    <p:extLst>
      <p:ext uri="{BB962C8B-B14F-4D97-AF65-F5344CB8AC3E}">
        <p14:creationId xmlns:p14="http://schemas.microsoft.com/office/powerpoint/2010/main" val="41608975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7C81B83F-2413-4BD7-85E5-FB337B56AF79}" type="slidenum">
              <a:rPr lang="fr-FR" smtClean="0"/>
              <a:t>8</a:t>
            </a:fld>
            <a:endParaRPr lang="fr-FR"/>
          </a:p>
        </p:txBody>
      </p:sp>
    </p:spTree>
    <p:extLst>
      <p:ext uri="{BB962C8B-B14F-4D97-AF65-F5344CB8AC3E}">
        <p14:creationId xmlns:p14="http://schemas.microsoft.com/office/powerpoint/2010/main" val="7325903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7C81B83F-2413-4BD7-85E5-FB337B56AF79}" type="slidenum">
              <a:rPr lang="fr-FR" smtClean="0"/>
              <a:t>9</a:t>
            </a:fld>
            <a:endParaRPr lang="fr-FR"/>
          </a:p>
        </p:txBody>
      </p:sp>
    </p:spTree>
    <p:extLst>
      <p:ext uri="{BB962C8B-B14F-4D97-AF65-F5344CB8AC3E}">
        <p14:creationId xmlns:p14="http://schemas.microsoft.com/office/powerpoint/2010/main" val="15994574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dirty="0"/>
          </a:p>
        </p:txBody>
      </p:sp>
      <p:sp>
        <p:nvSpPr>
          <p:cNvPr id="4" name="Espace réservé du numéro de diapositive 3"/>
          <p:cNvSpPr>
            <a:spLocks noGrp="1"/>
          </p:cNvSpPr>
          <p:nvPr>
            <p:ph type="sldNum" sz="quarter" idx="5"/>
          </p:nvPr>
        </p:nvSpPr>
        <p:spPr/>
        <p:txBody>
          <a:bodyPr/>
          <a:lstStyle/>
          <a:p>
            <a:fld id="{7C81B83F-2413-4BD7-85E5-FB337B56AF79}" type="slidenum">
              <a:rPr lang="fr-FR" smtClean="0"/>
              <a:t>12</a:t>
            </a:fld>
            <a:endParaRPr lang="fr-FR"/>
          </a:p>
        </p:txBody>
      </p:sp>
    </p:spTree>
    <p:extLst>
      <p:ext uri="{BB962C8B-B14F-4D97-AF65-F5344CB8AC3E}">
        <p14:creationId xmlns:p14="http://schemas.microsoft.com/office/powerpoint/2010/main" val="35019580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2">
        <a:schemeClr val="bg2"/>
      </p:bgRef>
    </p:bg>
    <p:spTree>
      <p:nvGrpSpPr>
        <p:cNvPr id="1" name=""/>
        <p:cNvGrpSpPr/>
        <p:nvPr/>
      </p:nvGrpSpPr>
      <p:grpSpPr>
        <a:xfrm>
          <a:off x="0" y="0"/>
          <a:ext cx="0" cy="0"/>
          <a:chOff x="0" y="0"/>
          <a:chExt cx="0" cy="0"/>
        </a:xfrm>
      </p:grpSpPr>
      <p:sp>
        <p:nvSpPr>
          <p:cNvPr id="7" name="Forme libre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orme libre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r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fr-FR"/>
              <a:t>Modifiez le style du titre</a:t>
            </a:r>
            <a:endParaRPr kumimoji="0" lang="en-US"/>
          </a:p>
        </p:txBody>
      </p:sp>
      <p:sp>
        <p:nvSpPr>
          <p:cNvPr id="17" name="Sous-titr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a:t>Modifiez le style des sous-titres du masque</a:t>
            </a:r>
            <a:endParaRPr kumimoji="0" lang="en-US"/>
          </a:p>
        </p:txBody>
      </p:sp>
      <p:sp>
        <p:nvSpPr>
          <p:cNvPr id="30" name="Espace réservé de la date 29"/>
          <p:cNvSpPr>
            <a:spLocks noGrp="1"/>
          </p:cNvSpPr>
          <p:nvPr>
            <p:ph type="dt" sz="half" idx="10"/>
          </p:nvPr>
        </p:nvSpPr>
        <p:spPr/>
        <p:txBody>
          <a:bodyPr/>
          <a:lstStyle/>
          <a:p>
            <a:fld id="{3B2B28C5-3D89-45E5-824E-933B721C6FF8}" type="datetimeFigureOut">
              <a:rPr lang="fr-FR" smtClean="0"/>
              <a:t>18/11/2018</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DD8267AE-1E8C-4DFD-98F3-E4A65AE0288B}" type="slidenum">
              <a:rPr lang="fr-FR" smtClean="0"/>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3B2B28C5-3D89-45E5-824E-933B721C6FF8}" type="datetimeFigureOut">
              <a:rPr lang="fr-FR" smtClean="0"/>
              <a:t>18/11/2018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D8267AE-1E8C-4DFD-98F3-E4A65AE0288B}"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a:t>Modifiez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3B2B28C5-3D89-45E5-824E-933B721C6FF8}" type="datetimeFigureOut">
              <a:rPr lang="fr-FR" smtClean="0"/>
              <a:t>18/11/2018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D8267AE-1E8C-4DFD-98F3-E4A65AE0288B}"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lgn="l">
              <a:defRPr/>
            </a:lvl1pPr>
          </a:lstStyle>
          <a:p>
            <a:r>
              <a:rPr kumimoji="0" lang="fr-FR"/>
              <a:t>Modifiez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3B2B28C5-3D89-45E5-824E-933B721C6FF8}" type="datetimeFigureOut">
              <a:rPr lang="fr-FR" smtClean="0"/>
              <a:t>18/11/2018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D8267AE-1E8C-4DFD-98F3-E4A65AE0288B}"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2">
        <a:schemeClr val="bg2"/>
      </p:bgRef>
    </p:bg>
    <p:spTree>
      <p:nvGrpSpPr>
        <p:cNvPr id="1" name=""/>
        <p:cNvGrpSpPr/>
        <p:nvPr/>
      </p:nvGrpSpPr>
      <p:grpSpPr>
        <a:xfrm>
          <a:off x="0" y="0"/>
          <a:ext cx="0" cy="0"/>
          <a:chOff x="0" y="0"/>
          <a:chExt cx="0" cy="0"/>
        </a:xfrm>
      </p:grpSpPr>
      <p:sp>
        <p:nvSpPr>
          <p:cNvPr id="7" name="Forme libre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orme libre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r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fr-FR"/>
              <a:t>Modifiez le style du titre</a:t>
            </a:r>
            <a:endParaRPr kumimoji="0" lang="en-US"/>
          </a:p>
        </p:txBody>
      </p:sp>
      <p:sp>
        <p:nvSpPr>
          <p:cNvPr id="3" name="Espace réservé du texte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a:t>Modifiez les styles du texte du masque</a:t>
            </a:r>
          </a:p>
        </p:txBody>
      </p:sp>
      <p:sp>
        <p:nvSpPr>
          <p:cNvPr id="4" name="Espace réservé de la date 3"/>
          <p:cNvSpPr>
            <a:spLocks noGrp="1"/>
          </p:cNvSpPr>
          <p:nvPr>
            <p:ph type="dt" sz="half" idx="10"/>
          </p:nvPr>
        </p:nvSpPr>
        <p:spPr/>
        <p:txBody>
          <a:bodyPr/>
          <a:lstStyle/>
          <a:p>
            <a:fld id="{3B2B28C5-3D89-45E5-824E-933B721C6FF8}" type="datetimeFigureOut">
              <a:rPr lang="fr-FR" smtClean="0"/>
              <a:t>18/11/2018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D8267AE-1E8C-4DFD-98F3-E4A65AE0288B}" type="slidenum">
              <a:rPr lang="fr-FR" smtClean="0"/>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1143000"/>
          </a:xfrm>
        </p:spPr>
        <p:txBody>
          <a:bodyPr/>
          <a:lstStyle/>
          <a:p>
            <a:r>
              <a:rPr kumimoji="0" lang="fr-FR"/>
              <a:t>Modifiez le style du titre</a:t>
            </a:r>
            <a:endParaRPr kumimoji="0" lang="en-US"/>
          </a:p>
        </p:txBody>
      </p:sp>
      <p:sp>
        <p:nvSpPr>
          <p:cNvPr id="3" name="Espace réservé du contenu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u contenu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3B2B28C5-3D89-45E5-824E-933B721C6FF8}" type="datetimeFigureOut">
              <a:rPr lang="fr-FR" smtClean="0"/>
              <a:t>18/11/2018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D8267AE-1E8C-4DFD-98F3-E4A65AE0288B}"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lstStyle>
          <a:p>
            <a:r>
              <a:rPr kumimoji="0" lang="fr-FR"/>
              <a:t>Modifiez le style du titre</a:t>
            </a:r>
            <a:endParaRPr kumimoji="0" lang="en-US"/>
          </a:p>
        </p:txBody>
      </p:sp>
      <p:sp>
        <p:nvSpPr>
          <p:cNvPr id="3" name="Espace réservé du texte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Modifiez les styles du texte du masque</a:t>
            </a:r>
          </a:p>
        </p:txBody>
      </p:sp>
      <p:sp>
        <p:nvSpPr>
          <p:cNvPr id="4" name="Espace réservé du texte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Modifiez les styles du texte du masque</a:t>
            </a:r>
          </a:p>
        </p:txBody>
      </p:sp>
      <p:sp>
        <p:nvSpPr>
          <p:cNvPr id="5" name="Espace réservé du contenu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6" name="Espace réservé du contenu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7" name="Espace réservé de la date 6"/>
          <p:cNvSpPr>
            <a:spLocks noGrp="1"/>
          </p:cNvSpPr>
          <p:nvPr>
            <p:ph type="dt" sz="half" idx="10"/>
          </p:nvPr>
        </p:nvSpPr>
        <p:spPr/>
        <p:txBody>
          <a:bodyPr/>
          <a:lstStyle/>
          <a:p>
            <a:fld id="{3B2B28C5-3D89-45E5-824E-933B721C6FF8}" type="datetimeFigureOut">
              <a:rPr lang="fr-FR" smtClean="0"/>
              <a:t>18/11/2018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DD8267AE-1E8C-4DFD-98F3-E4A65AE0288B}"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320"/>
            <a:ext cx="7470648" cy="1143000"/>
          </a:xfrm>
        </p:spPr>
        <p:txBody>
          <a:bodyPr anchor="ctr"/>
          <a:lstStyle>
            <a:lvl1pPr algn="l">
              <a:defRPr sz="4600"/>
            </a:lvl1pPr>
          </a:lstStyle>
          <a:p>
            <a:r>
              <a:rPr kumimoji="0" lang="fr-FR"/>
              <a:t>Modifiez le style du titre</a:t>
            </a:r>
            <a:endParaRPr kumimoji="0" lang="en-US"/>
          </a:p>
        </p:txBody>
      </p:sp>
      <p:sp>
        <p:nvSpPr>
          <p:cNvPr id="7" name="Espace réservé de la date 6"/>
          <p:cNvSpPr>
            <a:spLocks noGrp="1"/>
          </p:cNvSpPr>
          <p:nvPr>
            <p:ph type="dt" sz="half" idx="10"/>
          </p:nvPr>
        </p:nvSpPr>
        <p:spPr/>
        <p:txBody>
          <a:bodyPr/>
          <a:lstStyle/>
          <a:p>
            <a:fld id="{3B2B28C5-3D89-45E5-824E-933B721C6FF8}" type="datetimeFigureOut">
              <a:rPr lang="fr-FR" smtClean="0"/>
              <a:t>18/11/2018</a:t>
            </a:fld>
            <a:endParaRPr lang="fr-FR"/>
          </a:p>
        </p:txBody>
      </p:sp>
      <p:sp>
        <p:nvSpPr>
          <p:cNvPr id="8" name="Espace réservé du numéro de diapositive 7"/>
          <p:cNvSpPr>
            <a:spLocks noGrp="1"/>
          </p:cNvSpPr>
          <p:nvPr>
            <p:ph type="sldNum" sz="quarter" idx="11"/>
          </p:nvPr>
        </p:nvSpPr>
        <p:spPr/>
        <p:txBody>
          <a:bodyPr/>
          <a:lstStyle/>
          <a:p>
            <a:fld id="{DD8267AE-1E8C-4DFD-98F3-E4A65AE0288B}" type="slidenum">
              <a:rPr lang="fr-FR" smtClean="0"/>
              <a:t>‹N°›</a:t>
            </a:fld>
            <a:endParaRPr lang="fr-FR"/>
          </a:p>
        </p:txBody>
      </p:sp>
      <p:sp>
        <p:nvSpPr>
          <p:cNvPr id="9" name="Espace réservé du pied de page 8"/>
          <p:cNvSpPr>
            <a:spLocks noGrp="1"/>
          </p:cNvSpPr>
          <p:nvPr>
            <p:ph type="ftr" sz="quarter" idx="12"/>
          </p:nvPr>
        </p:nvSpPr>
        <p:spPr/>
        <p:txBody>
          <a:bodyPr/>
          <a:lstStyle/>
          <a:p>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B2B28C5-3D89-45E5-824E-933B721C6FF8}" type="datetimeFigureOut">
              <a:rPr lang="fr-FR" smtClean="0"/>
              <a:t>18/11/2018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DD8267AE-1E8C-4DFD-98F3-E4A65AE0288B}"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fr-FR"/>
              <a:t>Modifiez le style du titre</a:t>
            </a:r>
            <a:endParaRPr kumimoji="0" lang="en-US"/>
          </a:p>
        </p:txBody>
      </p:sp>
      <p:sp>
        <p:nvSpPr>
          <p:cNvPr id="3" name="Espace réservé du texte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a:t>Modifiez les styles du texte du masque</a:t>
            </a:r>
          </a:p>
        </p:txBody>
      </p:sp>
      <p:sp>
        <p:nvSpPr>
          <p:cNvPr id="4" name="Espace réservé du contenu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3B2B28C5-3D89-45E5-824E-933B721C6FF8}" type="datetimeFigureOut">
              <a:rPr lang="fr-FR" smtClean="0"/>
              <a:t>18/11/2018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156448" y="6422064"/>
            <a:ext cx="762000" cy="365125"/>
          </a:xfrm>
        </p:spPr>
        <p:txBody>
          <a:bodyPr/>
          <a:lstStyle/>
          <a:p>
            <a:fld id="{DD8267AE-1E8C-4DFD-98F3-E4A65AE0288B}"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fr-FR"/>
              <a:t>Modifiez le style du titre</a:t>
            </a:r>
            <a:endParaRPr kumimoji="0" lang="en-US"/>
          </a:p>
        </p:txBody>
      </p:sp>
      <p:sp>
        <p:nvSpPr>
          <p:cNvPr id="3" name="Espace réservé pour une image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fr-FR"/>
              <a:t>Cliquez sur l'icône pour ajouter une image</a:t>
            </a:r>
            <a:endParaRPr kumimoji="0" lang="en-US" dirty="0"/>
          </a:p>
        </p:txBody>
      </p:sp>
      <p:sp>
        <p:nvSpPr>
          <p:cNvPr id="4" name="Espace réservé du texte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fr-FR"/>
              <a:t>Modifiez les styles du texte du masque</a:t>
            </a:r>
          </a:p>
        </p:txBody>
      </p:sp>
      <p:sp>
        <p:nvSpPr>
          <p:cNvPr id="5" name="Espace réservé de la date 4"/>
          <p:cNvSpPr>
            <a:spLocks noGrp="1"/>
          </p:cNvSpPr>
          <p:nvPr>
            <p:ph type="dt" sz="half" idx="10"/>
          </p:nvPr>
        </p:nvSpPr>
        <p:spPr>
          <a:xfrm>
            <a:off x="457200" y="6422064"/>
            <a:ext cx="2133600" cy="365125"/>
          </a:xfrm>
        </p:spPr>
        <p:txBody>
          <a:bodyPr/>
          <a:lstStyle/>
          <a:p>
            <a:fld id="{3B2B28C5-3D89-45E5-824E-933B721C6FF8}" type="datetimeFigureOut">
              <a:rPr lang="fr-FR" smtClean="0"/>
              <a:t>18/11/2018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D8267AE-1E8C-4DFD-98F3-E4A65AE0288B}"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orme libre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orme libre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Espace réservé du titre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fr-FR"/>
              <a:t>Modifiez le style du titre</a:t>
            </a:r>
            <a:endParaRPr kumimoji="0" lang="en-US"/>
          </a:p>
        </p:txBody>
      </p:sp>
      <p:sp>
        <p:nvSpPr>
          <p:cNvPr id="30" name="Espace réservé du texte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fr-FR"/>
              <a:t>Modifiez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10" name="Espace réservé de la date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3B2B28C5-3D89-45E5-824E-933B721C6FF8}" type="datetimeFigureOut">
              <a:rPr lang="fr-FR" smtClean="0"/>
              <a:t>18/11/2018</a:t>
            </a:fld>
            <a:endParaRPr lang="fr-FR"/>
          </a:p>
        </p:txBody>
      </p:sp>
      <p:sp>
        <p:nvSpPr>
          <p:cNvPr id="22" name="Espace réservé du pied de page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fr-FR"/>
          </a:p>
        </p:txBody>
      </p:sp>
      <p:sp>
        <p:nvSpPr>
          <p:cNvPr id="18" name="Espace réservé du numéro de diapositive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DD8267AE-1E8C-4DFD-98F3-E4A65AE0288B}" type="slidenum">
              <a:rPr lang="fr-FR" smtClean="0"/>
              <a:t>‹N°›</a:t>
            </a:fld>
            <a:endParaRPr lang="fr-FR"/>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file:///C:\Users\inspecteur\Documents\CRETEIL\Formation%20et%20conseils\PAF\2018-2019\cap%20ecp\FORMATION%2010%2010%2018\cecrl.pdf"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NUL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331640" y="3429000"/>
            <a:ext cx="7272808" cy="2301240"/>
          </a:xfrm>
        </p:spPr>
        <p:txBody>
          <a:bodyPr>
            <a:normAutofit fontScale="90000"/>
          </a:bodyPr>
          <a:lstStyle/>
          <a:p>
            <a:r>
              <a:rPr lang="fr-FR" dirty="0"/>
              <a:t>PRESENTATION de la  </a:t>
            </a:r>
            <a:r>
              <a:rPr lang="fr-FR" dirty="0" err="1"/>
              <a:t>rEnovation</a:t>
            </a:r>
            <a:r>
              <a:rPr lang="fr-FR" dirty="0"/>
              <a:t> du REFERENTIEL</a:t>
            </a:r>
            <a:br>
              <a:rPr lang="fr-FR" dirty="0"/>
            </a:br>
            <a:r>
              <a:rPr lang="fr-FR" dirty="0"/>
              <a:t>CAP </a:t>
            </a:r>
            <a:r>
              <a:rPr lang="fr-FR" sz="3100" dirty="0"/>
              <a:t>ESTHETIQUE COSMETIQUE PARFUMERIE</a:t>
            </a:r>
          </a:p>
        </p:txBody>
      </p:sp>
      <p:sp>
        <p:nvSpPr>
          <p:cNvPr id="3" name="Sous-titre 2"/>
          <p:cNvSpPr>
            <a:spLocks noGrp="1"/>
          </p:cNvSpPr>
          <p:nvPr>
            <p:ph type="subTitle" idx="1"/>
          </p:nvPr>
        </p:nvSpPr>
        <p:spPr>
          <a:xfrm>
            <a:off x="1691680" y="1124744"/>
            <a:ext cx="5616624" cy="1752600"/>
          </a:xfrm>
        </p:spPr>
        <p:txBody>
          <a:bodyPr/>
          <a:lstStyle/>
          <a:p>
            <a:r>
              <a:rPr lang="fr-FR" dirty="0"/>
              <a:t>MERCREDI 14 NOVEMBRE 2018</a:t>
            </a:r>
          </a:p>
          <a:p>
            <a:r>
              <a:rPr lang="fr-FR" dirty="0"/>
              <a:t>LYCEE PROFESSIONNEL LA MORLETTE    </a:t>
            </a:r>
          </a:p>
          <a:p>
            <a:r>
              <a:rPr lang="fr-FR" dirty="0"/>
              <a:t>CENON</a:t>
            </a:r>
          </a:p>
        </p:txBody>
      </p:sp>
    </p:spTree>
    <p:extLst>
      <p:ext uri="{BB962C8B-B14F-4D97-AF65-F5344CB8AC3E}">
        <p14:creationId xmlns:p14="http://schemas.microsoft.com/office/powerpoint/2010/main" val="35677087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ce réservé du contenu 4"/>
          <p:cNvGraphicFramePr>
            <a:graphicFrameLocks/>
          </p:cNvGraphicFramePr>
          <p:nvPr>
            <p:extLst>
              <p:ext uri="{D42A27DB-BD31-4B8C-83A1-F6EECF244321}">
                <p14:modId xmlns:p14="http://schemas.microsoft.com/office/powerpoint/2010/main" val="224819921"/>
              </p:ext>
            </p:extLst>
          </p:nvPr>
        </p:nvGraphicFramePr>
        <p:xfrm>
          <a:off x="107504" y="1916832"/>
          <a:ext cx="8915400" cy="4133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Rectangle 6"/>
          <p:cNvSpPr/>
          <p:nvPr/>
        </p:nvSpPr>
        <p:spPr>
          <a:xfrm>
            <a:off x="3203848" y="5589240"/>
            <a:ext cx="35283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bg1"/>
                </a:solidFill>
              </a:rPr>
              <a:t>CAP ECP</a:t>
            </a:r>
          </a:p>
        </p:txBody>
      </p:sp>
      <p:sp>
        <p:nvSpPr>
          <p:cNvPr id="8" name="Titre 1"/>
          <p:cNvSpPr txBox="1">
            <a:spLocks/>
          </p:cNvSpPr>
          <p:nvPr/>
        </p:nvSpPr>
        <p:spPr>
          <a:xfrm>
            <a:off x="539552" y="404665"/>
            <a:ext cx="8136904" cy="1008112"/>
          </a:xfrm>
          <a:prstGeom prst="rect">
            <a:avLst/>
          </a:prstGeom>
        </p:spPr>
        <p:txBody>
          <a:bodyPr vert="horz" lIns="45720" tIns="0" rIns="45720" bIns="0" anchor="t">
            <a:normAutofit fontScale="90000"/>
          </a:bodyPr>
          <a:lstStyle>
            <a:lvl1pPr algn="l" rtl="0" eaLnBrk="1" latinLnBrk="0" hangingPunct="1">
              <a:spcBef>
                <a:spcPct val="0"/>
              </a:spcBef>
              <a:buNone/>
              <a:defRPr kumimoji="0" sz="4200" b="1" kern="1200"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mj-lt"/>
                <a:ea typeface="+mj-ea"/>
                <a:cs typeface="+mj-cs"/>
              </a:defRPr>
            </a:lvl1pPr>
          </a:lstStyle>
          <a:p>
            <a:r>
              <a:rPr lang="fr-FR" dirty="0"/>
              <a:t>Référentiel d’activités professionnelles</a:t>
            </a:r>
          </a:p>
        </p:txBody>
      </p:sp>
    </p:spTree>
    <p:extLst>
      <p:ext uri="{BB962C8B-B14F-4D97-AF65-F5344CB8AC3E}">
        <p14:creationId xmlns:p14="http://schemas.microsoft.com/office/powerpoint/2010/main" val="6842152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107504" y="764704"/>
            <a:ext cx="8928992" cy="5904656"/>
          </a:xfrm>
        </p:spPr>
        <p:txBody>
          <a:bodyPr/>
          <a:lstStyle/>
          <a:p>
            <a:r>
              <a:rPr lang="fr-FR" b="1" dirty="0"/>
              <a:t>Compétences développées concernent la clientèle féminine et masculine</a:t>
            </a:r>
          </a:p>
          <a:p>
            <a:endParaRPr lang="fr-FR" dirty="0"/>
          </a:p>
          <a:p>
            <a:r>
              <a:rPr lang="fr-FR" dirty="0"/>
              <a:t> </a:t>
            </a:r>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p:txBody>
      </p:sp>
      <p:sp>
        <p:nvSpPr>
          <p:cNvPr id="5" name="Titre 1"/>
          <p:cNvSpPr txBox="1">
            <a:spLocks/>
          </p:cNvSpPr>
          <p:nvPr/>
        </p:nvSpPr>
        <p:spPr>
          <a:xfrm>
            <a:off x="539552" y="188640"/>
            <a:ext cx="8136904" cy="1008112"/>
          </a:xfrm>
          <a:prstGeom prst="rect">
            <a:avLst/>
          </a:prstGeom>
        </p:spPr>
        <p:txBody>
          <a:bodyPr vert="horz" lIns="45720" tIns="0" rIns="45720" bIns="0" anchor="t">
            <a:normAutofit fontScale="97500"/>
          </a:bodyPr>
          <a:lstStyle>
            <a:lvl1pPr algn="l" rtl="0" eaLnBrk="1" latinLnBrk="0" hangingPunct="1">
              <a:spcBef>
                <a:spcPct val="0"/>
              </a:spcBef>
              <a:buNone/>
              <a:defRPr kumimoji="0" sz="4200" b="1" kern="1200"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mj-lt"/>
                <a:ea typeface="+mj-ea"/>
                <a:cs typeface="+mj-cs"/>
              </a:defRPr>
            </a:lvl1pPr>
          </a:lstStyle>
          <a:p>
            <a:pPr algn="ctr"/>
            <a:r>
              <a:rPr lang="fr-FR" dirty="0"/>
              <a:t>Référentiel de certification</a:t>
            </a:r>
          </a:p>
        </p:txBody>
      </p:sp>
      <p:sp>
        <p:nvSpPr>
          <p:cNvPr id="8" name="Rectangle 2">
            <a:extLst>
              <a:ext uri="{FF2B5EF4-FFF2-40B4-BE49-F238E27FC236}">
                <a16:creationId xmlns:a16="http://schemas.microsoft.com/office/drawing/2014/main" id="{403F829E-B2B0-4C44-8472-BC40D427E785}"/>
              </a:ext>
            </a:extLst>
          </p:cNvPr>
          <p:cNvSpPr>
            <a:spLocks noChangeArrowheads="1"/>
          </p:cNvSpPr>
          <p:nvPr/>
        </p:nvSpPr>
        <p:spPr bwMode="auto">
          <a:xfrm>
            <a:off x="1874838" y="15906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pic>
        <p:nvPicPr>
          <p:cNvPr id="10" name="Picture 2">
            <a:extLst>
              <a:ext uri="{FF2B5EF4-FFF2-40B4-BE49-F238E27FC236}">
                <a16:creationId xmlns:a16="http://schemas.microsoft.com/office/drawing/2014/main" id="{08758D16-BDB5-445C-BD70-6A8AE4F98A5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135" t="1865" r="1663" b="2203"/>
          <a:stretch/>
        </p:blipFill>
        <p:spPr bwMode="auto">
          <a:xfrm>
            <a:off x="1033721" y="1196752"/>
            <a:ext cx="7076558" cy="55446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20148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txBox="1">
            <a:spLocks/>
          </p:cNvSpPr>
          <p:nvPr/>
        </p:nvSpPr>
        <p:spPr>
          <a:xfrm>
            <a:off x="539552" y="188640"/>
            <a:ext cx="8136904" cy="1008112"/>
          </a:xfrm>
          <a:prstGeom prst="rect">
            <a:avLst/>
          </a:prstGeom>
        </p:spPr>
        <p:txBody>
          <a:bodyPr vert="horz" lIns="45720" tIns="0" rIns="45720" bIns="0" anchor="t">
            <a:normAutofit fontScale="97500"/>
          </a:bodyPr>
          <a:lstStyle>
            <a:lvl1pPr algn="l" rtl="0" eaLnBrk="1" latinLnBrk="0" hangingPunct="1">
              <a:spcBef>
                <a:spcPct val="0"/>
              </a:spcBef>
              <a:buNone/>
              <a:defRPr kumimoji="0" sz="4200" b="1" kern="1200"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mj-lt"/>
                <a:ea typeface="+mj-ea"/>
                <a:cs typeface="+mj-cs"/>
              </a:defRPr>
            </a:lvl1pPr>
          </a:lstStyle>
          <a:p>
            <a:pPr algn="ctr"/>
            <a:r>
              <a:rPr lang="fr-FR" dirty="0"/>
              <a:t>Référentiel de certification</a:t>
            </a:r>
          </a:p>
        </p:txBody>
      </p:sp>
      <p:pic>
        <p:nvPicPr>
          <p:cNvPr id="4" name="Image 3">
            <a:extLst>
              <a:ext uri="{FF2B5EF4-FFF2-40B4-BE49-F238E27FC236}">
                <a16:creationId xmlns:a16="http://schemas.microsoft.com/office/drawing/2014/main" id="{9802275E-8A62-4248-BE2C-BBB0A38CB5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5800" y="918102"/>
            <a:ext cx="8064896" cy="5751258"/>
          </a:xfrm>
          <a:prstGeom prst="rect">
            <a:avLst/>
          </a:prstGeom>
        </p:spPr>
      </p:pic>
    </p:spTree>
    <p:extLst>
      <p:ext uri="{BB962C8B-B14F-4D97-AF65-F5344CB8AC3E}">
        <p14:creationId xmlns:p14="http://schemas.microsoft.com/office/powerpoint/2010/main" val="27151619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107504" y="980728"/>
            <a:ext cx="8856984" cy="5688632"/>
          </a:xfrm>
        </p:spPr>
        <p:txBody>
          <a:bodyPr/>
          <a:lstStyle/>
          <a:p>
            <a:r>
              <a:rPr lang="fr-FR" b="1" dirty="0"/>
              <a:t>COMPÉTENCE GLOBALE</a:t>
            </a:r>
            <a:endParaRPr lang="fr-FR" dirty="0"/>
          </a:p>
          <a:p>
            <a:r>
              <a:rPr lang="fr-FR" b="1" dirty="0"/>
              <a:t> </a:t>
            </a:r>
            <a:endParaRPr lang="fr-FR" dirty="0"/>
          </a:p>
          <a:p>
            <a:r>
              <a:rPr lang="fr-FR" dirty="0"/>
              <a:t>Le (la) titulaire du certificat d’aptitude professionnelle Esthétique Cosmétique Parfumerie est un(e) technicien(ne) qualifié(e) ;</a:t>
            </a:r>
          </a:p>
          <a:p>
            <a:endParaRPr lang="fr-FR" dirty="0"/>
          </a:p>
          <a:p>
            <a:r>
              <a:rPr lang="fr-FR" dirty="0"/>
              <a:t>Il (elle) maîtrise les techniques esthétiques du visage et des phanères à l’exception des techniques spécifiques.</a:t>
            </a:r>
          </a:p>
          <a:p>
            <a:endParaRPr lang="fr-FR" dirty="0"/>
          </a:p>
          <a:p>
            <a:r>
              <a:rPr lang="fr-FR" dirty="0"/>
              <a:t>Il (elle) est capable d’apporter une information éclairée à la clientèle.</a:t>
            </a:r>
          </a:p>
          <a:p>
            <a:endParaRPr lang="fr-FR" dirty="0"/>
          </a:p>
          <a:p>
            <a:r>
              <a:rPr lang="fr-FR" dirty="0"/>
              <a:t>Il (elle) vend des prestations de service, des produits cosmétiques, d’hygiène corporelle et des produits de parfumerie.</a:t>
            </a:r>
          </a:p>
          <a:p>
            <a:endParaRPr lang="fr-FR" dirty="0"/>
          </a:p>
          <a:p>
            <a:r>
              <a:rPr lang="fr-FR" dirty="0"/>
              <a:t>Il (elle) peut conduire les activités professionnelles d’un institut de beauté et de bien-être</a:t>
            </a:r>
          </a:p>
        </p:txBody>
      </p:sp>
      <p:sp>
        <p:nvSpPr>
          <p:cNvPr id="5" name="Titre 1"/>
          <p:cNvSpPr txBox="1">
            <a:spLocks/>
          </p:cNvSpPr>
          <p:nvPr/>
        </p:nvSpPr>
        <p:spPr>
          <a:xfrm>
            <a:off x="539552" y="188640"/>
            <a:ext cx="8136904" cy="1008112"/>
          </a:xfrm>
          <a:prstGeom prst="rect">
            <a:avLst/>
          </a:prstGeom>
        </p:spPr>
        <p:txBody>
          <a:bodyPr vert="horz" lIns="45720" tIns="0" rIns="45720" bIns="0" anchor="t">
            <a:normAutofit fontScale="97500"/>
          </a:bodyPr>
          <a:lstStyle>
            <a:lvl1pPr algn="l" rtl="0" eaLnBrk="1" latinLnBrk="0" hangingPunct="1">
              <a:spcBef>
                <a:spcPct val="0"/>
              </a:spcBef>
              <a:buNone/>
              <a:defRPr kumimoji="0" sz="4200" b="1" kern="1200"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mj-lt"/>
                <a:ea typeface="+mj-ea"/>
                <a:cs typeface="+mj-cs"/>
              </a:defRPr>
            </a:lvl1pPr>
          </a:lstStyle>
          <a:p>
            <a:pPr algn="ctr"/>
            <a:r>
              <a:rPr lang="fr-FR" dirty="0"/>
              <a:t>Référentiel de certification</a:t>
            </a:r>
          </a:p>
        </p:txBody>
      </p:sp>
    </p:spTree>
    <p:extLst>
      <p:ext uri="{BB962C8B-B14F-4D97-AF65-F5344CB8AC3E}">
        <p14:creationId xmlns:p14="http://schemas.microsoft.com/office/powerpoint/2010/main" val="145781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barn(inVertical)">
                                      <p:cBhvr>
                                        <p:cTn id="15" dur="500"/>
                                        <p:tgtEl>
                                          <p:spTgt spid="3">
                                            <p:txEl>
                                              <p:pRg st="4" end="4"/>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barn(inVertical)">
                                      <p:cBhvr>
                                        <p:cTn id="18" dur="500"/>
                                        <p:tgtEl>
                                          <p:spTgt spid="3">
                                            <p:txEl>
                                              <p:pRg st="6" end="6"/>
                                            </p:txEl>
                                          </p:spTgt>
                                        </p:tgtEl>
                                      </p:cBhvr>
                                    </p:animEffect>
                                  </p:childTnLst>
                                </p:cTn>
                              </p:par>
                              <p:par>
                                <p:cTn id="19" presetID="16" presetClass="entr" presetSubtype="21"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animEffect transition="in" filter="barn(inVertical)">
                                      <p:cBhvr>
                                        <p:cTn id="21" dur="500"/>
                                        <p:tgtEl>
                                          <p:spTgt spid="3">
                                            <p:txEl>
                                              <p:pRg st="8" end="8"/>
                                            </p:txEl>
                                          </p:spTgt>
                                        </p:tgtEl>
                                      </p:cBhvr>
                                    </p:animEffect>
                                  </p:childTnLst>
                                </p:cTn>
                              </p:par>
                              <p:par>
                                <p:cTn id="22" presetID="16" presetClass="entr" presetSubtype="21" fill="hold" nodeType="withEffect">
                                  <p:stCondLst>
                                    <p:cond delay="0"/>
                                  </p:stCondLst>
                                  <p:childTnLst>
                                    <p:set>
                                      <p:cBhvr>
                                        <p:cTn id="23" dur="1" fill="hold">
                                          <p:stCondLst>
                                            <p:cond delay="0"/>
                                          </p:stCondLst>
                                        </p:cTn>
                                        <p:tgtEl>
                                          <p:spTgt spid="3">
                                            <p:txEl>
                                              <p:pRg st="10" end="10"/>
                                            </p:txEl>
                                          </p:spTgt>
                                        </p:tgtEl>
                                        <p:attrNameLst>
                                          <p:attrName>style.visibility</p:attrName>
                                        </p:attrNameLst>
                                      </p:cBhvr>
                                      <p:to>
                                        <p:strVal val="visible"/>
                                      </p:to>
                                    </p:set>
                                    <p:animEffect transition="in" filter="barn(inVertical)">
                                      <p:cBhvr>
                                        <p:cTn id="24"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179512" y="980728"/>
            <a:ext cx="8640960" cy="5544616"/>
          </a:xfrm>
        </p:spPr>
        <p:txBody>
          <a:bodyPr/>
          <a:lstStyle/>
          <a:p>
            <a:r>
              <a:rPr lang="fr-FR" altLang="fr-FR" dirty="0">
                <a:ea typeface="ＭＳ Ｐゴシック" pitchFamily="34" charset="-128"/>
              </a:rPr>
              <a:t>                Les compétences terminales  déclinées en compétences détaillées </a:t>
            </a:r>
          </a:p>
          <a:p>
            <a:endParaRPr lang="fr-FR" altLang="fr-FR" dirty="0">
              <a:ea typeface="ＭＳ Ｐゴシック" pitchFamily="34" charset="-128"/>
            </a:endParaRPr>
          </a:p>
          <a:p>
            <a:endParaRPr lang="fr-FR" altLang="fr-FR" dirty="0">
              <a:ea typeface="ＭＳ Ｐゴシック" pitchFamily="34" charset="-128"/>
            </a:endParaRPr>
          </a:p>
          <a:p>
            <a:r>
              <a:rPr lang="fr-FR" altLang="fr-FR" dirty="0">
                <a:ea typeface="ＭＳ Ｐゴシック" pitchFamily="34" charset="-128"/>
              </a:rPr>
              <a:t>                Pour chaque pôle :</a:t>
            </a:r>
          </a:p>
          <a:p>
            <a:r>
              <a:rPr lang="fr-FR" altLang="fr-FR" dirty="0">
                <a:ea typeface="ＭＳ Ｐゴシック" pitchFamily="34" charset="-128"/>
              </a:rPr>
              <a:t>Les ressources nécessaires au développement des compétences  ciblées (environnement professionnel et documents professionnels)</a:t>
            </a:r>
          </a:p>
          <a:p>
            <a:endParaRPr lang="fr-FR" altLang="fr-FR" dirty="0">
              <a:ea typeface="ＭＳ Ｐゴシック" pitchFamily="34" charset="-128"/>
            </a:endParaRPr>
          </a:p>
          <a:p>
            <a:r>
              <a:rPr lang="fr-FR" altLang="fr-FR" dirty="0">
                <a:ea typeface="ＭＳ Ｐゴシック" pitchFamily="34" charset="-128"/>
              </a:rPr>
              <a:t>                Les savoirs associés  liés aux compétences .</a:t>
            </a:r>
          </a:p>
          <a:p>
            <a:endParaRPr lang="fr-FR" altLang="fr-FR" dirty="0">
              <a:ea typeface="ＭＳ Ｐゴシック" pitchFamily="34" charset="-128"/>
            </a:endParaRPr>
          </a:p>
          <a:p>
            <a:endParaRPr lang="fr-FR" altLang="fr-FR" dirty="0">
              <a:ea typeface="ＭＳ Ｐゴシック" pitchFamily="34" charset="-128"/>
            </a:endParaRPr>
          </a:p>
          <a:p>
            <a:endParaRPr lang="fr-FR" altLang="fr-FR" dirty="0">
              <a:ea typeface="ＭＳ Ｐゴシック" pitchFamily="34" charset="-128"/>
            </a:endParaRPr>
          </a:p>
          <a:p>
            <a:endParaRPr lang="fr-FR" altLang="fr-FR" dirty="0">
              <a:ea typeface="ＭＳ Ｐゴシック" pitchFamily="34" charset="-128"/>
            </a:endParaRPr>
          </a:p>
          <a:p>
            <a:endParaRPr lang="fr-FR" dirty="0"/>
          </a:p>
        </p:txBody>
      </p:sp>
      <p:sp>
        <p:nvSpPr>
          <p:cNvPr id="4" name="Titre 1"/>
          <p:cNvSpPr txBox="1">
            <a:spLocks/>
          </p:cNvSpPr>
          <p:nvPr/>
        </p:nvSpPr>
        <p:spPr>
          <a:xfrm>
            <a:off x="539552" y="188640"/>
            <a:ext cx="8136904" cy="1008112"/>
          </a:xfrm>
          <a:prstGeom prst="rect">
            <a:avLst/>
          </a:prstGeom>
        </p:spPr>
        <p:txBody>
          <a:bodyPr vert="horz" lIns="45720" tIns="0" rIns="45720" bIns="0" anchor="t">
            <a:normAutofit fontScale="97500"/>
          </a:bodyPr>
          <a:lstStyle>
            <a:lvl1pPr algn="l" rtl="0" eaLnBrk="1" latinLnBrk="0" hangingPunct="1">
              <a:spcBef>
                <a:spcPct val="0"/>
              </a:spcBef>
              <a:buNone/>
              <a:defRPr kumimoji="0" sz="4200" b="1" kern="1200"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mj-lt"/>
                <a:ea typeface="+mj-ea"/>
                <a:cs typeface="+mj-cs"/>
              </a:defRPr>
            </a:lvl1pPr>
          </a:lstStyle>
          <a:p>
            <a:pPr algn="ctr"/>
            <a:r>
              <a:rPr lang="fr-FR" dirty="0"/>
              <a:t>Référentiel de certification</a:t>
            </a:r>
          </a:p>
        </p:txBody>
      </p:sp>
      <p:sp>
        <p:nvSpPr>
          <p:cNvPr id="5" name="Flèche droite rayée 4"/>
          <p:cNvSpPr/>
          <p:nvPr/>
        </p:nvSpPr>
        <p:spPr>
          <a:xfrm>
            <a:off x="467544" y="1575845"/>
            <a:ext cx="720080" cy="360040"/>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Flèche droite rayée 5"/>
          <p:cNvSpPr/>
          <p:nvPr/>
        </p:nvSpPr>
        <p:spPr>
          <a:xfrm>
            <a:off x="467544" y="2924944"/>
            <a:ext cx="720080" cy="360040"/>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Flèche droite rayée 6"/>
          <p:cNvSpPr/>
          <p:nvPr/>
        </p:nvSpPr>
        <p:spPr>
          <a:xfrm>
            <a:off x="467544" y="4437112"/>
            <a:ext cx="720080" cy="360040"/>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6294143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3608" y="620688"/>
            <a:ext cx="6629400" cy="792088"/>
          </a:xfrm>
        </p:spPr>
        <p:txBody>
          <a:bodyPr/>
          <a:lstStyle/>
          <a:p>
            <a:r>
              <a:rPr lang="fr-FR" dirty="0">
                <a:solidFill>
                  <a:srgbClr val="FF99FF"/>
                </a:solidFill>
                <a:latin typeface="+mn-lt"/>
              </a:rPr>
              <a:t>    </a:t>
            </a:r>
            <a:r>
              <a:rPr lang="fr-FR" dirty="0">
                <a:solidFill>
                  <a:srgbClr val="C652D2"/>
                </a:solidFill>
                <a:latin typeface="+mn-lt"/>
              </a:rPr>
              <a:t>Pôle 1</a:t>
            </a:r>
          </a:p>
        </p:txBody>
      </p:sp>
      <p:sp>
        <p:nvSpPr>
          <p:cNvPr id="3" name="Espace réservé du texte 2"/>
          <p:cNvSpPr>
            <a:spLocks noGrp="1"/>
          </p:cNvSpPr>
          <p:nvPr>
            <p:ph type="body" idx="1"/>
          </p:nvPr>
        </p:nvSpPr>
        <p:spPr>
          <a:xfrm>
            <a:off x="179512" y="1556792"/>
            <a:ext cx="8784976" cy="5040560"/>
          </a:xfrm>
        </p:spPr>
        <p:txBody>
          <a:bodyPr/>
          <a:lstStyle/>
          <a:p>
            <a:endParaRPr lang="fr-FR" dirty="0"/>
          </a:p>
        </p:txBody>
      </p:sp>
      <p:sp>
        <p:nvSpPr>
          <p:cNvPr id="4" name="Titre 1"/>
          <p:cNvSpPr txBox="1">
            <a:spLocks/>
          </p:cNvSpPr>
          <p:nvPr/>
        </p:nvSpPr>
        <p:spPr>
          <a:xfrm>
            <a:off x="539552" y="44624"/>
            <a:ext cx="8136904" cy="1008112"/>
          </a:xfrm>
          <a:prstGeom prst="rect">
            <a:avLst/>
          </a:prstGeom>
        </p:spPr>
        <p:txBody>
          <a:bodyPr vert="horz" lIns="45720" tIns="0" rIns="45720" bIns="0" anchor="t">
            <a:normAutofit fontScale="97500"/>
          </a:bodyPr>
          <a:lstStyle>
            <a:lvl1pPr algn="l" rtl="0" eaLnBrk="1" latinLnBrk="0" hangingPunct="1">
              <a:spcBef>
                <a:spcPct val="0"/>
              </a:spcBef>
              <a:buNone/>
              <a:defRPr kumimoji="0" sz="4200" b="1" kern="1200"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mj-lt"/>
                <a:ea typeface="+mj-ea"/>
                <a:cs typeface="+mj-cs"/>
              </a:defRPr>
            </a:lvl1pPr>
          </a:lstStyle>
          <a:p>
            <a:pPr algn="ctr"/>
            <a:r>
              <a:rPr lang="fr-FR" dirty="0"/>
              <a:t>Référentiel de certification</a:t>
            </a:r>
          </a:p>
        </p:txBody>
      </p:sp>
      <p:graphicFrame>
        <p:nvGraphicFramePr>
          <p:cNvPr id="5" name="Espace réservé du contenu 9"/>
          <p:cNvGraphicFramePr>
            <a:graphicFrameLocks noGrp="1"/>
          </p:cNvGraphicFramePr>
          <p:nvPr>
            <p:ph sz="half" idx="1"/>
            <p:extLst>
              <p:ext uri="{D42A27DB-BD31-4B8C-83A1-F6EECF244321}">
                <p14:modId xmlns:p14="http://schemas.microsoft.com/office/powerpoint/2010/main" val="1569156502"/>
              </p:ext>
            </p:extLst>
          </p:nvPr>
        </p:nvGraphicFramePr>
        <p:xfrm>
          <a:off x="35496" y="2174006"/>
          <a:ext cx="4283968" cy="3703266"/>
        </p:xfrm>
        <a:graphic>
          <a:graphicData uri="http://schemas.openxmlformats.org/drawingml/2006/table">
            <a:tbl>
              <a:tblPr firstRow="1" firstCol="1" bandRow="1" bandCol="1"/>
              <a:tblGrid>
                <a:gridCol w="481704">
                  <a:extLst>
                    <a:ext uri="{9D8B030D-6E8A-4147-A177-3AD203B41FA5}">
                      <a16:colId xmlns:a16="http://schemas.microsoft.com/office/drawing/2014/main" val="20000"/>
                    </a:ext>
                  </a:extLst>
                </a:gridCol>
                <a:gridCol w="3802264">
                  <a:extLst>
                    <a:ext uri="{9D8B030D-6E8A-4147-A177-3AD203B41FA5}">
                      <a16:colId xmlns:a16="http://schemas.microsoft.com/office/drawing/2014/main" val="20001"/>
                    </a:ext>
                  </a:extLst>
                </a:gridCol>
              </a:tblGrid>
              <a:tr h="582997">
                <a:tc>
                  <a:txBody>
                    <a:bodyPr/>
                    <a:lstStyle/>
                    <a:p>
                      <a:pPr>
                        <a:spcAft>
                          <a:spcPts val="0"/>
                        </a:spcAft>
                      </a:pPr>
                      <a:r>
                        <a:rPr lang="fr-FR" sz="1600" b="1" dirty="0">
                          <a:solidFill>
                            <a:srgbClr val="C652D2"/>
                          </a:solidFill>
                          <a:effectLst/>
                          <a:latin typeface="+mn-lt"/>
                          <a:ea typeface="MS Mincho" panose="02020609040205080304" pitchFamily="49" charset="-128"/>
                        </a:rPr>
                        <a:t>C11</a:t>
                      </a:r>
                    </a:p>
                  </a:txBody>
                  <a:tcPr marL="53373" marR="533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3A4D0"/>
                    </a:solidFill>
                  </a:tcPr>
                </a:tc>
                <a:tc>
                  <a:txBody>
                    <a:bodyPr/>
                    <a:lstStyle/>
                    <a:p>
                      <a:pPr>
                        <a:spcAft>
                          <a:spcPts val="0"/>
                        </a:spcAft>
                      </a:pPr>
                      <a:r>
                        <a:rPr lang="fr-FR" sz="1600" b="1" dirty="0">
                          <a:solidFill>
                            <a:srgbClr val="C652D2"/>
                          </a:solidFill>
                          <a:effectLst/>
                          <a:latin typeface="+mn-lt"/>
                          <a:ea typeface="MS Mincho" panose="02020609040205080304" pitchFamily="49" charset="-128"/>
                        </a:rPr>
                        <a:t>Mettre en œuvre des protocoles de techniques de soins esthétiques</a:t>
                      </a:r>
                    </a:p>
                  </a:txBody>
                  <a:tcPr marL="53373" marR="533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3A4D0"/>
                    </a:solidFill>
                  </a:tcPr>
                </a:tc>
                <a:extLst>
                  <a:ext uri="{0D108BD9-81ED-4DB2-BD59-A6C34878D82A}">
                    <a16:rowId xmlns:a16="http://schemas.microsoft.com/office/drawing/2014/main" val="10000"/>
                  </a:ext>
                </a:extLst>
              </a:tr>
              <a:tr h="582997">
                <a:tc rowSpan="3">
                  <a:txBody>
                    <a:bodyPr/>
                    <a:lstStyle/>
                    <a:p>
                      <a:pPr>
                        <a:spcAft>
                          <a:spcPts val="0"/>
                        </a:spcAft>
                      </a:pPr>
                      <a:r>
                        <a:rPr lang="fr-FR" sz="1600" dirty="0">
                          <a:effectLst/>
                          <a:latin typeface="+mn-lt"/>
                          <a:ea typeface="MS Mincho" panose="02020609040205080304" pitchFamily="49" charset="-128"/>
                        </a:rPr>
                        <a:t> </a:t>
                      </a:r>
                    </a:p>
                  </a:txBody>
                  <a:tcPr marL="53373" marR="533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DFEC"/>
                    </a:solidFill>
                  </a:tcPr>
                </a:tc>
                <a:tc>
                  <a:txBody>
                    <a:bodyPr/>
                    <a:lstStyle/>
                    <a:p>
                      <a:pPr>
                        <a:spcAft>
                          <a:spcPts val="0"/>
                        </a:spcAft>
                      </a:pPr>
                      <a:r>
                        <a:rPr lang="fr-FR" sz="1600" dirty="0">
                          <a:solidFill>
                            <a:schemeClr val="bg1"/>
                          </a:solidFill>
                          <a:effectLst/>
                          <a:latin typeface="+mn-lt"/>
                          <a:ea typeface="MS Mincho" panose="02020609040205080304" pitchFamily="49" charset="-128"/>
                        </a:rPr>
                        <a:t>C11.1 Réaliser des soins esthétiques du visage, cou, décolleté</a:t>
                      </a:r>
                    </a:p>
                  </a:txBody>
                  <a:tcPr marL="53373" marR="533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solidFill>
                      <a:srgbClr val="E5DFEC"/>
                    </a:solidFill>
                  </a:tcPr>
                </a:tc>
                <a:extLst>
                  <a:ext uri="{0D108BD9-81ED-4DB2-BD59-A6C34878D82A}">
                    <a16:rowId xmlns:a16="http://schemas.microsoft.com/office/drawing/2014/main" val="10001"/>
                  </a:ext>
                </a:extLst>
              </a:tr>
              <a:tr h="582997">
                <a:tc vMerge="1">
                  <a:txBody>
                    <a:bodyPr/>
                    <a:lstStyle/>
                    <a:p>
                      <a:endParaRPr lang="fr-FR"/>
                    </a:p>
                  </a:txBody>
                  <a:tcPr/>
                </a:tc>
                <a:tc>
                  <a:txBody>
                    <a:bodyPr/>
                    <a:lstStyle/>
                    <a:p>
                      <a:pPr>
                        <a:spcAft>
                          <a:spcPts val="0"/>
                        </a:spcAft>
                      </a:pPr>
                      <a:r>
                        <a:rPr lang="fr-FR" sz="1600" dirty="0">
                          <a:solidFill>
                            <a:schemeClr val="bg1"/>
                          </a:solidFill>
                          <a:effectLst/>
                          <a:latin typeface="+mn-lt"/>
                          <a:ea typeface="MS Mincho" panose="02020609040205080304" pitchFamily="49" charset="-128"/>
                        </a:rPr>
                        <a:t>C11.2 Réaliser des soins esthétiques des mains et des pieds</a:t>
                      </a:r>
                    </a:p>
                  </a:txBody>
                  <a:tcPr marL="53373" marR="533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E5DFEC"/>
                    </a:solidFill>
                  </a:tcPr>
                </a:tc>
                <a:extLst>
                  <a:ext uri="{0D108BD9-81ED-4DB2-BD59-A6C34878D82A}">
                    <a16:rowId xmlns:a16="http://schemas.microsoft.com/office/drawing/2014/main" val="10002"/>
                  </a:ext>
                </a:extLst>
              </a:tr>
              <a:tr h="582997">
                <a:tc vMerge="1">
                  <a:txBody>
                    <a:bodyPr/>
                    <a:lstStyle/>
                    <a:p>
                      <a:endParaRPr lang="fr-FR"/>
                    </a:p>
                  </a:txBody>
                  <a:tcPr/>
                </a:tc>
                <a:tc>
                  <a:txBody>
                    <a:bodyPr/>
                    <a:lstStyle/>
                    <a:p>
                      <a:pPr>
                        <a:spcAft>
                          <a:spcPts val="0"/>
                        </a:spcAft>
                      </a:pPr>
                      <a:r>
                        <a:rPr lang="fr-FR" sz="1600" dirty="0">
                          <a:solidFill>
                            <a:schemeClr val="bg1"/>
                          </a:solidFill>
                          <a:effectLst/>
                          <a:latin typeface="+mn-lt"/>
                          <a:ea typeface="MS Mincho" panose="02020609040205080304" pitchFamily="49" charset="-128"/>
                        </a:rPr>
                        <a:t>C11.3 Conduire une prestation UV</a:t>
                      </a:r>
                    </a:p>
                  </a:txBody>
                  <a:tcPr marL="53373" marR="533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noFill/>
                      <a:prstDash val="solid"/>
                      <a:round/>
                      <a:headEnd type="none" w="med" len="med"/>
                      <a:tailEnd type="none" w="med" len="med"/>
                    </a:lnB>
                    <a:solidFill>
                      <a:srgbClr val="E5DFEC"/>
                    </a:solidFill>
                  </a:tcPr>
                </a:tc>
                <a:extLst>
                  <a:ext uri="{0D108BD9-81ED-4DB2-BD59-A6C34878D82A}">
                    <a16:rowId xmlns:a16="http://schemas.microsoft.com/office/drawing/2014/main" val="10003"/>
                  </a:ext>
                </a:extLst>
              </a:tr>
              <a:tr h="788281">
                <a:tc>
                  <a:txBody>
                    <a:bodyPr/>
                    <a:lstStyle/>
                    <a:p>
                      <a:pPr>
                        <a:spcAft>
                          <a:spcPts val="0"/>
                        </a:spcAft>
                      </a:pPr>
                      <a:r>
                        <a:rPr lang="fr-FR" sz="1600" b="1" dirty="0">
                          <a:solidFill>
                            <a:srgbClr val="C652D2"/>
                          </a:solidFill>
                          <a:effectLst/>
                          <a:latin typeface="+mn-lt"/>
                          <a:ea typeface="MS Mincho" panose="02020609040205080304" pitchFamily="49" charset="-128"/>
                        </a:rPr>
                        <a:t>C12</a:t>
                      </a:r>
                    </a:p>
                  </a:txBody>
                  <a:tcPr marL="53373" marR="533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3A4D0"/>
                    </a:solidFill>
                  </a:tcPr>
                </a:tc>
                <a:tc>
                  <a:txBody>
                    <a:bodyPr/>
                    <a:lstStyle/>
                    <a:p>
                      <a:pPr>
                        <a:spcAft>
                          <a:spcPts val="0"/>
                        </a:spcAft>
                      </a:pPr>
                      <a:r>
                        <a:rPr lang="fr-FR" sz="1600" b="1" dirty="0">
                          <a:solidFill>
                            <a:srgbClr val="C652D2"/>
                          </a:solidFill>
                          <a:effectLst/>
                          <a:latin typeface="+mn-lt"/>
                          <a:ea typeface="MS Mincho" panose="02020609040205080304" pitchFamily="49" charset="-128"/>
                        </a:rPr>
                        <a:t>Mettre en œuvre des protocoles de techniques de maquillage du visage</a:t>
                      </a:r>
                    </a:p>
                  </a:txBody>
                  <a:tcPr marL="53373" marR="533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3A4D0"/>
                    </a:solidFill>
                  </a:tcPr>
                </a:tc>
                <a:extLst>
                  <a:ext uri="{0D108BD9-81ED-4DB2-BD59-A6C34878D82A}">
                    <a16:rowId xmlns:a16="http://schemas.microsoft.com/office/drawing/2014/main" val="10004"/>
                  </a:ext>
                </a:extLst>
              </a:tr>
              <a:tr h="582997">
                <a:tc>
                  <a:txBody>
                    <a:bodyPr/>
                    <a:lstStyle/>
                    <a:p>
                      <a:pPr>
                        <a:spcAft>
                          <a:spcPts val="0"/>
                        </a:spcAft>
                      </a:pPr>
                      <a:r>
                        <a:rPr lang="fr-FR" sz="1600">
                          <a:effectLst/>
                          <a:latin typeface="+mn-lt"/>
                          <a:ea typeface="MS Mincho" panose="02020609040205080304" pitchFamily="49" charset="-128"/>
                        </a:rPr>
                        <a:t> </a:t>
                      </a:r>
                    </a:p>
                  </a:txBody>
                  <a:tcPr marL="53373" marR="533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DFEC"/>
                    </a:solidFill>
                  </a:tcPr>
                </a:tc>
                <a:tc>
                  <a:txBody>
                    <a:bodyPr/>
                    <a:lstStyle/>
                    <a:p>
                      <a:pPr>
                        <a:spcAft>
                          <a:spcPts val="0"/>
                        </a:spcAft>
                      </a:pPr>
                      <a:r>
                        <a:rPr lang="fr-FR" sz="1600" dirty="0">
                          <a:solidFill>
                            <a:schemeClr val="bg1"/>
                          </a:solidFill>
                          <a:effectLst/>
                          <a:latin typeface="+mn-lt"/>
                          <a:ea typeface="MS Mincho" panose="02020609040205080304" pitchFamily="49" charset="-128"/>
                        </a:rPr>
                        <a:t>C12.1 Réaliser des maquillages du visage</a:t>
                      </a:r>
                    </a:p>
                  </a:txBody>
                  <a:tcPr marL="53373" marR="533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DFEC"/>
                    </a:solidFill>
                  </a:tcPr>
                </a:tc>
                <a:extLst>
                  <a:ext uri="{0D108BD9-81ED-4DB2-BD59-A6C34878D82A}">
                    <a16:rowId xmlns:a16="http://schemas.microsoft.com/office/drawing/2014/main" val="10005"/>
                  </a:ext>
                </a:extLst>
              </a:tr>
            </a:tbl>
          </a:graphicData>
        </a:graphic>
      </p:graphicFrame>
      <p:graphicFrame>
        <p:nvGraphicFramePr>
          <p:cNvPr id="6" name="Tableau 5"/>
          <p:cNvGraphicFramePr>
            <a:graphicFrameLocks noGrp="1"/>
          </p:cNvGraphicFramePr>
          <p:nvPr>
            <p:extLst>
              <p:ext uri="{D42A27DB-BD31-4B8C-83A1-F6EECF244321}">
                <p14:modId xmlns:p14="http://schemas.microsoft.com/office/powerpoint/2010/main" val="450800117"/>
              </p:ext>
            </p:extLst>
          </p:nvPr>
        </p:nvGraphicFramePr>
        <p:xfrm>
          <a:off x="4427984" y="5219508"/>
          <a:ext cx="4657959" cy="1521860"/>
        </p:xfrm>
        <a:graphic>
          <a:graphicData uri="http://schemas.openxmlformats.org/drawingml/2006/table">
            <a:tbl>
              <a:tblPr firstRow="1" firstCol="1" bandRow="1" bandCol="1"/>
              <a:tblGrid>
                <a:gridCol w="2422637">
                  <a:extLst>
                    <a:ext uri="{9D8B030D-6E8A-4147-A177-3AD203B41FA5}">
                      <a16:colId xmlns:a16="http://schemas.microsoft.com/office/drawing/2014/main" val="20000"/>
                    </a:ext>
                  </a:extLst>
                </a:gridCol>
                <a:gridCol w="2235322">
                  <a:extLst>
                    <a:ext uri="{9D8B030D-6E8A-4147-A177-3AD203B41FA5}">
                      <a16:colId xmlns:a16="http://schemas.microsoft.com/office/drawing/2014/main" val="20001"/>
                    </a:ext>
                  </a:extLst>
                </a:gridCol>
              </a:tblGrid>
              <a:tr h="501391">
                <a:tc gridSpan="2">
                  <a:txBody>
                    <a:bodyPr/>
                    <a:lstStyle/>
                    <a:p>
                      <a:pPr>
                        <a:lnSpc>
                          <a:spcPct val="107000"/>
                        </a:lnSpc>
                        <a:spcAft>
                          <a:spcPts val="0"/>
                        </a:spcAft>
                      </a:pPr>
                      <a:r>
                        <a:rPr lang="fr-FR" sz="1400" b="1" dirty="0">
                          <a:solidFill>
                            <a:srgbClr val="C652D2"/>
                          </a:solidFill>
                          <a:effectLst/>
                          <a:latin typeface="+mn-lt"/>
                          <a:ea typeface="MS Mincho" panose="02020609040205080304" pitchFamily="49" charset="-128"/>
                        </a:rPr>
                        <a:t>S1.1.3 Savoirs associés liés à la conduite d’une prestation UV</a:t>
                      </a:r>
                      <a:endParaRPr lang="fr-FR" sz="1400" dirty="0">
                        <a:solidFill>
                          <a:srgbClr val="C652D2"/>
                        </a:solidFill>
                        <a:effectLst/>
                        <a:latin typeface="+mn-lt"/>
                        <a:ea typeface="MS Mincho" panose="02020609040205080304" pitchFamily="49"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3A4D0"/>
                    </a:solidFill>
                  </a:tcPr>
                </a:tc>
                <a:tc hMerge="1">
                  <a:txBody>
                    <a:bodyPr/>
                    <a:lstStyle/>
                    <a:p>
                      <a:endParaRPr lang="fr-FR"/>
                    </a:p>
                  </a:txBody>
                  <a:tcPr/>
                </a:tc>
                <a:extLst>
                  <a:ext uri="{0D108BD9-81ED-4DB2-BD59-A6C34878D82A}">
                    <a16:rowId xmlns:a16="http://schemas.microsoft.com/office/drawing/2014/main" val="10000"/>
                  </a:ext>
                </a:extLst>
              </a:tr>
              <a:tr h="1020469">
                <a:tc>
                  <a:txBody>
                    <a:bodyPr/>
                    <a:lstStyle/>
                    <a:p>
                      <a:pPr>
                        <a:lnSpc>
                          <a:spcPct val="107000"/>
                        </a:lnSpc>
                        <a:spcAft>
                          <a:spcPts val="0"/>
                        </a:spcAft>
                      </a:pPr>
                      <a:r>
                        <a:rPr lang="fr-FR" sz="1400" b="1" dirty="0">
                          <a:solidFill>
                            <a:schemeClr val="bg1"/>
                          </a:solidFill>
                          <a:effectLst/>
                          <a:latin typeface="+mn-lt"/>
                          <a:ea typeface="MS Mincho" panose="02020609040205080304" pitchFamily="49" charset="-128"/>
                        </a:rPr>
                        <a:t>S1.1.3.1 BIOLOGIE TECHNOLOGIE </a:t>
                      </a:r>
                      <a:endParaRPr lang="fr-FR" sz="1400" dirty="0">
                        <a:solidFill>
                          <a:schemeClr val="bg1"/>
                        </a:solidFill>
                        <a:effectLst/>
                        <a:latin typeface="+mn-lt"/>
                        <a:ea typeface="MS Mincho" panose="02020609040205080304" pitchFamily="49" charset="-128"/>
                      </a:endParaRPr>
                    </a:p>
                    <a:p>
                      <a:pPr>
                        <a:lnSpc>
                          <a:spcPct val="107000"/>
                        </a:lnSpc>
                        <a:spcAft>
                          <a:spcPts val="0"/>
                        </a:spcAft>
                      </a:pPr>
                      <a:r>
                        <a:rPr lang="fr-FR" sz="1400" kern="1200" dirty="0">
                          <a:solidFill>
                            <a:schemeClr val="bg1"/>
                          </a:solidFill>
                          <a:effectLst/>
                          <a:latin typeface="+mn-lt"/>
                          <a:ea typeface="MS Mincho" panose="02020609040205080304" pitchFamily="49" charset="-128"/>
                          <a:cs typeface="+mn-cs"/>
                        </a:rPr>
                        <a:t>liées à la conduite d’une prestation UV</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DFEC"/>
                    </a:solidFill>
                  </a:tcPr>
                </a:tc>
                <a:tc>
                  <a:txBody>
                    <a:bodyPr/>
                    <a:lstStyle/>
                    <a:p>
                      <a:pPr algn="ctr">
                        <a:lnSpc>
                          <a:spcPct val="107000"/>
                        </a:lnSpc>
                        <a:spcAft>
                          <a:spcPts val="0"/>
                        </a:spcAft>
                      </a:pPr>
                      <a:r>
                        <a:rPr lang="fr-FR" sz="1400" b="1" dirty="0">
                          <a:solidFill>
                            <a:schemeClr val="bg1"/>
                          </a:solidFill>
                          <a:effectLst/>
                          <a:latin typeface="+mn-lt"/>
                          <a:ea typeface="MS Mincho" panose="02020609040205080304" pitchFamily="49" charset="-128"/>
                        </a:rPr>
                        <a:t>Limites de connaissances</a:t>
                      </a:r>
                      <a:endParaRPr lang="fr-FR" sz="1400" dirty="0">
                        <a:solidFill>
                          <a:schemeClr val="bg1"/>
                        </a:solidFill>
                        <a:effectLst/>
                        <a:latin typeface="+mn-lt"/>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DFEC"/>
                    </a:solidFill>
                  </a:tcPr>
                </a:tc>
                <a:extLst>
                  <a:ext uri="{0D108BD9-81ED-4DB2-BD59-A6C34878D82A}">
                    <a16:rowId xmlns:a16="http://schemas.microsoft.com/office/drawing/2014/main" val="10001"/>
                  </a:ext>
                </a:extLst>
              </a:tr>
            </a:tbl>
          </a:graphicData>
        </a:graphic>
      </p:graphicFrame>
      <p:graphicFrame>
        <p:nvGraphicFramePr>
          <p:cNvPr id="7" name="Espace réservé du contenu 11"/>
          <p:cNvGraphicFramePr>
            <a:graphicFrameLocks/>
          </p:cNvGraphicFramePr>
          <p:nvPr>
            <p:extLst>
              <p:ext uri="{D42A27DB-BD31-4B8C-83A1-F6EECF244321}">
                <p14:modId xmlns:p14="http://schemas.microsoft.com/office/powerpoint/2010/main" val="2763460677"/>
              </p:ext>
            </p:extLst>
          </p:nvPr>
        </p:nvGraphicFramePr>
        <p:xfrm>
          <a:off x="4427984" y="1340768"/>
          <a:ext cx="4680012" cy="2159248"/>
        </p:xfrm>
        <a:graphic>
          <a:graphicData uri="http://schemas.openxmlformats.org/drawingml/2006/table">
            <a:tbl>
              <a:tblPr firstRow="1" firstCol="1" bandRow="1" bandCol="1"/>
              <a:tblGrid>
                <a:gridCol w="2414562">
                  <a:extLst>
                    <a:ext uri="{9D8B030D-6E8A-4147-A177-3AD203B41FA5}">
                      <a16:colId xmlns:a16="http://schemas.microsoft.com/office/drawing/2014/main" val="20000"/>
                    </a:ext>
                  </a:extLst>
                </a:gridCol>
                <a:gridCol w="2265450">
                  <a:extLst>
                    <a:ext uri="{9D8B030D-6E8A-4147-A177-3AD203B41FA5}">
                      <a16:colId xmlns:a16="http://schemas.microsoft.com/office/drawing/2014/main" val="20001"/>
                    </a:ext>
                  </a:extLst>
                </a:gridCol>
              </a:tblGrid>
              <a:tr h="493273">
                <a:tc gridSpan="2">
                  <a:txBody>
                    <a:bodyPr/>
                    <a:lstStyle/>
                    <a:p>
                      <a:pPr>
                        <a:lnSpc>
                          <a:spcPct val="107000"/>
                        </a:lnSpc>
                        <a:spcAft>
                          <a:spcPts val="0"/>
                        </a:spcAft>
                      </a:pPr>
                      <a:r>
                        <a:rPr lang="fr-FR" sz="1400" b="1" dirty="0">
                          <a:solidFill>
                            <a:srgbClr val="C652D2"/>
                          </a:solidFill>
                          <a:effectLst/>
                          <a:latin typeface="+mn-lt"/>
                          <a:ea typeface="MS Mincho" panose="02020609040205080304" pitchFamily="49" charset="-128"/>
                        </a:rPr>
                        <a:t>S1.1 – Savoirs associés liés aux techniques de soins esthétiques du visage, des mains et des pieds – soins de beauté et de bien-être</a:t>
                      </a:r>
                      <a:endParaRPr lang="fr-FR" sz="1400" dirty="0">
                        <a:solidFill>
                          <a:srgbClr val="C652D2"/>
                        </a:solidFill>
                        <a:effectLst/>
                        <a:latin typeface="+mn-lt"/>
                        <a:ea typeface="MS Mincho" panose="02020609040205080304" pitchFamily="49" charset="-128"/>
                      </a:endParaRPr>
                    </a:p>
                  </a:txBody>
                  <a:tcPr marL="52635" marR="526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3A4D0"/>
                    </a:solidFill>
                  </a:tcPr>
                </a:tc>
                <a:tc hMerge="1">
                  <a:txBody>
                    <a:bodyPr/>
                    <a:lstStyle/>
                    <a:p>
                      <a:endParaRPr lang="fr-FR"/>
                    </a:p>
                  </a:txBody>
                  <a:tcPr/>
                </a:tc>
                <a:extLst>
                  <a:ext uri="{0D108BD9-81ED-4DB2-BD59-A6C34878D82A}">
                    <a16:rowId xmlns:a16="http://schemas.microsoft.com/office/drawing/2014/main" val="10000"/>
                  </a:ext>
                </a:extLst>
              </a:tr>
              <a:tr h="745487">
                <a:tc>
                  <a:txBody>
                    <a:bodyPr/>
                    <a:lstStyle/>
                    <a:p>
                      <a:pPr>
                        <a:lnSpc>
                          <a:spcPct val="107000"/>
                        </a:lnSpc>
                        <a:spcAft>
                          <a:spcPts val="0"/>
                        </a:spcAft>
                      </a:pPr>
                      <a:r>
                        <a:rPr lang="fr-FR" sz="1400" b="1">
                          <a:solidFill>
                            <a:schemeClr val="bg1"/>
                          </a:solidFill>
                          <a:effectLst/>
                          <a:latin typeface="+mn-lt"/>
                          <a:ea typeface="MS Mincho" panose="02020609040205080304" pitchFamily="49" charset="-128"/>
                        </a:rPr>
                        <a:t>S1.1.1 BIOLOGIE</a:t>
                      </a:r>
                      <a:endParaRPr lang="fr-FR" sz="1400">
                        <a:solidFill>
                          <a:schemeClr val="bg1"/>
                        </a:solidFill>
                        <a:effectLst/>
                        <a:latin typeface="+mn-lt"/>
                        <a:ea typeface="MS Mincho" panose="02020609040205080304" pitchFamily="49" charset="-128"/>
                      </a:endParaRPr>
                    </a:p>
                    <a:p>
                      <a:pPr>
                        <a:lnSpc>
                          <a:spcPct val="107000"/>
                        </a:lnSpc>
                        <a:spcAft>
                          <a:spcPts val="0"/>
                        </a:spcAft>
                      </a:pPr>
                      <a:r>
                        <a:rPr lang="fr-FR" sz="1400">
                          <a:solidFill>
                            <a:schemeClr val="bg1"/>
                          </a:solidFill>
                          <a:effectLst/>
                          <a:latin typeface="+mn-lt"/>
                          <a:ea typeface="MS Mincho" panose="02020609040205080304" pitchFamily="49" charset="-128"/>
                        </a:rPr>
                        <a:t>liée aux techniques de soins esthétiques </a:t>
                      </a:r>
                      <a:endParaRPr lang="fr-FR" sz="1400" dirty="0">
                        <a:solidFill>
                          <a:schemeClr val="bg1"/>
                        </a:solidFill>
                        <a:effectLst/>
                        <a:latin typeface="+mn-lt"/>
                        <a:ea typeface="MS Mincho" panose="02020609040205080304" pitchFamily="49" charset="-128"/>
                      </a:endParaRPr>
                    </a:p>
                  </a:txBody>
                  <a:tcPr marL="52635" marR="52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DFEC"/>
                    </a:solidFill>
                  </a:tcPr>
                </a:tc>
                <a:tc rowSpan="2">
                  <a:txBody>
                    <a:bodyPr/>
                    <a:lstStyle/>
                    <a:p>
                      <a:pPr algn="ctr">
                        <a:lnSpc>
                          <a:spcPct val="107000"/>
                        </a:lnSpc>
                        <a:spcAft>
                          <a:spcPts val="0"/>
                        </a:spcAft>
                      </a:pPr>
                      <a:r>
                        <a:rPr lang="fr-FR" sz="1400" b="1" dirty="0">
                          <a:solidFill>
                            <a:schemeClr val="bg1"/>
                          </a:solidFill>
                          <a:effectLst/>
                          <a:latin typeface="+mn-lt"/>
                          <a:ea typeface="MS Mincho" panose="02020609040205080304" pitchFamily="49" charset="-128"/>
                        </a:rPr>
                        <a:t>Limites de connaissances</a:t>
                      </a:r>
                      <a:endParaRPr lang="fr-FR" sz="1400" dirty="0">
                        <a:solidFill>
                          <a:schemeClr val="bg1"/>
                        </a:solidFill>
                        <a:effectLst/>
                        <a:latin typeface="+mn-lt"/>
                        <a:ea typeface="MS Mincho" panose="02020609040205080304" pitchFamily="49" charset="-128"/>
                      </a:endParaRPr>
                    </a:p>
                    <a:p>
                      <a:pPr algn="ctr">
                        <a:lnSpc>
                          <a:spcPct val="107000"/>
                        </a:lnSpc>
                        <a:spcAft>
                          <a:spcPts val="0"/>
                        </a:spcAft>
                      </a:pPr>
                      <a:r>
                        <a:rPr lang="fr-FR" sz="1400" b="1" dirty="0">
                          <a:solidFill>
                            <a:schemeClr val="bg1"/>
                          </a:solidFill>
                          <a:effectLst/>
                          <a:latin typeface="+mn-lt"/>
                          <a:ea typeface="MS Mincho" panose="02020609040205080304" pitchFamily="49" charset="-128"/>
                        </a:rPr>
                        <a:t> </a:t>
                      </a:r>
                      <a:endParaRPr lang="fr-FR" sz="1400" dirty="0">
                        <a:solidFill>
                          <a:schemeClr val="bg1"/>
                        </a:solidFill>
                        <a:effectLst/>
                        <a:latin typeface="+mn-lt"/>
                        <a:ea typeface="MS Mincho" panose="02020609040205080304" pitchFamily="49" charset="-128"/>
                      </a:endParaRPr>
                    </a:p>
                  </a:txBody>
                  <a:tcPr marL="52635" marR="52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DFEC"/>
                    </a:solidFill>
                  </a:tcPr>
                </a:tc>
                <a:extLst>
                  <a:ext uri="{0D108BD9-81ED-4DB2-BD59-A6C34878D82A}">
                    <a16:rowId xmlns:a16="http://schemas.microsoft.com/office/drawing/2014/main" val="10001"/>
                  </a:ext>
                </a:extLst>
              </a:tr>
              <a:tr h="745487">
                <a:tc>
                  <a:txBody>
                    <a:bodyPr/>
                    <a:lstStyle/>
                    <a:p>
                      <a:pPr>
                        <a:lnSpc>
                          <a:spcPct val="107000"/>
                        </a:lnSpc>
                        <a:spcAft>
                          <a:spcPts val="0"/>
                        </a:spcAft>
                      </a:pPr>
                      <a:r>
                        <a:rPr lang="fr-FR" sz="1400" b="1" dirty="0">
                          <a:solidFill>
                            <a:schemeClr val="bg1"/>
                          </a:solidFill>
                          <a:effectLst/>
                          <a:latin typeface="+mn-lt"/>
                          <a:ea typeface="MS Mincho" panose="02020609040205080304" pitchFamily="49" charset="-128"/>
                        </a:rPr>
                        <a:t>S1.1.2 TECHNOLOGIE  </a:t>
                      </a:r>
                      <a:endParaRPr lang="fr-FR" sz="1400" dirty="0">
                        <a:solidFill>
                          <a:schemeClr val="bg1"/>
                        </a:solidFill>
                        <a:effectLst/>
                        <a:latin typeface="+mn-lt"/>
                        <a:ea typeface="MS Mincho" panose="02020609040205080304" pitchFamily="49" charset="-128"/>
                      </a:endParaRPr>
                    </a:p>
                    <a:p>
                      <a:pPr>
                        <a:lnSpc>
                          <a:spcPct val="107000"/>
                        </a:lnSpc>
                        <a:spcAft>
                          <a:spcPts val="0"/>
                        </a:spcAft>
                      </a:pPr>
                      <a:r>
                        <a:rPr lang="fr-FR" sz="1400" dirty="0">
                          <a:solidFill>
                            <a:schemeClr val="bg1"/>
                          </a:solidFill>
                          <a:effectLst/>
                          <a:latin typeface="+mn-lt"/>
                          <a:ea typeface="MS Mincho" panose="02020609040205080304" pitchFamily="49" charset="-128"/>
                        </a:rPr>
                        <a:t>liée aux techniques de soins esthétiques </a:t>
                      </a:r>
                    </a:p>
                  </a:txBody>
                  <a:tcPr marL="52635" marR="526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DFEC"/>
                    </a:solidFill>
                  </a:tcPr>
                </a:tc>
                <a:tc vMerge="1">
                  <a:txBody>
                    <a:bodyPr/>
                    <a:lstStyle/>
                    <a:p>
                      <a:pPr algn="ctr">
                        <a:lnSpc>
                          <a:spcPct val="107000"/>
                        </a:lnSpc>
                        <a:spcAft>
                          <a:spcPts val="0"/>
                        </a:spcAft>
                      </a:pPr>
                      <a:endParaRPr lang="fr-FR" sz="800" dirty="0">
                        <a:effectLst/>
                        <a:latin typeface="Times New Roman" panose="02020603050405020304" pitchFamily="18" charset="0"/>
                        <a:ea typeface="MS Mincho" panose="02020609040205080304" pitchFamily="49" charset="-128"/>
                      </a:endParaRPr>
                    </a:p>
                  </a:txBody>
                  <a:tcPr marL="52635" marR="52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DFEC"/>
                    </a:solidFill>
                  </a:tcPr>
                </a:tc>
                <a:extLst>
                  <a:ext uri="{0D108BD9-81ED-4DB2-BD59-A6C34878D82A}">
                    <a16:rowId xmlns:a16="http://schemas.microsoft.com/office/drawing/2014/main" val="10002"/>
                  </a:ext>
                </a:extLst>
              </a:tr>
            </a:tbl>
          </a:graphicData>
        </a:graphic>
      </p:graphicFrame>
      <p:graphicFrame>
        <p:nvGraphicFramePr>
          <p:cNvPr id="8" name="Tableau 7"/>
          <p:cNvGraphicFramePr>
            <a:graphicFrameLocks noGrp="1"/>
          </p:cNvGraphicFramePr>
          <p:nvPr>
            <p:extLst>
              <p:ext uri="{D42A27DB-BD31-4B8C-83A1-F6EECF244321}">
                <p14:modId xmlns:p14="http://schemas.microsoft.com/office/powerpoint/2010/main" val="1170467477"/>
              </p:ext>
            </p:extLst>
          </p:nvPr>
        </p:nvGraphicFramePr>
        <p:xfrm>
          <a:off x="4427984" y="3717032"/>
          <a:ext cx="4642418" cy="1320013"/>
        </p:xfrm>
        <a:graphic>
          <a:graphicData uri="http://schemas.openxmlformats.org/drawingml/2006/table">
            <a:tbl>
              <a:tblPr firstRow="1" firstCol="1" bandRow="1" bandCol="1"/>
              <a:tblGrid>
                <a:gridCol w="2416712">
                  <a:extLst>
                    <a:ext uri="{9D8B030D-6E8A-4147-A177-3AD203B41FA5}">
                      <a16:colId xmlns:a16="http://schemas.microsoft.com/office/drawing/2014/main" val="20000"/>
                    </a:ext>
                  </a:extLst>
                </a:gridCol>
                <a:gridCol w="2225706">
                  <a:extLst>
                    <a:ext uri="{9D8B030D-6E8A-4147-A177-3AD203B41FA5}">
                      <a16:colId xmlns:a16="http://schemas.microsoft.com/office/drawing/2014/main" val="20001"/>
                    </a:ext>
                  </a:extLst>
                </a:gridCol>
              </a:tblGrid>
              <a:tr h="264002">
                <a:tc gridSpan="2">
                  <a:txBody>
                    <a:bodyPr/>
                    <a:lstStyle/>
                    <a:p>
                      <a:pPr>
                        <a:spcAft>
                          <a:spcPts val="0"/>
                        </a:spcAft>
                      </a:pPr>
                      <a:r>
                        <a:rPr lang="fr-FR" sz="1400" b="1" dirty="0">
                          <a:solidFill>
                            <a:srgbClr val="C652D2"/>
                          </a:solidFill>
                          <a:effectLst/>
                          <a:latin typeface="+mn-lt"/>
                          <a:ea typeface="MS Mincho" panose="02020609040205080304" pitchFamily="49" charset="-128"/>
                        </a:rPr>
                        <a:t>S1.2 Savoirs associés liés au maquillage du visage</a:t>
                      </a:r>
                      <a:endParaRPr lang="fr-FR" sz="1400" dirty="0">
                        <a:solidFill>
                          <a:srgbClr val="C652D2"/>
                        </a:solidFill>
                        <a:effectLst/>
                        <a:latin typeface="+mn-lt"/>
                        <a:ea typeface="MS Mincho" panose="02020609040205080304" pitchFamily="49"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3A4D0"/>
                    </a:solidFill>
                  </a:tcPr>
                </a:tc>
                <a:tc hMerge="1">
                  <a:txBody>
                    <a:bodyPr/>
                    <a:lstStyle/>
                    <a:p>
                      <a:endParaRPr lang="fr-FR"/>
                    </a:p>
                  </a:txBody>
                  <a:tcPr/>
                </a:tc>
                <a:extLst>
                  <a:ext uri="{0D108BD9-81ED-4DB2-BD59-A6C34878D82A}">
                    <a16:rowId xmlns:a16="http://schemas.microsoft.com/office/drawing/2014/main" val="10000"/>
                  </a:ext>
                </a:extLst>
              </a:tr>
              <a:tr h="1056011">
                <a:tc>
                  <a:txBody>
                    <a:bodyPr/>
                    <a:lstStyle/>
                    <a:p>
                      <a:pPr>
                        <a:spcAft>
                          <a:spcPts val="0"/>
                        </a:spcAft>
                      </a:pPr>
                      <a:r>
                        <a:rPr lang="fr-FR" sz="1400" b="1" dirty="0">
                          <a:solidFill>
                            <a:schemeClr val="bg1"/>
                          </a:solidFill>
                          <a:effectLst/>
                          <a:latin typeface="+mn-lt"/>
                          <a:ea typeface="MS Mincho" panose="02020609040205080304" pitchFamily="49" charset="-128"/>
                        </a:rPr>
                        <a:t>S1.2.1 </a:t>
                      </a:r>
                      <a:r>
                        <a:rPr lang="fr-FR" sz="1400" b="1" strike="sngStrike" dirty="0">
                          <a:solidFill>
                            <a:schemeClr val="bg1"/>
                          </a:solidFill>
                          <a:effectLst/>
                          <a:latin typeface="+mn-lt"/>
                          <a:ea typeface="MS Mincho" panose="02020609040205080304" pitchFamily="49" charset="-128"/>
                        </a:rPr>
                        <a:t> </a:t>
                      </a:r>
                      <a:r>
                        <a:rPr lang="fr-FR" sz="1400" b="1" dirty="0">
                          <a:solidFill>
                            <a:schemeClr val="bg1"/>
                          </a:solidFill>
                          <a:effectLst/>
                          <a:latin typeface="+mn-lt"/>
                          <a:ea typeface="MS Mincho" panose="02020609040205080304" pitchFamily="49" charset="-128"/>
                        </a:rPr>
                        <a:t> TECHNOLOGIE</a:t>
                      </a:r>
                      <a:endParaRPr lang="fr-FR" sz="1400" dirty="0">
                        <a:solidFill>
                          <a:schemeClr val="bg1"/>
                        </a:solidFill>
                        <a:effectLst/>
                        <a:latin typeface="+mn-lt"/>
                        <a:ea typeface="MS Mincho" panose="02020609040205080304" pitchFamily="49" charset="-128"/>
                      </a:endParaRPr>
                    </a:p>
                    <a:p>
                      <a:pPr>
                        <a:spcAft>
                          <a:spcPts val="0"/>
                        </a:spcAft>
                      </a:pPr>
                      <a:r>
                        <a:rPr lang="fr-FR" sz="1400" dirty="0">
                          <a:solidFill>
                            <a:schemeClr val="bg1"/>
                          </a:solidFill>
                          <a:effectLst/>
                          <a:latin typeface="+mn-lt"/>
                          <a:ea typeface="MS Mincho" panose="02020609040205080304" pitchFamily="49" charset="-128"/>
                        </a:rPr>
                        <a:t>liée au maquillage du visage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DFEC"/>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400" b="1" dirty="0">
                          <a:solidFill>
                            <a:schemeClr val="bg1"/>
                          </a:solidFill>
                          <a:effectLst/>
                          <a:latin typeface="+mn-lt"/>
                          <a:ea typeface="MS Mincho" panose="02020609040205080304" pitchFamily="49" charset="-128"/>
                        </a:rPr>
                        <a:t>Limites de connaissances</a:t>
                      </a:r>
                      <a:endParaRPr lang="fr-FR" sz="1400" dirty="0">
                        <a:solidFill>
                          <a:schemeClr val="bg1"/>
                        </a:solidFill>
                        <a:effectLst/>
                        <a:latin typeface="+mn-lt"/>
                        <a:ea typeface="MS Mincho" panose="02020609040205080304" pitchFamily="49" charset="-128"/>
                      </a:endParaRPr>
                    </a:p>
                    <a:p>
                      <a:endParaRPr lang="fr-FR"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DFEC"/>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5470943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3608" y="620688"/>
            <a:ext cx="6629400" cy="792088"/>
          </a:xfrm>
        </p:spPr>
        <p:txBody>
          <a:bodyPr/>
          <a:lstStyle/>
          <a:p>
            <a:r>
              <a:rPr lang="fr-FR" dirty="0">
                <a:solidFill>
                  <a:srgbClr val="FF99FF"/>
                </a:solidFill>
                <a:latin typeface="+mn-lt"/>
              </a:rPr>
              <a:t>    </a:t>
            </a:r>
            <a:r>
              <a:rPr lang="fr-FR" dirty="0">
                <a:solidFill>
                  <a:srgbClr val="FEB29A"/>
                </a:solidFill>
                <a:latin typeface="+mn-lt"/>
              </a:rPr>
              <a:t>Pôle 2</a:t>
            </a:r>
          </a:p>
        </p:txBody>
      </p:sp>
      <p:sp>
        <p:nvSpPr>
          <p:cNvPr id="4" name="Titre 1"/>
          <p:cNvSpPr txBox="1">
            <a:spLocks/>
          </p:cNvSpPr>
          <p:nvPr/>
        </p:nvSpPr>
        <p:spPr>
          <a:xfrm>
            <a:off x="539552" y="44624"/>
            <a:ext cx="8136904" cy="1008112"/>
          </a:xfrm>
          <a:prstGeom prst="rect">
            <a:avLst/>
          </a:prstGeom>
        </p:spPr>
        <p:txBody>
          <a:bodyPr vert="horz" lIns="45720" tIns="0" rIns="45720" bIns="0" anchor="t">
            <a:normAutofit fontScale="97500"/>
          </a:bodyPr>
          <a:lstStyle>
            <a:lvl1pPr algn="l" rtl="0" eaLnBrk="1" latinLnBrk="0" hangingPunct="1">
              <a:spcBef>
                <a:spcPct val="0"/>
              </a:spcBef>
              <a:buNone/>
              <a:defRPr kumimoji="0" sz="4200" b="1" kern="1200"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mj-lt"/>
                <a:ea typeface="+mj-ea"/>
                <a:cs typeface="+mj-cs"/>
              </a:defRPr>
            </a:lvl1pPr>
          </a:lstStyle>
          <a:p>
            <a:pPr algn="ctr"/>
            <a:r>
              <a:rPr lang="fr-FR" dirty="0"/>
              <a:t>Référentiel de certification</a:t>
            </a:r>
          </a:p>
        </p:txBody>
      </p:sp>
      <p:graphicFrame>
        <p:nvGraphicFramePr>
          <p:cNvPr id="10" name="Espace réservé du contenu 9"/>
          <p:cNvGraphicFramePr>
            <a:graphicFrameLocks/>
          </p:cNvGraphicFramePr>
          <p:nvPr>
            <p:extLst>
              <p:ext uri="{D42A27DB-BD31-4B8C-83A1-F6EECF244321}">
                <p14:modId xmlns:p14="http://schemas.microsoft.com/office/powerpoint/2010/main" val="4102966543"/>
              </p:ext>
            </p:extLst>
          </p:nvPr>
        </p:nvGraphicFramePr>
        <p:xfrm>
          <a:off x="35496" y="1665576"/>
          <a:ext cx="4248472" cy="4720721"/>
        </p:xfrm>
        <a:graphic>
          <a:graphicData uri="http://schemas.openxmlformats.org/drawingml/2006/table">
            <a:tbl>
              <a:tblPr firstRow="1" firstCol="1" bandRow="1" bandCol="1"/>
              <a:tblGrid>
                <a:gridCol w="477713">
                  <a:extLst>
                    <a:ext uri="{9D8B030D-6E8A-4147-A177-3AD203B41FA5}">
                      <a16:colId xmlns:a16="http://schemas.microsoft.com/office/drawing/2014/main" val="20000"/>
                    </a:ext>
                  </a:extLst>
                </a:gridCol>
                <a:gridCol w="3770759">
                  <a:extLst>
                    <a:ext uri="{9D8B030D-6E8A-4147-A177-3AD203B41FA5}">
                      <a16:colId xmlns:a16="http://schemas.microsoft.com/office/drawing/2014/main" val="20001"/>
                    </a:ext>
                  </a:extLst>
                </a:gridCol>
              </a:tblGrid>
              <a:tr h="659821">
                <a:tc>
                  <a:txBody>
                    <a:bodyPr/>
                    <a:lstStyle/>
                    <a:p>
                      <a:pPr>
                        <a:spcAft>
                          <a:spcPts val="0"/>
                        </a:spcAft>
                      </a:pPr>
                      <a:r>
                        <a:rPr lang="fr-FR" sz="1400" b="1" dirty="0">
                          <a:solidFill>
                            <a:schemeClr val="bg2"/>
                          </a:solidFill>
                          <a:effectLst/>
                          <a:latin typeface="+mn-lt"/>
                          <a:ea typeface="MS Mincho" panose="02020609040205080304" pitchFamily="49" charset="-128"/>
                        </a:rPr>
                        <a:t>C21</a:t>
                      </a:r>
                    </a:p>
                  </a:txBody>
                  <a:tcPr marL="53373" marR="533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3AE"/>
                    </a:solidFill>
                  </a:tcPr>
                </a:tc>
                <a:tc>
                  <a:txBody>
                    <a:bodyPr/>
                    <a:lstStyle/>
                    <a:p>
                      <a:pPr>
                        <a:spcAft>
                          <a:spcPts val="0"/>
                        </a:spcAft>
                      </a:pPr>
                      <a:r>
                        <a:rPr lang="fr-FR" sz="1400" b="1" kern="1200" dirty="0">
                          <a:solidFill>
                            <a:schemeClr val="bg2"/>
                          </a:solidFill>
                          <a:effectLst/>
                          <a:latin typeface="+mn-lt"/>
                          <a:ea typeface="+mn-ea"/>
                          <a:cs typeface="+mn-cs"/>
                        </a:rPr>
                        <a:t>Mettre en œuvre des protocoles de techniques esthétiques liées aux phanères</a:t>
                      </a:r>
                      <a:endParaRPr lang="fr-FR" sz="1400" b="1" dirty="0">
                        <a:solidFill>
                          <a:schemeClr val="bg2"/>
                        </a:solidFill>
                        <a:effectLst/>
                        <a:latin typeface="+mn-lt"/>
                        <a:ea typeface="MS Mincho" panose="02020609040205080304" pitchFamily="49" charset="-128"/>
                      </a:endParaRPr>
                    </a:p>
                  </a:txBody>
                  <a:tcPr marL="53373" marR="533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3AE"/>
                    </a:solidFill>
                  </a:tcPr>
                </a:tc>
                <a:extLst>
                  <a:ext uri="{0D108BD9-81ED-4DB2-BD59-A6C34878D82A}">
                    <a16:rowId xmlns:a16="http://schemas.microsoft.com/office/drawing/2014/main" val="10000"/>
                  </a:ext>
                </a:extLst>
              </a:tr>
              <a:tr h="621132">
                <a:tc rowSpan="3">
                  <a:txBody>
                    <a:bodyPr/>
                    <a:lstStyle/>
                    <a:p>
                      <a:pPr>
                        <a:spcAft>
                          <a:spcPts val="0"/>
                        </a:spcAft>
                      </a:pPr>
                      <a:r>
                        <a:rPr lang="fr-FR" sz="1400" b="1" dirty="0">
                          <a:effectLst/>
                          <a:latin typeface="+mn-lt"/>
                          <a:ea typeface="MS Mincho" panose="02020609040205080304" pitchFamily="49" charset="-128"/>
                        </a:rPr>
                        <a:t> </a:t>
                      </a:r>
                    </a:p>
                  </a:txBody>
                  <a:tcPr marL="53373" marR="533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ACD"/>
                    </a:solidFill>
                  </a:tcPr>
                </a:tc>
                <a:tc>
                  <a:txBody>
                    <a:bodyPr/>
                    <a:lstStyle/>
                    <a:p>
                      <a:r>
                        <a:rPr lang="fr-FR" sz="1400" b="0" dirty="0">
                          <a:solidFill>
                            <a:schemeClr val="bg1"/>
                          </a:solidFill>
                          <a:effectLst/>
                          <a:latin typeface="+mn-lt"/>
                          <a:ea typeface="MS Mincho" panose="02020609040205080304" pitchFamily="49" charset="-128"/>
                        </a:rPr>
                        <a:t>C21.1 </a:t>
                      </a:r>
                      <a:r>
                        <a:rPr lang="fr-FR" sz="1400" b="0" kern="1200" dirty="0">
                          <a:solidFill>
                            <a:schemeClr val="bg1"/>
                          </a:solidFill>
                          <a:effectLst/>
                          <a:latin typeface="+mn-lt"/>
                          <a:ea typeface="+mn-ea"/>
                          <a:cs typeface="+mn-cs"/>
                        </a:rPr>
                        <a:t>Réaliser des épilations :</a:t>
                      </a:r>
                    </a:p>
                    <a:p>
                      <a:pPr lvl="0"/>
                      <a:r>
                        <a:rPr lang="fr-FR" sz="1400" b="0" kern="1200" dirty="0">
                          <a:solidFill>
                            <a:schemeClr val="bg1"/>
                          </a:solidFill>
                          <a:effectLst/>
                          <a:latin typeface="+mn-lt"/>
                          <a:ea typeface="+mn-ea"/>
                          <a:cs typeface="+mn-cs"/>
                        </a:rPr>
                        <a:t>Visage, membres supérieurs et inférieurs , tronc</a:t>
                      </a:r>
                    </a:p>
                    <a:p>
                      <a:r>
                        <a:rPr lang="fr-FR" sz="1400" b="0" kern="1200" dirty="0">
                          <a:solidFill>
                            <a:schemeClr val="bg1"/>
                          </a:solidFill>
                          <a:effectLst/>
                          <a:latin typeface="+mn-lt"/>
                          <a:ea typeface="+mn-ea"/>
                          <a:cs typeface="+mn-cs"/>
                        </a:rPr>
                        <a:t>maillot</a:t>
                      </a:r>
                      <a:endParaRPr lang="fr-FR" sz="1400" b="0" dirty="0">
                        <a:solidFill>
                          <a:schemeClr val="bg1"/>
                        </a:solidFill>
                        <a:effectLst/>
                        <a:latin typeface="+mn-lt"/>
                        <a:ea typeface="MS Mincho" panose="02020609040205080304" pitchFamily="49" charset="-128"/>
                      </a:endParaRPr>
                    </a:p>
                  </a:txBody>
                  <a:tcPr marL="53373" marR="533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solidFill>
                      <a:srgbClr val="FFDACD"/>
                    </a:solidFill>
                  </a:tcPr>
                </a:tc>
                <a:extLst>
                  <a:ext uri="{0D108BD9-81ED-4DB2-BD59-A6C34878D82A}">
                    <a16:rowId xmlns:a16="http://schemas.microsoft.com/office/drawing/2014/main" val="10001"/>
                  </a:ext>
                </a:extLst>
              </a:tr>
              <a:tr h="589915">
                <a:tc vMerge="1">
                  <a:txBody>
                    <a:bodyPr/>
                    <a:lstStyle/>
                    <a:p>
                      <a:endParaRPr lang="fr-FR"/>
                    </a:p>
                  </a:txBody>
                  <a:tcPr/>
                </a:tc>
                <a:tc>
                  <a:txBody>
                    <a:bodyPr/>
                    <a:lstStyle/>
                    <a:p>
                      <a:r>
                        <a:rPr lang="fr-FR" sz="1400" b="0" dirty="0">
                          <a:solidFill>
                            <a:schemeClr val="bg1"/>
                          </a:solidFill>
                          <a:effectLst/>
                          <a:latin typeface="+mn-lt"/>
                          <a:ea typeface="MS Mincho" panose="02020609040205080304" pitchFamily="49" charset="-128"/>
                        </a:rPr>
                        <a:t>C21.2 </a:t>
                      </a:r>
                      <a:r>
                        <a:rPr lang="fr-FR" sz="1400" b="0" kern="1200" dirty="0">
                          <a:solidFill>
                            <a:schemeClr val="bg1"/>
                          </a:solidFill>
                          <a:effectLst/>
                          <a:latin typeface="+mn-lt"/>
                          <a:ea typeface="+mn-ea"/>
                          <a:cs typeface="+mn-cs"/>
                        </a:rPr>
                        <a:t>Réaliser : des colorations des cils et sourcils </a:t>
                      </a:r>
                    </a:p>
                  </a:txBody>
                  <a:tcPr marL="53373" marR="533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FFDACD"/>
                    </a:solidFill>
                  </a:tcPr>
                </a:tc>
                <a:extLst>
                  <a:ext uri="{0D108BD9-81ED-4DB2-BD59-A6C34878D82A}">
                    <a16:rowId xmlns:a16="http://schemas.microsoft.com/office/drawing/2014/main" val="10002"/>
                  </a:ext>
                </a:extLst>
              </a:tr>
              <a:tr h="589915">
                <a:tc vMerge="1">
                  <a:txBody>
                    <a:bodyPr/>
                    <a:lstStyle/>
                    <a:p>
                      <a:endParaRPr lang="fr-FR"/>
                    </a:p>
                  </a:txBody>
                  <a:tcPr/>
                </a:tc>
                <a:tc>
                  <a:txBody>
                    <a:bodyPr/>
                    <a:lstStyle/>
                    <a:p>
                      <a:r>
                        <a:rPr lang="fr-FR" sz="1400" b="0" dirty="0">
                          <a:solidFill>
                            <a:schemeClr val="bg1"/>
                          </a:solidFill>
                          <a:effectLst/>
                          <a:latin typeface="+mn-lt"/>
                          <a:ea typeface="MS Mincho" panose="02020609040205080304" pitchFamily="49" charset="-128"/>
                        </a:rPr>
                        <a:t>C21.3 </a:t>
                      </a:r>
                      <a:r>
                        <a:rPr lang="fr-FR" sz="1400" b="0" kern="1200" dirty="0">
                          <a:solidFill>
                            <a:schemeClr val="bg1"/>
                          </a:solidFill>
                          <a:effectLst/>
                          <a:latin typeface="+mn-lt"/>
                          <a:ea typeface="+mn-ea"/>
                          <a:cs typeface="+mn-cs"/>
                        </a:rPr>
                        <a:t>Réaliser :</a:t>
                      </a:r>
                      <a:r>
                        <a:rPr lang="fr-FR" sz="1400" b="0" kern="1200" baseline="0" dirty="0">
                          <a:solidFill>
                            <a:schemeClr val="bg1"/>
                          </a:solidFill>
                          <a:effectLst/>
                          <a:latin typeface="+mn-lt"/>
                          <a:ea typeface="+mn-ea"/>
                          <a:cs typeface="+mn-cs"/>
                        </a:rPr>
                        <a:t> </a:t>
                      </a:r>
                      <a:r>
                        <a:rPr lang="fr-FR" sz="1400" b="0" kern="1200" dirty="0">
                          <a:solidFill>
                            <a:schemeClr val="bg1"/>
                          </a:solidFill>
                          <a:effectLst/>
                          <a:latin typeface="+mn-lt"/>
                          <a:ea typeface="+mn-ea"/>
                          <a:cs typeface="+mn-cs"/>
                        </a:rPr>
                        <a:t>un soin esthétique des ongles</a:t>
                      </a:r>
                    </a:p>
                  </a:txBody>
                  <a:tcPr marL="53373" marR="533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chemeClr val="tx1"/>
                      </a:solidFill>
                      <a:prstDash val="solid"/>
                      <a:round/>
                      <a:headEnd type="none" w="med" len="med"/>
                      <a:tailEnd type="none" w="med" len="med"/>
                    </a:lnB>
                    <a:solidFill>
                      <a:srgbClr val="FFDACD"/>
                    </a:solidFill>
                  </a:tcPr>
                </a:tc>
                <a:extLst>
                  <a:ext uri="{0D108BD9-81ED-4DB2-BD59-A6C34878D82A}">
                    <a16:rowId xmlns:a16="http://schemas.microsoft.com/office/drawing/2014/main" val="10003"/>
                  </a:ext>
                </a:extLst>
              </a:tr>
              <a:tr h="797635">
                <a:tc>
                  <a:txBody>
                    <a:bodyPr/>
                    <a:lstStyle/>
                    <a:p>
                      <a:pPr>
                        <a:spcAft>
                          <a:spcPts val="0"/>
                        </a:spcAft>
                      </a:pPr>
                      <a:r>
                        <a:rPr lang="fr-FR" sz="1400" b="1" dirty="0">
                          <a:solidFill>
                            <a:schemeClr val="bg2"/>
                          </a:solidFill>
                          <a:effectLst/>
                          <a:latin typeface="+mn-lt"/>
                          <a:ea typeface="MS Mincho" panose="02020609040205080304" pitchFamily="49" charset="-128"/>
                        </a:rPr>
                        <a:t>C22</a:t>
                      </a:r>
                    </a:p>
                  </a:txBody>
                  <a:tcPr marL="53373" marR="533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3AE"/>
                    </a:solidFill>
                  </a:tcPr>
                </a:tc>
                <a:tc>
                  <a:txBody>
                    <a:bodyPr/>
                    <a:lstStyle/>
                    <a:p>
                      <a:pPr>
                        <a:spcAft>
                          <a:spcPts val="0"/>
                        </a:spcAft>
                      </a:pPr>
                      <a:r>
                        <a:rPr lang="fr-FR" sz="1400" b="1" kern="1200" dirty="0">
                          <a:solidFill>
                            <a:schemeClr val="bg2"/>
                          </a:solidFill>
                          <a:effectLst/>
                          <a:latin typeface="+mn-lt"/>
                          <a:ea typeface="+mn-ea"/>
                          <a:cs typeface="+mn-cs"/>
                        </a:rPr>
                        <a:t>Mettre en œuvre des protocoles de techniques de maquillage des ongles</a:t>
                      </a:r>
                      <a:endParaRPr lang="fr-FR" sz="1400" dirty="0">
                        <a:solidFill>
                          <a:schemeClr val="bg2"/>
                        </a:solidFill>
                        <a:effectLst/>
                        <a:latin typeface="+mn-lt"/>
                        <a:ea typeface="MS Mincho" panose="02020609040205080304" pitchFamily="49" charset="-128"/>
                      </a:endParaRPr>
                    </a:p>
                  </a:txBody>
                  <a:tcPr marL="53373" marR="533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3AE"/>
                    </a:solidFill>
                  </a:tcPr>
                </a:tc>
                <a:extLst>
                  <a:ext uri="{0D108BD9-81ED-4DB2-BD59-A6C34878D82A}">
                    <a16:rowId xmlns:a16="http://schemas.microsoft.com/office/drawing/2014/main" val="10004"/>
                  </a:ext>
                </a:extLst>
              </a:tr>
              <a:tr h="621132">
                <a:tc rowSpan="2">
                  <a:txBody>
                    <a:bodyPr/>
                    <a:lstStyle/>
                    <a:p>
                      <a:pPr>
                        <a:spcAft>
                          <a:spcPts val="0"/>
                        </a:spcAft>
                      </a:pPr>
                      <a:r>
                        <a:rPr lang="fr-FR" sz="1400" dirty="0">
                          <a:effectLst/>
                          <a:latin typeface="+mn-lt"/>
                          <a:ea typeface="MS Mincho" panose="02020609040205080304" pitchFamily="49" charset="-128"/>
                        </a:rPr>
                        <a:t> </a:t>
                      </a:r>
                    </a:p>
                  </a:txBody>
                  <a:tcPr marL="53373" marR="533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3AE"/>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dirty="0">
                          <a:solidFill>
                            <a:schemeClr val="bg1"/>
                          </a:solidFill>
                          <a:effectLst/>
                          <a:latin typeface="+mn-lt"/>
                          <a:ea typeface="MS Mincho" panose="02020609040205080304" pitchFamily="49" charset="-128"/>
                        </a:rPr>
                        <a:t>C22.1 </a:t>
                      </a:r>
                      <a:r>
                        <a:rPr lang="fr-FR" sz="1400" kern="1200" dirty="0">
                          <a:solidFill>
                            <a:schemeClr val="bg1"/>
                          </a:solidFill>
                          <a:effectLst/>
                          <a:latin typeface="+mn-lt"/>
                          <a:ea typeface="+mn-ea"/>
                          <a:cs typeface="+mn-cs"/>
                        </a:rPr>
                        <a:t> Réaliser un maquillage des ongles avec un vernis classique</a:t>
                      </a:r>
                    </a:p>
                    <a:p>
                      <a:pPr>
                        <a:spcAft>
                          <a:spcPts val="0"/>
                        </a:spcAft>
                      </a:pPr>
                      <a:endParaRPr lang="fr-FR" sz="1400" dirty="0">
                        <a:solidFill>
                          <a:schemeClr val="bg1"/>
                        </a:solidFill>
                        <a:effectLst/>
                        <a:latin typeface="+mn-lt"/>
                        <a:ea typeface="MS Mincho" panose="02020609040205080304" pitchFamily="49" charset="-128"/>
                      </a:endParaRPr>
                    </a:p>
                  </a:txBody>
                  <a:tcPr marL="53373" marR="533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ACD"/>
                    </a:solidFill>
                  </a:tcPr>
                </a:tc>
                <a:extLst>
                  <a:ext uri="{0D108BD9-81ED-4DB2-BD59-A6C34878D82A}">
                    <a16:rowId xmlns:a16="http://schemas.microsoft.com/office/drawing/2014/main" val="10005"/>
                  </a:ext>
                </a:extLst>
              </a:tr>
              <a:tr h="589915">
                <a:tc vMerge="1">
                  <a:txBody>
                    <a:bodyPr/>
                    <a:lstStyle/>
                    <a:p>
                      <a:pPr>
                        <a:spcAft>
                          <a:spcPts val="0"/>
                        </a:spcAft>
                      </a:pPr>
                      <a:endParaRPr lang="fr-FR" sz="1400" dirty="0">
                        <a:effectLst/>
                        <a:latin typeface="+mn-lt"/>
                        <a:ea typeface="MS Mincho" panose="02020609040205080304" pitchFamily="49" charset="-128"/>
                      </a:endParaRPr>
                    </a:p>
                  </a:txBody>
                  <a:tcPr marL="53373" marR="533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3AE"/>
                    </a:solidFill>
                  </a:tcPr>
                </a:tc>
                <a:tc>
                  <a:txBody>
                    <a:bodyPr/>
                    <a:lstStyle/>
                    <a:p>
                      <a:pPr>
                        <a:spcAft>
                          <a:spcPts val="0"/>
                        </a:spcAft>
                      </a:pPr>
                      <a:r>
                        <a:rPr lang="fr-FR" sz="1400" dirty="0">
                          <a:solidFill>
                            <a:schemeClr val="bg1"/>
                          </a:solidFill>
                          <a:effectLst/>
                          <a:latin typeface="+mn-lt"/>
                          <a:ea typeface="MS Mincho" panose="02020609040205080304" pitchFamily="49" charset="-128"/>
                        </a:rPr>
                        <a:t>C22.2 </a:t>
                      </a:r>
                      <a:r>
                        <a:rPr lang="fr-FR" sz="1400" kern="1200" dirty="0">
                          <a:solidFill>
                            <a:schemeClr val="bg1"/>
                          </a:solidFill>
                          <a:effectLst/>
                          <a:latin typeface="+mn-lt"/>
                          <a:ea typeface="+mn-ea"/>
                          <a:cs typeface="+mn-cs"/>
                        </a:rPr>
                        <a:t>Réaliser un maquillage des ongles avec un vernis semi-permanent </a:t>
                      </a:r>
                      <a:endParaRPr lang="fr-FR" sz="1400" dirty="0">
                        <a:solidFill>
                          <a:schemeClr val="bg1"/>
                        </a:solidFill>
                        <a:effectLst/>
                        <a:latin typeface="+mn-lt"/>
                        <a:ea typeface="MS Mincho" panose="02020609040205080304" pitchFamily="49" charset="-128"/>
                      </a:endParaRPr>
                    </a:p>
                  </a:txBody>
                  <a:tcPr marL="53373" marR="533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ACD"/>
                    </a:solidFill>
                  </a:tcPr>
                </a:tc>
                <a:extLst>
                  <a:ext uri="{0D108BD9-81ED-4DB2-BD59-A6C34878D82A}">
                    <a16:rowId xmlns:a16="http://schemas.microsoft.com/office/drawing/2014/main" val="10006"/>
                  </a:ext>
                </a:extLst>
              </a:tr>
            </a:tbl>
          </a:graphicData>
        </a:graphic>
      </p:graphicFrame>
      <p:graphicFrame>
        <p:nvGraphicFramePr>
          <p:cNvPr id="11" name="Espace réservé du contenu 11"/>
          <p:cNvGraphicFramePr>
            <a:graphicFrameLocks/>
          </p:cNvGraphicFramePr>
          <p:nvPr>
            <p:extLst>
              <p:ext uri="{D42A27DB-BD31-4B8C-83A1-F6EECF244321}">
                <p14:modId xmlns:p14="http://schemas.microsoft.com/office/powerpoint/2010/main" val="810407855"/>
              </p:ext>
            </p:extLst>
          </p:nvPr>
        </p:nvGraphicFramePr>
        <p:xfrm>
          <a:off x="4427984" y="2046006"/>
          <a:ext cx="4608513" cy="2031066"/>
        </p:xfrm>
        <a:graphic>
          <a:graphicData uri="http://schemas.openxmlformats.org/drawingml/2006/table">
            <a:tbl>
              <a:tblPr firstRow="1" firstCol="1" bandRow="1" bandCol="1"/>
              <a:tblGrid>
                <a:gridCol w="1552210">
                  <a:extLst>
                    <a:ext uri="{9D8B030D-6E8A-4147-A177-3AD203B41FA5}">
                      <a16:colId xmlns:a16="http://schemas.microsoft.com/office/drawing/2014/main" val="20000"/>
                    </a:ext>
                  </a:extLst>
                </a:gridCol>
                <a:gridCol w="3056303">
                  <a:extLst>
                    <a:ext uri="{9D8B030D-6E8A-4147-A177-3AD203B41FA5}">
                      <a16:colId xmlns:a16="http://schemas.microsoft.com/office/drawing/2014/main" val="20001"/>
                    </a:ext>
                  </a:extLst>
                </a:gridCol>
              </a:tblGrid>
              <a:tr h="466235">
                <a:tc gridSpan="2">
                  <a:txBody>
                    <a:bodyPr/>
                    <a:lstStyle/>
                    <a:p>
                      <a:pPr>
                        <a:lnSpc>
                          <a:spcPct val="107000"/>
                        </a:lnSpc>
                        <a:spcAft>
                          <a:spcPts val="0"/>
                        </a:spcAft>
                      </a:pPr>
                      <a:r>
                        <a:rPr lang="fr-FR" sz="1400" b="0" dirty="0">
                          <a:solidFill>
                            <a:schemeClr val="bg2"/>
                          </a:solidFill>
                          <a:effectLst/>
                          <a:latin typeface="+mn-lt"/>
                          <a:ea typeface="MS Mincho" panose="02020609040205080304" pitchFamily="49" charset="-128"/>
                        </a:rPr>
                        <a:t>S2.1 – </a:t>
                      </a:r>
                      <a:r>
                        <a:rPr lang="fr-FR" sz="1400" b="1" dirty="0">
                          <a:solidFill>
                            <a:schemeClr val="bg2"/>
                          </a:solidFill>
                          <a:effectLst/>
                          <a:latin typeface="+mn-lt"/>
                          <a:ea typeface="MS Mincho" panose="02020609040205080304" pitchFamily="49" charset="-128"/>
                        </a:rPr>
                        <a:t>Savoirs associés  aux techniques liées</a:t>
                      </a:r>
                      <a:r>
                        <a:rPr lang="fr-FR" sz="1400" b="1" baseline="0" dirty="0">
                          <a:solidFill>
                            <a:schemeClr val="bg2"/>
                          </a:solidFill>
                          <a:effectLst/>
                          <a:latin typeface="+mn-lt"/>
                          <a:ea typeface="MS Mincho" panose="02020609040205080304" pitchFamily="49" charset="-128"/>
                        </a:rPr>
                        <a:t> aux phanères</a:t>
                      </a:r>
                      <a:endParaRPr lang="fr-FR" sz="1400" b="1" dirty="0">
                        <a:solidFill>
                          <a:schemeClr val="bg2"/>
                        </a:solidFill>
                        <a:effectLst/>
                        <a:latin typeface="+mn-lt"/>
                        <a:ea typeface="MS Mincho" panose="02020609040205080304" pitchFamily="49" charset="-128"/>
                      </a:endParaRPr>
                    </a:p>
                  </a:txBody>
                  <a:tcPr marL="52635" marR="526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3AE"/>
                    </a:solidFill>
                  </a:tcPr>
                </a:tc>
                <a:tc hMerge="1">
                  <a:txBody>
                    <a:bodyPr/>
                    <a:lstStyle/>
                    <a:p>
                      <a:endParaRPr lang="fr-FR"/>
                    </a:p>
                  </a:txBody>
                  <a:tcPr/>
                </a:tc>
                <a:extLst>
                  <a:ext uri="{0D108BD9-81ED-4DB2-BD59-A6C34878D82A}">
                    <a16:rowId xmlns:a16="http://schemas.microsoft.com/office/drawing/2014/main" val="10000"/>
                  </a:ext>
                </a:extLst>
              </a:tr>
              <a:tr h="462202">
                <a:tc>
                  <a:txBody>
                    <a:bodyPr/>
                    <a:lstStyle/>
                    <a:p>
                      <a:pPr>
                        <a:lnSpc>
                          <a:spcPct val="107000"/>
                        </a:lnSpc>
                        <a:spcAft>
                          <a:spcPts val="0"/>
                        </a:spcAft>
                      </a:pPr>
                      <a:r>
                        <a:rPr lang="fr-FR" sz="1400" b="0" dirty="0">
                          <a:solidFill>
                            <a:schemeClr val="bg1"/>
                          </a:solidFill>
                          <a:effectLst/>
                          <a:latin typeface="+mn-lt"/>
                          <a:ea typeface="MS Mincho" panose="02020609040205080304" pitchFamily="49" charset="-128"/>
                        </a:rPr>
                        <a:t>S2.1.1 BIOLOGIE</a:t>
                      </a:r>
                    </a:p>
                    <a:p>
                      <a:pPr>
                        <a:lnSpc>
                          <a:spcPct val="107000"/>
                        </a:lnSpc>
                        <a:spcAft>
                          <a:spcPts val="0"/>
                        </a:spcAft>
                      </a:pPr>
                      <a:r>
                        <a:rPr lang="fr-FR" sz="1400" b="0" dirty="0">
                          <a:solidFill>
                            <a:schemeClr val="bg1"/>
                          </a:solidFill>
                          <a:effectLst/>
                          <a:latin typeface="+mn-lt"/>
                          <a:ea typeface="MS Mincho" panose="02020609040205080304" pitchFamily="49" charset="-128"/>
                        </a:rPr>
                        <a:t>liée aux </a:t>
                      </a:r>
                      <a:r>
                        <a:rPr lang="fr-FR" sz="1400" b="0" baseline="0" dirty="0">
                          <a:solidFill>
                            <a:schemeClr val="bg1"/>
                          </a:solidFill>
                          <a:effectLst/>
                          <a:latin typeface="+mn-lt"/>
                          <a:ea typeface="MS Mincho" panose="02020609040205080304" pitchFamily="49" charset="-128"/>
                        </a:rPr>
                        <a:t> phanères</a:t>
                      </a:r>
                      <a:endParaRPr lang="fr-FR" sz="1400" b="0" dirty="0">
                        <a:solidFill>
                          <a:schemeClr val="bg1"/>
                        </a:solidFill>
                        <a:effectLst/>
                        <a:latin typeface="+mn-lt"/>
                        <a:ea typeface="MS Mincho" panose="02020609040205080304" pitchFamily="49" charset="-128"/>
                      </a:endParaRPr>
                    </a:p>
                  </a:txBody>
                  <a:tcPr marL="52635" marR="52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ACD"/>
                    </a:solidFill>
                  </a:tcPr>
                </a:tc>
                <a:tc rowSpan="2">
                  <a:txBody>
                    <a:bodyPr/>
                    <a:lstStyle/>
                    <a:p>
                      <a:pPr algn="ctr">
                        <a:lnSpc>
                          <a:spcPct val="107000"/>
                        </a:lnSpc>
                        <a:spcAft>
                          <a:spcPts val="0"/>
                        </a:spcAft>
                      </a:pPr>
                      <a:r>
                        <a:rPr lang="fr-FR" sz="1400" b="0" dirty="0">
                          <a:solidFill>
                            <a:schemeClr val="bg1"/>
                          </a:solidFill>
                          <a:effectLst/>
                          <a:latin typeface="+mn-lt"/>
                          <a:ea typeface="MS Mincho" panose="02020609040205080304" pitchFamily="49" charset="-128"/>
                        </a:rPr>
                        <a:t>Limites de connaissances</a:t>
                      </a:r>
                    </a:p>
                    <a:p>
                      <a:pPr algn="ctr">
                        <a:lnSpc>
                          <a:spcPct val="107000"/>
                        </a:lnSpc>
                        <a:spcAft>
                          <a:spcPts val="0"/>
                        </a:spcAft>
                      </a:pPr>
                      <a:r>
                        <a:rPr lang="fr-FR" sz="1400" b="0" dirty="0">
                          <a:solidFill>
                            <a:schemeClr val="bg1"/>
                          </a:solidFill>
                          <a:effectLst/>
                          <a:latin typeface="+mn-lt"/>
                          <a:ea typeface="MS Mincho" panose="02020609040205080304" pitchFamily="49" charset="-128"/>
                        </a:rPr>
                        <a:t> </a:t>
                      </a:r>
                    </a:p>
                  </a:txBody>
                  <a:tcPr marL="52635" marR="52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ACD"/>
                    </a:solidFill>
                  </a:tcPr>
                </a:tc>
                <a:extLst>
                  <a:ext uri="{0D108BD9-81ED-4DB2-BD59-A6C34878D82A}">
                    <a16:rowId xmlns:a16="http://schemas.microsoft.com/office/drawing/2014/main" val="10001"/>
                  </a:ext>
                </a:extLst>
              </a:tr>
              <a:tr h="462202">
                <a:tc>
                  <a:txBody>
                    <a:bodyPr/>
                    <a:lstStyle/>
                    <a:p>
                      <a:pPr>
                        <a:lnSpc>
                          <a:spcPct val="107000"/>
                        </a:lnSpc>
                        <a:spcAft>
                          <a:spcPts val="0"/>
                        </a:spcAft>
                      </a:pPr>
                      <a:r>
                        <a:rPr lang="fr-FR" sz="1400" b="0" dirty="0">
                          <a:solidFill>
                            <a:schemeClr val="bg1"/>
                          </a:solidFill>
                          <a:effectLst/>
                          <a:latin typeface="+mn-lt"/>
                          <a:ea typeface="MS Mincho" panose="02020609040205080304" pitchFamily="49" charset="-128"/>
                        </a:rPr>
                        <a:t>S2.1.2 TECHNOLOGIE  </a:t>
                      </a:r>
                    </a:p>
                    <a:p>
                      <a:pPr>
                        <a:lnSpc>
                          <a:spcPct val="107000"/>
                        </a:lnSpc>
                        <a:spcAft>
                          <a:spcPts val="0"/>
                        </a:spcAft>
                      </a:pPr>
                      <a:r>
                        <a:rPr lang="fr-FR" sz="1400" b="0" dirty="0">
                          <a:solidFill>
                            <a:schemeClr val="bg1"/>
                          </a:solidFill>
                          <a:effectLst/>
                          <a:latin typeface="+mn-lt"/>
                          <a:ea typeface="MS Mincho" panose="02020609040205080304" pitchFamily="49" charset="-128"/>
                        </a:rPr>
                        <a:t>liée aux </a:t>
                      </a:r>
                      <a:r>
                        <a:rPr lang="fr-FR" sz="1400" b="0" baseline="0" dirty="0">
                          <a:solidFill>
                            <a:schemeClr val="bg1"/>
                          </a:solidFill>
                          <a:effectLst/>
                          <a:latin typeface="+mn-lt"/>
                          <a:ea typeface="MS Mincho" panose="02020609040205080304" pitchFamily="49" charset="-128"/>
                        </a:rPr>
                        <a:t> phanères</a:t>
                      </a:r>
                      <a:endParaRPr lang="fr-FR" sz="1400" b="0" dirty="0">
                        <a:solidFill>
                          <a:schemeClr val="bg1"/>
                        </a:solidFill>
                        <a:effectLst/>
                        <a:latin typeface="+mn-lt"/>
                        <a:ea typeface="MS Mincho" panose="02020609040205080304" pitchFamily="49" charset="-128"/>
                      </a:endParaRPr>
                    </a:p>
                  </a:txBody>
                  <a:tcPr marL="52635" marR="526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ACD"/>
                    </a:solidFill>
                  </a:tcPr>
                </a:tc>
                <a:tc vMerge="1">
                  <a:txBody>
                    <a:bodyPr/>
                    <a:lstStyle/>
                    <a:p>
                      <a:pPr algn="ctr">
                        <a:lnSpc>
                          <a:spcPct val="107000"/>
                        </a:lnSpc>
                        <a:spcAft>
                          <a:spcPts val="0"/>
                        </a:spcAft>
                      </a:pPr>
                      <a:endParaRPr lang="fr-FR" sz="800" dirty="0">
                        <a:effectLst/>
                        <a:latin typeface="Times New Roman" panose="02020603050405020304" pitchFamily="18" charset="0"/>
                        <a:ea typeface="MS Mincho" panose="02020609040205080304" pitchFamily="49" charset="-128"/>
                      </a:endParaRPr>
                    </a:p>
                  </a:txBody>
                  <a:tcPr marL="52635" marR="52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DFEC"/>
                    </a:solidFill>
                  </a:tcPr>
                </a:tc>
                <a:extLst>
                  <a:ext uri="{0D108BD9-81ED-4DB2-BD59-A6C34878D82A}">
                    <a16:rowId xmlns:a16="http://schemas.microsoft.com/office/drawing/2014/main" val="10002"/>
                  </a:ext>
                </a:extLst>
              </a:tr>
            </a:tbl>
          </a:graphicData>
        </a:graphic>
      </p:graphicFrame>
      <p:graphicFrame>
        <p:nvGraphicFramePr>
          <p:cNvPr id="12" name="Tableau 11"/>
          <p:cNvGraphicFramePr>
            <a:graphicFrameLocks noGrp="1"/>
          </p:cNvGraphicFramePr>
          <p:nvPr>
            <p:extLst>
              <p:ext uri="{D42A27DB-BD31-4B8C-83A1-F6EECF244321}">
                <p14:modId xmlns:p14="http://schemas.microsoft.com/office/powerpoint/2010/main" val="283657632"/>
              </p:ext>
            </p:extLst>
          </p:nvPr>
        </p:nvGraphicFramePr>
        <p:xfrm>
          <a:off x="4427985" y="4365104"/>
          <a:ext cx="4608512" cy="1558732"/>
        </p:xfrm>
        <a:graphic>
          <a:graphicData uri="http://schemas.openxmlformats.org/drawingml/2006/table">
            <a:tbl>
              <a:tblPr firstRow="1" firstCol="1" bandRow="1" bandCol="1"/>
              <a:tblGrid>
                <a:gridCol w="1526510">
                  <a:extLst>
                    <a:ext uri="{9D8B030D-6E8A-4147-A177-3AD203B41FA5}">
                      <a16:colId xmlns:a16="http://schemas.microsoft.com/office/drawing/2014/main" val="20000"/>
                    </a:ext>
                  </a:extLst>
                </a:gridCol>
                <a:gridCol w="3082002">
                  <a:extLst>
                    <a:ext uri="{9D8B030D-6E8A-4147-A177-3AD203B41FA5}">
                      <a16:colId xmlns:a16="http://schemas.microsoft.com/office/drawing/2014/main" val="20001"/>
                    </a:ext>
                  </a:extLst>
                </a:gridCol>
              </a:tblGrid>
              <a:tr h="491932">
                <a:tc gridSpan="2">
                  <a:txBody>
                    <a:bodyPr/>
                    <a:lstStyle/>
                    <a:p>
                      <a:pPr>
                        <a:spcAft>
                          <a:spcPts val="0"/>
                        </a:spcAft>
                      </a:pPr>
                      <a:r>
                        <a:rPr lang="fr-FR" sz="1400" b="1" dirty="0">
                          <a:solidFill>
                            <a:schemeClr val="bg2"/>
                          </a:solidFill>
                          <a:effectLst/>
                          <a:latin typeface="+mn-lt"/>
                          <a:ea typeface="MS Mincho" panose="02020609040205080304" pitchFamily="49" charset="-128"/>
                        </a:rPr>
                        <a:t>S2.2 Savoirs associés liés aux maquillages des</a:t>
                      </a:r>
                      <a:r>
                        <a:rPr lang="fr-FR" sz="1400" b="1" baseline="0" dirty="0">
                          <a:solidFill>
                            <a:schemeClr val="bg2"/>
                          </a:solidFill>
                          <a:effectLst/>
                          <a:latin typeface="+mn-lt"/>
                          <a:ea typeface="MS Mincho" panose="02020609040205080304" pitchFamily="49" charset="-128"/>
                        </a:rPr>
                        <a:t> ongles</a:t>
                      </a:r>
                      <a:endParaRPr lang="fr-FR" sz="1400" dirty="0">
                        <a:solidFill>
                          <a:schemeClr val="bg2"/>
                        </a:solidFill>
                        <a:effectLst/>
                        <a:latin typeface="+mn-lt"/>
                        <a:ea typeface="MS Mincho" panose="02020609040205080304" pitchFamily="49"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3AE"/>
                    </a:solidFill>
                  </a:tcPr>
                </a:tc>
                <a:tc hMerge="1">
                  <a:txBody>
                    <a:bodyPr/>
                    <a:lstStyle/>
                    <a:p>
                      <a:endParaRPr lang="fr-FR"/>
                    </a:p>
                  </a:txBody>
                  <a:tcPr/>
                </a:tc>
                <a:extLst>
                  <a:ext uri="{0D108BD9-81ED-4DB2-BD59-A6C34878D82A}">
                    <a16:rowId xmlns:a16="http://schemas.microsoft.com/office/drawing/2014/main" val="10000"/>
                  </a:ext>
                </a:extLst>
              </a:tr>
              <a:tr h="983864">
                <a:tc>
                  <a:txBody>
                    <a:bodyPr/>
                    <a:lstStyle/>
                    <a:p>
                      <a:pPr>
                        <a:spcAft>
                          <a:spcPts val="0"/>
                        </a:spcAft>
                      </a:pPr>
                      <a:r>
                        <a:rPr lang="fr-FR" sz="1400" b="0" dirty="0">
                          <a:solidFill>
                            <a:schemeClr val="bg1"/>
                          </a:solidFill>
                          <a:effectLst/>
                          <a:latin typeface="+mn-lt"/>
                          <a:ea typeface="MS Mincho" panose="02020609040205080304" pitchFamily="49" charset="-128"/>
                        </a:rPr>
                        <a:t>S2.2.1 </a:t>
                      </a:r>
                      <a:r>
                        <a:rPr lang="fr-FR" sz="1400" b="0" strike="sngStrike" dirty="0">
                          <a:solidFill>
                            <a:schemeClr val="bg1"/>
                          </a:solidFill>
                          <a:effectLst/>
                          <a:latin typeface="+mn-lt"/>
                          <a:ea typeface="MS Mincho" panose="02020609040205080304" pitchFamily="49" charset="-128"/>
                        </a:rPr>
                        <a:t> </a:t>
                      </a:r>
                      <a:r>
                        <a:rPr lang="fr-FR" sz="1400" b="0" dirty="0">
                          <a:solidFill>
                            <a:schemeClr val="bg1"/>
                          </a:solidFill>
                          <a:effectLst/>
                          <a:latin typeface="+mn-lt"/>
                          <a:ea typeface="MS Mincho" panose="02020609040205080304" pitchFamily="49" charset="-128"/>
                        </a:rPr>
                        <a:t> TECHNOLOGIE</a:t>
                      </a:r>
                    </a:p>
                    <a:p>
                      <a:pPr>
                        <a:spcAft>
                          <a:spcPts val="0"/>
                        </a:spcAft>
                      </a:pPr>
                      <a:r>
                        <a:rPr lang="fr-FR" sz="1400" dirty="0">
                          <a:solidFill>
                            <a:schemeClr val="bg1"/>
                          </a:solidFill>
                          <a:effectLst/>
                          <a:latin typeface="+mn-lt"/>
                          <a:ea typeface="MS Mincho" panose="02020609040205080304" pitchFamily="49" charset="-128"/>
                        </a:rPr>
                        <a:t>liée aux maquillages des</a:t>
                      </a:r>
                      <a:r>
                        <a:rPr lang="fr-FR" sz="1400" baseline="0" dirty="0">
                          <a:solidFill>
                            <a:schemeClr val="bg1"/>
                          </a:solidFill>
                          <a:effectLst/>
                          <a:latin typeface="+mn-lt"/>
                          <a:ea typeface="MS Mincho" panose="02020609040205080304" pitchFamily="49" charset="-128"/>
                        </a:rPr>
                        <a:t> ongles</a:t>
                      </a:r>
                      <a:endParaRPr lang="fr-FR" sz="1400" dirty="0">
                        <a:solidFill>
                          <a:schemeClr val="bg1"/>
                        </a:solidFill>
                        <a:effectLst/>
                        <a:latin typeface="+mn-lt"/>
                        <a:ea typeface="MS Mincho" panose="02020609040205080304" pitchFamily="49"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ACD"/>
                    </a:solidFill>
                  </a:tcPr>
                </a:tc>
                <a:tc>
                  <a:txBody>
                    <a:bodyPr/>
                    <a:lstStyle/>
                    <a:p>
                      <a:pPr algn="ctr">
                        <a:spcAft>
                          <a:spcPts val="0"/>
                        </a:spcAft>
                      </a:pPr>
                      <a:r>
                        <a:rPr lang="fr-FR" sz="1400" b="1" dirty="0">
                          <a:solidFill>
                            <a:schemeClr val="bg1"/>
                          </a:solidFill>
                          <a:effectLst/>
                          <a:latin typeface="+mn-lt"/>
                          <a:ea typeface="MS Mincho" panose="02020609040205080304" pitchFamily="49" charset="-128"/>
                        </a:rPr>
                        <a:t>Limites de connaissances</a:t>
                      </a:r>
                      <a:endParaRPr lang="fr-FR" sz="1400" dirty="0">
                        <a:solidFill>
                          <a:schemeClr val="bg1"/>
                        </a:solidFill>
                        <a:effectLst/>
                        <a:latin typeface="+mn-lt"/>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ACD"/>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8600329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580112" y="1052736"/>
            <a:ext cx="6629400" cy="792088"/>
          </a:xfrm>
        </p:spPr>
        <p:txBody>
          <a:bodyPr/>
          <a:lstStyle/>
          <a:p>
            <a:r>
              <a:rPr lang="fr-FR" dirty="0">
                <a:solidFill>
                  <a:srgbClr val="FF99FF"/>
                </a:solidFill>
                <a:latin typeface="+mn-lt"/>
              </a:rPr>
              <a:t>    </a:t>
            </a:r>
            <a:r>
              <a:rPr lang="fr-FR" dirty="0">
                <a:solidFill>
                  <a:srgbClr val="AAE3EE"/>
                </a:solidFill>
                <a:latin typeface="+mn-lt"/>
              </a:rPr>
              <a:t>Pôle 3</a:t>
            </a:r>
          </a:p>
        </p:txBody>
      </p:sp>
      <p:sp>
        <p:nvSpPr>
          <p:cNvPr id="4" name="Titre 1"/>
          <p:cNvSpPr txBox="1">
            <a:spLocks/>
          </p:cNvSpPr>
          <p:nvPr/>
        </p:nvSpPr>
        <p:spPr>
          <a:xfrm>
            <a:off x="539552" y="44624"/>
            <a:ext cx="8136904" cy="1008112"/>
          </a:xfrm>
          <a:prstGeom prst="rect">
            <a:avLst/>
          </a:prstGeom>
        </p:spPr>
        <p:txBody>
          <a:bodyPr vert="horz" lIns="45720" tIns="0" rIns="45720" bIns="0" anchor="t">
            <a:normAutofit fontScale="97500"/>
          </a:bodyPr>
          <a:lstStyle>
            <a:lvl1pPr algn="l" rtl="0" eaLnBrk="1" latinLnBrk="0" hangingPunct="1">
              <a:spcBef>
                <a:spcPct val="0"/>
              </a:spcBef>
              <a:buNone/>
              <a:defRPr kumimoji="0" sz="4200" b="1" kern="1200"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mj-lt"/>
                <a:ea typeface="+mj-ea"/>
                <a:cs typeface="+mj-cs"/>
              </a:defRPr>
            </a:lvl1pPr>
          </a:lstStyle>
          <a:p>
            <a:pPr algn="ctr"/>
            <a:r>
              <a:rPr lang="fr-FR" dirty="0"/>
              <a:t>Référentiel de certification</a:t>
            </a:r>
          </a:p>
        </p:txBody>
      </p:sp>
      <p:graphicFrame>
        <p:nvGraphicFramePr>
          <p:cNvPr id="7" name="Espace réservé du contenu 4"/>
          <p:cNvGraphicFramePr>
            <a:graphicFrameLocks/>
          </p:cNvGraphicFramePr>
          <p:nvPr>
            <p:extLst>
              <p:ext uri="{D42A27DB-BD31-4B8C-83A1-F6EECF244321}">
                <p14:modId xmlns:p14="http://schemas.microsoft.com/office/powerpoint/2010/main" val="3911436622"/>
              </p:ext>
            </p:extLst>
          </p:nvPr>
        </p:nvGraphicFramePr>
        <p:xfrm>
          <a:off x="35496" y="1239935"/>
          <a:ext cx="4896544" cy="5615355"/>
        </p:xfrm>
        <a:graphic>
          <a:graphicData uri="http://schemas.openxmlformats.org/drawingml/2006/table">
            <a:tbl>
              <a:tblPr firstRow="1" firstCol="1" bandRow="1" bandCol="1"/>
              <a:tblGrid>
                <a:gridCol w="473631">
                  <a:extLst>
                    <a:ext uri="{9D8B030D-6E8A-4147-A177-3AD203B41FA5}">
                      <a16:colId xmlns:a16="http://schemas.microsoft.com/office/drawing/2014/main" val="20000"/>
                    </a:ext>
                  </a:extLst>
                </a:gridCol>
                <a:gridCol w="4422913">
                  <a:extLst>
                    <a:ext uri="{9D8B030D-6E8A-4147-A177-3AD203B41FA5}">
                      <a16:colId xmlns:a16="http://schemas.microsoft.com/office/drawing/2014/main" val="20001"/>
                    </a:ext>
                  </a:extLst>
                </a:gridCol>
              </a:tblGrid>
              <a:tr h="349673">
                <a:tc>
                  <a:txBody>
                    <a:bodyPr/>
                    <a:lstStyle/>
                    <a:p>
                      <a:pPr>
                        <a:spcAft>
                          <a:spcPts val="0"/>
                        </a:spcAft>
                      </a:pPr>
                      <a:r>
                        <a:rPr lang="fr-FR" sz="1400" b="1" dirty="0">
                          <a:solidFill>
                            <a:schemeClr val="bg2"/>
                          </a:solidFill>
                          <a:effectLst/>
                          <a:latin typeface="+mn-lt"/>
                          <a:ea typeface="MS Mincho" panose="02020609040205080304" pitchFamily="49" charset="-128"/>
                        </a:rPr>
                        <a:t>C31</a:t>
                      </a:r>
                    </a:p>
                  </a:txBody>
                  <a:tcPr marL="53373" marR="533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7C8E5"/>
                    </a:solidFill>
                  </a:tcPr>
                </a:tc>
                <a:tc>
                  <a:txBody>
                    <a:bodyPr/>
                    <a:lstStyle/>
                    <a:p>
                      <a:pPr>
                        <a:spcAft>
                          <a:spcPts val="0"/>
                        </a:spcAft>
                      </a:pPr>
                      <a:r>
                        <a:rPr lang="fr-FR" sz="1600" b="1" dirty="0">
                          <a:solidFill>
                            <a:schemeClr val="bg2"/>
                          </a:solidFill>
                          <a:effectLst/>
                          <a:latin typeface="+mn-lt"/>
                          <a:ea typeface="MS Mincho" panose="02020609040205080304" pitchFamily="49" charset="-128"/>
                        </a:rPr>
                        <a:t>Accueillir et prendre en charge la clientèle</a:t>
                      </a:r>
                    </a:p>
                  </a:txBody>
                  <a:tcPr marL="53373" marR="533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7C8E5"/>
                    </a:solidFill>
                  </a:tcPr>
                </a:tc>
                <a:extLst>
                  <a:ext uri="{0D108BD9-81ED-4DB2-BD59-A6C34878D82A}">
                    <a16:rowId xmlns:a16="http://schemas.microsoft.com/office/drawing/2014/main" val="10000"/>
                  </a:ext>
                </a:extLst>
              </a:tr>
              <a:tr h="349673">
                <a:tc rowSpan="6">
                  <a:txBody>
                    <a:bodyPr/>
                    <a:lstStyle/>
                    <a:p>
                      <a:pPr>
                        <a:spcAft>
                          <a:spcPts val="0"/>
                        </a:spcAft>
                      </a:pPr>
                      <a:r>
                        <a:rPr lang="fr-FR" sz="1400" dirty="0">
                          <a:effectLst/>
                          <a:latin typeface="+mn-lt"/>
                          <a:ea typeface="MS Mincho" panose="02020609040205080304" pitchFamily="49" charset="-128"/>
                        </a:rPr>
                        <a:t> </a:t>
                      </a:r>
                    </a:p>
                  </a:txBody>
                  <a:tcPr marL="53373" marR="533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spcAft>
                          <a:spcPts val="0"/>
                        </a:spcAft>
                      </a:pPr>
                      <a:r>
                        <a:rPr lang="fr-FR" sz="1200" dirty="0">
                          <a:solidFill>
                            <a:schemeClr val="bg1"/>
                          </a:solidFill>
                          <a:effectLst/>
                          <a:latin typeface="+mn-lt"/>
                          <a:ea typeface="MS Mincho" panose="02020609040205080304" pitchFamily="49" charset="-128"/>
                        </a:rPr>
                        <a:t>C31.1 Adopter une attitude professionnelle</a:t>
                      </a:r>
                    </a:p>
                  </a:txBody>
                  <a:tcPr marL="53373" marR="533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extLst>
                  <a:ext uri="{0D108BD9-81ED-4DB2-BD59-A6C34878D82A}">
                    <a16:rowId xmlns:a16="http://schemas.microsoft.com/office/drawing/2014/main" val="10001"/>
                  </a:ext>
                </a:extLst>
              </a:tr>
              <a:tr h="349673">
                <a:tc vMerge="1">
                  <a:txBody>
                    <a:bodyPr/>
                    <a:lstStyle/>
                    <a:p>
                      <a:endParaRPr lang="fr-FR"/>
                    </a:p>
                  </a:txBody>
                  <a:tcPr/>
                </a:tc>
                <a:tc>
                  <a:txBody>
                    <a:bodyPr/>
                    <a:lstStyle/>
                    <a:p>
                      <a:pPr>
                        <a:spcAft>
                          <a:spcPts val="0"/>
                        </a:spcAft>
                      </a:pPr>
                      <a:r>
                        <a:rPr lang="fr-FR" sz="1200" dirty="0">
                          <a:solidFill>
                            <a:schemeClr val="bg1"/>
                          </a:solidFill>
                          <a:effectLst/>
                          <a:latin typeface="+mn-lt"/>
                          <a:ea typeface="MS Mincho" panose="02020609040205080304" pitchFamily="49" charset="-128"/>
                        </a:rPr>
                        <a:t>C31.2 Créer les conditions d’accueil</a:t>
                      </a:r>
                    </a:p>
                  </a:txBody>
                  <a:tcPr marL="53373" marR="533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extLst>
                  <a:ext uri="{0D108BD9-81ED-4DB2-BD59-A6C34878D82A}">
                    <a16:rowId xmlns:a16="http://schemas.microsoft.com/office/drawing/2014/main" val="10002"/>
                  </a:ext>
                </a:extLst>
              </a:tr>
              <a:tr h="349673">
                <a:tc vMerge="1">
                  <a:txBody>
                    <a:bodyPr/>
                    <a:lstStyle/>
                    <a:p>
                      <a:endParaRPr lang="fr-FR"/>
                    </a:p>
                  </a:txBody>
                  <a:tcPr/>
                </a:tc>
                <a:tc>
                  <a:txBody>
                    <a:bodyPr/>
                    <a:lstStyle/>
                    <a:p>
                      <a:pPr>
                        <a:spcAft>
                          <a:spcPts val="0"/>
                        </a:spcAft>
                      </a:pPr>
                      <a:r>
                        <a:rPr lang="fr-FR" sz="1200" dirty="0">
                          <a:solidFill>
                            <a:schemeClr val="bg1"/>
                          </a:solidFill>
                          <a:effectLst/>
                          <a:latin typeface="+mn-lt"/>
                          <a:ea typeface="MS Mincho" panose="02020609040205080304" pitchFamily="49" charset="-128"/>
                        </a:rPr>
                        <a:t>C31.3 Conduire un dialogue</a:t>
                      </a:r>
                    </a:p>
                  </a:txBody>
                  <a:tcPr marL="53373" marR="533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extLst>
                  <a:ext uri="{0D108BD9-81ED-4DB2-BD59-A6C34878D82A}">
                    <a16:rowId xmlns:a16="http://schemas.microsoft.com/office/drawing/2014/main" val="10003"/>
                  </a:ext>
                </a:extLst>
              </a:tr>
              <a:tr h="349673">
                <a:tc vMerge="1">
                  <a:txBody>
                    <a:bodyPr/>
                    <a:lstStyle/>
                    <a:p>
                      <a:endParaRPr lang="fr-FR"/>
                    </a:p>
                  </a:txBody>
                  <a:tcPr/>
                </a:tc>
                <a:tc>
                  <a:txBody>
                    <a:bodyPr/>
                    <a:lstStyle/>
                    <a:p>
                      <a:pPr>
                        <a:spcAft>
                          <a:spcPts val="0"/>
                        </a:spcAft>
                      </a:pPr>
                      <a:r>
                        <a:rPr lang="fr-FR" sz="1200" dirty="0">
                          <a:solidFill>
                            <a:schemeClr val="bg1"/>
                          </a:solidFill>
                          <a:effectLst/>
                          <a:latin typeface="+mn-lt"/>
                          <a:ea typeface="MS Mincho" panose="02020609040205080304" pitchFamily="49" charset="-128"/>
                        </a:rPr>
                        <a:t>C31.4 Veiller au confort de la clientèle tout au long de la prestation</a:t>
                      </a:r>
                    </a:p>
                  </a:txBody>
                  <a:tcPr marL="53373" marR="533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extLst>
                  <a:ext uri="{0D108BD9-81ED-4DB2-BD59-A6C34878D82A}">
                    <a16:rowId xmlns:a16="http://schemas.microsoft.com/office/drawing/2014/main" val="10004"/>
                  </a:ext>
                </a:extLst>
              </a:tr>
              <a:tr h="349673">
                <a:tc vMerge="1">
                  <a:txBody>
                    <a:bodyPr/>
                    <a:lstStyle/>
                    <a:p>
                      <a:endParaRPr lang="fr-FR"/>
                    </a:p>
                  </a:txBody>
                  <a:tcPr/>
                </a:tc>
                <a:tc>
                  <a:txBody>
                    <a:bodyPr/>
                    <a:lstStyle/>
                    <a:p>
                      <a:pPr>
                        <a:spcAft>
                          <a:spcPts val="0"/>
                        </a:spcAft>
                      </a:pPr>
                      <a:r>
                        <a:rPr lang="fr-FR" sz="1200" dirty="0">
                          <a:solidFill>
                            <a:schemeClr val="bg1"/>
                          </a:solidFill>
                          <a:effectLst/>
                          <a:latin typeface="+mn-lt"/>
                          <a:ea typeface="MS Mincho" panose="02020609040205080304" pitchFamily="49" charset="-128"/>
                        </a:rPr>
                        <a:t>C31.5 Commenter la prestation au cours des différentes phases</a:t>
                      </a:r>
                    </a:p>
                  </a:txBody>
                  <a:tcPr marL="53373" marR="533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extLst>
                  <a:ext uri="{0D108BD9-81ED-4DB2-BD59-A6C34878D82A}">
                    <a16:rowId xmlns:a16="http://schemas.microsoft.com/office/drawing/2014/main" val="10005"/>
                  </a:ext>
                </a:extLst>
              </a:tr>
              <a:tr h="349673">
                <a:tc vMerge="1">
                  <a:txBody>
                    <a:bodyPr/>
                    <a:lstStyle/>
                    <a:p>
                      <a:endParaRPr lang="fr-FR"/>
                    </a:p>
                  </a:txBody>
                  <a:tcPr/>
                </a:tc>
                <a:tc>
                  <a:txBody>
                    <a:bodyPr/>
                    <a:lstStyle/>
                    <a:p>
                      <a:pPr>
                        <a:spcAft>
                          <a:spcPts val="0"/>
                        </a:spcAft>
                      </a:pPr>
                      <a:r>
                        <a:rPr lang="fr-FR" sz="1200" dirty="0">
                          <a:solidFill>
                            <a:schemeClr val="bg1"/>
                          </a:solidFill>
                          <a:effectLst/>
                          <a:latin typeface="+mn-lt"/>
                          <a:ea typeface="MS Mincho" panose="02020609040205080304" pitchFamily="49" charset="-128"/>
                        </a:rPr>
                        <a:t>C31.6 Renseigner et mettre à jour un fichier client</a:t>
                      </a:r>
                    </a:p>
                  </a:txBody>
                  <a:tcPr marL="53373" marR="533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extLst>
                  <a:ext uri="{0D108BD9-81ED-4DB2-BD59-A6C34878D82A}">
                    <a16:rowId xmlns:a16="http://schemas.microsoft.com/office/drawing/2014/main" val="10006"/>
                  </a:ext>
                </a:extLst>
              </a:tr>
              <a:tr h="522460">
                <a:tc>
                  <a:txBody>
                    <a:bodyPr/>
                    <a:lstStyle/>
                    <a:p>
                      <a:pPr>
                        <a:spcAft>
                          <a:spcPts val="0"/>
                        </a:spcAft>
                      </a:pPr>
                      <a:r>
                        <a:rPr lang="fr-FR" sz="1400" b="1" dirty="0">
                          <a:solidFill>
                            <a:schemeClr val="bg2"/>
                          </a:solidFill>
                          <a:effectLst/>
                          <a:latin typeface="+mn-lt"/>
                          <a:ea typeface="MS Mincho" panose="02020609040205080304" pitchFamily="49" charset="-128"/>
                        </a:rPr>
                        <a:t>C32</a:t>
                      </a:r>
                    </a:p>
                  </a:txBody>
                  <a:tcPr marL="53373" marR="533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7C8E5"/>
                    </a:solidFill>
                  </a:tcPr>
                </a:tc>
                <a:tc>
                  <a:txBody>
                    <a:bodyPr/>
                    <a:lstStyle/>
                    <a:p>
                      <a:pPr>
                        <a:spcAft>
                          <a:spcPts val="0"/>
                        </a:spcAft>
                      </a:pPr>
                      <a:r>
                        <a:rPr lang="fr-FR" sz="1600" b="1" dirty="0">
                          <a:solidFill>
                            <a:schemeClr val="bg2"/>
                          </a:solidFill>
                          <a:effectLst/>
                          <a:latin typeface="+mn-lt"/>
                          <a:ea typeface="MS Mincho" panose="02020609040205080304" pitchFamily="49" charset="-128"/>
                        </a:rPr>
                        <a:t>Conseiller et vendre des produits cosmétiques et des prestations esthétiques</a:t>
                      </a:r>
                    </a:p>
                  </a:txBody>
                  <a:tcPr marL="53373" marR="533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7C8E5"/>
                    </a:solidFill>
                  </a:tcPr>
                </a:tc>
                <a:extLst>
                  <a:ext uri="{0D108BD9-81ED-4DB2-BD59-A6C34878D82A}">
                    <a16:rowId xmlns:a16="http://schemas.microsoft.com/office/drawing/2014/main" val="10007"/>
                  </a:ext>
                </a:extLst>
              </a:tr>
              <a:tr h="472800">
                <a:tc rowSpan="7">
                  <a:txBody>
                    <a:bodyPr/>
                    <a:lstStyle/>
                    <a:p>
                      <a:pPr>
                        <a:spcAft>
                          <a:spcPts val="0"/>
                        </a:spcAft>
                      </a:pPr>
                      <a:r>
                        <a:rPr lang="fr-FR" sz="1400">
                          <a:effectLst/>
                          <a:latin typeface="+mn-lt"/>
                          <a:ea typeface="MS Mincho" panose="02020609040205080304" pitchFamily="49" charset="-128"/>
                        </a:rPr>
                        <a:t> </a:t>
                      </a:r>
                    </a:p>
                  </a:txBody>
                  <a:tcPr marL="53373" marR="533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spcAft>
                          <a:spcPts val="0"/>
                        </a:spcAft>
                      </a:pPr>
                      <a:r>
                        <a:rPr lang="fr-FR" sz="1200" dirty="0">
                          <a:solidFill>
                            <a:schemeClr val="bg1"/>
                          </a:solidFill>
                          <a:effectLst/>
                          <a:latin typeface="+mn-lt"/>
                          <a:ea typeface="MS Mincho" panose="02020609040205080304" pitchFamily="49" charset="-128"/>
                        </a:rPr>
                        <a:t>C32.1 Identifier les attentes, les besoins et les motivations de la clientèle</a:t>
                      </a:r>
                    </a:p>
                  </a:txBody>
                  <a:tcPr marL="53373" marR="533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extLst>
                  <a:ext uri="{0D108BD9-81ED-4DB2-BD59-A6C34878D82A}">
                    <a16:rowId xmlns:a16="http://schemas.microsoft.com/office/drawing/2014/main" val="10008"/>
                  </a:ext>
                </a:extLst>
              </a:tr>
              <a:tr h="349673">
                <a:tc vMerge="1">
                  <a:txBody>
                    <a:bodyPr/>
                    <a:lstStyle/>
                    <a:p>
                      <a:endParaRPr lang="fr-FR"/>
                    </a:p>
                  </a:txBody>
                  <a:tcPr/>
                </a:tc>
                <a:tc>
                  <a:txBody>
                    <a:bodyPr/>
                    <a:lstStyle/>
                    <a:p>
                      <a:pPr>
                        <a:spcAft>
                          <a:spcPts val="0"/>
                        </a:spcAft>
                      </a:pPr>
                      <a:r>
                        <a:rPr lang="fr-FR" sz="1200" dirty="0">
                          <a:solidFill>
                            <a:schemeClr val="bg1"/>
                          </a:solidFill>
                          <a:effectLst/>
                          <a:latin typeface="+mn-lt"/>
                          <a:ea typeface="MS Mincho" panose="02020609040205080304" pitchFamily="49" charset="-128"/>
                        </a:rPr>
                        <a:t>C32.2 Reformuler les besoins de la clientèle</a:t>
                      </a:r>
                    </a:p>
                  </a:txBody>
                  <a:tcPr marL="53373" marR="533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extLst>
                  <a:ext uri="{0D108BD9-81ED-4DB2-BD59-A6C34878D82A}">
                    <a16:rowId xmlns:a16="http://schemas.microsoft.com/office/drawing/2014/main" val="10009"/>
                  </a:ext>
                </a:extLst>
              </a:tr>
              <a:tr h="391845">
                <a:tc vMerge="1">
                  <a:txBody>
                    <a:bodyPr/>
                    <a:lstStyle/>
                    <a:p>
                      <a:endParaRPr lang="fr-FR"/>
                    </a:p>
                  </a:txBody>
                  <a:tcPr/>
                </a:tc>
                <a:tc>
                  <a:txBody>
                    <a:bodyPr/>
                    <a:lstStyle/>
                    <a:p>
                      <a:pPr>
                        <a:spcAft>
                          <a:spcPts val="0"/>
                        </a:spcAft>
                      </a:pPr>
                      <a:r>
                        <a:rPr lang="fr-FR" sz="1200" dirty="0">
                          <a:solidFill>
                            <a:schemeClr val="bg1"/>
                          </a:solidFill>
                          <a:effectLst/>
                          <a:latin typeface="+mn-lt"/>
                          <a:ea typeface="MS Mincho" panose="02020609040205080304" pitchFamily="49" charset="-128"/>
                        </a:rPr>
                        <a:t>C32.3 Sélectionner des produits ou des services adaptés aux attentes</a:t>
                      </a:r>
                    </a:p>
                  </a:txBody>
                  <a:tcPr marL="53373" marR="533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extLst>
                  <a:ext uri="{0D108BD9-81ED-4DB2-BD59-A6C34878D82A}">
                    <a16:rowId xmlns:a16="http://schemas.microsoft.com/office/drawing/2014/main" val="10010"/>
                  </a:ext>
                </a:extLst>
              </a:tr>
              <a:tr h="349673">
                <a:tc vMerge="1">
                  <a:txBody>
                    <a:bodyPr/>
                    <a:lstStyle/>
                    <a:p>
                      <a:endParaRPr lang="fr-FR"/>
                    </a:p>
                  </a:txBody>
                  <a:tcPr/>
                </a:tc>
                <a:tc>
                  <a:txBody>
                    <a:bodyPr/>
                    <a:lstStyle/>
                    <a:p>
                      <a:pPr>
                        <a:spcAft>
                          <a:spcPts val="0"/>
                        </a:spcAft>
                      </a:pPr>
                      <a:r>
                        <a:rPr lang="fr-FR" sz="1200" dirty="0">
                          <a:solidFill>
                            <a:schemeClr val="bg1"/>
                          </a:solidFill>
                          <a:effectLst/>
                          <a:latin typeface="+mn-lt"/>
                          <a:ea typeface="MS Mincho" panose="02020609040205080304" pitchFamily="49" charset="-128"/>
                        </a:rPr>
                        <a:t>C32.4 Argumenter la sélection</a:t>
                      </a:r>
                    </a:p>
                  </a:txBody>
                  <a:tcPr marL="53373" marR="533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extLst>
                  <a:ext uri="{0D108BD9-81ED-4DB2-BD59-A6C34878D82A}">
                    <a16:rowId xmlns:a16="http://schemas.microsoft.com/office/drawing/2014/main" val="10011"/>
                  </a:ext>
                </a:extLst>
              </a:tr>
              <a:tr h="349673">
                <a:tc vMerge="1">
                  <a:txBody>
                    <a:bodyPr/>
                    <a:lstStyle/>
                    <a:p>
                      <a:endParaRPr lang="fr-FR"/>
                    </a:p>
                  </a:txBody>
                  <a:tcPr/>
                </a:tc>
                <a:tc>
                  <a:txBody>
                    <a:bodyPr/>
                    <a:lstStyle/>
                    <a:p>
                      <a:pPr>
                        <a:spcAft>
                          <a:spcPts val="0"/>
                        </a:spcAft>
                      </a:pPr>
                      <a:r>
                        <a:rPr lang="fr-FR" sz="1200" dirty="0">
                          <a:solidFill>
                            <a:schemeClr val="bg1"/>
                          </a:solidFill>
                          <a:effectLst/>
                          <a:latin typeface="+mn-lt"/>
                          <a:ea typeface="MS Mincho" panose="02020609040205080304" pitchFamily="49" charset="-128"/>
                        </a:rPr>
                        <a:t>C32.5 Répondre aux objections</a:t>
                      </a:r>
                    </a:p>
                  </a:txBody>
                  <a:tcPr marL="53373" marR="533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extLst>
                  <a:ext uri="{0D108BD9-81ED-4DB2-BD59-A6C34878D82A}">
                    <a16:rowId xmlns:a16="http://schemas.microsoft.com/office/drawing/2014/main" val="10012"/>
                  </a:ext>
                </a:extLst>
              </a:tr>
              <a:tr h="195922">
                <a:tc vMerge="1">
                  <a:txBody>
                    <a:bodyPr/>
                    <a:lstStyle/>
                    <a:p>
                      <a:endParaRPr lang="fr-FR"/>
                    </a:p>
                  </a:txBody>
                  <a:tcPr/>
                </a:tc>
                <a:tc>
                  <a:txBody>
                    <a:bodyPr/>
                    <a:lstStyle/>
                    <a:p>
                      <a:pPr>
                        <a:spcAft>
                          <a:spcPts val="0"/>
                        </a:spcAft>
                      </a:pPr>
                      <a:r>
                        <a:rPr lang="fr-FR" sz="1200" dirty="0">
                          <a:solidFill>
                            <a:schemeClr val="bg1"/>
                          </a:solidFill>
                          <a:effectLst/>
                          <a:latin typeface="+mn-lt"/>
                          <a:ea typeface="MS Mincho" panose="02020609040205080304" pitchFamily="49" charset="-128"/>
                        </a:rPr>
                        <a:t>C32.6 Proposer une vente additionnelle de produits, de prestations</a:t>
                      </a:r>
                    </a:p>
                  </a:txBody>
                  <a:tcPr marL="53373" marR="533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extLst>
                  <a:ext uri="{0D108BD9-81ED-4DB2-BD59-A6C34878D82A}">
                    <a16:rowId xmlns:a16="http://schemas.microsoft.com/office/drawing/2014/main" val="10013"/>
                  </a:ext>
                </a:extLst>
              </a:tr>
              <a:tr h="349673">
                <a:tc vMerge="1">
                  <a:txBody>
                    <a:bodyPr/>
                    <a:lstStyle/>
                    <a:p>
                      <a:endParaRPr lang="fr-FR"/>
                    </a:p>
                  </a:txBody>
                  <a:tcPr/>
                </a:tc>
                <a:tc>
                  <a:txBody>
                    <a:bodyPr/>
                    <a:lstStyle/>
                    <a:p>
                      <a:pPr>
                        <a:spcAft>
                          <a:spcPts val="0"/>
                        </a:spcAft>
                      </a:pPr>
                      <a:r>
                        <a:rPr lang="fr-FR" sz="1200" dirty="0">
                          <a:solidFill>
                            <a:schemeClr val="bg1"/>
                          </a:solidFill>
                          <a:effectLst/>
                          <a:latin typeface="+mn-lt"/>
                          <a:ea typeface="MS Mincho" panose="02020609040205080304" pitchFamily="49" charset="-128"/>
                        </a:rPr>
                        <a:t>C32.7 Conclure la vente</a:t>
                      </a:r>
                    </a:p>
                  </a:txBody>
                  <a:tcPr marL="53373" marR="533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extLst>
                  <a:ext uri="{0D108BD9-81ED-4DB2-BD59-A6C34878D82A}">
                    <a16:rowId xmlns:a16="http://schemas.microsoft.com/office/drawing/2014/main" val="10014"/>
                  </a:ext>
                </a:extLst>
              </a:tr>
            </a:tbl>
          </a:graphicData>
        </a:graphic>
      </p:graphicFrame>
      <p:graphicFrame>
        <p:nvGraphicFramePr>
          <p:cNvPr id="8" name="Espace réservé du contenu 7"/>
          <p:cNvGraphicFramePr>
            <a:graphicFrameLocks/>
          </p:cNvGraphicFramePr>
          <p:nvPr>
            <p:extLst>
              <p:ext uri="{D42A27DB-BD31-4B8C-83A1-F6EECF244321}">
                <p14:modId xmlns:p14="http://schemas.microsoft.com/office/powerpoint/2010/main" val="2988987947"/>
              </p:ext>
            </p:extLst>
          </p:nvPr>
        </p:nvGraphicFramePr>
        <p:xfrm>
          <a:off x="5148064" y="2349489"/>
          <a:ext cx="3888432" cy="3167743"/>
        </p:xfrm>
        <a:graphic>
          <a:graphicData uri="http://schemas.openxmlformats.org/drawingml/2006/table">
            <a:tbl>
              <a:tblPr firstRow="1" firstCol="1" bandRow="1" bandCol="1"/>
              <a:tblGrid>
                <a:gridCol w="1743903">
                  <a:extLst>
                    <a:ext uri="{9D8B030D-6E8A-4147-A177-3AD203B41FA5}">
                      <a16:colId xmlns:a16="http://schemas.microsoft.com/office/drawing/2014/main" val="20000"/>
                    </a:ext>
                  </a:extLst>
                </a:gridCol>
                <a:gridCol w="2144529">
                  <a:extLst>
                    <a:ext uri="{9D8B030D-6E8A-4147-A177-3AD203B41FA5}">
                      <a16:colId xmlns:a16="http://schemas.microsoft.com/office/drawing/2014/main" val="20001"/>
                    </a:ext>
                  </a:extLst>
                </a:gridCol>
              </a:tblGrid>
              <a:tr h="342628">
                <a:tc gridSpan="2">
                  <a:txBody>
                    <a:bodyPr/>
                    <a:lstStyle/>
                    <a:p>
                      <a:pPr>
                        <a:spcAft>
                          <a:spcPts val="0"/>
                        </a:spcAft>
                      </a:pPr>
                      <a:r>
                        <a:rPr lang="fr-FR" sz="1400" b="1" dirty="0">
                          <a:solidFill>
                            <a:schemeClr val="bg2"/>
                          </a:solidFill>
                          <a:effectLst/>
                          <a:latin typeface="+mn-lt"/>
                          <a:ea typeface="MS Mincho" panose="02020609040205080304" pitchFamily="49" charset="-128"/>
                        </a:rPr>
                        <a:t>S3- Savoirs associés liés aux compétences C31 et C32</a:t>
                      </a:r>
                      <a:endParaRPr lang="fr-FR" sz="1400" dirty="0">
                        <a:solidFill>
                          <a:schemeClr val="bg2"/>
                        </a:solidFill>
                        <a:effectLst/>
                        <a:latin typeface="+mn-lt"/>
                        <a:ea typeface="MS Mincho" panose="02020609040205080304" pitchFamily="49" charset="-128"/>
                      </a:endParaRPr>
                    </a:p>
                  </a:txBody>
                  <a:tcPr marL="52620" marR="526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7C8E5"/>
                    </a:solidFill>
                  </a:tcPr>
                </a:tc>
                <a:tc hMerge="1">
                  <a:txBody>
                    <a:bodyPr/>
                    <a:lstStyle/>
                    <a:p>
                      <a:endParaRPr lang="fr-FR"/>
                    </a:p>
                  </a:txBody>
                  <a:tcPr/>
                </a:tc>
                <a:extLst>
                  <a:ext uri="{0D108BD9-81ED-4DB2-BD59-A6C34878D82A}">
                    <a16:rowId xmlns:a16="http://schemas.microsoft.com/office/drawing/2014/main" val="10000"/>
                  </a:ext>
                </a:extLst>
              </a:tr>
              <a:tr h="685256">
                <a:tc gridSpan="2">
                  <a:txBody>
                    <a:bodyPr/>
                    <a:lstStyle/>
                    <a:p>
                      <a:pPr>
                        <a:spcAft>
                          <a:spcPts val="0"/>
                        </a:spcAft>
                      </a:pPr>
                      <a:r>
                        <a:rPr lang="fr-FR" sz="1400" b="1" dirty="0">
                          <a:solidFill>
                            <a:schemeClr val="bg2"/>
                          </a:solidFill>
                          <a:effectLst/>
                          <a:latin typeface="+mn-lt"/>
                          <a:ea typeface="MS Mincho" panose="02020609040205080304" pitchFamily="49" charset="-128"/>
                        </a:rPr>
                        <a:t>S3.1 Savoirs associés liés à l’accueil, à la prise en charge de la clientèle, à l’acte de vente et à la fidélisation de la clientèle</a:t>
                      </a:r>
                      <a:endParaRPr lang="fr-FR" sz="1400" dirty="0">
                        <a:solidFill>
                          <a:schemeClr val="bg2"/>
                        </a:solidFill>
                        <a:effectLst/>
                        <a:latin typeface="+mn-lt"/>
                        <a:ea typeface="MS Mincho" panose="02020609040205080304" pitchFamily="49" charset="-128"/>
                      </a:endParaRPr>
                    </a:p>
                  </a:txBody>
                  <a:tcPr marL="52620" marR="526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7C8E5"/>
                    </a:solidFill>
                  </a:tcPr>
                </a:tc>
                <a:tc hMerge="1">
                  <a:txBody>
                    <a:bodyPr/>
                    <a:lstStyle/>
                    <a:p>
                      <a:endParaRPr lang="fr-FR"/>
                    </a:p>
                  </a:txBody>
                  <a:tcPr/>
                </a:tc>
                <a:extLst>
                  <a:ext uri="{0D108BD9-81ED-4DB2-BD59-A6C34878D82A}">
                    <a16:rowId xmlns:a16="http://schemas.microsoft.com/office/drawing/2014/main" val="10001"/>
                  </a:ext>
                </a:extLst>
              </a:tr>
              <a:tr h="685256">
                <a:tc>
                  <a:txBody>
                    <a:bodyPr/>
                    <a:lstStyle/>
                    <a:p>
                      <a:pPr>
                        <a:spcAft>
                          <a:spcPts val="0"/>
                        </a:spcAft>
                      </a:pPr>
                      <a:r>
                        <a:rPr lang="fr-FR" sz="1200" b="1" dirty="0">
                          <a:solidFill>
                            <a:schemeClr val="bg1"/>
                          </a:solidFill>
                          <a:effectLst/>
                          <a:latin typeface="+mn-lt"/>
                          <a:ea typeface="MS Mincho" panose="02020609040205080304" pitchFamily="49" charset="-128"/>
                        </a:rPr>
                        <a:t>S3.1.1 BIOLOGIE</a:t>
                      </a:r>
                      <a:endParaRPr lang="fr-FR" sz="1200" dirty="0">
                        <a:solidFill>
                          <a:schemeClr val="bg1"/>
                        </a:solidFill>
                        <a:effectLst/>
                        <a:latin typeface="+mn-lt"/>
                        <a:ea typeface="MS Mincho" panose="02020609040205080304" pitchFamily="49" charset="-128"/>
                      </a:endParaRPr>
                    </a:p>
                    <a:p>
                      <a:pPr>
                        <a:spcAft>
                          <a:spcPts val="0"/>
                        </a:spcAft>
                      </a:pPr>
                      <a:r>
                        <a:rPr lang="fr-FR" sz="1200" dirty="0">
                          <a:solidFill>
                            <a:schemeClr val="bg1"/>
                          </a:solidFill>
                          <a:effectLst/>
                          <a:latin typeface="+mn-lt"/>
                          <a:ea typeface="MS Mincho" panose="02020609040205080304" pitchFamily="49" charset="-128"/>
                        </a:rPr>
                        <a:t>liée à l’acte de vente d’un parfum</a:t>
                      </a:r>
                    </a:p>
                  </a:txBody>
                  <a:tcPr marL="52620" marR="526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DF5"/>
                    </a:solidFill>
                  </a:tcPr>
                </a:tc>
                <a:tc rowSpan="2">
                  <a:txBody>
                    <a:bodyPr/>
                    <a:lstStyle/>
                    <a:p>
                      <a:pPr algn="ctr">
                        <a:spcAft>
                          <a:spcPts val="0"/>
                        </a:spcAft>
                      </a:pPr>
                      <a:r>
                        <a:rPr lang="fr-FR" sz="1200" b="0" dirty="0">
                          <a:solidFill>
                            <a:schemeClr val="bg1"/>
                          </a:solidFill>
                          <a:effectLst/>
                          <a:latin typeface="+mn-lt"/>
                          <a:ea typeface="MS Mincho" panose="02020609040205080304" pitchFamily="49" charset="-128"/>
                        </a:rPr>
                        <a:t>Limites de connaissances</a:t>
                      </a:r>
                    </a:p>
                  </a:txBody>
                  <a:tcPr marL="52620" marR="526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DF5"/>
                    </a:solidFill>
                  </a:tcPr>
                </a:tc>
                <a:extLst>
                  <a:ext uri="{0D108BD9-81ED-4DB2-BD59-A6C34878D82A}">
                    <a16:rowId xmlns:a16="http://schemas.microsoft.com/office/drawing/2014/main" val="10002"/>
                  </a:ext>
                </a:extLst>
              </a:tr>
              <a:tr h="1370511">
                <a:tc>
                  <a:txBody>
                    <a:bodyPr/>
                    <a:lstStyle/>
                    <a:p>
                      <a:pPr>
                        <a:spcAft>
                          <a:spcPts val="0"/>
                        </a:spcAft>
                      </a:pPr>
                      <a:r>
                        <a:rPr lang="fr-FR" sz="1200" b="1" dirty="0">
                          <a:solidFill>
                            <a:schemeClr val="bg1"/>
                          </a:solidFill>
                          <a:effectLst/>
                          <a:latin typeface="+mn-lt"/>
                          <a:ea typeface="MS Mincho" panose="02020609040205080304" pitchFamily="49" charset="-128"/>
                        </a:rPr>
                        <a:t>S3.1.2. TECHNOLOGIE </a:t>
                      </a:r>
                      <a:endParaRPr lang="fr-FR" sz="1200" dirty="0">
                        <a:solidFill>
                          <a:schemeClr val="bg1"/>
                        </a:solidFill>
                        <a:effectLst/>
                        <a:latin typeface="+mn-lt"/>
                        <a:ea typeface="MS Mincho" panose="02020609040205080304" pitchFamily="49" charset="-128"/>
                      </a:endParaRPr>
                    </a:p>
                    <a:p>
                      <a:pPr>
                        <a:spcAft>
                          <a:spcPts val="0"/>
                        </a:spcAft>
                      </a:pPr>
                      <a:r>
                        <a:rPr lang="fr-FR" sz="1200" dirty="0">
                          <a:solidFill>
                            <a:schemeClr val="bg1"/>
                          </a:solidFill>
                          <a:effectLst/>
                          <a:latin typeface="+mn-lt"/>
                          <a:ea typeface="MS Mincho" panose="02020609040205080304" pitchFamily="49" charset="-128"/>
                        </a:rPr>
                        <a:t>liée à l’accueil, à la prise en charge de la clientèle, à l’acte de vente et à la fidélisation</a:t>
                      </a:r>
                    </a:p>
                  </a:txBody>
                  <a:tcPr marL="52620" marR="526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DF5"/>
                    </a:solidFill>
                  </a:tcPr>
                </a:tc>
                <a:tc vMerge="1">
                  <a:txBody>
                    <a:bodyPr/>
                    <a:lstStyle/>
                    <a:p>
                      <a:pPr algn="ctr">
                        <a:spcAft>
                          <a:spcPts val="0"/>
                        </a:spcAft>
                      </a:pPr>
                      <a:endParaRPr lang="fr-FR" sz="1400" dirty="0">
                        <a:effectLst/>
                        <a:latin typeface="+mn-lt"/>
                        <a:ea typeface="MS Mincho" panose="02020609040205080304" pitchFamily="49" charset="-128"/>
                      </a:endParaRPr>
                    </a:p>
                  </a:txBody>
                  <a:tcPr marL="52620" marR="526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DF5"/>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0698365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580112" y="692696"/>
            <a:ext cx="6629400" cy="792088"/>
          </a:xfrm>
        </p:spPr>
        <p:txBody>
          <a:bodyPr/>
          <a:lstStyle/>
          <a:p>
            <a:r>
              <a:rPr lang="fr-FR" dirty="0">
                <a:solidFill>
                  <a:srgbClr val="FF99FF"/>
                </a:solidFill>
                <a:latin typeface="+mn-lt"/>
              </a:rPr>
              <a:t>    </a:t>
            </a:r>
            <a:r>
              <a:rPr lang="fr-FR" dirty="0">
                <a:solidFill>
                  <a:srgbClr val="AAE3EE"/>
                </a:solidFill>
                <a:latin typeface="+mn-lt"/>
              </a:rPr>
              <a:t>Pôle 3</a:t>
            </a:r>
          </a:p>
        </p:txBody>
      </p:sp>
      <p:sp>
        <p:nvSpPr>
          <p:cNvPr id="4" name="Titre 1"/>
          <p:cNvSpPr txBox="1">
            <a:spLocks/>
          </p:cNvSpPr>
          <p:nvPr/>
        </p:nvSpPr>
        <p:spPr>
          <a:xfrm>
            <a:off x="539552" y="44624"/>
            <a:ext cx="8136904" cy="1008112"/>
          </a:xfrm>
          <a:prstGeom prst="rect">
            <a:avLst/>
          </a:prstGeom>
        </p:spPr>
        <p:txBody>
          <a:bodyPr vert="horz" lIns="45720" tIns="0" rIns="45720" bIns="0" anchor="t">
            <a:normAutofit fontScale="97500"/>
          </a:bodyPr>
          <a:lstStyle>
            <a:lvl1pPr algn="l" rtl="0" eaLnBrk="1" latinLnBrk="0" hangingPunct="1">
              <a:spcBef>
                <a:spcPct val="0"/>
              </a:spcBef>
              <a:buNone/>
              <a:defRPr kumimoji="0" sz="4200" b="1" kern="1200"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mj-lt"/>
                <a:ea typeface="+mj-ea"/>
                <a:cs typeface="+mj-cs"/>
              </a:defRPr>
            </a:lvl1pPr>
          </a:lstStyle>
          <a:p>
            <a:pPr algn="ctr"/>
            <a:r>
              <a:rPr lang="fr-FR" dirty="0"/>
              <a:t>Référentiel de certification</a:t>
            </a:r>
          </a:p>
        </p:txBody>
      </p:sp>
      <p:graphicFrame>
        <p:nvGraphicFramePr>
          <p:cNvPr id="6" name="Espace réservé du contenu 2"/>
          <p:cNvGraphicFramePr>
            <a:graphicFrameLocks/>
          </p:cNvGraphicFramePr>
          <p:nvPr>
            <p:extLst>
              <p:ext uri="{D42A27DB-BD31-4B8C-83A1-F6EECF244321}">
                <p14:modId xmlns:p14="http://schemas.microsoft.com/office/powerpoint/2010/main" val="3458369743"/>
              </p:ext>
            </p:extLst>
          </p:nvPr>
        </p:nvGraphicFramePr>
        <p:xfrm>
          <a:off x="201706" y="1196757"/>
          <a:ext cx="4802342" cy="5540219"/>
        </p:xfrm>
        <a:graphic>
          <a:graphicData uri="http://schemas.openxmlformats.org/drawingml/2006/table">
            <a:tbl>
              <a:tblPr firstRow="1" firstCol="1" bandRow="1" bandCol="1">
                <a:tableStyleId>{5C22544A-7EE6-4342-B048-85BDC9FD1C3A}</a:tableStyleId>
              </a:tblPr>
              <a:tblGrid>
                <a:gridCol w="384721">
                  <a:extLst>
                    <a:ext uri="{9D8B030D-6E8A-4147-A177-3AD203B41FA5}">
                      <a16:colId xmlns:a16="http://schemas.microsoft.com/office/drawing/2014/main" val="20000"/>
                    </a:ext>
                  </a:extLst>
                </a:gridCol>
                <a:gridCol w="4417621">
                  <a:extLst>
                    <a:ext uri="{9D8B030D-6E8A-4147-A177-3AD203B41FA5}">
                      <a16:colId xmlns:a16="http://schemas.microsoft.com/office/drawing/2014/main" val="20001"/>
                    </a:ext>
                  </a:extLst>
                </a:gridCol>
              </a:tblGrid>
              <a:tr h="548631">
                <a:tc>
                  <a:txBody>
                    <a:bodyPr/>
                    <a:lstStyle/>
                    <a:p>
                      <a:pPr marL="0" algn="l" defTabSz="914400" rtl="0" eaLnBrk="1" latinLnBrk="0" hangingPunct="1">
                        <a:spcAft>
                          <a:spcPts val="0"/>
                        </a:spcAft>
                      </a:pPr>
                      <a:r>
                        <a:rPr lang="fr-FR" sz="1200" b="1" kern="1200" dirty="0">
                          <a:solidFill>
                            <a:schemeClr val="bg2"/>
                          </a:solidFill>
                          <a:effectLst/>
                          <a:latin typeface="+mn-lt"/>
                          <a:ea typeface="MS Mincho" panose="02020609040205080304" pitchFamily="49" charset="-128"/>
                          <a:cs typeface="+mn-cs"/>
                        </a:rPr>
                        <a:t>C33</a:t>
                      </a:r>
                    </a:p>
                  </a:txBody>
                  <a:tcPr marL="53373" marR="5337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7C8E5"/>
                    </a:solidFill>
                  </a:tcPr>
                </a:tc>
                <a:tc>
                  <a:txBody>
                    <a:bodyPr/>
                    <a:lstStyle/>
                    <a:p>
                      <a:pPr marL="0" algn="l" defTabSz="914400" rtl="0" eaLnBrk="1" latinLnBrk="0" hangingPunct="1">
                        <a:spcAft>
                          <a:spcPts val="0"/>
                        </a:spcAft>
                      </a:pPr>
                      <a:r>
                        <a:rPr lang="fr-FR" sz="1200" b="1" kern="1200" dirty="0">
                          <a:solidFill>
                            <a:schemeClr val="bg2"/>
                          </a:solidFill>
                          <a:effectLst/>
                          <a:latin typeface="+mn-lt"/>
                          <a:ea typeface="MS Mincho" panose="02020609040205080304" pitchFamily="49" charset="-128"/>
                          <a:cs typeface="+mn-cs"/>
                        </a:rPr>
                        <a:t>Mettre en valeur et promouvoir des produits et des prestations</a:t>
                      </a:r>
                    </a:p>
                  </a:txBody>
                  <a:tcPr marL="53373" marR="5337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7C8E5"/>
                    </a:solidFill>
                  </a:tcPr>
                </a:tc>
                <a:extLst>
                  <a:ext uri="{0D108BD9-81ED-4DB2-BD59-A6C34878D82A}">
                    <a16:rowId xmlns:a16="http://schemas.microsoft.com/office/drawing/2014/main" val="10000"/>
                  </a:ext>
                </a:extLst>
              </a:tr>
              <a:tr h="475397">
                <a:tc rowSpan="3">
                  <a:txBody>
                    <a:bodyPr/>
                    <a:lstStyle/>
                    <a:p>
                      <a:pPr marL="0" algn="l" defTabSz="914400" rtl="0" eaLnBrk="1" latinLnBrk="0" hangingPunct="1">
                        <a:spcAft>
                          <a:spcPts val="0"/>
                        </a:spcAft>
                      </a:pPr>
                      <a:r>
                        <a:rPr lang="fr-FR" sz="1200" kern="1200" dirty="0">
                          <a:solidFill>
                            <a:schemeClr val="bg1"/>
                          </a:solidFill>
                          <a:effectLst/>
                          <a:latin typeface="+mn-lt"/>
                          <a:ea typeface="MS Mincho" panose="02020609040205080304" pitchFamily="49" charset="-128"/>
                          <a:cs typeface="+mn-cs"/>
                        </a:rPr>
                        <a:t> </a:t>
                      </a:r>
                    </a:p>
                  </a:txBody>
                  <a:tcPr marL="53373" marR="5337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F4F6"/>
                    </a:solidFill>
                  </a:tcPr>
                </a:tc>
                <a:tc>
                  <a:txBody>
                    <a:bodyPr/>
                    <a:lstStyle/>
                    <a:p>
                      <a:pPr marL="0" algn="l" defTabSz="914400" rtl="0" eaLnBrk="1" latinLnBrk="0" hangingPunct="1">
                        <a:spcAft>
                          <a:spcPts val="0"/>
                        </a:spcAft>
                      </a:pPr>
                      <a:r>
                        <a:rPr lang="fr-FR" sz="1200" kern="1200" dirty="0">
                          <a:solidFill>
                            <a:schemeClr val="bg1"/>
                          </a:solidFill>
                          <a:effectLst/>
                          <a:latin typeface="+mn-lt"/>
                          <a:ea typeface="MS Mincho" panose="02020609040205080304" pitchFamily="49" charset="-128"/>
                          <a:cs typeface="+mn-cs"/>
                        </a:rPr>
                        <a:t>C33.1 Présenter des produits sur un stand, dans une vitrine, sur un linéaire</a:t>
                      </a:r>
                    </a:p>
                  </a:txBody>
                  <a:tcPr marL="53373" marR="5337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F4F6"/>
                    </a:solidFill>
                  </a:tcPr>
                </a:tc>
                <a:extLst>
                  <a:ext uri="{0D108BD9-81ED-4DB2-BD59-A6C34878D82A}">
                    <a16:rowId xmlns:a16="http://schemas.microsoft.com/office/drawing/2014/main" val="10001"/>
                  </a:ext>
                </a:extLst>
              </a:tr>
              <a:tr h="713095">
                <a:tc vMerge="1">
                  <a:txBody>
                    <a:bodyPr/>
                    <a:lstStyle/>
                    <a:p>
                      <a:endParaRPr lang="fr-FR"/>
                    </a:p>
                  </a:txBody>
                  <a:tcPr/>
                </a:tc>
                <a:tc>
                  <a:txBody>
                    <a:bodyPr/>
                    <a:lstStyle/>
                    <a:p>
                      <a:pPr marL="0" algn="l" defTabSz="914400" rtl="0" eaLnBrk="1" latinLnBrk="0" hangingPunct="1">
                        <a:spcAft>
                          <a:spcPts val="0"/>
                        </a:spcAft>
                      </a:pPr>
                      <a:r>
                        <a:rPr lang="fr-FR" sz="1200" kern="1200" dirty="0">
                          <a:solidFill>
                            <a:schemeClr val="bg1"/>
                          </a:solidFill>
                          <a:effectLst/>
                          <a:latin typeface="+mn-lt"/>
                          <a:ea typeface="MS Mincho" panose="02020609040205080304" pitchFamily="49" charset="-128"/>
                          <a:cs typeface="+mn-cs"/>
                        </a:rPr>
                        <a:t>C33.2 Exploiter les éléments de valorisation d’un support publicitaire pour promouvoir un produit, une prestation</a:t>
                      </a:r>
                    </a:p>
                  </a:txBody>
                  <a:tcPr marL="53373" marR="5337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F4F6"/>
                    </a:solidFill>
                  </a:tcPr>
                </a:tc>
                <a:extLst>
                  <a:ext uri="{0D108BD9-81ED-4DB2-BD59-A6C34878D82A}">
                    <a16:rowId xmlns:a16="http://schemas.microsoft.com/office/drawing/2014/main" val="10002"/>
                  </a:ext>
                </a:extLst>
              </a:tr>
              <a:tr h="475397">
                <a:tc vMerge="1">
                  <a:txBody>
                    <a:bodyPr/>
                    <a:lstStyle/>
                    <a:p>
                      <a:endParaRPr lang="fr-FR"/>
                    </a:p>
                  </a:txBody>
                  <a:tcPr/>
                </a:tc>
                <a:tc>
                  <a:txBody>
                    <a:bodyPr/>
                    <a:lstStyle/>
                    <a:p>
                      <a:pPr marL="0" algn="l" defTabSz="914400" rtl="0" eaLnBrk="1" latinLnBrk="0" hangingPunct="1">
                        <a:spcAft>
                          <a:spcPts val="0"/>
                        </a:spcAft>
                      </a:pPr>
                      <a:r>
                        <a:rPr lang="fr-FR" sz="1200" kern="1200" dirty="0">
                          <a:solidFill>
                            <a:schemeClr val="bg1"/>
                          </a:solidFill>
                          <a:effectLst/>
                          <a:latin typeface="+mn-lt"/>
                          <a:ea typeface="MS Mincho" panose="02020609040205080304" pitchFamily="49" charset="-128"/>
                          <a:cs typeface="+mn-cs"/>
                        </a:rPr>
                        <a:t>C33.3 S’inscrire dans une action d’animation pour la promotion d’un produit, d’une prestation</a:t>
                      </a:r>
                    </a:p>
                  </a:txBody>
                  <a:tcPr marL="53373" marR="5337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F4F6"/>
                    </a:solidFill>
                  </a:tcPr>
                </a:tc>
                <a:extLst>
                  <a:ext uri="{0D108BD9-81ED-4DB2-BD59-A6C34878D82A}">
                    <a16:rowId xmlns:a16="http://schemas.microsoft.com/office/drawing/2014/main" val="10003"/>
                  </a:ext>
                </a:extLst>
              </a:tr>
              <a:tr h="271644">
                <a:tc>
                  <a:txBody>
                    <a:bodyPr/>
                    <a:lstStyle/>
                    <a:p>
                      <a:pPr marL="0" algn="l" defTabSz="914400" rtl="0" eaLnBrk="1" latinLnBrk="0" hangingPunct="1">
                        <a:spcAft>
                          <a:spcPts val="0"/>
                        </a:spcAft>
                      </a:pPr>
                      <a:r>
                        <a:rPr lang="fr-FR" sz="1200" kern="1200" dirty="0">
                          <a:solidFill>
                            <a:schemeClr val="bg2"/>
                          </a:solidFill>
                          <a:effectLst/>
                          <a:latin typeface="+mn-lt"/>
                          <a:ea typeface="MS Mincho" panose="02020609040205080304" pitchFamily="49" charset="-128"/>
                          <a:cs typeface="+mn-cs"/>
                        </a:rPr>
                        <a:t>C34</a:t>
                      </a:r>
                    </a:p>
                  </a:txBody>
                  <a:tcPr marL="53373" marR="5337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7C8E5"/>
                    </a:solidFill>
                  </a:tcPr>
                </a:tc>
                <a:tc>
                  <a:txBody>
                    <a:bodyPr/>
                    <a:lstStyle/>
                    <a:p>
                      <a:pPr marL="0" algn="l" defTabSz="914400" rtl="0" eaLnBrk="1" latinLnBrk="0" hangingPunct="1">
                        <a:spcAft>
                          <a:spcPts val="0"/>
                        </a:spcAft>
                      </a:pPr>
                      <a:r>
                        <a:rPr lang="fr-FR" sz="1200" b="1" kern="1200" dirty="0">
                          <a:solidFill>
                            <a:schemeClr val="bg2"/>
                          </a:solidFill>
                          <a:effectLst/>
                          <a:latin typeface="+mn-lt"/>
                          <a:ea typeface="MS Mincho" panose="02020609040205080304" pitchFamily="49" charset="-128"/>
                          <a:cs typeface="+mn-cs"/>
                        </a:rPr>
                        <a:t>Organiser un planning de rendez-vous</a:t>
                      </a:r>
                    </a:p>
                  </a:txBody>
                  <a:tcPr marL="53373" marR="5337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7C8E5"/>
                    </a:solidFill>
                  </a:tcPr>
                </a:tc>
                <a:extLst>
                  <a:ext uri="{0D108BD9-81ED-4DB2-BD59-A6C34878D82A}">
                    <a16:rowId xmlns:a16="http://schemas.microsoft.com/office/drawing/2014/main" val="10004"/>
                  </a:ext>
                </a:extLst>
              </a:tr>
              <a:tr h="271644">
                <a:tc rowSpan="3">
                  <a:txBody>
                    <a:bodyPr/>
                    <a:lstStyle/>
                    <a:p>
                      <a:pPr marL="0" algn="l" defTabSz="914400" rtl="0" eaLnBrk="1" latinLnBrk="0" hangingPunct="1">
                        <a:spcAft>
                          <a:spcPts val="0"/>
                        </a:spcAft>
                      </a:pPr>
                      <a:r>
                        <a:rPr lang="fr-FR" sz="1200" kern="1200" dirty="0">
                          <a:solidFill>
                            <a:schemeClr val="bg1"/>
                          </a:solidFill>
                          <a:effectLst/>
                          <a:latin typeface="+mn-lt"/>
                          <a:ea typeface="MS Mincho" panose="02020609040205080304" pitchFamily="49" charset="-128"/>
                          <a:cs typeface="+mn-cs"/>
                        </a:rPr>
                        <a:t> </a:t>
                      </a:r>
                    </a:p>
                  </a:txBody>
                  <a:tcPr marL="53373" marR="5337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F4F6"/>
                    </a:solidFill>
                  </a:tcPr>
                </a:tc>
                <a:tc>
                  <a:txBody>
                    <a:bodyPr/>
                    <a:lstStyle/>
                    <a:p>
                      <a:pPr marL="0" algn="l" defTabSz="914400" rtl="0" eaLnBrk="1" latinLnBrk="0" hangingPunct="1">
                        <a:spcAft>
                          <a:spcPts val="0"/>
                        </a:spcAft>
                      </a:pPr>
                      <a:r>
                        <a:rPr lang="fr-FR" sz="1200" kern="1200" dirty="0">
                          <a:solidFill>
                            <a:schemeClr val="bg1"/>
                          </a:solidFill>
                          <a:effectLst/>
                          <a:latin typeface="+mn-lt"/>
                          <a:ea typeface="MS Mincho" panose="02020609040205080304" pitchFamily="49" charset="-128"/>
                          <a:cs typeface="+mn-cs"/>
                        </a:rPr>
                        <a:t>C34.1 Identifier la demande de la clientèle</a:t>
                      </a:r>
                    </a:p>
                  </a:txBody>
                  <a:tcPr marL="53373" marR="5337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F4F6"/>
                    </a:solidFill>
                  </a:tcPr>
                </a:tc>
                <a:extLst>
                  <a:ext uri="{0D108BD9-81ED-4DB2-BD59-A6C34878D82A}">
                    <a16:rowId xmlns:a16="http://schemas.microsoft.com/office/drawing/2014/main" val="10005"/>
                  </a:ext>
                </a:extLst>
              </a:tr>
              <a:tr h="271644">
                <a:tc vMerge="1">
                  <a:txBody>
                    <a:bodyPr/>
                    <a:lstStyle/>
                    <a:p>
                      <a:endParaRPr lang="fr-FR"/>
                    </a:p>
                  </a:txBody>
                  <a:tcPr/>
                </a:tc>
                <a:tc>
                  <a:txBody>
                    <a:bodyPr/>
                    <a:lstStyle/>
                    <a:p>
                      <a:pPr marL="0" algn="l" defTabSz="914400" rtl="0" eaLnBrk="1" latinLnBrk="0" hangingPunct="1">
                        <a:spcAft>
                          <a:spcPts val="0"/>
                        </a:spcAft>
                      </a:pPr>
                      <a:r>
                        <a:rPr lang="fr-FR" sz="1200" kern="1200" dirty="0">
                          <a:solidFill>
                            <a:schemeClr val="bg1"/>
                          </a:solidFill>
                          <a:effectLst/>
                          <a:latin typeface="+mn-lt"/>
                          <a:ea typeface="MS Mincho" panose="02020609040205080304" pitchFamily="49" charset="-128"/>
                          <a:cs typeface="+mn-cs"/>
                        </a:rPr>
                        <a:t>C34.2 Renseigner un planning de rendez-vous</a:t>
                      </a:r>
                    </a:p>
                  </a:txBody>
                  <a:tcPr marL="53373" marR="5337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F4F6"/>
                    </a:solidFill>
                  </a:tcPr>
                </a:tc>
                <a:extLst>
                  <a:ext uri="{0D108BD9-81ED-4DB2-BD59-A6C34878D82A}">
                    <a16:rowId xmlns:a16="http://schemas.microsoft.com/office/drawing/2014/main" val="10006"/>
                  </a:ext>
                </a:extLst>
              </a:tr>
              <a:tr h="271644">
                <a:tc vMerge="1">
                  <a:txBody>
                    <a:bodyPr/>
                    <a:lstStyle/>
                    <a:p>
                      <a:endParaRPr lang="fr-FR"/>
                    </a:p>
                  </a:txBody>
                  <a:tcPr/>
                </a:tc>
                <a:tc>
                  <a:txBody>
                    <a:bodyPr/>
                    <a:lstStyle/>
                    <a:p>
                      <a:pPr marL="0" algn="l" defTabSz="914400" rtl="0" eaLnBrk="1" latinLnBrk="0" hangingPunct="1">
                        <a:spcAft>
                          <a:spcPts val="0"/>
                        </a:spcAft>
                      </a:pPr>
                      <a:r>
                        <a:rPr lang="fr-FR" sz="1200" kern="1200" dirty="0">
                          <a:solidFill>
                            <a:schemeClr val="bg1"/>
                          </a:solidFill>
                          <a:effectLst/>
                          <a:latin typeface="+mn-lt"/>
                          <a:ea typeface="MS Mincho" panose="02020609040205080304" pitchFamily="49" charset="-128"/>
                          <a:cs typeface="+mn-cs"/>
                        </a:rPr>
                        <a:t>C34.3 Optimiser un planning de rendez-vous</a:t>
                      </a:r>
                    </a:p>
                  </a:txBody>
                  <a:tcPr marL="53373" marR="5337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F4F6"/>
                    </a:solidFill>
                  </a:tcPr>
                </a:tc>
                <a:extLst>
                  <a:ext uri="{0D108BD9-81ED-4DB2-BD59-A6C34878D82A}">
                    <a16:rowId xmlns:a16="http://schemas.microsoft.com/office/drawing/2014/main" val="10007"/>
                  </a:ext>
                </a:extLst>
              </a:tr>
              <a:tr h="475397">
                <a:tc>
                  <a:txBody>
                    <a:bodyPr/>
                    <a:lstStyle/>
                    <a:p>
                      <a:pPr marL="0" algn="l" defTabSz="914400" rtl="0" eaLnBrk="1" latinLnBrk="0" hangingPunct="1">
                        <a:spcAft>
                          <a:spcPts val="0"/>
                        </a:spcAft>
                      </a:pPr>
                      <a:r>
                        <a:rPr lang="fr-FR" sz="1200" kern="1200" dirty="0">
                          <a:solidFill>
                            <a:schemeClr val="bg2"/>
                          </a:solidFill>
                          <a:effectLst/>
                          <a:latin typeface="+mn-lt"/>
                          <a:ea typeface="MS Mincho" panose="02020609040205080304" pitchFamily="49" charset="-128"/>
                          <a:cs typeface="+mn-cs"/>
                        </a:rPr>
                        <a:t>C35</a:t>
                      </a:r>
                    </a:p>
                  </a:txBody>
                  <a:tcPr marL="53373" marR="5337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7C8E5"/>
                    </a:solidFill>
                  </a:tcPr>
                </a:tc>
                <a:tc>
                  <a:txBody>
                    <a:bodyPr/>
                    <a:lstStyle/>
                    <a:p>
                      <a:pPr marL="0" algn="l" defTabSz="914400" rtl="0" eaLnBrk="1" latinLnBrk="0" hangingPunct="1">
                        <a:spcAft>
                          <a:spcPts val="0"/>
                        </a:spcAft>
                      </a:pPr>
                      <a:r>
                        <a:rPr lang="fr-FR" sz="1200" b="1" kern="1200" dirty="0">
                          <a:solidFill>
                            <a:schemeClr val="bg2"/>
                          </a:solidFill>
                          <a:effectLst/>
                          <a:latin typeface="+mn-lt"/>
                          <a:ea typeface="MS Mincho" panose="02020609040205080304" pitchFamily="49" charset="-128"/>
                          <a:cs typeface="+mn-cs"/>
                        </a:rPr>
                        <a:t>Participer à la vie d’un institut de beauté et de bien-être</a:t>
                      </a:r>
                    </a:p>
                  </a:txBody>
                  <a:tcPr marL="53373" marR="5337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7C8E5"/>
                    </a:solidFill>
                  </a:tcPr>
                </a:tc>
                <a:extLst>
                  <a:ext uri="{0D108BD9-81ED-4DB2-BD59-A6C34878D82A}">
                    <a16:rowId xmlns:a16="http://schemas.microsoft.com/office/drawing/2014/main" val="10008"/>
                  </a:ext>
                </a:extLst>
              </a:tr>
              <a:tr h="271644">
                <a:tc rowSpan="5">
                  <a:txBody>
                    <a:bodyPr/>
                    <a:lstStyle/>
                    <a:p>
                      <a:pPr marL="0" algn="l" defTabSz="914400" rtl="0" eaLnBrk="1" latinLnBrk="0" hangingPunct="1">
                        <a:spcAft>
                          <a:spcPts val="0"/>
                        </a:spcAft>
                      </a:pPr>
                      <a:r>
                        <a:rPr lang="fr-FR" sz="1200" kern="1200" dirty="0">
                          <a:solidFill>
                            <a:schemeClr val="bg1"/>
                          </a:solidFill>
                          <a:effectLst/>
                          <a:latin typeface="+mn-lt"/>
                          <a:ea typeface="MS Mincho" panose="02020609040205080304" pitchFamily="49" charset="-128"/>
                          <a:cs typeface="+mn-cs"/>
                        </a:rPr>
                        <a:t> </a:t>
                      </a:r>
                    </a:p>
                  </a:txBody>
                  <a:tcPr marL="53373" marR="5337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F4F6"/>
                    </a:solidFill>
                  </a:tcPr>
                </a:tc>
                <a:tc>
                  <a:txBody>
                    <a:bodyPr/>
                    <a:lstStyle/>
                    <a:p>
                      <a:pPr marL="0" algn="l" defTabSz="914400" rtl="0" eaLnBrk="1" latinLnBrk="0" hangingPunct="1">
                        <a:spcAft>
                          <a:spcPts val="0"/>
                        </a:spcAft>
                      </a:pPr>
                      <a:r>
                        <a:rPr lang="fr-FR" sz="1200" kern="1200" dirty="0">
                          <a:solidFill>
                            <a:schemeClr val="bg1"/>
                          </a:solidFill>
                          <a:effectLst/>
                          <a:latin typeface="+mn-lt"/>
                          <a:ea typeface="MS Mincho" panose="02020609040205080304" pitchFamily="49" charset="-128"/>
                          <a:cs typeface="+mn-cs"/>
                        </a:rPr>
                        <a:t>C35.1 S’intégrer dans une équipe</a:t>
                      </a:r>
                    </a:p>
                  </a:txBody>
                  <a:tcPr marL="53373" marR="5337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F4F6"/>
                    </a:solidFill>
                  </a:tcPr>
                </a:tc>
                <a:extLst>
                  <a:ext uri="{0D108BD9-81ED-4DB2-BD59-A6C34878D82A}">
                    <a16:rowId xmlns:a16="http://schemas.microsoft.com/office/drawing/2014/main" val="10009"/>
                  </a:ext>
                </a:extLst>
              </a:tr>
              <a:tr h="475397">
                <a:tc vMerge="1">
                  <a:txBody>
                    <a:bodyPr/>
                    <a:lstStyle/>
                    <a:p>
                      <a:endParaRPr lang="fr-FR"/>
                    </a:p>
                  </a:txBody>
                  <a:tcPr/>
                </a:tc>
                <a:tc>
                  <a:txBody>
                    <a:bodyPr/>
                    <a:lstStyle/>
                    <a:p>
                      <a:pPr marL="0" algn="l" defTabSz="914400" rtl="0" eaLnBrk="1" latinLnBrk="0" hangingPunct="1">
                        <a:spcAft>
                          <a:spcPts val="0"/>
                        </a:spcAft>
                      </a:pPr>
                      <a:r>
                        <a:rPr lang="fr-FR" sz="1200" kern="1200" dirty="0">
                          <a:solidFill>
                            <a:schemeClr val="bg1"/>
                          </a:solidFill>
                          <a:effectLst/>
                          <a:latin typeface="+mn-lt"/>
                          <a:ea typeface="MS Mincho" panose="02020609040205080304" pitchFamily="49" charset="-128"/>
                          <a:cs typeface="+mn-cs"/>
                        </a:rPr>
                        <a:t>C35.2 Aménager et organiser des espaces de travail, d’accueil, de vente et de stockage</a:t>
                      </a:r>
                    </a:p>
                  </a:txBody>
                  <a:tcPr marL="53373" marR="5337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F4F6"/>
                    </a:solidFill>
                  </a:tcPr>
                </a:tc>
                <a:extLst>
                  <a:ext uri="{0D108BD9-81ED-4DB2-BD59-A6C34878D82A}">
                    <a16:rowId xmlns:a16="http://schemas.microsoft.com/office/drawing/2014/main" val="10010"/>
                  </a:ext>
                </a:extLst>
              </a:tr>
              <a:tr h="271644">
                <a:tc vMerge="1">
                  <a:txBody>
                    <a:bodyPr/>
                    <a:lstStyle/>
                    <a:p>
                      <a:endParaRPr lang="fr-FR"/>
                    </a:p>
                  </a:txBody>
                  <a:tcPr/>
                </a:tc>
                <a:tc>
                  <a:txBody>
                    <a:bodyPr/>
                    <a:lstStyle/>
                    <a:p>
                      <a:pPr marL="0" algn="l" defTabSz="914400" rtl="0" eaLnBrk="1" latinLnBrk="0" hangingPunct="1">
                        <a:spcAft>
                          <a:spcPts val="0"/>
                        </a:spcAft>
                      </a:pPr>
                      <a:r>
                        <a:rPr lang="fr-FR" sz="1200" kern="1200" dirty="0">
                          <a:solidFill>
                            <a:schemeClr val="bg1"/>
                          </a:solidFill>
                          <a:effectLst/>
                          <a:latin typeface="+mn-lt"/>
                          <a:ea typeface="MS Mincho" panose="02020609040205080304" pitchFamily="49" charset="-128"/>
                          <a:cs typeface="+mn-cs"/>
                        </a:rPr>
                        <a:t>C35.3 Assurer la veille documentaire</a:t>
                      </a:r>
                    </a:p>
                  </a:txBody>
                  <a:tcPr marL="53373" marR="5337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F4F6"/>
                    </a:solidFill>
                  </a:tcPr>
                </a:tc>
                <a:extLst>
                  <a:ext uri="{0D108BD9-81ED-4DB2-BD59-A6C34878D82A}">
                    <a16:rowId xmlns:a16="http://schemas.microsoft.com/office/drawing/2014/main" val="10011"/>
                  </a:ext>
                </a:extLst>
              </a:tr>
              <a:tr h="271644">
                <a:tc vMerge="1">
                  <a:txBody>
                    <a:bodyPr/>
                    <a:lstStyle/>
                    <a:p>
                      <a:endParaRPr lang="fr-FR"/>
                    </a:p>
                  </a:txBody>
                  <a:tcPr/>
                </a:tc>
                <a:tc>
                  <a:txBody>
                    <a:bodyPr/>
                    <a:lstStyle/>
                    <a:p>
                      <a:pPr marL="0" algn="l" defTabSz="914400" rtl="0" eaLnBrk="1" latinLnBrk="0" hangingPunct="1">
                        <a:spcAft>
                          <a:spcPts val="0"/>
                        </a:spcAft>
                      </a:pPr>
                      <a:r>
                        <a:rPr lang="fr-FR" sz="1200" kern="1200" dirty="0">
                          <a:solidFill>
                            <a:schemeClr val="bg1"/>
                          </a:solidFill>
                          <a:effectLst/>
                          <a:latin typeface="+mn-lt"/>
                          <a:ea typeface="MS Mincho" panose="02020609040205080304" pitchFamily="49" charset="-128"/>
                          <a:cs typeface="+mn-cs"/>
                        </a:rPr>
                        <a:t>C35.4 Gérer les stocks</a:t>
                      </a:r>
                    </a:p>
                  </a:txBody>
                  <a:tcPr marL="53373" marR="5337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F4F6"/>
                    </a:solidFill>
                  </a:tcPr>
                </a:tc>
                <a:extLst>
                  <a:ext uri="{0D108BD9-81ED-4DB2-BD59-A6C34878D82A}">
                    <a16:rowId xmlns:a16="http://schemas.microsoft.com/office/drawing/2014/main" val="10012"/>
                  </a:ext>
                </a:extLst>
              </a:tr>
              <a:tr h="475397">
                <a:tc vMerge="1">
                  <a:txBody>
                    <a:bodyPr/>
                    <a:lstStyle/>
                    <a:p>
                      <a:endParaRPr lang="fr-FR"/>
                    </a:p>
                  </a:txBody>
                  <a:tcPr/>
                </a:tc>
                <a:tc>
                  <a:txBody>
                    <a:bodyPr/>
                    <a:lstStyle/>
                    <a:p>
                      <a:pPr marL="0" algn="l" defTabSz="914400" rtl="0" eaLnBrk="1" latinLnBrk="0" hangingPunct="1">
                        <a:spcAft>
                          <a:spcPts val="0"/>
                        </a:spcAft>
                      </a:pPr>
                      <a:r>
                        <a:rPr lang="fr-FR" sz="1200" kern="1200" dirty="0">
                          <a:solidFill>
                            <a:schemeClr val="bg1"/>
                          </a:solidFill>
                          <a:effectLst/>
                          <a:latin typeface="+mn-lt"/>
                          <a:ea typeface="MS Mincho" panose="02020609040205080304" pitchFamily="49" charset="-128"/>
                          <a:cs typeface="+mn-cs"/>
                        </a:rPr>
                        <a:t>C35.5 Participer à l’élaboration des prix de vente et étiqueter les produits</a:t>
                      </a:r>
                    </a:p>
                  </a:txBody>
                  <a:tcPr marL="53373" marR="5337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F4F6"/>
                    </a:solidFill>
                  </a:tcPr>
                </a:tc>
                <a:extLst>
                  <a:ext uri="{0D108BD9-81ED-4DB2-BD59-A6C34878D82A}">
                    <a16:rowId xmlns:a16="http://schemas.microsoft.com/office/drawing/2014/main" val="10013"/>
                  </a:ext>
                </a:extLst>
              </a:tr>
            </a:tbl>
          </a:graphicData>
        </a:graphic>
      </p:graphicFrame>
      <p:graphicFrame>
        <p:nvGraphicFramePr>
          <p:cNvPr id="9" name="Espace réservé du contenu 5"/>
          <p:cNvGraphicFramePr>
            <a:graphicFrameLocks/>
          </p:cNvGraphicFramePr>
          <p:nvPr>
            <p:extLst>
              <p:ext uri="{D42A27DB-BD31-4B8C-83A1-F6EECF244321}">
                <p14:modId xmlns:p14="http://schemas.microsoft.com/office/powerpoint/2010/main" val="3389982399"/>
              </p:ext>
            </p:extLst>
          </p:nvPr>
        </p:nvGraphicFramePr>
        <p:xfrm>
          <a:off x="5148064" y="1484784"/>
          <a:ext cx="3888432" cy="1640879"/>
        </p:xfrm>
        <a:graphic>
          <a:graphicData uri="http://schemas.openxmlformats.org/drawingml/2006/table">
            <a:tbl>
              <a:tblPr firstRow="1" firstCol="1" bandRow="1" bandCol="1">
                <a:tableStyleId>{5C22544A-7EE6-4342-B048-85BDC9FD1C3A}</a:tableStyleId>
              </a:tblPr>
              <a:tblGrid>
                <a:gridCol w="2322865">
                  <a:extLst>
                    <a:ext uri="{9D8B030D-6E8A-4147-A177-3AD203B41FA5}">
                      <a16:colId xmlns:a16="http://schemas.microsoft.com/office/drawing/2014/main" val="20000"/>
                    </a:ext>
                  </a:extLst>
                </a:gridCol>
                <a:gridCol w="1565567">
                  <a:extLst>
                    <a:ext uri="{9D8B030D-6E8A-4147-A177-3AD203B41FA5}">
                      <a16:colId xmlns:a16="http://schemas.microsoft.com/office/drawing/2014/main" val="20001"/>
                    </a:ext>
                  </a:extLst>
                </a:gridCol>
              </a:tblGrid>
              <a:tr h="432547">
                <a:tc gridSpan="2">
                  <a:txBody>
                    <a:bodyPr/>
                    <a:lstStyle/>
                    <a:p>
                      <a:pPr>
                        <a:lnSpc>
                          <a:spcPct val="107000"/>
                        </a:lnSpc>
                        <a:spcAft>
                          <a:spcPts val="0"/>
                        </a:spcAft>
                      </a:pPr>
                      <a:r>
                        <a:rPr lang="fr-FR" sz="1600" dirty="0">
                          <a:solidFill>
                            <a:schemeClr val="bg2"/>
                          </a:solidFill>
                          <a:effectLst/>
                        </a:rPr>
                        <a:t>S3.3 Savoirs associés liés à  la mise en valeur et à la promotion des produits et des prestations</a:t>
                      </a:r>
                      <a:endParaRPr lang="fr-FR" sz="1600" dirty="0">
                        <a:solidFill>
                          <a:schemeClr val="bg2"/>
                        </a:solidFill>
                        <a:effectLst/>
                        <a:latin typeface="Times New Roman" panose="02020603050405020304" pitchFamily="18" charset="0"/>
                        <a:ea typeface="MS Mincho" panose="02020609040205080304" pitchFamily="49" charset="-128"/>
                      </a:endParaRPr>
                    </a:p>
                  </a:txBody>
                  <a:tcPr marL="68580" marR="68580" marT="0" marB="0">
                    <a:solidFill>
                      <a:srgbClr val="87C8E5"/>
                    </a:solidFill>
                  </a:tcPr>
                </a:tc>
                <a:tc hMerge="1">
                  <a:txBody>
                    <a:bodyPr/>
                    <a:lstStyle/>
                    <a:p>
                      <a:endParaRPr lang="fr-FR"/>
                    </a:p>
                  </a:txBody>
                  <a:tcPr/>
                </a:tc>
                <a:extLst>
                  <a:ext uri="{0D108BD9-81ED-4DB2-BD59-A6C34878D82A}">
                    <a16:rowId xmlns:a16="http://schemas.microsoft.com/office/drawing/2014/main" val="10000"/>
                  </a:ext>
                </a:extLst>
              </a:tr>
              <a:tr h="875958">
                <a:tc>
                  <a:txBody>
                    <a:bodyPr/>
                    <a:lstStyle/>
                    <a:p>
                      <a:pPr>
                        <a:lnSpc>
                          <a:spcPct val="107000"/>
                        </a:lnSpc>
                        <a:spcAft>
                          <a:spcPts val="0"/>
                        </a:spcAft>
                      </a:pPr>
                      <a:r>
                        <a:rPr lang="fr-FR" sz="1200" b="0" dirty="0">
                          <a:solidFill>
                            <a:schemeClr val="bg1"/>
                          </a:solidFill>
                          <a:effectLst/>
                        </a:rPr>
                        <a:t>S3.3.1 COMMUNICATION</a:t>
                      </a:r>
                    </a:p>
                    <a:p>
                      <a:pPr>
                        <a:lnSpc>
                          <a:spcPct val="107000"/>
                        </a:lnSpc>
                        <a:spcAft>
                          <a:spcPts val="0"/>
                        </a:spcAft>
                      </a:pPr>
                      <a:r>
                        <a:rPr lang="fr-FR" sz="1200" b="0" dirty="0">
                          <a:solidFill>
                            <a:schemeClr val="bg1"/>
                          </a:solidFill>
                          <a:effectLst/>
                        </a:rPr>
                        <a:t>Liée à la mise en valeur et à la promotion des produits et des prestations</a:t>
                      </a:r>
                      <a:endParaRPr lang="fr-FR" sz="1200" b="0" dirty="0">
                        <a:solidFill>
                          <a:schemeClr val="bg1"/>
                        </a:solidFill>
                        <a:effectLst/>
                        <a:latin typeface="Times New Roman" panose="02020603050405020304" pitchFamily="18" charset="0"/>
                        <a:ea typeface="MS Mincho" panose="02020609040205080304" pitchFamily="49" charset="-128"/>
                      </a:endParaRPr>
                    </a:p>
                  </a:txBody>
                  <a:tcPr marL="68580" marR="68580" marT="0" marB="0">
                    <a:solidFill>
                      <a:srgbClr val="E6F4F6"/>
                    </a:solidFill>
                  </a:tcPr>
                </a:tc>
                <a:tc>
                  <a:txBody>
                    <a:bodyPr/>
                    <a:lstStyle/>
                    <a:p>
                      <a:pPr algn="ctr">
                        <a:lnSpc>
                          <a:spcPct val="107000"/>
                        </a:lnSpc>
                        <a:spcAft>
                          <a:spcPts val="0"/>
                        </a:spcAft>
                      </a:pPr>
                      <a:r>
                        <a:rPr lang="fr-FR" sz="1200" dirty="0">
                          <a:solidFill>
                            <a:schemeClr val="bg1"/>
                          </a:solidFill>
                          <a:effectLst/>
                        </a:rPr>
                        <a:t>Limites de connaissances</a:t>
                      </a:r>
                      <a:endParaRPr lang="fr-FR" sz="1200" dirty="0">
                        <a:solidFill>
                          <a:schemeClr val="bg1"/>
                        </a:solidFill>
                        <a:effectLst/>
                        <a:latin typeface="Times New Roman" panose="02020603050405020304" pitchFamily="18" charset="0"/>
                        <a:ea typeface="MS Mincho" panose="02020609040205080304" pitchFamily="49" charset="-128"/>
                      </a:endParaRPr>
                    </a:p>
                  </a:txBody>
                  <a:tcPr marL="68580" marR="68580" marT="0" marB="0" anchor="ctr">
                    <a:solidFill>
                      <a:srgbClr val="E6F4F6"/>
                    </a:solidFill>
                  </a:tcPr>
                </a:tc>
                <a:extLst>
                  <a:ext uri="{0D108BD9-81ED-4DB2-BD59-A6C34878D82A}">
                    <a16:rowId xmlns:a16="http://schemas.microsoft.com/office/drawing/2014/main" val="10001"/>
                  </a:ext>
                </a:extLst>
              </a:tr>
            </a:tbl>
          </a:graphicData>
        </a:graphic>
      </p:graphicFrame>
      <p:graphicFrame>
        <p:nvGraphicFramePr>
          <p:cNvPr id="10" name="Tableau 9"/>
          <p:cNvGraphicFramePr>
            <a:graphicFrameLocks noGrp="1"/>
          </p:cNvGraphicFramePr>
          <p:nvPr>
            <p:extLst>
              <p:ext uri="{D42A27DB-BD31-4B8C-83A1-F6EECF244321}">
                <p14:modId xmlns:p14="http://schemas.microsoft.com/office/powerpoint/2010/main" val="1334041490"/>
              </p:ext>
            </p:extLst>
          </p:nvPr>
        </p:nvGraphicFramePr>
        <p:xfrm>
          <a:off x="5148064" y="3356992"/>
          <a:ext cx="3888432" cy="1387867"/>
        </p:xfrm>
        <a:graphic>
          <a:graphicData uri="http://schemas.openxmlformats.org/drawingml/2006/table">
            <a:tbl>
              <a:tblPr firstRow="1" firstCol="1" bandRow="1" bandCol="1">
                <a:tableStyleId>{5C22544A-7EE6-4342-B048-85BDC9FD1C3A}</a:tableStyleId>
              </a:tblPr>
              <a:tblGrid>
                <a:gridCol w="2261962">
                  <a:extLst>
                    <a:ext uri="{9D8B030D-6E8A-4147-A177-3AD203B41FA5}">
                      <a16:colId xmlns:a16="http://schemas.microsoft.com/office/drawing/2014/main" val="20000"/>
                    </a:ext>
                  </a:extLst>
                </a:gridCol>
                <a:gridCol w="1626470">
                  <a:extLst>
                    <a:ext uri="{9D8B030D-6E8A-4147-A177-3AD203B41FA5}">
                      <a16:colId xmlns:a16="http://schemas.microsoft.com/office/drawing/2014/main" val="20001"/>
                    </a:ext>
                  </a:extLst>
                </a:gridCol>
              </a:tblGrid>
              <a:tr h="711804">
                <a:tc gridSpan="2">
                  <a:txBody>
                    <a:bodyPr/>
                    <a:lstStyle/>
                    <a:p>
                      <a:pPr>
                        <a:spcAft>
                          <a:spcPts val="0"/>
                        </a:spcAft>
                      </a:pPr>
                      <a:r>
                        <a:rPr lang="fr-FR" sz="1600" dirty="0">
                          <a:solidFill>
                            <a:schemeClr val="bg2"/>
                          </a:solidFill>
                          <a:effectLst/>
                        </a:rPr>
                        <a:t>S3.4  Savoirs associés liés à l’organisation d’un planning de rendez-vous </a:t>
                      </a:r>
                      <a:endParaRPr lang="fr-FR" sz="1600" dirty="0">
                        <a:solidFill>
                          <a:schemeClr val="bg2"/>
                        </a:solidFill>
                        <a:effectLst/>
                        <a:latin typeface="Times New Roman" panose="02020603050405020304" pitchFamily="18" charset="0"/>
                        <a:ea typeface="MS Mincho" panose="02020609040205080304" pitchFamily="49" charset="-128"/>
                      </a:endParaRPr>
                    </a:p>
                  </a:txBody>
                  <a:tcPr marL="68580" marR="68580" marT="0" marB="0">
                    <a:solidFill>
                      <a:srgbClr val="87C8E5"/>
                    </a:solidFill>
                  </a:tcPr>
                </a:tc>
                <a:tc hMerge="1">
                  <a:txBody>
                    <a:bodyPr/>
                    <a:lstStyle/>
                    <a:p>
                      <a:endParaRPr lang="fr-FR"/>
                    </a:p>
                  </a:txBody>
                  <a:tcPr/>
                </a:tc>
                <a:extLst>
                  <a:ext uri="{0D108BD9-81ED-4DB2-BD59-A6C34878D82A}">
                    <a16:rowId xmlns:a16="http://schemas.microsoft.com/office/drawing/2014/main" val="10000"/>
                  </a:ext>
                </a:extLst>
              </a:tr>
              <a:tr h="656347">
                <a:tc>
                  <a:txBody>
                    <a:bodyPr/>
                    <a:lstStyle/>
                    <a:p>
                      <a:pPr>
                        <a:spcAft>
                          <a:spcPts val="0"/>
                        </a:spcAft>
                      </a:pPr>
                      <a:r>
                        <a:rPr lang="fr-FR" sz="1200" b="0" dirty="0">
                          <a:solidFill>
                            <a:schemeClr val="bg1"/>
                          </a:solidFill>
                          <a:effectLst/>
                        </a:rPr>
                        <a:t>S3.4.1 COMMUNICATION </a:t>
                      </a:r>
                    </a:p>
                    <a:p>
                      <a:pPr>
                        <a:spcAft>
                          <a:spcPts val="0"/>
                        </a:spcAft>
                      </a:pPr>
                      <a:r>
                        <a:rPr lang="fr-FR" sz="1200" b="0" dirty="0">
                          <a:solidFill>
                            <a:schemeClr val="bg1"/>
                          </a:solidFill>
                          <a:effectLst/>
                        </a:rPr>
                        <a:t>Liée à l’organisation d’un planning de rendez-vous</a:t>
                      </a:r>
                      <a:endParaRPr lang="fr-FR" sz="1200" b="0" dirty="0">
                        <a:solidFill>
                          <a:schemeClr val="bg1"/>
                        </a:solidFill>
                        <a:effectLst/>
                        <a:latin typeface="Times New Roman" panose="02020603050405020304" pitchFamily="18" charset="0"/>
                        <a:ea typeface="MS Mincho" panose="02020609040205080304" pitchFamily="49" charset="-128"/>
                      </a:endParaRPr>
                    </a:p>
                  </a:txBody>
                  <a:tcPr marL="68580" marR="68580" marT="0" marB="0">
                    <a:solidFill>
                      <a:srgbClr val="E6F4F6"/>
                    </a:solidFill>
                  </a:tcPr>
                </a:tc>
                <a:tc>
                  <a:txBody>
                    <a:bodyPr/>
                    <a:lstStyle/>
                    <a:p>
                      <a:pPr algn="ctr">
                        <a:spcAft>
                          <a:spcPts val="0"/>
                        </a:spcAft>
                      </a:pPr>
                      <a:r>
                        <a:rPr lang="fr-FR" sz="1200" dirty="0">
                          <a:solidFill>
                            <a:schemeClr val="bg1"/>
                          </a:solidFill>
                          <a:effectLst/>
                        </a:rPr>
                        <a:t>Limites de connaissances</a:t>
                      </a:r>
                      <a:endParaRPr lang="fr-FR" sz="1200" dirty="0">
                        <a:solidFill>
                          <a:schemeClr val="bg1"/>
                        </a:solidFill>
                        <a:effectLst/>
                        <a:latin typeface="Times New Roman" panose="02020603050405020304" pitchFamily="18" charset="0"/>
                        <a:ea typeface="MS Mincho" panose="02020609040205080304" pitchFamily="49" charset="-128"/>
                      </a:endParaRPr>
                    </a:p>
                  </a:txBody>
                  <a:tcPr marL="68580" marR="68580" marT="0" marB="0" anchor="ctr">
                    <a:solidFill>
                      <a:srgbClr val="E6F4F6"/>
                    </a:solidFill>
                  </a:tcPr>
                </a:tc>
                <a:extLst>
                  <a:ext uri="{0D108BD9-81ED-4DB2-BD59-A6C34878D82A}">
                    <a16:rowId xmlns:a16="http://schemas.microsoft.com/office/drawing/2014/main" val="10001"/>
                  </a:ext>
                </a:extLst>
              </a:tr>
            </a:tbl>
          </a:graphicData>
        </a:graphic>
      </p:graphicFrame>
      <p:graphicFrame>
        <p:nvGraphicFramePr>
          <p:cNvPr id="11" name="Tableau 10"/>
          <p:cNvGraphicFramePr>
            <a:graphicFrameLocks noGrp="1"/>
          </p:cNvGraphicFramePr>
          <p:nvPr>
            <p:extLst>
              <p:ext uri="{D42A27DB-BD31-4B8C-83A1-F6EECF244321}">
                <p14:modId xmlns:p14="http://schemas.microsoft.com/office/powerpoint/2010/main" val="1899813888"/>
              </p:ext>
            </p:extLst>
          </p:nvPr>
        </p:nvGraphicFramePr>
        <p:xfrm>
          <a:off x="5148064" y="5013176"/>
          <a:ext cx="3888432" cy="1536508"/>
        </p:xfrm>
        <a:graphic>
          <a:graphicData uri="http://schemas.openxmlformats.org/drawingml/2006/table">
            <a:tbl>
              <a:tblPr firstRow="1" firstCol="1" bandRow="1" bandCol="1">
                <a:tableStyleId>{5C22544A-7EE6-4342-B048-85BDC9FD1C3A}</a:tableStyleId>
              </a:tblPr>
              <a:tblGrid>
                <a:gridCol w="2291180">
                  <a:extLst>
                    <a:ext uri="{9D8B030D-6E8A-4147-A177-3AD203B41FA5}">
                      <a16:colId xmlns:a16="http://schemas.microsoft.com/office/drawing/2014/main" val="20000"/>
                    </a:ext>
                  </a:extLst>
                </a:gridCol>
                <a:gridCol w="1597252">
                  <a:extLst>
                    <a:ext uri="{9D8B030D-6E8A-4147-A177-3AD203B41FA5}">
                      <a16:colId xmlns:a16="http://schemas.microsoft.com/office/drawing/2014/main" val="20001"/>
                    </a:ext>
                  </a:extLst>
                </a:gridCol>
              </a:tblGrid>
              <a:tr h="359899">
                <a:tc gridSpan="2">
                  <a:txBody>
                    <a:bodyPr/>
                    <a:lstStyle/>
                    <a:p>
                      <a:pPr>
                        <a:spcAft>
                          <a:spcPts val="0"/>
                        </a:spcAft>
                      </a:pPr>
                      <a:r>
                        <a:rPr lang="fr-FR" sz="1600" dirty="0">
                          <a:solidFill>
                            <a:schemeClr val="bg2"/>
                          </a:solidFill>
                          <a:effectLst/>
                        </a:rPr>
                        <a:t>S3.5 Savoirs associés liés à la participation à la vie d’un institut de beauté et de bien-être</a:t>
                      </a:r>
                      <a:endParaRPr lang="fr-FR" sz="1600" dirty="0">
                        <a:solidFill>
                          <a:schemeClr val="bg2"/>
                        </a:solidFill>
                        <a:effectLst/>
                        <a:latin typeface="Times New Roman" panose="02020603050405020304" pitchFamily="18" charset="0"/>
                        <a:ea typeface="MS Mincho" panose="02020609040205080304" pitchFamily="49" charset="-128"/>
                      </a:endParaRPr>
                    </a:p>
                  </a:txBody>
                  <a:tcPr marL="68580" marR="68580" marT="0" marB="0">
                    <a:solidFill>
                      <a:srgbClr val="87C8E5"/>
                    </a:solidFill>
                  </a:tcPr>
                </a:tc>
                <a:tc hMerge="1">
                  <a:txBody>
                    <a:bodyPr/>
                    <a:lstStyle/>
                    <a:p>
                      <a:endParaRPr lang="fr-FR"/>
                    </a:p>
                  </a:txBody>
                  <a:tcPr/>
                </a:tc>
                <a:extLst>
                  <a:ext uri="{0D108BD9-81ED-4DB2-BD59-A6C34878D82A}">
                    <a16:rowId xmlns:a16="http://schemas.microsoft.com/office/drawing/2014/main" val="10000"/>
                  </a:ext>
                </a:extLst>
              </a:tr>
              <a:tr h="804988">
                <a:tc>
                  <a:txBody>
                    <a:bodyPr/>
                    <a:lstStyle/>
                    <a:p>
                      <a:pPr>
                        <a:spcAft>
                          <a:spcPts val="0"/>
                        </a:spcAft>
                      </a:pPr>
                      <a:r>
                        <a:rPr lang="fr-FR" sz="1200" b="0" dirty="0">
                          <a:solidFill>
                            <a:schemeClr val="bg1"/>
                          </a:solidFill>
                          <a:effectLst/>
                        </a:rPr>
                        <a:t>S3.5.1 CADRE ORGANISATIONNEL </a:t>
                      </a:r>
                    </a:p>
                    <a:p>
                      <a:pPr>
                        <a:spcAft>
                          <a:spcPts val="0"/>
                        </a:spcAft>
                      </a:pPr>
                      <a:r>
                        <a:rPr lang="fr-FR" sz="1200" b="0" dirty="0">
                          <a:solidFill>
                            <a:schemeClr val="bg1"/>
                          </a:solidFill>
                          <a:effectLst/>
                        </a:rPr>
                        <a:t>lié à la vie de l’institut de beauté et de bien-être</a:t>
                      </a:r>
                      <a:endParaRPr lang="fr-FR" sz="1200" b="0" dirty="0">
                        <a:solidFill>
                          <a:schemeClr val="bg1"/>
                        </a:solidFill>
                        <a:effectLst/>
                        <a:latin typeface="Times New Roman" panose="02020603050405020304" pitchFamily="18" charset="0"/>
                        <a:ea typeface="MS Mincho" panose="02020609040205080304" pitchFamily="49" charset="-128"/>
                      </a:endParaRPr>
                    </a:p>
                  </a:txBody>
                  <a:tcPr marL="68580" marR="68580" marT="0" marB="0">
                    <a:solidFill>
                      <a:srgbClr val="E6F4F6"/>
                    </a:solidFill>
                  </a:tcPr>
                </a:tc>
                <a:tc>
                  <a:txBody>
                    <a:bodyPr/>
                    <a:lstStyle/>
                    <a:p>
                      <a:pPr algn="ctr">
                        <a:spcAft>
                          <a:spcPts val="0"/>
                        </a:spcAft>
                      </a:pPr>
                      <a:r>
                        <a:rPr lang="fr-FR" sz="1200" dirty="0">
                          <a:solidFill>
                            <a:schemeClr val="bg1"/>
                          </a:solidFill>
                          <a:effectLst/>
                        </a:rPr>
                        <a:t>Limites de connaissances</a:t>
                      </a:r>
                      <a:endParaRPr lang="fr-FR" sz="1200" dirty="0">
                        <a:solidFill>
                          <a:schemeClr val="bg1"/>
                        </a:solidFill>
                        <a:effectLst/>
                        <a:latin typeface="Times New Roman" panose="02020603050405020304" pitchFamily="18" charset="0"/>
                        <a:ea typeface="MS Mincho" panose="02020609040205080304" pitchFamily="49" charset="-128"/>
                      </a:endParaRPr>
                    </a:p>
                  </a:txBody>
                  <a:tcPr marL="68580" marR="68580" marT="0" marB="0" anchor="ctr">
                    <a:solidFill>
                      <a:srgbClr val="E6F4F6"/>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9643619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539552" y="332656"/>
            <a:ext cx="8136904" cy="1008112"/>
          </a:xfrm>
          <a:prstGeom prst="rect">
            <a:avLst/>
          </a:prstGeom>
        </p:spPr>
        <p:txBody>
          <a:bodyPr vert="horz" lIns="45720" tIns="0" rIns="45720" bIns="0" anchor="t">
            <a:normAutofit fontScale="97500"/>
          </a:bodyPr>
          <a:lstStyle>
            <a:lvl1pPr algn="l" rtl="0" eaLnBrk="1" latinLnBrk="0" hangingPunct="1">
              <a:spcBef>
                <a:spcPct val="0"/>
              </a:spcBef>
              <a:buNone/>
              <a:defRPr kumimoji="0" sz="4200" b="1" kern="1200"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mj-lt"/>
                <a:ea typeface="+mj-ea"/>
                <a:cs typeface="+mj-cs"/>
              </a:defRPr>
            </a:lvl1pPr>
          </a:lstStyle>
          <a:p>
            <a:pPr algn="ctr"/>
            <a:r>
              <a:rPr lang="fr-FR" dirty="0"/>
              <a:t>Référentiel de certification</a:t>
            </a:r>
          </a:p>
        </p:txBody>
      </p:sp>
      <p:graphicFrame>
        <p:nvGraphicFramePr>
          <p:cNvPr id="13" name="Tableau 12"/>
          <p:cNvGraphicFramePr>
            <a:graphicFrameLocks noGrp="1"/>
          </p:cNvGraphicFramePr>
          <p:nvPr>
            <p:extLst>
              <p:ext uri="{D42A27DB-BD31-4B8C-83A1-F6EECF244321}">
                <p14:modId xmlns:p14="http://schemas.microsoft.com/office/powerpoint/2010/main" val="3647928575"/>
              </p:ext>
            </p:extLst>
          </p:nvPr>
        </p:nvGraphicFramePr>
        <p:xfrm>
          <a:off x="223811" y="1556792"/>
          <a:ext cx="8640960" cy="4595495"/>
        </p:xfrm>
        <a:graphic>
          <a:graphicData uri="http://schemas.openxmlformats.org/drawingml/2006/table">
            <a:tbl>
              <a:tblPr>
                <a:tableStyleId>{3C2FFA5D-87B4-456A-9821-1D502468CF0F}</a:tableStyleId>
              </a:tblPr>
              <a:tblGrid>
                <a:gridCol w="7694188">
                  <a:extLst>
                    <a:ext uri="{9D8B030D-6E8A-4147-A177-3AD203B41FA5}">
                      <a16:colId xmlns:a16="http://schemas.microsoft.com/office/drawing/2014/main" val="20000"/>
                    </a:ext>
                  </a:extLst>
                </a:gridCol>
                <a:gridCol w="946772">
                  <a:extLst>
                    <a:ext uri="{9D8B030D-6E8A-4147-A177-3AD203B41FA5}">
                      <a16:colId xmlns:a16="http://schemas.microsoft.com/office/drawing/2014/main" val="20001"/>
                    </a:ext>
                  </a:extLst>
                </a:gridCol>
              </a:tblGrid>
              <a:tr h="360041">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fr-FR" sz="1400" b="1" u="none" strike="noStrike" cap="none" normalizeH="0" baseline="0" dirty="0">
                          <a:ln>
                            <a:noFill/>
                          </a:ln>
                          <a:solidFill>
                            <a:schemeClr val="bg2"/>
                          </a:solidFill>
                          <a:effectLst/>
                        </a:rPr>
                        <a:t>La certification : le règlement d’examen</a:t>
                      </a:r>
                      <a:endParaRPr kumimoji="0" lang="fr-FR" sz="1400" b="1" i="0" u="none" strike="noStrike" cap="none" normalizeH="0" baseline="0" dirty="0">
                        <a:ln>
                          <a:noFill/>
                        </a:ln>
                        <a:solidFill>
                          <a:schemeClr val="bg2"/>
                        </a:solidFill>
                        <a:effectLst/>
                        <a:latin typeface="Century Gothic" charset="0"/>
                        <a:ea typeface="ＭＳ Ｐゴシック" charset="0"/>
                        <a:cs typeface="ＭＳ Ｐゴシック" charset="0"/>
                      </a:endParaRPr>
                    </a:p>
                  </a:txBody>
                  <a:tcPr marT="45718" marB="45718" horzOverflow="overflow">
                    <a:solidFill>
                      <a:srgbClr val="87C8E5"/>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fr-FR" sz="1400" b="1" u="none" strike="noStrike" cap="none" normalizeH="0" baseline="0" dirty="0" err="1">
                          <a:ln>
                            <a:noFill/>
                          </a:ln>
                          <a:solidFill>
                            <a:schemeClr val="bg2"/>
                          </a:solidFill>
                          <a:effectLst/>
                        </a:rPr>
                        <a:t>Coef</a:t>
                      </a:r>
                      <a:r>
                        <a:rPr kumimoji="0" lang="fr-FR" sz="1400" b="1" u="none" strike="noStrike" cap="none" normalizeH="0" baseline="0" dirty="0">
                          <a:ln>
                            <a:noFill/>
                          </a:ln>
                          <a:solidFill>
                            <a:schemeClr val="bg2"/>
                          </a:solidFill>
                          <a:effectLst/>
                        </a:rPr>
                        <a:t> :22</a:t>
                      </a:r>
                      <a:endParaRPr kumimoji="0" lang="fr-FR" sz="1400" b="1" i="0" u="none" strike="noStrike" cap="none" normalizeH="0" baseline="0" dirty="0">
                        <a:ln>
                          <a:noFill/>
                        </a:ln>
                        <a:solidFill>
                          <a:schemeClr val="bg2"/>
                        </a:solidFill>
                        <a:effectLst/>
                        <a:latin typeface="Century Gothic" charset="0"/>
                        <a:ea typeface="ＭＳ Ｐゴシック" charset="0"/>
                        <a:cs typeface="ＭＳ Ｐゴシック" charset="0"/>
                      </a:endParaRPr>
                    </a:p>
                  </a:txBody>
                  <a:tcPr marT="45718" marB="45718" horzOverflow="overflow">
                    <a:solidFill>
                      <a:srgbClr val="87C8E5"/>
                    </a:solidFill>
                  </a:tcPr>
                </a:tc>
                <a:extLst>
                  <a:ext uri="{0D108BD9-81ED-4DB2-BD59-A6C34878D82A}">
                    <a16:rowId xmlns:a16="http://schemas.microsoft.com/office/drawing/2014/main" val="10000"/>
                  </a:ext>
                </a:extLst>
              </a:tr>
              <a:tr h="300739">
                <a:tc>
                  <a:txBody>
                    <a:bodyPr/>
                    <a:lstStyle/>
                    <a:p>
                      <a:pPr>
                        <a:lnSpc>
                          <a:spcPct val="107000"/>
                        </a:lnSpc>
                        <a:spcAft>
                          <a:spcPts val="0"/>
                        </a:spcAft>
                      </a:pPr>
                      <a:r>
                        <a:rPr lang="fr-FR" sz="1800" b="1" dirty="0">
                          <a:effectLst/>
                          <a:latin typeface="Calibri" panose="020F0502020204030204" pitchFamily="34" charset="0"/>
                          <a:ea typeface="Calibri" panose="020F0502020204030204" pitchFamily="34" charset="0"/>
                          <a:cs typeface="Times New Roman" panose="02020603050405020304" pitchFamily="18" charset="0"/>
                        </a:rPr>
                        <a:t>EP1 -- Techniques esthétiques du visage, des mains et des pieds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800" dirty="0">
                          <a:effectLst/>
                          <a:latin typeface="Calibri" panose="020F0502020204030204" pitchFamily="34" charset="0"/>
                          <a:ea typeface="Calibri" panose="020F0502020204030204" pitchFamily="34" charset="0"/>
                          <a:cs typeface="Times New Roman" panose="02020603050405020304" pitchFamily="18" charset="0"/>
                        </a:rPr>
                        <a:t>dont la Prévention Santé Environnement</a:t>
                      </a:r>
                    </a:p>
                  </a:txBody>
                  <a:tcPr marL="68580" marR="68580" marT="0" marB="0"/>
                </a:tc>
                <a:tc>
                  <a:txBody>
                    <a:bodyPr/>
                    <a:lstStyle/>
                    <a:p>
                      <a:pPr algn="ctr">
                        <a:lnSpc>
                          <a:spcPct val="107000"/>
                        </a:lnSpc>
                        <a:spcAft>
                          <a:spcPts val="0"/>
                        </a:spcAft>
                      </a:pPr>
                      <a:r>
                        <a:rPr lang="fr-FR" sz="1800" b="1" dirty="0">
                          <a:effectLst/>
                          <a:latin typeface="Calibri" panose="020F0502020204030204" pitchFamily="34" charset="0"/>
                          <a:ea typeface="Calibri" panose="020F0502020204030204" pitchFamily="34" charset="0"/>
                          <a:cs typeface="Times New Roman" panose="02020603050405020304" pitchFamily="18" charset="0"/>
                        </a:rPr>
                        <a:t>6</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1"/>
                  </a:ext>
                </a:extLst>
              </a:tr>
              <a:tr h="421117">
                <a:tc>
                  <a:txBody>
                    <a:bodyPr/>
                    <a:lstStyle/>
                    <a:p>
                      <a:pPr>
                        <a:lnSpc>
                          <a:spcPct val="107000"/>
                        </a:lnSpc>
                        <a:spcAft>
                          <a:spcPts val="0"/>
                        </a:spcAft>
                      </a:pPr>
                      <a:r>
                        <a:rPr lang="fr-FR" sz="1800" b="1" dirty="0">
                          <a:effectLst/>
                          <a:latin typeface="Calibri" panose="020F0502020204030204" pitchFamily="34" charset="0"/>
                          <a:ea typeface="Calibri" panose="020F0502020204030204" pitchFamily="34" charset="0"/>
                          <a:cs typeface="Times New Roman" panose="02020603050405020304" pitchFamily="18" charset="0"/>
                        </a:rPr>
                        <a:t>EP2 – Techniques esthétiques liées aux phanères</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800" b="1" dirty="0">
                          <a:effectLst/>
                          <a:latin typeface="Calibri" panose="020F0502020204030204" pitchFamily="34" charset="0"/>
                          <a:ea typeface="Calibri" panose="020F0502020204030204" pitchFamily="34" charset="0"/>
                          <a:cs typeface="Times New Roman" panose="02020603050405020304" pitchFamily="18" charset="0"/>
                        </a:rPr>
                        <a:t>4</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2"/>
                  </a:ext>
                </a:extLst>
              </a:tr>
              <a:tr h="720080">
                <a:tc>
                  <a:txBody>
                    <a:bodyPr/>
                    <a:lstStyle/>
                    <a:p>
                      <a:pPr>
                        <a:lnSpc>
                          <a:spcPct val="107000"/>
                        </a:lnSpc>
                        <a:spcAft>
                          <a:spcPts val="0"/>
                        </a:spcAft>
                      </a:pPr>
                      <a:r>
                        <a:rPr lang="fr-FR" sz="1800" b="1" dirty="0">
                          <a:effectLst/>
                          <a:latin typeface="Calibri" panose="020F0502020204030204" pitchFamily="34" charset="0"/>
                          <a:ea typeface="Calibri" panose="020F0502020204030204" pitchFamily="34" charset="0"/>
                          <a:cs typeface="Times New Roman" panose="02020603050405020304" pitchFamily="18" charset="0"/>
                        </a:rPr>
                        <a:t>EP3 – Conduite d’un institut de beauté et de bien-être : Relation avec la clientèle et vie de l’institut</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800" b="1" dirty="0">
                          <a:effectLst/>
                          <a:latin typeface="Calibri" panose="020F0502020204030204" pitchFamily="34" charset="0"/>
                          <a:ea typeface="Calibri" panose="020F0502020204030204" pitchFamily="34" charset="0"/>
                          <a:cs typeface="Times New Roman" panose="02020603050405020304" pitchFamily="18" charset="0"/>
                        </a:rPr>
                        <a:t>4</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3"/>
                  </a:ext>
                </a:extLst>
              </a:tr>
              <a:tr h="504056">
                <a:tc>
                  <a:txBody>
                    <a:bodyPr/>
                    <a:lstStyle/>
                    <a:p>
                      <a:pPr>
                        <a:lnSpc>
                          <a:spcPct val="107000"/>
                        </a:lnSpc>
                        <a:spcAft>
                          <a:spcPts val="0"/>
                        </a:spcAft>
                      </a:pPr>
                      <a:r>
                        <a:rPr lang="fr-FR" sz="1800" b="1" dirty="0">
                          <a:effectLst/>
                          <a:latin typeface="Calibri" panose="020F0502020204030204" pitchFamily="34" charset="0"/>
                          <a:ea typeface="Calibri" panose="020F0502020204030204" pitchFamily="34" charset="0"/>
                          <a:cs typeface="Times New Roman" panose="02020603050405020304" pitchFamily="18" charset="0"/>
                        </a:rPr>
                        <a:t>EG1</a:t>
                      </a:r>
                      <a:r>
                        <a:rPr lang="fr-FR" sz="1800" dirty="0">
                          <a:effectLst/>
                          <a:latin typeface="Calibri" panose="020F0502020204030204" pitchFamily="34" charset="0"/>
                          <a:ea typeface="Calibri" panose="020F0502020204030204" pitchFamily="34" charset="0"/>
                          <a:cs typeface="Times New Roman" panose="02020603050405020304" pitchFamily="18" charset="0"/>
                        </a:rPr>
                        <a:t> : Français et histoire géographie-enseignement moral et civique</a:t>
                      </a:r>
                    </a:p>
                  </a:txBody>
                  <a:tcPr marL="68580" marR="68580" marT="0" marB="0"/>
                </a:tc>
                <a:tc>
                  <a:txBody>
                    <a:bodyPr/>
                    <a:lstStyle/>
                    <a:p>
                      <a:pPr algn="ctr">
                        <a:lnSpc>
                          <a:spcPct val="107000"/>
                        </a:lnSpc>
                        <a:spcAft>
                          <a:spcPts val="0"/>
                        </a:spcAft>
                      </a:pPr>
                      <a:r>
                        <a:rPr lang="fr-FR" sz="1800" dirty="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nchor="ctr"/>
                </a:tc>
                <a:extLst>
                  <a:ext uri="{0D108BD9-81ED-4DB2-BD59-A6C34878D82A}">
                    <a16:rowId xmlns:a16="http://schemas.microsoft.com/office/drawing/2014/main" val="10004"/>
                  </a:ext>
                </a:extLst>
              </a:tr>
              <a:tr h="576064">
                <a:tc>
                  <a:txBody>
                    <a:bodyPr/>
                    <a:lstStyle/>
                    <a:p>
                      <a:pPr>
                        <a:lnSpc>
                          <a:spcPct val="107000"/>
                        </a:lnSpc>
                        <a:spcAft>
                          <a:spcPts val="0"/>
                        </a:spcAft>
                      </a:pPr>
                      <a:r>
                        <a:rPr lang="fr-FR" sz="1800" b="1" dirty="0">
                          <a:effectLst/>
                          <a:latin typeface="Calibri" panose="020F0502020204030204" pitchFamily="34" charset="0"/>
                          <a:ea typeface="Calibri" panose="020F0502020204030204" pitchFamily="34" charset="0"/>
                          <a:cs typeface="Times New Roman" panose="02020603050405020304" pitchFamily="18" charset="0"/>
                        </a:rPr>
                        <a:t>EG2</a:t>
                      </a:r>
                      <a:r>
                        <a:rPr lang="fr-FR" sz="1800" dirty="0">
                          <a:effectLst/>
                          <a:latin typeface="Calibri" panose="020F0502020204030204" pitchFamily="34" charset="0"/>
                          <a:ea typeface="Calibri" panose="020F0502020204030204" pitchFamily="34" charset="0"/>
                          <a:cs typeface="Times New Roman" panose="02020603050405020304" pitchFamily="18" charset="0"/>
                        </a:rPr>
                        <a:t> : Mathématiques, sciences physiques et chimiques</a:t>
                      </a:r>
                    </a:p>
                  </a:txBody>
                  <a:tcPr marL="68580" marR="68580" marT="0" marB="0"/>
                </a:tc>
                <a:tc>
                  <a:txBody>
                    <a:bodyPr/>
                    <a:lstStyle/>
                    <a:p>
                      <a:pPr algn="ctr">
                        <a:lnSpc>
                          <a:spcPct val="107000"/>
                        </a:lnSpc>
                        <a:spcAft>
                          <a:spcPts val="0"/>
                        </a:spcAft>
                      </a:pPr>
                      <a:r>
                        <a:rPr lang="fr-FR" sz="1800" dirty="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nchor="ctr"/>
                </a:tc>
                <a:extLst>
                  <a:ext uri="{0D108BD9-81ED-4DB2-BD59-A6C34878D82A}">
                    <a16:rowId xmlns:a16="http://schemas.microsoft.com/office/drawing/2014/main" val="10005"/>
                  </a:ext>
                </a:extLst>
              </a:tr>
              <a:tr h="504056">
                <a:tc>
                  <a:txBody>
                    <a:bodyPr/>
                    <a:lstStyle/>
                    <a:p>
                      <a:pPr>
                        <a:lnSpc>
                          <a:spcPct val="107000"/>
                        </a:lnSpc>
                        <a:spcAft>
                          <a:spcPts val="0"/>
                        </a:spcAft>
                      </a:pPr>
                      <a:r>
                        <a:rPr lang="fr-FR" sz="1800" b="1" dirty="0">
                          <a:effectLst/>
                          <a:latin typeface="Calibri" panose="020F0502020204030204" pitchFamily="34" charset="0"/>
                          <a:ea typeface="Calibri" panose="020F0502020204030204" pitchFamily="34" charset="0"/>
                          <a:cs typeface="Times New Roman" panose="02020603050405020304" pitchFamily="18" charset="0"/>
                        </a:rPr>
                        <a:t>EG3</a:t>
                      </a:r>
                      <a:r>
                        <a:rPr lang="fr-FR" sz="1800" dirty="0">
                          <a:effectLst/>
                          <a:latin typeface="Calibri" panose="020F0502020204030204" pitchFamily="34" charset="0"/>
                          <a:ea typeface="Calibri" panose="020F0502020204030204" pitchFamily="34" charset="0"/>
                          <a:cs typeface="Times New Roman" panose="02020603050405020304" pitchFamily="18" charset="0"/>
                        </a:rPr>
                        <a:t> : Education physique et sportive</a:t>
                      </a:r>
                    </a:p>
                  </a:txBody>
                  <a:tcPr marL="68580" marR="68580" marT="0" marB="0"/>
                </a:tc>
                <a:tc>
                  <a:txBody>
                    <a:bodyPr/>
                    <a:lstStyle/>
                    <a:p>
                      <a:pPr algn="ctr">
                        <a:lnSpc>
                          <a:spcPct val="107000"/>
                        </a:lnSpc>
                        <a:spcAft>
                          <a:spcPts val="0"/>
                        </a:spcAft>
                      </a:pPr>
                      <a:r>
                        <a:rPr lang="fr-FR" sz="1800" dirty="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nchor="ctr"/>
                </a:tc>
                <a:extLst>
                  <a:ext uri="{0D108BD9-81ED-4DB2-BD59-A6C34878D82A}">
                    <a16:rowId xmlns:a16="http://schemas.microsoft.com/office/drawing/2014/main" val="10006"/>
                  </a:ext>
                </a:extLst>
              </a:tr>
              <a:tr h="432048">
                <a:tc>
                  <a:txBody>
                    <a:bodyPr/>
                    <a:lstStyle/>
                    <a:p>
                      <a:pPr>
                        <a:lnSpc>
                          <a:spcPct val="107000"/>
                        </a:lnSpc>
                        <a:spcAft>
                          <a:spcPts val="0"/>
                        </a:spcAft>
                      </a:pPr>
                      <a:r>
                        <a:rPr lang="fr-FR" sz="1800" b="1" dirty="0">
                          <a:effectLst/>
                          <a:latin typeface="Calibri" panose="020F0502020204030204" pitchFamily="34" charset="0"/>
                          <a:ea typeface="Calibri" panose="020F0502020204030204" pitchFamily="34" charset="0"/>
                          <a:cs typeface="Times New Roman" panose="02020603050405020304" pitchFamily="18" charset="0"/>
                        </a:rPr>
                        <a:t>EG4</a:t>
                      </a:r>
                      <a:r>
                        <a:rPr lang="fr-FR" sz="1800" dirty="0">
                          <a:effectLst/>
                          <a:latin typeface="Calibri" panose="020F0502020204030204" pitchFamily="34" charset="0"/>
                          <a:ea typeface="Calibri" panose="020F0502020204030204" pitchFamily="34" charset="0"/>
                          <a:cs typeface="Times New Roman" panose="02020603050405020304" pitchFamily="18" charset="0"/>
                        </a:rPr>
                        <a:t> : Langues vivantes étrangères</a:t>
                      </a:r>
                    </a:p>
                  </a:txBody>
                  <a:tcPr marL="68580" marR="68580" marT="0" marB="0"/>
                </a:tc>
                <a:tc>
                  <a:txBody>
                    <a:bodyPr/>
                    <a:lstStyle/>
                    <a:p>
                      <a:pPr algn="ctr">
                        <a:lnSpc>
                          <a:spcPct val="107000"/>
                        </a:lnSpc>
                        <a:spcAft>
                          <a:spcPts val="0"/>
                        </a:spcAft>
                      </a:pPr>
                      <a:r>
                        <a:rPr lang="fr-FR" sz="1800" dirty="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nchor="ctr"/>
                </a:tc>
                <a:extLst>
                  <a:ext uri="{0D108BD9-81ED-4DB2-BD59-A6C34878D82A}">
                    <a16:rowId xmlns:a16="http://schemas.microsoft.com/office/drawing/2014/main" val="10007"/>
                  </a:ext>
                </a:extLst>
              </a:tr>
              <a:tr h="504056">
                <a:tc>
                  <a:txBody>
                    <a:bodyPr/>
                    <a:lstStyle/>
                    <a:p>
                      <a:pPr>
                        <a:lnSpc>
                          <a:spcPct val="107000"/>
                        </a:lnSpc>
                        <a:spcAft>
                          <a:spcPts val="0"/>
                        </a:spcAft>
                      </a:pPr>
                      <a:r>
                        <a:rPr lang="fr-FR" sz="1800" b="1" dirty="0">
                          <a:effectLst/>
                          <a:latin typeface="Calibri" panose="020F0502020204030204" pitchFamily="34" charset="0"/>
                          <a:ea typeface="Calibri" panose="020F0502020204030204" pitchFamily="34" charset="0"/>
                          <a:cs typeface="Times New Roman" panose="02020603050405020304" pitchFamily="18" charset="0"/>
                        </a:rPr>
                        <a:t>UF</a:t>
                      </a:r>
                      <a:r>
                        <a:rPr lang="fr-FR" sz="1800" dirty="0">
                          <a:effectLst/>
                          <a:latin typeface="Calibri" panose="020F0502020204030204" pitchFamily="34" charset="0"/>
                          <a:ea typeface="Calibri" panose="020F0502020204030204" pitchFamily="34" charset="0"/>
                          <a:cs typeface="Times New Roman" panose="02020603050405020304" pitchFamily="18" charset="0"/>
                        </a:rPr>
                        <a:t> : Arts appliqués et cultures artistiques</a:t>
                      </a:r>
                    </a:p>
                  </a:txBody>
                  <a:tcPr marL="68580" marR="68580" marT="0" marB="0"/>
                </a:tc>
                <a:tc>
                  <a:txBody>
                    <a:bodyPr/>
                    <a:lstStyle/>
                    <a:p>
                      <a:pPr algn="ctr">
                        <a:lnSpc>
                          <a:spcPct val="107000"/>
                        </a:lnSpc>
                        <a:spcAft>
                          <a:spcPts val="0"/>
                        </a:spcAft>
                      </a:pPr>
                      <a:r>
                        <a:rPr lang="fr-FR" sz="1800" dirty="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nchor="ct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1626141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60648"/>
            <a:ext cx="8712968" cy="637251"/>
          </a:xfrm>
        </p:spPr>
        <p:txBody>
          <a:bodyPr>
            <a:normAutofit fontScale="90000"/>
          </a:bodyPr>
          <a:lstStyle/>
          <a:p>
            <a:pPr algn="ctr"/>
            <a:r>
              <a:rPr lang="fr-FR" dirty="0"/>
              <a:t>RENOVATION DU CAP ECP</a:t>
            </a:r>
          </a:p>
        </p:txBody>
      </p:sp>
      <p:sp>
        <p:nvSpPr>
          <p:cNvPr id="4" name="Ellipse 3">
            <a:extLst>
              <a:ext uri="{FF2B5EF4-FFF2-40B4-BE49-F238E27FC236}">
                <a16:creationId xmlns:a16="http://schemas.microsoft.com/office/drawing/2014/main" id="{00554434-D5AF-4FE1-BBA4-90366C785B1B}"/>
              </a:ext>
            </a:extLst>
          </p:cNvPr>
          <p:cNvSpPr/>
          <p:nvPr/>
        </p:nvSpPr>
        <p:spPr>
          <a:xfrm>
            <a:off x="20252" y="1107977"/>
            <a:ext cx="2699792" cy="1587689"/>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fr-FR" sz="1600" dirty="0">
                <a:latin typeface="+mj-lt"/>
              </a:rPr>
              <a:t>Membres de l’éducation nationale</a:t>
            </a:r>
          </a:p>
        </p:txBody>
      </p:sp>
      <p:sp>
        <p:nvSpPr>
          <p:cNvPr id="13" name="Ellipse 12">
            <a:extLst>
              <a:ext uri="{FF2B5EF4-FFF2-40B4-BE49-F238E27FC236}">
                <a16:creationId xmlns:a16="http://schemas.microsoft.com/office/drawing/2014/main" id="{24AB0E7A-7853-4D56-8C10-73BDE978FCB2}"/>
              </a:ext>
            </a:extLst>
          </p:cNvPr>
          <p:cNvSpPr/>
          <p:nvPr/>
        </p:nvSpPr>
        <p:spPr>
          <a:xfrm>
            <a:off x="6208912" y="1091077"/>
            <a:ext cx="2795524" cy="1589887"/>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r-FR" sz="1500" dirty="0">
                <a:latin typeface="+mj-lt"/>
              </a:rPr>
              <a:t>Professionnelles</a:t>
            </a:r>
          </a:p>
        </p:txBody>
      </p:sp>
      <p:sp>
        <p:nvSpPr>
          <p:cNvPr id="14" name="Flèche : double flèche horizontale 13">
            <a:extLst>
              <a:ext uri="{FF2B5EF4-FFF2-40B4-BE49-F238E27FC236}">
                <a16:creationId xmlns:a16="http://schemas.microsoft.com/office/drawing/2014/main" id="{0DD217C0-7C89-4A12-8425-B3D009C97915}"/>
              </a:ext>
            </a:extLst>
          </p:cNvPr>
          <p:cNvSpPr/>
          <p:nvPr/>
        </p:nvSpPr>
        <p:spPr>
          <a:xfrm>
            <a:off x="2732639" y="1689165"/>
            <a:ext cx="3476273" cy="425315"/>
          </a:xfrm>
          <a:prstGeom prst="leftRigh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fr-FR" dirty="0"/>
              <a:t>ECHANGES</a:t>
            </a:r>
          </a:p>
        </p:txBody>
      </p:sp>
      <p:sp>
        <p:nvSpPr>
          <p:cNvPr id="16" name="Ellipse 15">
            <a:extLst>
              <a:ext uri="{FF2B5EF4-FFF2-40B4-BE49-F238E27FC236}">
                <a16:creationId xmlns:a16="http://schemas.microsoft.com/office/drawing/2014/main" id="{149C437E-510A-4E92-BDAF-462140C35A60}"/>
              </a:ext>
            </a:extLst>
          </p:cNvPr>
          <p:cNvSpPr/>
          <p:nvPr/>
        </p:nvSpPr>
        <p:spPr>
          <a:xfrm>
            <a:off x="3065148" y="2959687"/>
            <a:ext cx="2722134" cy="1722519"/>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600" dirty="0">
                <a:latin typeface="+mj-lt"/>
              </a:rPr>
              <a:t>CPC </a:t>
            </a:r>
          </a:p>
          <a:p>
            <a:pPr algn="ctr"/>
            <a:r>
              <a:rPr lang="fr-FR" sz="1600" dirty="0">
                <a:latin typeface="+mj-lt"/>
              </a:rPr>
              <a:t>Commission Professionnelle Consultative</a:t>
            </a:r>
          </a:p>
        </p:txBody>
      </p:sp>
      <p:sp>
        <p:nvSpPr>
          <p:cNvPr id="19" name="Flèche : double flèche horizontale 18">
            <a:extLst>
              <a:ext uri="{FF2B5EF4-FFF2-40B4-BE49-F238E27FC236}">
                <a16:creationId xmlns:a16="http://schemas.microsoft.com/office/drawing/2014/main" id="{8F912FAA-F811-4A5C-ACB7-9A4C47A972B8}"/>
              </a:ext>
            </a:extLst>
          </p:cNvPr>
          <p:cNvSpPr/>
          <p:nvPr/>
        </p:nvSpPr>
        <p:spPr>
          <a:xfrm rot="2356356">
            <a:off x="2022613" y="2747029"/>
            <a:ext cx="1280849" cy="425315"/>
          </a:xfrm>
          <a:prstGeom prst="leftRigh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fr-FR" sz="1400" b="1" dirty="0"/>
              <a:t>Echanges</a:t>
            </a:r>
          </a:p>
        </p:txBody>
      </p:sp>
      <p:sp>
        <p:nvSpPr>
          <p:cNvPr id="20" name="Flèche : double flèche horizontale 19">
            <a:extLst>
              <a:ext uri="{FF2B5EF4-FFF2-40B4-BE49-F238E27FC236}">
                <a16:creationId xmlns:a16="http://schemas.microsoft.com/office/drawing/2014/main" id="{CB5F1E48-0040-4B49-BDAF-D8D86CA013DD}"/>
              </a:ext>
            </a:extLst>
          </p:cNvPr>
          <p:cNvSpPr/>
          <p:nvPr/>
        </p:nvSpPr>
        <p:spPr>
          <a:xfrm rot="18999209">
            <a:off x="5471707" y="2676104"/>
            <a:ext cx="1249461" cy="425315"/>
          </a:xfrm>
          <a:prstGeom prst="leftRigh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fr-FR" sz="1400" b="1" dirty="0"/>
              <a:t>Echanges</a:t>
            </a:r>
          </a:p>
        </p:txBody>
      </p:sp>
      <p:sp>
        <p:nvSpPr>
          <p:cNvPr id="31" name="Flèche : droite 30">
            <a:extLst>
              <a:ext uri="{FF2B5EF4-FFF2-40B4-BE49-F238E27FC236}">
                <a16:creationId xmlns:a16="http://schemas.microsoft.com/office/drawing/2014/main" id="{8F20D750-DBEC-4C55-ACD7-B9B7E5682BFF}"/>
              </a:ext>
            </a:extLst>
          </p:cNvPr>
          <p:cNvSpPr/>
          <p:nvPr/>
        </p:nvSpPr>
        <p:spPr>
          <a:xfrm>
            <a:off x="459922" y="4425553"/>
            <a:ext cx="8432558" cy="2232248"/>
          </a:xfrm>
          <a:prstGeom prst="right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dirty="0"/>
          </a:p>
        </p:txBody>
      </p:sp>
      <p:sp>
        <p:nvSpPr>
          <p:cNvPr id="32" name="ZoneTexte 31">
            <a:extLst>
              <a:ext uri="{FF2B5EF4-FFF2-40B4-BE49-F238E27FC236}">
                <a16:creationId xmlns:a16="http://schemas.microsoft.com/office/drawing/2014/main" id="{A3F9F3A0-CFBE-4FB0-8C0F-6979535F702F}"/>
              </a:ext>
            </a:extLst>
          </p:cNvPr>
          <p:cNvSpPr txBox="1"/>
          <p:nvPr/>
        </p:nvSpPr>
        <p:spPr>
          <a:xfrm>
            <a:off x="459922" y="5055111"/>
            <a:ext cx="1834240" cy="1107996"/>
          </a:xfrm>
          <a:prstGeom prst="rect">
            <a:avLst/>
          </a:prstGeom>
          <a:noFill/>
        </p:spPr>
        <p:txBody>
          <a:bodyPr wrap="square" rtlCol="0">
            <a:spAutoFit/>
          </a:bodyPr>
          <a:lstStyle/>
          <a:p>
            <a:r>
              <a:rPr lang="fr-FR" sz="1600" dirty="0"/>
              <a:t>Début de       l ’écriture Septembre 2017</a:t>
            </a:r>
          </a:p>
          <a:p>
            <a:endParaRPr lang="fr-FR" dirty="0"/>
          </a:p>
        </p:txBody>
      </p:sp>
      <p:sp>
        <p:nvSpPr>
          <p:cNvPr id="33" name="Rectangle 32">
            <a:extLst>
              <a:ext uri="{FF2B5EF4-FFF2-40B4-BE49-F238E27FC236}">
                <a16:creationId xmlns:a16="http://schemas.microsoft.com/office/drawing/2014/main" id="{166A8FA3-4F45-448B-B390-772D426FA75C}"/>
              </a:ext>
            </a:extLst>
          </p:cNvPr>
          <p:cNvSpPr/>
          <p:nvPr/>
        </p:nvSpPr>
        <p:spPr>
          <a:xfrm>
            <a:off x="2166788" y="5013769"/>
            <a:ext cx="1639276" cy="1077218"/>
          </a:xfrm>
          <a:prstGeom prst="rect">
            <a:avLst/>
          </a:prstGeom>
        </p:spPr>
        <p:txBody>
          <a:bodyPr wrap="square">
            <a:spAutoFit/>
          </a:bodyPr>
          <a:lstStyle/>
          <a:p>
            <a:pPr algn="ctr"/>
            <a:r>
              <a:rPr lang="fr-FR" sz="1600" dirty="0"/>
              <a:t>1</a:t>
            </a:r>
            <a:r>
              <a:rPr lang="fr-FR" sz="1600" baseline="30000" dirty="0"/>
              <a:t>er</a:t>
            </a:r>
            <a:r>
              <a:rPr lang="fr-FR" sz="1600" dirty="0"/>
              <a:t> vote de la CPC</a:t>
            </a:r>
          </a:p>
          <a:p>
            <a:pPr algn="ctr"/>
            <a:r>
              <a:rPr lang="fr-FR" sz="1600" dirty="0"/>
              <a:t>Novembre 2017 RAP</a:t>
            </a:r>
          </a:p>
        </p:txBody>
      </p:sp>
      <p:sp>
        <p:nvSpPr>
          <p:cNvPr id="34" name="Rectangle 33">
            <a:extLst>
              <a:ext uri="{FF2B5EF4-FFF2-40B4-BE49-F238E27FC236}">
                <a16:creationId xmlns:a16="http://schemas.microsoft.com/office/drawing/2014/main" id="{D7951384-1B7A-44B4-B19F-D87B5AF90BCA}"/>
              </a:ext>
            </a:extLst>
          </p:cNvPr>
          <p:cNvSpPr/>
          <p:nvPr/>
        </p:nvSpPr>
        <p:spPr>
          <a:xfrm>
            <a:off x="3743910" y="5003068"/>
            <a:ext cx="1584172" cy="1077218"/>
          </a:xfrm>
          <a:prstGeom prst="rect">
            <a:avLst/>
          </a:prstGeom>
        </p:spPr>
        <p:txBody>
          <a:bodyPr wrap="square">
            <a:spAutoFit/>
          </a:bodyPr>
          <a:lstStyle/>
          <a:p>
            <a:pPr algn="ctr"/>
            <a:r>
              <a:rPr lang="fr-FR" sz="1600" dirty="0"/>
              <a:t>Fin de l ’écriture Début Mars 2018</a:t>
            </a:r>
          </a:p>
        </p:txBody>
      </p:sp>
      <p:sp>
        <p:nvSpPr>
          <p:cNvPr id="35" name="Rectangle 34">
            <a:extLst>
              <a:ext uri="{FF2B5EF4-FFF2-40B4-BE49-F238E27FC236}">
                <a16:creationId xmlns:a16="http://schemas.microsoft.com/office/drawing/2014/main" id="{B5283D29-0B4A-4BC3-9D63-EB2759177473}"/>
              </a:ext>
            </a:extLst>
          </p:cNvPr>
          <p:cNvSpPr/>
          <p:nvPr/>
        </p:nvSpPr>
        <p:spPr>
          <a:xfrm>
            <a:off x="5217059" y="5013769"/>
            <a:ext cx="1296144" cy="1077218"/>
          </a:xfrm>
          <a:prstGeom prst="rect">
            <a:avLst/>
          </a:prstGeom>
        </p:spPr>
        <p:txBody>
          <a:bodyPr wrap="square">
            <a:spAutoFit/>
          </a:bodyPr>
          <a:lstStyle/>
          <a:p>
            <a:pPr algn="ctr"/>
            <a:r>
              <a:rPr lang="fr-FR" sz="1600" dirty="0"/>
              <a:t>2</a:t>
            </a:r>
            <a:r>
              <a:rPr lang="fr-FR" sz="1600" baseline="30000" dirty="0"/>
              <a:t>ème</a:t>
            </a:r>
            <a:r>
              <a:rPr lang="fr-FR" sz="1600" dirty="0"/>
              <a:t> vote de la CPC     Fin Mars 2018 RC</a:t>
            </a:r>
          </a:p>
        </p:txBody>
      </p:sp>
      <p:sp>
        <p:nvSpPr>
          <p:cNvPr id="36" name="ZoneTexte 35">
            <a:extLst>
              <a:ext uri="{FF2B5EF4-FFF2-40B4-BE49-F238E27FC236}">
                <a16:creationId xmlns:a16="http://schemas.microsoft.com/office/drawing/2014/main" id="{23D5BBD6-A3F2-4DD9-A24F-0F06240F6959}"/>
              </a:ext>
            </a:extLst>
          </p:cNvPr>
          <p:cNvSpPr txBox="1"/>
          <p:nvPr/>
        </p:nvSpPr>
        <p:spPr>
          <a:xfrm>
            <a:off x="6647388" y="5255069"/>
            <a:ext cx="1728192" cy="584775"/>
          </a:xfrm>
          <a:prstGeom prst="rect">
            <a:avLst/>
          </a:prstGeom>
          <a:noFill/>
        </p:spPr>
        <p:txBody>
          <a:bodyPr wrap="square" rtlCol="0">
            <a:spAutoFit/>
          </a:bodyPr>
          <a:lstStyle/>
          <a:p>
            <a:r>
              <a:rPr lang="fr-FR" sz="1600" dirty="0"/>
              <a:t>Publication au JO Juillet 2018</a:t>
            </a:r>
          </a:p>
        </p:txBody>
      </p:sp>
      <p:cxnSp>
        <p:nvCxnSpPr>
          <p:cNvPr id="37" name="Connecteur droit 36">
            <a:extLst>
              <a:ext uri="{FF2B5EF4-FFF2-40B4-BE49-F238E27FC236}">
                <a16:creationId xmlns:a16="http://schemas.microsoft.com/office/drawing/2014/main" id="{32E7EA0D-4F72-42F1-B438-2D67299B0E06}"/>
              </a:ext>
            </a:extLst>
          </p:cNvPr>
          <p:cNvCxnSpPr>
            <a:cxnSpLocks/>
          </p:cNvCxnSpPr>
          <p:nvPr/>
        </p:nvCxnSpPr>
        <p:spPr>
          <a:xfrm>
            <a:off x="2166788" y="4938859"/>
            <a:ext cx="0" cy="1152128"/>
          </a:xfrm>
          <a:prstGeom prst="line">
            <a:avLst/>
          </a:prstGeom>
        </p:spPr>
        <p:style>
          <a:lnRef idx="1">
            <a:schemeClr val="dk1"/>
          </a:lnRef>
          <a:fillRef idx="0">
            <a:schemeClr val="dk1"/>
          </a:fillRef>
          <a:effectRef idx="0">
            <a:schemeClr val="dk1"/>
          </a:effectRef>
          <a:fontRef idx="minor">
            <a:schemeClr val="tx1"/>
          </a:fontRef>
        </p:style>
      </p:cxnSp>
      <p:cxnSp>
        <p:nvCxnSpPr>
          <p:cNvPr id="38" name="Connecteur droit 37">
            <a:extLst>
              <a:ext uri="{FF2B5EF4-FFF2-40B4-BE49-F238E27FC236}">
                <a16:creationId xmlns:a16="http://schemas.microsoft.com/office/drawing/2014/main" id="{8F5C2B3E-7B28-4D6B-8F06-299567F3432B}"/>
              </a:ext>
            </a:extLst>
          </p:cNvPr>
          <p:cNvCxnSpPr>
            <a:cxnSpLocks/>
          </p:cNvCxnSpPr>
          <p:nvPr/>
        </p:nvCxnSpPr>
        <p:spPr>
          <a:xfrm>
            <a:off x="3806064" y="4938859"/>
            <a:ext cx="0" cy="1152128"/>
          </a:xfrm>
          <a:prstGeom prst="line">
            <a:avLst/>
          </a:prstGeom>
        </p:spPr>
        <p:style>
          <a:lnRef idx="1">
            <a:schemeClr val="dk1"/>
          </a:lnRef>
          <a:fillRef idx="0">
            <a:schemeClr val="dk1"/>
          </a:fillRef>
          <a:effectRef idx="0">
            <a:schemeClr val="dk1"/>
          </a:effectRef>
          <a:fontRef idx="minor">
            <a:schemeClr val="tx1"/>
          </a:fontRef>
        </p:style>
      </p:cxnSp>
      <p:cxnSp>
        <p:nvCxnSpPr>
          <p:cNvPr id="39" name="Connecteur droit 38">
            <a:extLst>
              <a:ext uri="{FF2B5EF4-FFF2-40B4-BE49-F238E27FC236}">
                <a16:creationId xmlns:a16="http://schemas.microsoft.com/office/drawing/2014/main" id="{8AF5D8FA-C006-4461-8B8F-A2343CF0D715}"/>
              </a:ext>
            </a:extLst>
          </p:cNvPr>
          <p:cNvCxnSpPr>
            <a:cxnSpLocks/>
          </p:cNvCxnSpPr>
          <p:nvPr/>
        </p:nvCxnSpPr>
        <p:spPr>
          <a:xfrm>
            <a:off x="5228964" y="4938859"/>
            <a:ext cx="0" cy="1152128"/>
          </a:xfrm>
          <a:prstGeom prst="line">
            <a:avLst/>
          </a:prstGeom>
        </p:spPr>
        <p:style>
          <a:lnRef idx="1">
            <a:schemeClr val="dk1"/>
          </a:lnRef>
          <a:fillRef idx="0">
            <a:schemeClr val="dk1"/>
          </a:fillRef>
          <a:effectRef idx="0">
            <a:schemeClr val="dk1"/>
          </a:effectRef>
          <a:fontRef idx="minor">
            <a:schemeClr val="tx1"/>
          </a:fontRef>
        </p:style>
      </p:cxnSp>
      <p:cxnSp>
        <p:nvCxnSpPr>
          <p:cNvPr id="40" name="Connecteur droit 39">
            <a:extLst>
              <a:ext uri="{FF2B5EF4-FFF2-40B4-BE49-F238E27FC236}">
                <a16:creationId xmlns:a16="http://schemas.microsoft.com/office/drawing/2014/main" id="{8067D97C-C0F8-472A-BE41-845E78ACC842}"/>
              </a:ext>
            </a:extLst>
          </p:cNvPr>
          <p:cNvCxnSpPr>
            <a:cxnSpLocks/>
          </p:cNvCxnSpPr>
          <p:nvPr/>
        </p:nvCxnSpPr>
        <p:spPr>
          <a:xfrm>
            <a:off x="6647388" y="4938859"/>
            <a:ext cx="0" cy="1152128"/>
          </a:xfrm>
          <a:prstGeom prst="line">
            <a:avLst/>
          </a:prstGeom>
        </p:spPr>
        <p:style>
          <a:lnRef idx="1">
            <a:schemeClr val="dk1"/>
          </a:lnRef>
          <a:fillRef idx="0">
            <a:schemeClr val="dk1"/>
          </a:fillRef>
          <a:effectRef idx="0">
            <a:schemeClr val="dk1"/>
          </a:effectRef>
          <a:fontRef idx="minor">
            <a:schemeClr val="tx1"/>
          </a:fontRef>
        </p:style>
      </p:cxnSp>
      <p:sp>
        <p:nvSpPr>
          <p:cNvPr id="3" name="ZoneTexte 2">
            <a:extLst>
              <a:ext uri="{FF2B5EF4-FFF2-40B4-BE49-F238E27FC236}">
                <a16:creationId xmlns:a16="http://schemas.microsoft.com/office/drawing/2014/main" id="{775E5704-F98B-4765-8D07-B187B21E2DD8}"/>
              </a:ext>
            </a:extLst>
          </p:cNvPr>
          <p:cNvSpPr txBox="1"/>
          <p:nvPr/>
        </p:nvSpPr>
        <p:spPr>
          <a:xfrm>
            <a:off x="3186100" y="797830"/>
            <a:ext cx="2699792" cy="369332"/>
          </a:xfrm>
          <a:prstGeom prst="rect">
            <a:avLst/>
          </a:prstGeom>
          <a:noFill/>
        </p:spPr>
        <p:txBody>
          <a:bodyPr wrap="square" rtlCol="0">
            <a:spAutoFit/>
          </a:bodyPr>
          <a:lstStyle/>
          <a:p>
            <a:r>
              <a:rPr lang="fr-FR" dirty="0"/>
              <a:t>GROUPE DE TRAVAIL</a:t>
            </a:r>
          </a:p>
        </p:txBody>
      </p:sp>
    </p:spTree>
    <p:extLst>
      <p:ext uri="{BB962C8B-B14F-4D97-AF65-F5344CB8AC3E}">
        <p14:creationId xmlns:p14="http://schemas.microsoft.com/office/powerpoint/2010/main" val="4071875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2"/>
                                        </p:tgtEl>
                                        <p:attrNameLst>
                                          <p:attrName>style.visibility</p:attrName>
                                        </p:attrNameLst>
                                      </p:cBhvr>
                                      <p:to>
                                        <p:strVal val="visible"/>
                                      </p:to>
                                    </p:set>
                                    <p:animEffect transition="in" filter="fade">
                                      <p:cBhvr>
                                        <p:cTn id="25" dur="500"/>
                                        <p:tgtEl>
                                          <p:spTgt spid="32"/>
                                        </p:tgtEl>
                                      </p:cBhvr>
                                    </p:animEffect>
                                  </p:childTnLst>
                                </p:cTn>
                              </p:par>
                              <p:par>
                                <p:cTn id="26" presetID="10" presetClass="entr" presetSubtype="0" fill="hold" nodeType="withEffect">
                                  <p:stCondLst>
                                    <p:cond delay="0"/>
                                  </p:stCondLst>
                                  <p:childTnLst>
                                    <p:set>
                                      <p:cBhvr>
                                        <p:cTn id="27" dur="1" fill="hold">
                                          <p:stCondLst>
                                            <p:cond delay="0"/>
                                          </p:stCondLst>
                                        </p:cTn>
                                        <p:tgtEl>
                                          <p:spTgt spid="37"/>
                                        </p:tgtEl>
                                        <p:attrNameLst>
                                          <p:attrName>style.visibility</p:attrName>
                                        </p:attrNameLst>
                                      </p:cBhvr>
                                      <p:to>
                                        <p:strVal val="visible"/>
                                      </p:to>
                                    </p:set>
                                    <p:animEffect transition="in" filter="fade">
                                      <p:cBhvr>
                                        <p:cTn id="28" dur="500"/>
                                        <p:tgtEl>
                                          <p:spTgt spid="37"/>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38"/>
                                        </p:tgtEl>
                                        <p:attrNameLst>
                                          <p:attrName>style.visibility</p:attrName>
                                        </p:attrNameLst>
                                      </p:cBhvr>
                                      <p:to>
                                        <p:strVal val="visible"/>
                                      </p:to>
                                    </p:set>
                                    <p:animEffect transition="in" filter="fade">
                                      <p:cBhvr>
                                        <p:cTn id="33" dur="500"/>
                                        <p:tgtEl>
                                          <p:spTgt spid="38"/>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3"/>
                                        </p:tgtEl>
                                        <p:attrNameLst>
                                          <p:attrName>style.visibility</p:attrName>
                                        </p:attrNameLst>
                                      </p:cBhvr>
                                      <p:to>
                                        <p:strVal val="visible"/>
                                      </p:to>
                                    </p:set>
                                    <p:animEffect transition="in" filter="fade">
                                      <p:cBhvr>
                                        <p:cTn id="36" dur="500"/>
                                        <p:tgtEl>
                                          <p:spTgt spid="33"/>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39"/>
                                        </p:tgtEl>
                                        <p:attrNameLst>
                                          <p:attrName>style.visibility</p:attrName>
                                        </p:attrNameLst>
                                      </p:cBhvr>
                                      <p:to>
                                        <p:strVal val="visible"/>
                                      </p:to>
                                    </p:set>
                                    <p:animEffect transition="in" filter="fade">
                                      <p:cBhvr>
                                        <p:cTn id="41" dur="500"/>
                                        <p:tgtEl>
                                          <p:spTgt spid="39"/>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34"/>
                                        </p:tgtEl>
                                        <p:attrNameLst>
                                          <p:attrName>style.visibility</p:attrName>
                                        </p:attrNameLst>
                                      </p:cBhvr>
                                      <p:to>
                                        <p:strVal val="visible"/>
                                      </p:to>
                                    </p:set>
                                    <p:animEffect transition="in" filter="fade">
                                      <p:cBhvr>
                                        <p:cTn id="44" dur="500"/>
                                        <p:tgtEl>
                                          <p:spTgt spid="34"/>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nodeType="clickEffect">
                                  <p:stCondLst>
                                    <p:cond delay="0"/>
                                  </p:stCondLst>
                                  <p:childTnLst>
                                    <p:set>
                                      <p:cBhvr>
                                        <p:cTn id="48" dur="1" fill="hold">
                                          <p:stCondLst>
                                            <p:cond delay="0"/>
                                          </p:stCondLst>
                                        </p:cTn>
                                        <p:tgtEl>
                                          <p:spTgt spid="40"/>
                                        </p:tgtEl>
                                        <p:attrNameLst>
                                          <p:attrName>style.visibility</p:attrName>
                                        </p:attrNameLst>
                                      </p:cBhvr>
                                      <p:to>
                                        <p:strVal val="visible"/>
                                      </p:to>
                                    </p:set>
                                    <p:animEffect transition="in" filter="fade">
                                      <p:cBhvr>
                                        <p:cTn id="49" dur="500"/>
                                        <p:tgtEl>
                                          <p:spTgt spid="40"/>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35"/>
                                        </p:tgtEl>
                                        <p:attrNameLst>
                                          <p:attrName>style.visibility</p:attrName>
                                        </p:attrNameLst>
                                      </p:cBhvr>
                                      <p:to>
                                        <p:strVal val="visible"/>
                                      </p:to>
                                    </p:set>
                                    <p:animEffect transition="in" filter="fade">
                                      <p:cBhvr>
                                        <p:cTn id="52" dur="500"/>
                                        <p:tgtEl>
                                          <p:spTgt spid="35"/>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6"/>
                                        </p:tgtEl>
                                        <p:attrNameLst>
                                          <p:attrName>style.visibility</p:attrName>
                                        </p:attrNameLst>
                                      </p:cBhvr>
                                      <p:to>
                                        <p:strVal val="visible"/>
                                      </p:to>
                                    </p:set>
                                    <p:animEffect transition="in" filter="fade">
                                      <p:cBhvr>
                                        <p:cTn id="57"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3" grpId="0" animBg="1"/>
      <p:bldP spid="14" grpId="0" animBg="1"/>
      <p:bldP spid="16" grpId="0" animBg="1"/>
      <p:bldP spid="19" grpId="0" animBg="1"/>
      <p:bldP spid="20" grpId="0" animBg="1"/>
      <p:bldP spid="31" grpId="0" animBg="1"/>
      <p:bldP spid="32" grpId="0"/>
      <p:bldP spid="33" grpId="0"/>
      <p:bldP spid="34" grpId="0"/>
      <p:bldP spid="35" grpId="0"/>
      <p:bldP spid="3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539552" y="332656"/>
            <a:ext cx="8136904" cy="1008112"/>
          </a:xfrm>
          <a:prstGeom prst="rect">
            <a:avLst/>
          </a:prstGeom>
        </p:spPr>
        <p:txBody>
          <a:bodyPr vert="horz" lIns="45720" tIns="0" rIns="45720" bIns="0" anchor="t">
            <a:normAutofit fontScale="97500"/>
          </a:bodyPr>
          <a:lstStyle>
            <a:lvl1pPr algn="l" rtl="0" eaLnBrk="1" latinLnBrk="0" hangingPunct="1">
              <a:spcBef>
                <a:spcPct val="0"/>
              </a:spcBef>
              <a:buNone/>
              <a:defRPr kumimoji="0" sz="4200" b="1" kern="1200"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mj-lt"/>
                <a:ea typeface="+mj-ea"/>
                <a:cs typeface="+mj-cs"/>
              </a:defRPr>
            </a:lvl1pPr>
          </a:lstStyle>
          <a:p>
            <a:pPr algn="ctr"/>
            <a:r>
              <a:rPr lang="fr-FR" dirty="0"/>
              <a:t>Référentiel de certification</a:t>
            </a:r>
          </a:p>
        </p:txBody>
      </p:sp>
      <p:sp>
        <p:nvSpPr>
          <p:cNvPr id="6" name="Espace réservé du texte 2"/>
          <p:cNvSpPr>
            <a:spLocks noGrp="1"/>
          </p:cNvSpPr>
          <p:nvPr>
            <p:ph type="body" idx="1"/>
          </p:nvPr>
        </p:nvSpPr>
        <p:spPr>
          <a:xfrm>
            <a:off x="35470" y="1000248"/>
            <a:ext cx="8929017" cy="5741120"/>
          </a:xfrm>
        </p:spPr>
        <p:txBody>
          <a:bodyPr>
            <a:normAutofit lnSpcReduction="10000"/>
          </a:bodyPr>
          <a:lstStyle/>
          <a:p>
            <a:pPr algn="ctr"/>
            <a:r>
              <a:rPr lang="fr-FR" u="sng" dirty="0"/>
              <a:t>EP1 </a:t>
            </a:r>
            <a:r>
              <a:rPr lang="fr-FR" dirty="0"/>
              <a:t>« Techniques esthétiques du visage, des mains et des pieds »</a:t>
            </a:r>
          </a:p>
          <a:p>
            <a:pPr algn="ctr"/>
            <a:r>
              <a:rPr lang="fr-FR" sz="1400" dirty="0"/>
              <a:t>Epreuve pratique et écrite - Coefficient : 6 - Durée : 3h45</a:t>
            </a:r>
          </a:p>
          <a:p>
            <a:pPr algn="ctr"/>
            <a:r>
              <a:rPr lang="fr-FR" sz="1400" dirty="0"/>
              <a:t>Dont coefficient 1 et 1h pour l’évaluation de la PSE</a:t>
            </a:r>
            <a:endParaRPr lang="fr-FR" sz="1400" u="sng" dirty="0"/>
          </a:p>
          <a:p>
            <a:pPr lvl="0" algn="just" eaLnBrk="0" fontAlgn="base" hangingPunct="0">
              <a:spcBef>
                <a:spcPct val="0"/>
              </a:spcBef>
              <a:spcAft>
                <a:spcPct val="0"/>
              </a:spcAft>
              <a:tabLst>
                <a:tab pos="319088" algn="l"/>
              </a:tabLst>
            </a:pPr>
            <a:r>
              <a:rPr lang="fr-FR" altLang="fr-FR" b="1" u="sng" dirty="0">
                <a:latin typeface="Arial" panose="020B0604020202020204" pitchFamily="34" charset="0"/>
                <a:ea typeface="Calibri" panose="020F0502020204030204" pitchFamily="34" charset="0"/>
                <a:cs typeface="Arial" panose="020B0604020202020204" pitchFamily="34" charset="0"/>
              </a:rPr>
              <a:t>Objectif </a:t>
            </a:r>
            <a:r>
              <a:rPr lang="fr-FR" altLang="fr-FR" b="1" u="sng" dirty="0">
                <a:ea typeface="Calibri" panose="020F0502020204030204" pitchFamily="34" charset="0"/>
                <a:cs typeface="Arial" panose="020B0604020202020204" pitchFamily="34" charset="0"/>
              </a:rPr>
              <a:t>de l’épreuve</a:t>
            </a:r>
            <a:endParaRPr lang="fr-FR" altLang="fr-FR" dirty="0"/>
          </a:p>
          <a:p>
            <a:pPr lvl="0" algn="just" eaLnBrk="0" fontAlgn="base" hangingPunct="0">
              <a:spcBef>
                <a:spcPct val="0"/>
              </a:spcBef>
              <a:spcAft>
                <a:spcPct val="0"/>
              </a:spcAft>
              <a:tabLst>
                <a:tab pos="319088" algn="l"/>
              </a:tabLst>
            </a:pPr>
            <a:r>
              <a:rPr lang="fr-FR" altLang="fr-FR" sz="1400" dirty="0">
                <a:ea typeface="Calibri" panose="020F0502020204030204" pitchFamily="34" charset="0"/>
                <a:cs typeface="Arial" panose="020B0604020202020204" pitchFamily="34" charset="0"/>
              </a:rPr>
              <a:t>Vérifier la maîtrise des compétences professionnelles du candidat, ses attitudes professionnelles dans les situations de mise en œuvre de techniques esthétiques de soins du visage, des mains et des pieds.</a:t>
            </a:r>
            <a:endParaRPr lang="fr-FR" altLang="fr-FR" sz="1400" dirty="0"/>
          </a:p>
          <a:p>
            <a:pPr lvl="0" algn="just" eaLnBrk="0" fontAlgn="base" hangingPunct="0">
              <a:spcBef>
                <a:spcPct val="0"/>
              </a:spcBef>
              <a:spcAft>
                <a:spcPct val="0"/>
              </a:spcAft>
              <a:tabLst>
                <a:tab pos="319088" algn="l"/>
              </a:tabLst>
            </a:pPr>
            <a:r>
              <a:rPr lang="fr-FR" altLang="fr-FR" b="1" u="sng" dirty="0">
                <a:ea typeface="Calibri" panose="020F0502020204030204" pitchFamily="34" charset="0"/>
                <a:cs typeface="Arial" panose="020B0604020202020204" pitchFamily="34" charset="0"/>
              </a:rPr>
              <a:t>Compétences évaluées</a:t>
            </a:r>
          </a:p>
          <a:p>
            <a:pPr lvl="0" algn="just" eaLnBrk="0" fontAlgn="base" hangingPunct="0">
              <a:spcBef>
                <a:spcPct val="0"/>
              </a:spcBef>
              <a:spcAft>
                <a:spcPct val="0"/>
              </a:spcAft>
              <a:tabLst>
                <a:tab pos="319088" algn="l"/>
              </a:tabLst>
            </a:pPr>
            <a:endParaRPr lang="fr-FR" altLang="fr-FR" b="1" u="sng" dirty="0">
              <a:ea typeface="Calibri" panose="020F0502020204030204" pitchFamily="34" charset="0"/>
              <a:cs typeface="Arial" panose="020B0604020202020204" pitchFamily="34" charset="0"/>
            </a:endParaRPr>
          </a:p>
          <a:p>
            <a:pPr lvl="0" algn="just" eaLnBrk="0" fontAlgn="base" hangingPunct="0">
              <a:spcBef>
                <a:spcPct val="0"/>
              </a:spcBef>
              <a:spcAft>
                <a:spcPct val="0"/>
              </a:spcAft>
              <a:tabLst>
                <a:tab pos="319088" algn="l"/>
              </a:tabLst>
            </a:pPr>
            <a:endParaRPr lang="fr-FR" altLang="fr-FR" b="1" u="sng" dirty="0">
              <a:ea typeface="Calibri" panose="020F0502020204030204" pitchFamily="34" charset="0"/>
              <a:cs typeface="Arial" panose="020B0604020202020204" pitchFamily="34" charset="0"/>
            </a:endParaRPr>
          </a:p>
          <a:p>
            <a:pPr lvl="0" algn="just" eaLnBrk="0" fontAlgn="base" hangingPunct="0">
              <a:spcBef>
                <a:spcPct val="0"/>
              </a:spcBef>
              <a:spcAft>
                <a:spcPct val="0"/>
              </a:spcAft>
              <a:tabLst>
                <a:tab pos="319088" algn="l"/>
              </a:tabLst>
            </a:pPr>
            <a:endParaRPr lang="fr-FR" altLang="fr-FR" b="1" u="sng" dirty="0">
              <a:ea typeface="Calibri" panose="020F0502020204030204" pitchFamily="34" charset="0"/>
              <a:cs typeface="Arial" panose="020B0604020202020204" pitchFamily="34" charset="0"/>
            </a:endParaRPr>
          </a:p>
          <a:p>
            <a:pPr lvl="0" algn="just" eaLnBrk="0" fontAlgn="base" hangingPunct="0">
              <a:spcBef>
                <a:spcPct val="0"/>
              </a:spcBef>
              <a:spcAft>
                <a:spcPct val="0"/>
              </a:spcAft>
              <a:tabLst>
                <a:tab pos="319088" algn="l"/>
              </a:tabLst>
            </a:pPr>
            <a:endParaRPr lang="fr-FR" altLang="fr-FR" b="1" u="sng" dirty="0">
              <a:ea typeface="Calibri" panose="020F0502020204030204" pitchFamily="34" charset="0"/>
              <a:cs typeface="Arial" panose="020B0604020202020204" pitchFamily="34" charset="0"/>
            </a:endParaRPr>
          </a:p>
          <a:p>
            <a:pPr lvl="0" algn="just" eaLnBrk="0" fontAlgn="base" hangingPunct="0">
              <a:spcBef>
                <a:spcPct val="0"/>
              </a:spcBef>
              <a:spcAft>
                <a:spcPct val="0"/>
              </a:spcAft>
              <a:tabLst>
                <a:tab pos="319088" algn="l"/>
              </a:tabLst>
            </a:pPr>
            <a:endParaRPr lang="fr-FR" altLang="fr-FR" b="1" u="sng" dirty="0">
              <a:ea typeface="Calibri" panose="020F0502020204030204" pitchFamily="34" charset="0"/>
              <a:cs typeface="Arial" panose="020B0604020202020204" pitchFamily="34" charset="0"/>
            </a:endParaRPr>
          </a:p>
          <a:p>
            <a:pPr lvl="0" algn="just" eaLnBrk="0" fontAlgn="base" hangingPunct="0">
              <a:spcBef>
                <a:spcPct val="0"/>
              </a:spcBef>
              <a:spcAft>
                <a:spcPct val="0"/>
              </a:spcAft>
              <a:tabLst>
                <a:tab pos="319088" algn="l"/>
              </a:tabLst>
            </a:pPr>
            <a:endParaRPr lang="fr-FR" altLang="fr-FR" b="1" u="sng" dirty="0">
              <a:ea typeface="Calibri" panose="020F0502020204030204" pitchFamily="34" charset="0"/>
              <a:cs typeface="Arial" panose="020B0604020202020204" pitchFamily="34" charset="0"/>
            </a:endParaRPr>
          </a:p>
          <a:p>
            <a:pPr lvl="0" algn="just" eaLnBrk="0" fontAlgn="base" hangingPunct="0">
              <a:spcBef>
                <a:spcPct val="0"/>
              </a:spcBef>
              <a:spcAft>
                <a:spcPct val="0"/>
              </a:spcAft>
              <a:tabLst>
                <a:tab pos="319088" algn="l"/>
              </a:tabLst>
            </a:pPr>
            <a:endParaRPr lang="fr-FR" altLang="fr-FR" b="1" u="sng" dirty="0">
              <a:ea typeface="Calibri" panose="020F0502020204030204" pitchFamily="34" charset="0"/>
              <a:cs typeface="Arial" panose="020B0604020202020204" pitchFamily="34" charset="0"/>
            </a:endParaRPr>
          </a:p>
          <a:p>
            <a:pPr lvl="0"/>
            <a:r>
              <a:rPr lang="fr-FR" b="1" u="sng" dirty="0"/>
              <a:t>Critères d’évaluation </a:t>
            </a:r>
            <a:endParaRPr lang="fr-FR" dirty="0"/>
          </a:p>
          <a:p>
            <a:pPr lvl="0"/>
            <a:r>
              <a:rPr lang="fr-FR" sz="1400" dirty="0"/>
              <a:t>-la maîtrise des techniques esthétiques de soins du visage, des mains et des pieds</a:t>
            </a:r>
          </a:p>
          <a:p>
            <a:pPr lvl="0"/>
            <a:r>
              <a:rPr lang="fr-FR" sz="1400" dirty="0"/>
              <a:t>-la maîtrise des techniques de maquillage du visage</a:t>
            </a:r>
          </a:p>
          <a:p>
            <a:pPr lvl="0"/>
            <a:r>
              <a:rPr lang="fr-FR" sz="1400" dirty="0"/>
              <a:t>-l’aptitude à organiser son poste de travail</a:t>
            </a:r>
          </a:p>
          <a:p>
            <a:pPr lvl="0"/>
            <a:r>
              <a:rPr lang="fr-FR" sz="1400" dirty="0"/>
              <a:t>-l’aptitude à mobiliser des savoirs associés au pôle 1 dont obligatoirement les savoirs associés S1.1.3 liés à la conduite d’une prestation UV</a:t>
            </a:r>
          </a:p>
          <a:p>
            <a:pPr lvl="0"/>
            <a:r>
              <a:rPr lang="fr-FR" sz="1400" dirty="0"/>
              <a:t>-l’aptitude à respecter les règles d’hygiène, de sécurité, d’ergonomie et à adopter une démarche </a:t>
            </a:r>
            <a:r>
              <a:rPr lang="fr-FR" sz="1400" dirty="0" err="1"/>
              <a:t>éco-citoyenne</a:t>
            </a:r>
            <a:endParaRPr lang="fr-FR" sz="1400" dirty="0"/>
          </a:p>
          <a:p>
            <a:pPr lvl="0"/>
            <a:endParaRPr lang="fr-FR" sz="1400" dirty="0"/>
          </a:p>
        </p:txBody>
      </p:sp>
      <p:graphicFrame>
        <p:nvGraphicFramePr>
          <p:cNvPr id="8" name="Tableau 7"/>
          <p:cNvGraphicFramePr>
            <a:graphicFrameLocks noGrp="1"/>
          </p:cNvGraphicFramePr>
          <p:nvPr>
            <p:extLst>
              <p:ext uri="{D42A27DB-BD31-4B8C-83A1-F6EECF244321}">
                <p14:modId xmlns:p14="http://schemas.microsoft.com/office/powerpoint/2010/main" val="2026562829"/>
              </p:ext>
            </p:extLst>
          </p:nvPr>
        </p:nvGraphicFramePr>
        <p:xfrm>
          <a:off x="395536" y="2985120"/>
          <a:ext cx="8280919" cy="1402080"/>
        </p:xfrm>
        <a:graphic>
          <a:graphicData uri="http://schemas.openxmlformats.org/drawingml/2006/table">
            <a:tbl>
              <a:tblPr firstRow="1" bandRow="1">
                <a:tableStyleId>{5C22544A-7EE6-4342-B048-85BDC9FD1C3A}</a:tableStyleId>
              </a:tblPr>
              <a:tblGrid>
                <a:gridCol w="2836693">
                  <a:extLst>
                    <a:ext uri="{9D8B030D-6E8A-4147-A177-3AD203B41FA5}">
                      <a16:colId xmlns:a16="http://schemas.microsoft.com/office/drawing/2014/main" val="20000"/>
                    </a:ext>
                  </a:extLst>
                </a:gridCol>
                <a:gridCol w="978169">
                  <a:extLst>
                    <a:ext uri="{9D8B030D-6E8A-4147-A177-3AD203B41FA5}">
                      <a16:colId xmlns:a16="http://schemas.microsoft.com/office/drawing/2014/main" val="20001"/>
                    </a:ext>
                  </a:extLst>
                </a:gridCol>
                <a:gridCol w="4466057">
                  <a:extLst>
                    <a:ext uri="{9D8B030D-6E8A-4147-A177-3AD203B41FA5}">
                      <a16:colId xmlns:a16="http://schemas.microsoft.com/office/drawing/2014/main" val="20002"/>
                    </a:ext>
                  </a:extLst>
                </a:gridCol>
              </a:tblGrid>
              <a:tr h="0">
                <a:tc>
                  <a:txBody>
                    <a:bodyPr/>
                    <a:lstStyle/>
                    <a:p>
                      <a:pPr algn="ctr"/>
                      <a:r>
                        <a:rPr lang="fr-FR" dirty="0"/>
                        <a:t>POLE</a:t>
                      </a:r>
                    </a:p>
                  </a:txBody>
                  <a:tcPr>
                    <a:solidFill>
                      <a:srgbClr val="C652D2"/>
                    </a:solidFill>
                  </a:tcPr>
                </a:tc>
                <a:tc gridSpan="2">
                  <a:txBody>
                    <a:bodyPr/>
                    <a:lstStyle/>
                    <a:p>
                      <a:pPr algn="ctr"/>
                      <a:r>
                        <a:rPr lang="fr-FR" dirty="0"/>
                        <a:t>Compétences </a:t>
                      </a:r>
                    </a:p>
                  </a:txBody>
                  <a:tcPr>
                    <a:solidFill>
                      <a:srgbClr val="C652D2"/>
                    </a:solidFill>
                  </a:tcPr>
                </a:tc>
                <a:tc hMerge="1">
                  <a:txBody>
                    <a:bodyPr/>
                    <a:lstStyle/>
                    <a:p>
                      <a:endParaRPr lang="fr-FR"/>
                    </a:p>
                  </a:txBody>
                  <a:tcPr/>
                </a:tc>
                <a:extLst>
                  <a:ext uri="{0D108BD9-81ED-4DB2-BD59-A6C34878D82A}">
                    <a16:rowId xmlns:a16="http://schemas.microsoft.com/office/drawing/2014/main" val="10000"/>
                  </a:ext>
                </a:extLst>
              </a:tr>
              <a:tr h="370840">
                <a:tc rowSpan="2">
                  <a:txBody>
                    <a:bodyPr/>
                    <a:lstStyle/>
                    <a:p>
                      <a:pPr algn="ctr"/>
                      <a:r>
                        <a:rPr lang="fr-FR" sz="1400" dirty="0"/>
                        <a:t>1</a:t>
                      </a:r>
                    </a:p>
                    <a:p>
                      <a:pPr algn="ctr"/>
                      <a:r>
                        <a:rPr lang="fr-FR" sz="1400" dirty="0"/>
                        <a:t>Techniques esthétiques du visage, des mains</a:t>
                      </a:r>
                      <a:r>
                        <a:rPr lang="fr-FR" sz="1400" baseline="0" dirty="0"/>
                        <a:t> et des pieds</a:t>
                      </a:r>
                    </a:p>
                    <a:p>
                      <a:pPr algn="ctr"/>
                      <a:r>
                        <a:rPr lang="fr-FR" sz="1400" baseline="0" dirty="0"/>
                        <a:t>Soins de beauté et de bien-être</a:t>
                      </a:r>
                      <a:endParaRPr lang="fr-FR" sz="1400" dirty="0"/>
                    </a:p>
                  </a:txBody>
                  <a:tcPr>
                    <a:solidFill>
                      <a:srgbClr val="E8C4EC"/>
                    </a:solidFill>
                  </a:tcPr>
                </a:tc>
                <a:tc>
                  <a:txBody>
                    <a:bodyPr/>
                    <a:lstStyle/>
                    <a:p>
                      <a:pPr algn="ctr"/>
                      <a:r>
                        <a:rPr lang="fr-FR" sz="1400" dirty="0"/>
                        <a:t>C11</a:t>
                      </a:r>
                    </a:p>
                  </a:txBody>
                  <a:tcPr>
                    <a:solidFill>
                      <a:srgbClr val="E8C4EC"/>
                    </a:solidFill>
                  </a:tcPr>
                </a:tc>
                <a:tc>
                  <a:txBody>
                    <a:bodyPr/>
                    <a:lstStyle/>
                    <a:p>
                      <a:pPr algn="ctr"/>
                      <a:r>
                        <a:rPr lang="fr-FR" sz="1400" dirty="0"/>
                        <a:t>Mettre</a:t>
                      </a:r>
                      <a:r>
                        <a:rPr lang="fr-FR" sz="1400" baseline="0" dirty="0"/>
                        <a:t> en œuvre des protocoles de techniques de soins esthétiques</a:t>
                      </a:r>
                      <a:endParaRPr lang="fr-FR" sz="1400" dirty="0"/>
                    </a:p>
                  </a:txBody>
                  <a:tcPr>
                    <a:solidFill>
                      <a:srgbClr val="E8C4EC"/>
                    </a:solidFill>
                  </a:tcPr>
                </a:tc>
                <a:extLst>
                  <a:ext uri="{0D108BD9-81ED-4DB2-BD59-A6C34878D82A}">
                    <a16:rowId xmlns:a16="http://schemas.microsoft.com/office/drawing/2014/main" val="10001"/>
                  </a:ext>
                </a:extLst>
              </a:tr>
              <a:tr h="370840">
                <a:tc vMerge="1">
                  <a:txBody>
                    <a:bodyPr/>
                    <a:lstStyle/>
                    <a:p>
                      <a:endParaRPr lang="fr-FR" dirty="0"/>
                    </a:p>
                  </a:txBody>
                  <a:tcPr/>
                </a:tc>
                <a:tc>
                  <a:txBody>
                    <a:bodyPr/>
                    <a:lstStyle/>
                    <a:p>
                      <a:pPr algn="ctr"/>
                      <a:r>
                        <a:rPr lang="fr-FR" sz="1400" dirty="0"/>
                        <a:t>C12</a:t>
                      </a:r>
                    </a:p>
                  </a:txBody>
                  <a:tcPr>
                    <a:solidFill>
                      <a:srgbClr val="F5E5F7"/>
                    </a:solidFill>
                  </a:tcPr>
                </a:tc>
                <a:tc>
                  <a:txBody>
                    <a:bodyPr/>
                    <a:lstStyle/>
                    <a:p>
                      <a:pPr algn="ctr"/>
                      <a:r>
                        <a:rPr lang="fr-FR" sz="1400" dirty="0"/>
                        <a:t>Mettre en œuvre des protocoles de techniques de maquillage du visage</a:t>
                      </a:r>
                    </a:p>
                  </a:txBody>
                  <a:tcPr>
                    <a:solidFill>
                      <a:srgbClr val="F5E5F7"/>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553044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 calcmode="lin" valueType="num">
                                      <p:cBhvr additive="base">
                                        <p:cTn id="3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6">
                                            <p:txEl>
                                              <p:pRg st="13" end="13"/>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6">
                                            <p:txEl>
                                              <p:pRg st="14" end="14"/>
                                            </p:txEl>
                                          </p:spTgt>
                                        </p:tgtEl>
                                        <p:attrNameLst>
                                          <p:attrName>style.visibility</p:attrName>
                                        </p:attrNameLst>
                                      </p:cBhvr>
                                      <p:to>
                                        <p:strVal val="visible"/>
                                      </p:to>
                                    </p:set>
                                    <p:animEffect transition="in" filter="fade">
                                      <p:cBhvr>
                                        <p:cTn id="51" dur="500"/>
                                        <p:tgtEl>
                                          <p:spTgt spid="6">
                                            <p:txEl>
                                              <p:pRg st="14" end="14"/>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nodeType="clickEffect">
                                  <p:stCondLst>
                                    <p:cond delay="0"/>
                                  </p:stCondLst>
                                  <p:childTnLst>
                                    <p:set>
                                      <p:cBhvr>
                                        <p:cTn id="55" dur="1" fill="hold">
                                          <p:stCondLst>
                                            <p:cond delay="0"/>
                                          </p:stCondLst>
                                        </p:cTn>
                                        <p:tgtEl>
                                          <p:spTgt spid="6">
                                            <p:txEl>
                                              <p:pRg st="15" end="15"/>
                                            </p:txEl>
                                          </p:spTgt>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nodeType="clickEffect">
                                  <p:stCondLst>
                                    <p:cond delay="0"/>
                                  </p:stCondLst>
                                  <p:childTnLst>
                                    <p:set>
                                      <p:cBhvr>
                                        <p:cTn id="59" dur="1" fill="hold">
                                          <p:stCondLst>
                                            <p:cond delay="0"/>
                                          </p:stCondLst>
                                        </p:cTn>
                                        <p:tgtEl>
                                          <p:spTgt spid="6">
                                            <p:txEl>
                                              <p:pRg st="16" end="16"/>
                                            </p:txEl>
                                          </p:spTgt>
                                        </p:tgtEl>
                                        <p:attrNameLst>
                                          <p:attrName>style.visibility</p:attrName>
                                        </p:attrNameLst>
                                      </p:cBhvr>
                                      <p:to>
                                        <p:strVal val="visible"/>
                                      </p:to>
                                    </p:set>
                                    <p:animEffect transition="in" filter="fade">
                                      <p:cBhvr>
                                        <p:cTn id="60" dur="500"/>
                                        <p:tgtEl>
                                          <p:spTgt spid="6">
                                            <p:txEl>
                                              <p:pRg st="16" end="16"/>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6">
                                            <p:txEl>
                                              <p:pRg st="17" end="17"/>
                                            </p:txEl>
                                          </p:spTgt>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nodeType="clickEffect">
                                  <p:stCondLst>
                                    <p:cond delay="0"/>
                                  </p:stCondLst>
                                  <p:childTnLst>
                                    <p:set>
                                      <p:cBhvr>
                                        <p:cTn id="68" dur="1" fill="hold">
                                          <p:stCondLst>
                                            <p:cond delay="0"/>
                                          </p:stCondLst>
                                        </p:cTn>
                                        <p:tgtEl>
                                          <p:spTgt spid="6">
                                            <p:txEl>
                                              <p:pRg st="18" end="18"/>
                                            </p:txEl>
                                          </p:spTgt>
                                        </p:tgtEl>
                                        <p:attrNameLst>
                                          <p:attrName>style.visibility</p:attrName>
                                        </p:attrNameLst>
                                      </p:cBhvr>
                                      <p:to>
                                        <p:strVal val="visible"/>
                                      </p:to>
                                    </p:set>
                                    <p:animEffect transition="in" filter="fade">
                                      <p:cBhvr>
                                        <p:cTn id="69" dur="500"/>
                                        <p:tgtEl>
                                          <p:spTgt spid="6">
                                            <p:txEl>
                                              <p:pRg st="18" end="1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539552" y="332656"/>
            <a:ext cx="8136904" cy="1008112"/>
          </a:xfrm>
          <a:prstGeom prst="rect">
            <a:avLst/>
          </a:prstGeom>
        </p:spPr>
        <p:txBody>
          <a:bodyPr vert="horz" lIns="45720" tIns="0" rIns="45720" bIns="0" anchor="t">
            <a:normAutofit fontScale="97500"/>
          </a:bodyPr>
          <a:lstStyle>
            <a:lvl1pPr algn="l" rtl="0" eaLnBrk="1" latinLnBrk="0" hangingPunct="1">
              <a:spcBef>
                <a:spcPct val="0"/>
              </a:spcBef>
              <a:buNone/>
              <a:defRPr kumimoji="0" sz="4200" b="1" kern="1200"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mj-lt"/>
                <a:ea typeface="+mj-ea"/>
                <a:cs typeface="+mj-cs"/>
              </a:defRPr>
            </a:lvl1pPr>
          </a:lstStyle>
          <a:p>
            <a:pPr algn="ctr"/>
            <a:r>
              <a:rPr lang="fr-FR" dirty="0"/>
              <a:t>Référentiel de certification</a:t>
            </a:r>
          </a:p>
        </p:txBody>
      </p:sp>
      <p:sp>
        <p:nvSpPr>
          <p:cNvPr id="6" name="Espace réservé du texte 2"/>
          <p:cNvSpPr>
            <a:spLocks noGrp="1"/>
          </p:cNvSpPr>
          <p:nvPr>
            <p:ph type="body" idx="1"/>
          </p:nvPr>
        </p:nvSpPr>
        <p:spPr>
          <a:xfrm>
            <a:off x="35470" y="1000248"/>
            <a:ext cx="8929017" cy="5517233"/>
          </a:xfrm>
        </p:spPr>
        <p:txBody>
          <a:bodyPr>
            <a:normAutofit fontScale="85000" lnSpcReduction="10000"/>
          </a:bodyPr>
          <a:lstStyle/>
          <a:p>
            <a:pPr algn="ctr"/>
            <a:r>
              <a:rPr lang="fr-FR" u="sng" dirty="0"/>
              <a:t>EP1 </a:t>
            </a:r>
            <a:r>
              <a:rPr lang="fr-FR" dirty="0"/>
              <a:t>«</a:t>
            </a:r>
            <a:r>
              <a:rPr lang="fr-FR" u="sng" dirty="0"/>
              <a:t> </a:t>
            </a:r>
            <a:r>
              <a:rPr lang="fr-FR" dirty="0"/>
              <a:t>Techniques esthétiques du visage, des mains et des pieds »</a:t>
            </a:r>
          </a:p>
          <a:p>
            <a:pPr algn="ctr"/>
            <a:r>
              <a:rPr lang="fr-FR" sz="1400" dirty="0"/>
              <a:t>Epreuve pratique et écrite - Coefficient : 6 - Durée : 3h45</a:t>
            </a:r>
          </a:p>
          <a:p>
            <a:pPr algn="ctr"/>
            <a:r>
              <a:rPr lang="fr-FR" sz="1400" dirty="0"/>
              <a:t>Dont coefficient 1 et 1h pour l’évaluation de la PSE</a:t>
            </a:r>
            <a:endParaRPr lang="fr-FR" sz="1400" u="sng" dirty="0"/>
          </a:p>
          <a:p>
            <a:r>
              <a:rPr lang="fr-FR" altLang="fr-FR" b="1" u="sng" dirty="0">
                <a:ea typeface="Calibri" panose="020F0502020204030204" pitchFamily="34" charset="0"/>
                <a:cs typeface="Arial" panose="020B0604020202020204" pitchFamily="34" charset="0"/>
              </a:rPr>
              <a:t>Modalités d’évaluation</a:t>
            </a:r>
            <a:br>
              <a:rPr lang="fr-FR" altLang="fr-FR" b="1" u="sng" dirty="0">
                <a:latin typeface="Arial" panose="020B0604020202020204" pitchFamily="34" charset="0"/>
                <a:ea typeface="Calibri" panose="020F0502020204030204" pitchFamily="34" charset="0"/>
                <a:cs typeface="Arial" panose="020B0604020202020204" pitchFamily="34" charset="0"/>
              </a:rPr>
            </a:br>
            <a:br>
              <a:rPr lang="fr-FR" altLang="fr-FR" dirty="0">
                <a:latin typeface="Calibri"/>
              </a:rPr>
            </a:br>
            <a:r>
              <a:rPr lang="fr-FR" altLang="fr-FR" b="1" u="sng" dirty="0">
                <a:latin typeface="Arial" panose="020B0604020202020204" pitchFamily="34" charset="0"/>
                <a:ea typeface="Calibri" panose="020F0502020204030204" pitchFamily="34" charset="0"/>
                <a:cs typeface="Arial" panose="020B0604020202020204" pitchFamily="34" charset="0"/>
              </a:rPr>
              <a:t>A - </a:t>
            </a:r>
            <a:r>
              <a:rPr lang="fr-FR" altLang="fr-FR" b="1" u="sng" dirty="0">
                <a:ea typeface="Calibri" panose="020F0502020204030204" pitchFamily="34" charset="0"/>
                <a:cs typeface="Arial" panose="020B0604020202020204" pitchFamily="34" charset="0"/>
              </a:rPr>
              <a:t>Ponctuelle /CCF</a:t>
            </a:r>
            <a:br>
              <a:rPr lang="fr-FR" altLang="fr-FR" b="1" u="sng" dirty="0">
                <a:latin typeface="Arial" panose="020B0604020202020204" pitchFamily="34" charset="0"/>
                <a:ea typeface="Calibri" panose="020F0502020204030204" pitchFamily="34" charset="0"/>
                <a:cs typeface="Arial" panose="020B0604020202020204" pitchFamily="34" charset="0"/>
              </a:rPr>
            </a:br>
            <a:br>
              <a:rPr lang="fr-FR" altLang="fr-FR" dirty="0">
                <a:latin typeface="Calibri"/>
              </a:rPr>
            </a:br>
            <a:r>
              <a:rPr lang="fr-FR" dirty="0"/>
              <a:t>L’épreuve se déroule en deux parties :</a:t>
            </a:r>
          </a:p>
          <a:p>
            <a:r>
              <a:rPr lang="fr-FR" dirty="0"/>
              <a:t> </a:t>
            </a:r>
          </a:p>
          <a:p>
            <a:r>
              <a:rPr lang="fr-FR" dirty="0"/>
              <a:t>1</a:t>
            </a:r>
            <a:r>
              <a:rPr lang="fr-FR" baseline="30000" dirty="0"/>
              <a:t>ère</a:t>
            </a:r>
            <a:r>
              <a:rPr lang="fr-FR" dirty="0"/>
              <a:t> partie écrite : 45 minutes – 30 points</a:t>
            </a:r>
          </a:p>
          <a:p>
            <a:r>
              <a:rPr lang="fr-FR" dirty="0"/>
              <a:t>Le candidat prend connaissance de la situation professionnelle et détermine le type de peau de la cliente. Il répond au questionnement en mobilisant les savoirs associés. </a:t>
            </a:r>
          </a:p>
          <a:p>
            <a:r>
              <a:rPr lang="fr-FR" dirty="0"/>
              <a:t> </a:t>
            </a:r>
          </a:p>
          <a:p>
            <a:r>
              <a:rPr lang="fr-FR" dirty="0"/>
              <a:t>2</a:t>
            </a:r>
            <a:r>
              <a:rPr lang="fr-FR" baseline="30000" dirty="0"/>
              <a:t>ème </a:t>
            </a:r>
            <a:r>
              <a:rPr lang="fr-FR" dirty="0"/>
              <a:t>partie pratique : 2h – 70 points</a:t>
            </a:r>
          </a:p>
          <a:p>
            <a:r>
              <a:rPr lang="fr-FR" dirty="0"/>
              <a:t>Le candidat met en œuvre  sur son modèle  les techniques esthétiques correspondant aux attentes de la cliente de la situation professionnelle :</a:t>
            </a:r>
          </a:p>
          <a:p>
            <a:r>
              <a:rPr lang="fr-FR" dirty="0"/>
              <a:t> </a:t>
            </a:r>
          </a:p>
          <a:p>
            <a:pPr lvl="1"/>
            <a:r>
              <a:rPr lang="fr-FR" dirty="0"/>
              <a:t>les techniques de soins esthétiques du visage au regard du diagnostic posé : 45 points</a:t>
            </a:r>
          </a:p>
          <a:p>
            <a:pPr lvl="1"/>
            <a:r>
              <a:rPr lang="fr-FR" dirty="0"/>
              <a:t>les techniques de soins des mains ou des pieds : 10 points</a:t>
            </a:r>
          </a:p>
          <a:p>
            <a:pPr lvl="1"/>
            <a:r>
              <a:rPr lang="fr-FR" dirty="0"/>
              <a:t>les techniques de maquillage : 15 points</a:t>
            </a:r>
          </a:p>
          <a:p>
            <a:r>
              <a:rPr lang="fr-FR" dirty="0"/>
              <a:t> </a:t>
            </a:r>
          </a:p>
        </p:txBody>
      </p:sp>
    </p:spTree>
    <p:extLst>
      <p:ext uri="{BB962C8B-B14F-4D97-AF65-F5344CB8AC3E}">
        <p14:creationId xmlns:p14="http://schemas.microsoft.com/office/powerpoint/2010/main" val="4022803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539552" y="332656"/>
            <a:ext cx="8136904" cy="1008112"/>
          </a:xfrm>
          <a:prstGeom prst="rect">
            <a:avLst/>
          </a:prstGeom>
        </p:spPr>
        <p:txBody>
          <a:bodyPr vert="horz" lIns="45720" tIns="0" rIns="45720" bIns="0" anchor="t">
            <a:normAutofit fontScale="97500"/>
          </a:bodyPr>
          <a:lstStyle>
            <a:lvl1pPr algn="l" rtl="0" eaLnBrk="1" latinLnBrk="0" hangingPunct="1">
              <a:spcBef>
                <a:spcPct val="0"/>
              </a:spcBef>
              <a:buNone/>
              <a:defRPr kumimoji="0" sz="4200" b="1" kern="1200"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mj-lt"/>
                <a:ea typeface="+mj-ea"/>
                <a:cs typeface="+mj-cs"/>
              </a:defRPr>
            </a:lvl1pPr>
          </a:lstStyle>
          <a:p>
            <a:pPr algn="ctr"/>
            <a:r>
              <a:rPr lang="fr-FR" dirty="0"/>
              <a:t>Référentiel de certification</a:t>
            </a:r>
          </a:p>
        </p:txBody>
      </p:sp>
      <p:sp>
        <p:nvSpPr>
          <p:cNvPr id="6" name="Espace réservé du texte 2"/>
          <p:cNvSpPr>
            <a:spLocks noGrp="1"/>
          </p:cNvSpPr>
          <p:nvPr>
            <p:ph type="body" idx="1"/>
          </p:nvPr>
        </p:nvSpPr>
        <p:spPr>
          <a:xfrm>
            <a:off x="35470" y="1000248"/>
            <a:ext cx="8929017" cy="5857752"/>
          </a:xfrm>
        </p:spPr>
        <p:txBody>
          <a:bodyPr>
            <a:normAutofit fontScale="77500" lnSpcReduction="20000"/>
          </a:bodyPr>
          <a:lstStyle/>
          <a:p>
            <a:pPr algn="ctr"/>
            <a:r>
              <a:rPr lang="fr-FR" u="sng" dirty="0"/>
              <a:t>EP1 </a:t>
            </a:r>
            <a:r>
              <a:rPr lang="fr-FR" dirty="0"/>
              <a:t>«</a:t>
            </a:r>
            <a:r>
              <a:rPr lang="fr-FR" u="sng" dirty="0"/>
              <a:t> </a:t>
            </a:r>
            <a:r>
              <a:rPr lang="fr-FR" dirty="0"/>
              <a:t>Techniques esthétiques du visage, des mains et des pieds »</a:t>
            </a:r>
          </a:p>
          <a:p>
            <a:pPr algn="ctr"/>
            <a:r>
              <a:rPr lang="fr-FR" sz="1400" dirty="0"/>
              <a:t>Epreuve pratique et écrite - Coefficient : 6 - Durée : 3h45</a:t>
            </a:r>
          </a:p>
          <a:p>
            <a:pPr algn="ctr"/>
            <a:r>
              <a:rPr lang="fr-FR" sz="1400" dirty="0"/>
              <a:t>Dont coefficient 1 et 1h pour l’évaluation de la PSE</a:t>
            </a:r>
          </a:p>
          <a:p>
            <a:pPr algn="ctr"/>
            <a:endParaRPr lang="fr-FR" sz="1400" dirty="0"/>
          </a:p>
          <a:p>
            <a:r>
              <a:rPr lang="fr-FR" sz="1700" dirty="0"/>
              <a:t>                   Les caractéristiques du modèle sont précisées</a:t>
            </a:r>
          </a:p>
          <a:p>
            <a:r>
              <a:rPr lang="fr-FR" sz="1700" dirty="0"/>
              <a:t> </a:t>
            </a:r>
          </a:p>
          <a:p>
            <a:r>
              <a:rPr lang="fr-FR" sz="1700" dirty="0"/>
              <a:t>                   Le  non-respect de ces caractéristiques entraîne des pénalités. </a:t>
            </a:r>
          </a:p>
          <a:p>
            <a:endParaRPr lang="fr-FR" sz="1700" dirty="0"/>
          </a:p>
          <a:p>
            <a:r>
              <a:rPr lang="fr-FR" sz="1700" dirty="0"/>
              <a:t>                   Si le candidat se présente avec un modèle mineur, il ne peut réaliser l’épreuve </a:t>
            </a:r>
          </a:p>
          <a:p>
            <a:r>
              <a:rPr lang="fr-FR" sz="1700" dirty="0"/>
              <a:t>                   et la note 0 est attribuée à l’épreuve.</a:t>
            </a:r>
          </a:p>
          <a:p>
            <a:r>
              <a:rPr lang="fr-FR" sz="1700" dirty="0"/>
              <a:t> </a:t>
            </a:r>
          </a:p>
          <a:p>
            <a:r>
              <a:rPr lang="fr-FR" sz="1700" dirty="0"/>
              <a:t>                   La commission d’évaluation est composée d’un enseignant d’esthétique </a:t>
            </a:r>
          </a:p>
          <a:p>
            <a:r>
              <a:rPr lang="fr-FR" sz="1700" dirty="0"/>
              <a:t>                   cosmétique et d’un professionnel. En cas d’indisponibilité d’un professionnel, la</a:t>
            </a:r>
          </a:p>
          <a:p>
            <a:r>
              <a:rPr lang="fr-FR" sz="1700" dirty="0"/>
              <a:t>                   commission peut être composée de deux enseignants d’esthétique cosmétique.</a:t>
            </a:r>
          </a:p>
          <a:p>
            <a:r>
              <a:rPr lang="fr-FR" altLang="fr-FR" sz="1800" b="1" u="sng" dirty="0">
                <a:latin typeface="Arial" panose="020B0604020202020204" pitchFamily="34" charset="0"/>
                <a:ea typeface="Calibri" panose="020F0502020204030204" pitchFamily="34" charset="0"/>
                <a:cs typeface="Arial" panose="020B0604020202020204" pitchFamily="34" charset="0"/>
              </a:rPr>
              <a:t>B - </a:t>
            </a:r>
            <a:r>
              <a:rPr lang="fr-FR" sz="1400" b="1" u="sng" dirty="0"/>
              <a:t>Contrôle </a:t>
            </a:r>
            <a:r>
              <a:rPr lang="fr-FR" sz="1700" b="1" u="sng" dirty="0"/>
              <a:t>en Cours de Formation:</a:t>
            </a:r>
            <a:endParaRPr lang="fr-FR" sz="1700" dirty="0"/>
          </a:p>
          <a:p>
            <a:r>
              <a:rPr lang="fr-FR" sz="1700" dirty="0"/>
              <a:t> </a:t>
            </a:r>
          </a:p>
          <a:p>
            <a:r>
              <a:rPr lang="fr-FR" sz="1700" dirty="0"/>
              <a:t>Organisé en établissement au cours du dernier semestre de la deuxième année par les professeurs responsables des enseignements professionnels. </a:t>
            </a:r>
          </a:p>
          <a:p>
            <a:r>
              <a:rPr lang="fr-FR" sz="1700" dirty="0"/>
              <a:t> </a:t>
            </a:r>
          </a:p>
          <a:p>
            <a:r>
              <a:rPr lang="fr-FR" sz="1700" dirty="0"/>
              <a:t>La situation d’évaluation se déroule dans le cadre des activités habituelles de formation professionnelle. Les caractéristiques de l’élève-modèle doivent être conformes aux consignes de l’épreuve.</a:t>
            </a:r>
          </a:p>
          <a:p>
            <a:r>
              <a:rPr lang="fr-FR" sz="1700" dirty="0"/>
              <a:t> </a:t>
            </a:r>
          </a:p>
          <a:p>
            <a:r>
              <a:rPr lang="fr-FR" sz="1700" dirty="0"/>
              <a:t>La commission d’évaluation est composée d’un enseignant d’esthétique cosmétique et d’un professionnel dans  la mesure du possible.</a:t>
            </a:r>
          </a:p>
          <a:p>
            <a:r>
              <a:rPr lang="fr-FR" sz="1700" dirty="0"/>
              <a:t> </a:t>
            </a:r>
          </a:p>
          <a:p>
            <a:r>
              <a:rPr lang="fr-FR" sz="1700" b="1" dirty="0"/>
              <a:t>L’évaluation s’appuie sur des critères mentionnés sur un document élaboré à partir du référentiel et validé par l’IEN Sciences Biologiques et Sciences Sociales Appliquées.</a:t>
            </a:r>
          </a:p>
          <a:p>
            <a:r>
              <a:rPr lang="fr-FR" sz="1700" dirty="0"/>
              <a:t> </a:t>
            </a:r>
          </a:p>
          <a:p>
            <a:r>
              <a:rPr lang="fr-FR" sz="1700" dirty="0"/>
              <a:t>Les modalités de l’épreuve et le degré d’exigence sont identiques à ceux de l’évaluation ponctuelle. Cette situation d’évaluation donne lieu à une proposition de note.</a:t>
            </a:r>
            <a:endParaRPr lang="fr-FR" sz="1700" u="sng" dirty="0"/>
          </a:p>
          <a:p>
            <a:pPr algn="ctr"/>
            <a:endParaRPr lang="fr-FR" sz="1400" u="sng" dirty="0"/>
          </a:p>
        </p:txBody>
      </p:sp>
      <p:sp>
        <p:nvSpPr>
          <p:cNvPr id="5" name="Flèche droite rayée 4"/>
          <p:cNvSpPr/>
          <p:nvPr/>
        </p:nvSpPr>
        <p:spPr>
          <a:xfrm>
            <a:off x="179512" y="1988840"/>
            <a:ext cx="720080" cy="360040"/>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Flèche droite rayée 6"/>
          <p:cNvSpPr/>
          <p:nvPr/>
        </p:nvSpPr>
        <p:spPr>
          <a:xfrm>
            <a:off x="179512" y="2420888"/>
            <a:ext cx="720080" cy="360040"/>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Flèche droite rayée 7"/>
          <p:cNvSpPr/>
          <p:nvPr/>
        </p:nvSpPr>
        <p:spPr>
          <a:xfrm>
            <a:off x="179512" y="3068960"/>
            <a:ext cx="720080" cy="360040"/>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Flèche droite rayée 8"/>
          <p:cNvSpPr/>
          <p:nvPr/>
        </p:nvSpPr>
        <p:spPr>
          <a:xfrm>
            <a:off x="179512" y="1592796"/>
            <a:ext cx="720080" cy="360040"/>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950028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539552" y="332656"/>
            <a:ext cx="8136904" cy="1008112"/>
          </a:xfrm>
          <a:prstGeom prst="rect">
            <a:avLst/>
          </a:prstGeom>
        </p:spPr>
        <p:txBody>
          <a:bodyPr vert="horz" lIns="45720" tIns="0" rIns="45720" bIns="0" anchor="t">
            <a:normAutofit fontScale="97500"/>
          </a:bodyPr>
          <a:lstStyle>
            <a:lvl1pPr algn="l" rtl="0" eaLnBrk="1" latinLnBrk="0" hangingPunct="1">
              <a:spcBef>
                <a:spcPct val="0"/>
              </a:spcBef>
              <a:buNone/>
              <a:defRPr kumimoji="0" sz="4200" b="1" kern="1200"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mj-lt"/>
                <a:ea typeface="+mj-ea"/>
                <a:cs typeface="+mj-cs"/>
              </a:defRPr>
            </a:lvl1pPr>
          </a:lstStyle>
          <a:p>
            <a:pPr algn="ctr"/>
            <a:r>
              <a:rPr lang="fr-FR" dirty="0"/>
              <a:t>Référentiel de certification</a:t>
            </a:r>
          </a:p>
        </p:txBody>
      </p:sp>
      <p:sp>
        <p:nvSpPr>
          <p:cNvPr id="6" name="Espace réservé du texte 2"/>
          <p:cNvSpPr>
            <a:spLocks noGrp="1"/>
          </p:cNvSpPr>
          <p:nvPr>
            <p:ph type="body" idx="1"/>
          </p:nvPr>
        </p:nvSpPr>
        <p:spPr>
          <a:xfrm>
            <a:off x="35470" y="1000248"/>
            <a:ext cx="8929017" cy="5669112"/>
          </a:xfrm>
        </p:spPr>
        <p:txBody>
          <a:bodyPr>
            <a:normAutofit/>
          </a:bodyPr>
          <a:lstStyle/>
          <a:p>
            <a:pPr algn="ctr"/>
            <a:r>
              <a:rPr lang="fr-FR" u="sng" dirty="0"/>
              <a:t>EP2 </a:t>
            </a:r>
            <a:r>
              <a:rPr lang="fr-FR" dirty="0"/>
              <a:t>« Techniques esthétiques liées aux phanères »</a:t>
            </a:r>
          </a:p>
          <a:p>
            <a:pPr algn="ctr"/>
            <a:r>
              <a:rPr lang="fr-FR" sz="1400" dirty="0"/>
              <a:t>Epreuve pratique et écrite - Coefficient : 4 - Durée : 2h30</a:t>
            </a:r>
          </a:p>
          <a:p>
            <a:pPr algn="ctr"/>
            <a:endParaRPr lang="fr-FR" sz="1400" u="sng" dirty="0"/>
          </a:p>
          <a:p>
            <a:pPr lvl="0" algn="just" eaLnBrk="0" fontAlgn="base" hangingPunct="0">
              <a:spcBef>
                <a:spcPct val="0"/>
              </a:spcBef>
              <a:spcAft>
                <a:spcPct val="0"/>
              </a:spcAft>
              <a:buFontTx/>
              <a:buChar char="•"/>
              <a:tabLst>
                <a:tab pos="319088" algn="l"/>
              </a:tabLst>
            </a:pPr>
            <a:r>
              <a:rPr lang="fr-FR" altLang="fr-FR" b="1" u="sng" dirty="0">
                <a:latin typeface="Arial" panose="020B0604020202020204" pitchFamily="34" charset="0"/>
                <a:ea typeface="Calibri" panose="020F0502020204030204" pitchFamily="34" charset="0"/>
                <a:cs typeface="Arial" panose="020B0604020202020204" pitchFamily="34" charset="0"/>
              </a:rPr>
              <a:t>Objectif </a:t>
            </a:r>
            <a:r>
              <a:rPr lang="fr-FR" altLang="fr-FR" b="1" u="sng" dirty="0">
                <a:ea typeface="Calibri" panose="020F0502020204030204" pitchFamily="34" charset="0"/>
                <a:cs typeface="Arial" panose="020B0604020202020204" pitchFamily="34" charset="0"/>
              </a:rPr>
              <a:t>de l’épreuve</a:t>
            </a:r>
            <a:endParaRPr lang="fr-FR" altLang="fr-FR" dirty="0"/>
          </a:p>
          <a:p>
            <a:pPr algn="just" eaLnBrk="0" fontAlgn="base" hangingPunct="0">
              <a:spcBef>
                <a:spcPct val="0"/>
              </a:spcBef>
              <a:spcAft>
                <a:spcPct val="0"/>
              </a:spcAft>
              <a:tabLst>
                <a:tab pos="319088" algn="l"/>
              </a:tabLst>
            </a:pPr>
            <a:r>
              <a:rPr lang="fr-FR" sz="1400" dirty="0"/>
              <a:t>Vérifier la maîtrise des compétences professionnelles du candidat, ses attitudes professionnelles dans les situations de mise en œuvre de techniques esthétiques liées aux phanères.</a:t>
            </a:r>
          </a:p>
          <a:p>
            <a:pPr lvl="0" algn="just" eaLnBrk="0" fontAlgn="base" hangingPunct="0">
              <a:spcBef>
                <a:spcPct val="0"/>
              </a:spcBef>
              <a:spcAft>
                <a:spcPct val="0"/>
              </a:spcAft>
              <a:tabLst>
                <a:tab pos="319088" algn="l"/>
              </a:tabLst>
            </a:pPr>
            <a:r>
              <a:rPr lang="fr-FR" altLang="fr-FR" sz="1400" dirty="0">
                <a:ea typeface="Calibri" panose="020F0502020204030204" pitchFamily="34" charset="0"/>
                <a:cs typeface="Arial" panose="020B0604020202020204" pitchFamily="34" charset="0"/>
              </a:rPr>
              <a:t>.</a:t>
            </a:r>
            <a:endParaRPr lang="fr-FR" altLang="fr-FR" sz="1400" dirty="0"/>
          </a:p>
          <a:p>
            <a:pPr lvl="0" algn="just" eaLnBrk="0" fontAlgn="base" hangingPunct="0">
              <a:spcBef>
                <a:spcPct val="0"/>
              </a:spcBef>
              <a:spcAft>
                <a:spcPct val="0"/>
              </a:spcAft>
              <a:buFontTx/>
              <a:buChar char="•"/>
              <a:tabLst>
                <a:tab pos="319088" algn="l"/>
              </a:tabLst>
            </a:pPr>
            <a:r>
              <a:rPr lang="fr-FR" altLang="fr-FR" b="1" u="sng" dirty="0">
                <a:ea typeface="Calibri" panose="020F0502020204030204" pitchFamily="34" charset="0"/>
                <a:cs typeface="Arial" panose="020B0604020202020204" pitchFamily="34" charset="0"/>
              </a:rPr>
              <a:t>Compétences évaluées</a:t>
            </a:r>
            <a:endParaRPr lang="fr-FR" altLang="fr-FR" dirty="0"/>
          </a:p>
          <a:p>
            <a:endParaRPr lang="fr-FR" dirty="0"/>
          </a:p>
          <a:p>
            <a:endParaRPr lang="fr-FR" dirty="0"/>
          </a:p>
          <a:p>
            <a:endParaRPr lang="fr-FR" dirty="0"/>
          </a:p>
          <a:p>
            <a:endParaRPr lang="fr-FR" dirty="0"/>
          </a:p>
          <a:p>
            <a:endParaRPr lang="fr-FR" dirty="0"/>
          </a:p>
          <a:p>
            <a:pPr lvl="0"/>
            <a:r>
              <a:rPr lang="fr-FR" b="1" u="sng" dirty="0"/>
              <a:t>Critères d’évaluation </a:t>
            </a:r>
            <a:endParaRPr lang="fr-FR" dirty="0"/>
          </a:p>
          <a:p>
            <a:pPr lvl="0"/>
            <a:r>
              <a:rPr lang="fr-FR" sz="1400" dirty="0"/>
              <a:t>-la maîtrise des techniques esthétiques liées aux phanères</a:t>
            </a:r>
          </a:p>
          <a:p>
            <a:pPr lvl="0"/>
            <a:r>
              <a:rPr lang="fr-FR" sz="1400" dirty="0"/>
              <a:t>-l’aptitude à organiser son poste de travail  </a:t>
            </a:r>
          </a:p>
          <a:p>
            <a:pPr lvl="0"/>
            <a:r>
              <a:rPr lang="fr-FR" sz="1400" dirty="0"/>
              <a:t>-l’aptitude à mobiliser des savoirs associés au pôle 2</a:t>
            </a:r>
          </a:p>
          <a:p>
            <a:r>
              <a:rPr lang="fr-FR" sz="1400" dirty="0"/>
              <a:t>-l’aptitude à respecter les règles d’hygiène, de sécurité, d’ergonomie et à adopter une démarche </a:t>
            </a:r>
            <a:r>
              <a:rPr lang="fr-FR" sz="1400" dirty="0" err="1"/>
              <a:t>éco-citoyenne</a:t>
            </a:r>
            <a:endParaRPr lang="fr-FR" sz="1400" dirty="0"/>
          </a:p>
          <a:p>
            <a:endParaRPr lang="fr-FR" sz="1400" dirty="0"/>
          </a:p>
        </p:txBody>
      </p:sp>
      <p:graphicFrame>
        <p:nvGraphicFramePr>
          <p:cNvPr id="8" name="Tableau 7"/>
          <p:cNvGraphicFramePr>
            <a:graphicFrameLocks noGrp="1"/>
          </p:cNvGraphicFramePr>
          <p:nvPr>
            <p:extLst>
              <p:ext uri="{D42A27DB-BD31-4B8C-83A1-F6EECF244321}">
                <p14:modId xmlns:p14="http://schemas.microsoft.com/office/powerpoint/2010/main" val="326150031"/>
              </p:ext>
            </p:extLst>
          </p:nvPr>
        </p:nvGraphicFramePr>
        <p:xfrm>
          <a:off x="539552" y="3284984"/>
          <a:ext cx="7704855" cy="1402080"/>
        </p:xfrm>
        <a:graphic>
          <a:graphicData uri="http://schemas.openxmlformats.org/drawingml/2006/table">
            <a:tbl>
              <a:tblPr firstRow="1" bandRow="1">
                <a:tableStyleId>{5C22544A-7EE6-4342-B048-85BDC9FD1C3A}</a:tableStyleId>
              </a:tblPr>
              <a:tblGrid>
                <a:gridCol w="2639358">
                  <a:extLst>
                    <a:ext uri="{9D8B030D-6E8A-4147-A177-3AD203B41FA5}">
                      <a16:colId xmlns:a16="http://schemas.microsoft.com/office/drawing/2014/main" val="20000"/>
                    </a:ext>
                  </a:extLst>
                </a:gridCol>
                <a:gridCol w="910123">
                  <a:extLst>
                    <a:ext uri="{9D8B030D-6E8A-4147-A177-3AD203B41FA5}">
                      <a16:colId xmlns:a16="http://schemas.microsoft.com/office/drawing/2014/main" val="20001"/>
                    </a:ext>
                  </a:extLst>
                </a:gridCol>
                <a:gridCol w="4155374">
                  <a:extLst>
                    <a:ext uri="{9D8B030D-6E8A-4147-A177-3AD203B41FA5}">
                      <a16:colId xmlns:a16="http://schemas.microsoft.com/office/drawing/2014/main" val="20002"/>
                    </a:ext>
                  </a:extLst>
                </a:gridCol>
              </a:tblGrid>
              <a:tr h="0">
                <a:tc>
                  <a:txBody>
                    <a:bodyPr/>
                    <a:lstStyle/>
                    <a:p>
                      <a:pPr algn="ctr"/>
                      <a:r>
                        <a:rPr lang="fr-FR" dirty="0">
                          <a:solidFill>
                            <a:schemeClr val="bg2"/>
                          </a:solidFill>
                        </a:rPr>
                        <a:t>POLE</a:t>
                      </a:r>
                    </a:p>
                  </a:txBody>
                  <a:tcPr>
                    <a:solidFill>
                      <a:srgbClr val="FFC000"/>
                    </a:solidFill>
                  </a:tcPr>
                </a:tc>
                <a:tc gridSpan="2">
                  <a:txBody>
                    <a:bodyPr/>
                    <a:lstStyle/>
                    <a:p>
                      <a:pPr algn="ctr"/>
                      <a:r>
                        <a:rPr lang="fr-FR" dirty="0">
                          <a:solidFill>
                            <a:schemeClr val="bg2"/>
                          </a:solidFill>
                        </a:rPr>
                        <a:t>Compétences </a:t>
                      </a:r>
                    </a:p>
                  </a:txBody>
                  <a:tcPr>
                    <a:solidFill>
                      <a:srgbClr val="FFC000"/>
                    </a:solidFill>
                  </a:tcPr>
                </a:tc>
                <a:tc hMerge="1">
                  <a:txBody>
                    <a:bodyPr/>
                    <a:lstStyle/>
                    <a:p>
                      <a:endParaRPr lang="fr-FR"/>
                    </a:p>
                  </a:txBody>
                  <a:tcPr/>
                </a:tc>
                <a:extLst>
                  <a:ext uri="{0D108BD9-81ED-4DB2-BD59-A6C34878D82A}">
                    <a16:rowId xmlns:a16="http://schemas.microsoft.com/office/drawing/2014/main" val="10000"/>
                  </a:ext>
                </a:extLst>
              </a:tr>
              <a:tr h="370840">
                <a:tc rowSpan="2">
                  <a:txBody>
                    <a:bodyPr/>
                    <a:lstStyle/>
                    <a:p>
                      <a:pPr algn="ctr"/>
                      <a:r>
                        <a:rPr lang="fr-FR" sz="1400" dirty="0"/>
                        <a:t>2</a:t>
                      </a:r>
                    </a:p>
                    <a:p>
                      <a:pPr algn="ctr"/>
                      <a:r>
                        <a:rPr lang="fr-FR" sz="1400" dirty="0"/>
                        <a:t>Techniques esthétiques liées aux phanères</a:t>
                      </a:r>
                    </a:p>
                  </a:txBody>
                  <a:tcPr>
                    <a:solidFill>
                      <a:srgbClr val="FFE697"/>
                    </a:solidFill>
                  </a:tcPr>
                </a:tc>
                <a:tc>
                  <a:txBody>
                    <a:bodyPr/>
                    <a:lstStyle/>
                    <a:p>
                      <a:pPr algn="ctr"/>
                      <a:r>
                        <a:rPr lang="fr-FR" sz="1400" dirty="0"/>
                        <a:t>C21</a:t>
                      </a:r>
                    </a:p>
                  </a:txBody>
                  <a:tcPr>
                    <a:solidFill>
                      <a:srgbClr val="FFE697"/>
                    </a:solidFill>
                  </a:tcPr>
                </a:tc>
                <a:tc>
                  <a:txBody>
                    <a:bodyPr/>
                    <a:lstStyle/>
                    <a:p>
                      <a:pPr algn="ctr"/>
                      <a:r>
                        <a:rPr lang="fr-FR" sz="1400" dirty="0"/>
                        <a:t>Mettre</a:t>
                      </a:r>
                      <a:r>
                        <a:rPr lang="fr-FR" sz="1400" baseline="0" dirty="0"/>
                        <a:t> en œuvre des protocoles de techniques esthétiques liées aux phanères</a:t>
                      </a:r>
                      <a:endParaRPr lang="fr-FR" sz="1400" dirty="0"/>
                    </a:p>
                  </a:txBody>
                  <a:tcPr>
                    <a:solidFill>
                      <a:srgbClr val="FFE697"/>
                    </a:solidFill>
                  </a:tcPr>
                </a:tc>
                <a:extLst>
                  <a:ext uri="{0D108BD9-81ED-4DB2-BD59-A6C34878D82A}">
                    <a16:rowId xmlns:a16="http://schemas.microsoft.com/office/drawing/2014/main" val="10001"/>
                  </a:ext>
                </a:extLst>
              </a:tr>
              <a:tr h="370840">
                <a:tc vMerge="1">
                  <a:txBody>
                    <a:bodyPr/>
                    <a:lstStyle/>
                    <a:p>
                      <a:endParaRPr lang="fr-FR" dirty="0"/>
                    </a:p>
                  </a:txBody>
                  <a:tcPr/>
                </a:tc>
                <a:tc>
                  <a:txBody>
                    <a:bodyPr/>
                    <a:lstStyle/>
                    <a:p>
                      <a:pPr algn="ctr"/>
                      <a:r>
                        <a:rPr lang="fr-FR" sz="1400" dirty="0"/>
                        <a:t>C22</a:t>
                      </a:r>
                    </a:p>
                  </a:txBody>
                  <a:tcPr>
                    <a:solidFill>
                      <a:srgbClr val="FFF4D1"/>
                    </a:solidFill>
                  </a:tcPr>
                </a:tc>
                <a:tc>
                  <a:txBody>
                    <a:bodyPr/>
                    <a:lstStyle/>
                    <a:p>
                      <a:pPr algn="ctr"/>
                      <a:r>
                        <a:rPr lang="fr-FR" sz="1400" dirty="0"/>
                        <a:t>Mettre en œuvre des protocoles de techniques de maquillage des ongles</a:t>
                      </a:r>
                    </a:p>
                  </a:txBody>
                  <a:tcPr>
                    <a:solidFill>
                      <a:srgbClr val="FFF4D1"/>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329837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 calcmode="lin" valueType="num">
                                      <p:cBhvr additive="base">
                                        <p:cTn id="19"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4" end="4"/>
                                            </p:txEl>
                                          </p:spTgt>
                                        </p:tgtEl>
                                        <p:attrNameLst>
                                          <p:attrName>style.visibility</p:attrName>
                                        </p:attrNameLst>
                                      </p:cBhvr>
                                      <p:to>
                                        <p:strVal val="visible"/>
                                      </p:to>
                                    </p:set>
                                    <p:anim calcmode="lin" valueType="num">
                                      <p:cBhvr additive="base">
                                        <p:cTn id="25"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5" end="5"/>
                                            </p:txEl>
                                          </p:spTgt>
                                        </p:tgtEl>
                                        <p:attrNameLst>
                                          <p:attrName>style.visibility</p:attrName>
                                        </p:attrNameLst>
                                      </p:cBhvr>
                                      <p:to>
                                        <p:strVal val="visible"/>
                                      </p:to>
                                    </p:set>
                                    <p:anim calcmode="lin" valueType="num">
                                      <p:cBhvr additive="base">
                                        <p:cTn id="31"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 calcmode="lin" valueType="num">
                                      <p:cBhvr additive="base">
                                        <p:cTn id="37"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6">
                                            <p:txEl>
                                              <p:pRg st="12" end="1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6">
                                            <p:txEl>
                                              <p:pRg st="13" end="13"/>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nodeType="clickEffect">
                                  <p:stCondLst>
                                    <p:cond delay="0"/>
                                  </p:stCondLst>
                                  <p:childTnLst>
                                    <p:set>
                                      <p:cBhvr>
                                        <p:cTn id="54" dur="1" fill="hold">
                                          <p:stCondLst>
                                            <p:cond delay="0"/>
                                          </p:stCondLst>
                                        </p:cTn>
                                        <p:tgtEl>
                                          <p:spTgt spid="6">
                                            <p:txEl>
                                              <p:pRg st="14" end="14"/>
                                            </p:txEl>
                                          </p:spTgt>
                                        </p:tgtEl>
                                        <p:attrNameLst>
                                          <p:attrName>style.visibility</p:attrName>
                                        </p:attrNameLst>
                                      </p:cBhvr>
                                      <p:to>
                                        <p:strVal val="visible"/>
                                      </p:to>
                                    </p:set>
                                    <p:animEffect transition="in" filter="fade">
                                      <p:cBhvr>
                                        <p:cTn id="55" dur="500"/>
                                        <p:tgtEl>
                                          <p:spTgt spid="6">
                                            <p:txEl>
                                              <p:pRg st="14" end="14"/>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nodeType="clickEffect">
                                  <p:stCondLst>
                                    <p:cond delay="0"/>
                                  </p:stCondLst>
                                  <p:childTnLst>
                                    <p:set>
                                      <p:cBhvr>
                                        <p:cTn id="59" dur="1" fill="hold">
                                          <p:stCondLst>
                                            <p:cond delay="0"/>
                                          </p:stCondLst>
                                        </p:cTn>
                                        <p:tgtEl>
                                          <p:spTgt spid="6">
                                            <p:txEl>
                                              <p:pRg st="15" end="15"/>
                                            </p:txEl>
                                          </p:spTgt>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nodeType="clickEffect">
                                  <p:stCondLst>
                                    <p:cond delay="0"/>
                                  </p:stCondLst>
                                  <p:childTnLst>
                                    <p:set>
                                      <p:cBhvr>
                                        <p:cTn id="63" dur="1" fill="hold">
                                          <p:stCondLst>
                                            <p:cond delay="0"/>
                                          </p:stCondLst>
                                        </p:cTn>
                                        <p:tgtEl>
                                          <p:spTgt spid="6">
                                            <p:txEl>
                                              <p:pRg st="16" end="16"/>
                                            </p:txEl>
                                          </p:spTgt>
                                        </p:tgtEl>
                                        <p:attrNameLst>
                                          <p:attrName>style.visibility</p:attrName>
                                        </p:attrNameLst>
                                      </p:cBhvr>
                                      <p:to>
                                        <p:strVal val="visible"/>
                                      </p:to>
                                    </p:set>
                                    <p:animEffect transition="in" filter="fade">
                                      <p:cBhvr>
                                        <p:cTn id="64" dur="500"/>
                                        <p:tgtEl>
                                          <p:spTgt spid="6">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539552" y="332656"/>
            <a:ext cx="8136904" cy="1008112"/>
          </a:xfrm>
          <a:prstGeom prst="rect">
            <a:avLst/>
          </a:prstGeom>
        </p:spPr>
        <p:txBody>
          <a:bodyPr vert="horz" lIns="45720" tIns="0" rIns="45720" bIns="0" anchor="t">
            <a:normAutofit fontScale="97500"/>
          </a:bodyPr>
          <a:lstStyle>
            <a:lvl1pPr algn="l" rtl="0" eaLnBrk="1" latinLnBrk="0" hangingPunct="1">
              <a:spcBef>
                <a:spcPct val="0"/>
              </a:spcBef>
              <a:buNone/>
              <a:defRPr kumimoji="0" sz="4200" b="1" kern="1200"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mj-lt"/>
                <a:ea typeface="+mj-ea"/>
                <a:cs typeface="+mj-cs"/>
              </a:defRPr>
            </a:lvl1pPr>
          </a:lstStyle>
          <a:p>
            <a:pPr algn="ctr"/>
            <a:r>
              <a:rPr lang="fr-FR" dirty="0"/>
              <a:t>Référentiel de certification</a:t>
            </a:r>
          </a:p>
        </p:txBody>
      </p:sp>
      <p:sp>
        <p:nvSpPr>
          <p:cNvPr id="6" name="Espace réservé du texte 2"/>
          <p:cNvSpPr>
            <a:spLocks noGrp="1"/>
          </p:cNvSpPr>
          <p:nvPr>
            <p:ph type="body" idx="1"/>
          </p:nvPr>
        </p:nvSpPr>
        <p:spPr>
          <a:xfrm>
            <a:off x="35470" y="1000248"/>
            <a:ext cx="8929017" cy="5517233"/>
          </a:xfrm>
        </p:spPr>
        <p:txBody>
          <a:bodyPr>
            <a:normAutofit fontScale="70000" lnSpcReduction="20000"/>
          </a:bodyPr>
          <a:lstStyle/>
          <a:p>
            <a:pPr algn="ctr"/>
            <a:r>
              <a:rPr lang="fr-FR" u="sng" dirty="0"/>
              <a:t>EP2 </a:t>
            </a:r>
            <a:r>
              <a:rPr lang="fr-FR" dirty="0"/>
              <a:t>« Techniques esthétiques liées aux phanères »</a:t>
            </a:r>
          </a:p>
          <a:p>
            <a:pPr algn="ctr"/>
            <a:r>
              <a:rPr lang="fr-FR" sz="1600" dirty="0"/>
              <a:t>Epreuve pratique et écrite - Coefficient : 4 - Durée : 2h30</a:t>
            </a:r>
          </a:p>
          <a:p>
            <a:pPr algn="ctr"/>
            <a:endParaRPr lang="fr-FR" dirty="0"/>
          </a:p>
          <a:p>
            <a:r>
              <a:rPr lang="fr-FR" altLang="fr-FR" b="1" u="sng" dirty="0">
                <a:ea typeface="Calibri" panose="020F0502020204030204" pitchFamily="34" charset="0"/>
                <a:cs typeface="Arial" panose="020B0604020202020204" pitchFamily="34" charset="0"/>
              </a:rPr>
              <a:t>Modalités d’évaluation</a:t>
            </a:r>
            <a:br>
              <a:rPr lang="fr-FR" altLang="fr-FR" b="1" u="sng" dirty="0">
                <a:latin typeface="Arial" panose="020B0604020202020204" pitchFamily="34" charset="0"/>
                <a:ea typeface="Calibri" panose="020F0502020204030204" pitchFamily="34" charset="0"/>
                <a:cs typeface="Arial" panose="020B0604020202020204" pitchFamily="34" charset="0"/>
              </a:rPr>
            </a:br>
            <a:br>
              <a:rPr lang="fr-FR" altLang="fr-FR" dirty="0">
                <a:latin typeface="Calibri"/>
              </a:rPr>
            </a:br>
            <a:r>
              <a:rPr lang="fr-FR" altLang="fr-FR" b="1" u="sng" dirty="0">
                <a:latin typeface="Arial" panose="020B0604020202020204" pitchFamily="34" charset="0"/>
                <a:ea typeface="Calibri" panose="020F0502020204030204" pitchFamily="34" charset="0"/>
                <a:cs typeface="Arial" panose="020B0604020202020204" pitchFamily="34" charset="0"/>
              </a:rPr>
              <a:t>A - </a:t>
            </a:r>
            <a:r>
              <a:rPr lang="fr-FR" altLang="fr-FR" b="1" u="sng" dirty="0">
                <a:ea typeface="Calibri" panose="020F0502020204030204" pitchFamily="34" charset="0"/>
                <a:cs typeface="Arial" panose="020B0604020202020204" pitchFamily="34" charset="0"/>
              </a:rPr>
              <a:t>Ponctuelle / CCF</a:t>
            </a:r>
            <a:br>
              <a:rPr lang="fr-FR" altLang="fr-FR" b="1" u="sng" dirty="0">
                <a:latin typeface="Arial" panose="020B0604020202020204" pitchFamily="34" charset="0"/>
                <a:ea typeface="Calibri" panose="020F0502020204030204" pitchFamily="34" charset="0"/>
                <a:cs typeface="Arial" panose="020B0604020202020204" pitchFamily="34" charset="0"/>
              </a:rPr>
            </a:br>
            <a:br>
              <a:rPr lang="fr-FR" altLang="fr-FR" dirty="0">
                <a:latin typeface="Calibri"/>
              </a:rPr>
            </a:br>
            <a:r>
              <a:rPr lang="fr-FR" dirty="0"/>
              <a:t>L’épreuve se déroule en deux parties :</a:t>
            </a:r>
          </a:p>
          <a:p>
            <a:r>
              <a:rPr lang="fr-FR" dirty="0"/>
              <a:t> </a:t>
            </a:r>
          </a:p>
          <a:p>
            <a:r>
              <a:rPr lang="fr-FR" dirty="0"/>
              <a:t>1</a:t>
            </a:r>
            <a:r>
              <a:rPr lang="fr-FR" baseline="30000" dirty="0"/>
              <a:t>ère</a:t>
            </a:r>
            <a:r>
              <a:rPr lang="fr-FR" dirty="0"/>
              <a:t> partie écrite : 30 minutes – 20 points</a:t>
            </a:r>
          </a:p>
          <a:p>
            <a:r>
              <a:rPr lang="fr-FR" dirty="0"/>
              <a:t>Le candidat prend connaissance de la situation professionnelle et répond au questionnement en mobilisant les savoirs associés.</a:t>
            </a:r>
          </a:p>
          <a:p>
            <a:r>
              <a:rPr lang="fr-FR" dirty="0"/>
              <a:t> </a:t>
            </a:r>
          </a:p>
          <a:p>
            <a:r>
              <a:rPr lang="fr-FR" dirty="0"/>
              <a:t>2</a:t>
            </a:r>
            <a:r>
              <a:rPr lang="fr-FR" baseline="30000" dirty="0"/>
              <a:t>ème</a:t>
            </a:r>
            <a:r>
              <a:rPr lang="fr-FR" dirty="0"/>
              <a:t> partie pratique : 2h – 60 points</a:t>
            </a:r>
          </a:p>
          <a:p>
            <a:r>
              <a:rPr lang="fr-FR" dirty="0"/>
              <a:t>Le candidat met en œuvre sur son modèle :</a:t>
            </a:r>
          </a:p>
          <a:p>
            <a:r>
              <a:rPr lang="fr-FR" dirty="0"/>
              <a:t> </a:t>
            </a:r>
            <a:endParaRPr lang="fr-FR" sz="1600" dirty="0"/>
          </a:p>
          <a:p>
            <a:pPr lvl="1"/>
            <a:r>
              <a:rPr lang="fr-FR" dirty="0"/>
              <a:t>- des techniques d’épilation des sourcils : 10 points</a:t>
            </a:r>
          </a:p>
          <a:p>
            <a:r>
              <a:rPr lang="fr-FR" dirty="0"/>
              <a:t> </a:t>
            </a:r>
          </a:p>
          <a:p>
            <a:pPr lvl="1"/>
            <a:r>
              <a:rPr lang="fr-FR" dirty="0"/>
              <a:t>- des techniques d’épilation de deux zones sur le corps (aisselles, demi-jambes, cuisses, avant-bras, maillot) : </a:t>
            </a:r>
          </a:p>
          <a:p>
            <a:pPr lvl="1"/>
            <a:r>
              <a:rPr lang="fr-FR" dirty="0"/>
              <a:t>30 points</a:t>
            </a:r>
          </a:p>
          <a:p>
            <a:r>
              <a:rPr lang="fr-FR" dirty="0"/>
              <a:t> </a:t>
            </a:r>
          </a:p>
          <a:p>
            <a:pPr lvl="1"/>
            <a:r>
              <a:rPr lang="fr-FR" dirty="0"/>
              <a:t>des techniques sur les ongles : 20 points </a:t>
            </a:r>
          </a:p>
          <a:p>
            <a:pPr lvl="2"/>
            <a:r>
              <a:rPr lang="fr-FR" sz="1900" b="1" i="1" dirty="0"/>
              <a:t>soit</a:t>
            </a:r>
            <a:r>
              <a:rPr lang="fr-FR" sz="1900" dirty="0"/>
              <a:t>     un soin esthétique des ongles des mains ou des pieds et un maquillage des ongles avec un vernis classique laqué ou french</a:t>
            </a:r>
          </a:p>
          <a:p>
            <a:pPr lvl="2"/>
            <a:r>
              <a:rPr lang="fr-FR" sz="1900" b="1" i="1" dirty="0"/>
              <a:t>soit</a:t>
            </a:r>
            <a:r>
              <a:rPr lang="fr-FR" sz="1900" dirty="0"/>
              <a:t>      un maquillage des ongles avec un vernis semi-permanent</a:t>
            </a:r>
          </a:p>
          <a:p>
            <a:r>
              <a:rPr lang="fr-FR" dirty="0"/>
              <a:t> </a:t>
            </a:r>
          </a:p>
          <a:p>
            <a:r>
              <a:rPr lang="fr-FR" dirty="0"/>
              <a:t> </a:t>
            </a:r>
          </a:p>
        </p:txBody>
      </p:sp>
    </p:spTree>
    <p:extLst>
      <p:ext uri="{BB962C8B-B14F-4D97-AF65-F5344CB8AC3E}">
        <p14:creationId xmlns:p14="http://schemas.microsoft.com/office/powerpoint/2010/main" val="37117354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539552" y="332656"/>
            <a:ext cx="8136904" cy="1008112"/>
          </a:xfrm>
          <a:prstGeom prst="rect">
            <a:avLst/>
          </a:prstGeom>
        </p:spPr>
        <p:txBody>
          <a:bodyPr vert="horz" lIns="45720" tIns="0" rIns="45720" bIns="0" anchor="t">
            <a:normAutofit fontScale="97500"/>
          </a:bodyPr>
          <a:lstStyle>
            <a:lvl1pPr algn="l" rtl="0" eaLnBrk="1" latinLnBrk="0" hangingPunct="1">
              <a:spcBef>
                <a:spcPct val="0"/>
              </a:spcBef>
              <a:buNone/>
              <a:defRPr kumimoji="0" sz="4200" b="1" kern="1200"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mj-lt"/>
                <a:ea typeface="+mj-ea"/>
                <a:cs typeface="+mj-cs"/>
              </a:defRPr>
            </a:lvl1pPr>
          </a:lstStyle>
          <a:p>
            <a:pPr algn="ctr"/>
            <a:r>
              <a:rPr lang="fr-FR" dirty="0"/>
              <a:t>Référentiel de certification</a:t>
            </a:r>
          </a:p>
        </p:txBody>
      </p:sp>
      <p:sp>
        <p:nvSpPr>
          <p:cNvPr id="6" name="Espace réservé du texte 2"/>
          <p:cNvSpPr>
            <a:spLocks noGrp="1"/>
          </p:cNvSpPr>
          <p:nvPr>
            <p:ph type="body" idx="1"/>
          </p:nvPr>
        </p:nvSpPr>
        <p:spPr>
          <a:xfrm>
            <a:off x="35470" y="1000248"/>
            <a:ext cx="8929017" cy="5857752"/>
          </a:xfrm>
        </p:spPr>
        <p:txBody>
          <a:bodyPr>
            <a:normAutofit fontScale="77500" lnSpcReduction="20000"/>
          </a:bodyPr>
          <a:lstStyle/>
          <a:p>
            <a:pPr algn="ctr"/>
            <a:r>
              <a:rPr lang="fr-FR" u="sng" dirty="0"/>
              <a:t>EP2 </a:t>
            </a:r>
            <a:r>
              <a:rPr lang="fr-FR" dirty="0"/>
              <a:t>« Techniques esthétiques liées aux phanères »</a:t>
            </a:r>
          </a:p>
          <a:p>
            <a:pPr algn="ctr"/>
            <a:r>
              <a:rPr lang="fr-FR" sz="1800" dirty="0"/>
              <a:t>Epreuve pratique et écrite - Coefficient : 4 - Durée : 2h30</a:t>
            </a:r>
          </a:p>
          <a:p>
            <a:pPr algn="ctr"/>
            <a:endParaRPr lang="fr-FR" sz="1400" dirty="0"/>
          </a:p>
          <a:p>
            <a:r>
              <a:rPr lang="fr-FR" sz="1700" dirty="0"/>
              <a:t>                   Les caractéristiques du modèle sont précisées</a:t>
            </a:r>
          </a:p>
          <a:p>
            <a:r>
              <a:rPr lang="fr-FR" sz="1700" dirty="0"/>
              <a:t> </a:t>
            </a:r>
          </a:p>
          <a:p>
            <a:r>
              <a:rPr lang="fr-FR" sz="1700" dirty="0"/>
              <a:t>                   Le  non-respect de ces caractéristiques entraîne des pénalités. </a:t>
            </a:r>
          </a:p>
          <a:p>
            <a:endParaRPr lang="fr-FR" sz="1700" dirty="0"/>
          </a:p>
          <a:p>
            <a:r>
              <a:rPr lang="fr-FR" sz="1700" dirty="0"/>
              <a:t>                   Si le candidat se présente avec un modèle mineur, il ne peut réaliser l’épreuve </a:t>
            </a:r>
          </a:p>
          <a:p>
            <a:r>
              <a:rPr lang="fr-FR" sz="1700" dirty="0"/>
              <a:t>                   et la note 0 est attribuée à l’épreuve.</a:t>
            </a:r>
          </a:p>
          <a:p>
            <a:r>
              <a:rPr lang="fr-FR" sz="1700" dirty="0"/>
              <a:t> </a:t>
            </a:r>
          </a:p>
          <a:p>
            <a:r>
              <a:rPr lang="fr-FR" sz="1700" dirty="0"/>
              <a:t>                   La commission d’évaluation est composée d’un enseignant d’esthétique </a:t>
            </a:r>
          </a:p>
          <a:p>
            <a:r>
              <a:rPr lang="fr-FR" sz="1700" dirty="0"/>
              <a:t>                   cosmétique et d’un professionnel. En cas d’indisponibilité d’un professionnel, la</a:t>
            </a:r>
          </a:p>
          <a:p>
            <a:r>
              <a:rPr lang="fr-FR" sz="1700" dirty="0"/>
              <a:t>                   commission peut être composée de deux enseignants d’esthétique cosmétique.</a:t>
            </a:r>
          </a:p>
          <a:p>
            <a:r>
              <a:rPr lang="fr-FR" sz="1400" dirty="0"/>
              <a:t> </a:t>
            </a:r>
            <a:endParaRPr lang="fr-FR" sz="1700" dirty="0"/>
          </a:p>
          <a:p>
            <a:r>
              <a:rPr lang="fr-FR" altLang="fr-FR" sz="1800" b="1" u="sng" dirty="0">
                <a:latin typeface="Arial" panose="020B0604020202020204" pitchFamily="34" charset="0"/>
                <a:ea typeface="Calibri" panose="020F0502020204030204" pitchFamily="34" charset="0"/>
                <a:cs typeface="Arial" panose="020B0604020202020204" pitchFamily="34" charset="0"/>
              </a:rPr>
              <a:t>B - </a:t>
            </a:r>
            <a:r>
              <a:rPr lang="fr-FR" sz="1700" b="1" u="sng" dirty="0"/>
              <a:t>Contrôle</a:t>
            </a:r>
            <a:r>
              <a:rPr lang="fr-FR" sz="1400" b="1" u="sng" dirty="0"/>
              <a:t> </a:t>
            </a:r>
            <a:r>
              <a:rPr lang="fr-FR" sz="1700" b="1" u="sng" dirty="0"/>
              <a:t>en Cours de Formation:</a:t>
            </a:r>
            <a:endParaRPr lang="fr-FR" sz="1700" dirty="0"/>
          </a:p>
          <a:p>
            <a:r>
              <a:rPr lang="fr-FR" sz="1700" dirty="0"/>
              <a:t> </a:t>
            </a:r>
          </a:p>
          <a:p>
            <a:r>
              <a:rPr lang="fr-FR" sz="1700" dirty="0"/>
              <a:t>Organisé en établissement au cours du dernier semestre de la deuxième année par les professeurs responsables des enseignements professionnels. </a:t>
            </a:r>
          </a:p>
          <a:p>
            <a:r>
              <a:rPr lang="fr-FR" sz="1700" dirty="0"/>
              <a:t> </a:t>
            </a:r>
          </a:p>
          <a:p>
            <a:r>
              <a:rPr lang="fr-FR" sz="1700" dirty="0"/>
              <a:t>La situation d’évaluation se déroule dans le cadre des activités habituelles de formation professionnelle. Les caractéristiques de l’élève-modèle doivent être conformes aux consignes de l’épreuve.</a:t>
            </a:r>
          </a:p>
          <a:p>
            <a:r>
              <a:rPr lang="fr-FR" sz="1700" dirty="0"/>
              <a:t> </a:t>
            </a:r>
          </a:p>
          <a:p>
            <a:r>
              <a:rPr lang="fr-FR" sz="1700" dirty="0"/>
              <a:t>La commission d’évaluation est composée d’un enseignant d’esthétique cosmétique et d’un professionnel dans  la mesure du possible.</a:t>
            </a:r>
          </a:p>
          <a:p>
            <a:r>
              <a:rPr lang="fr-FR" sz="1700" dirty="0"/>
              <a:t> </a:t>
            </a:r>
          </a:p>
          <a:p>
            <a:r>
              <a:rPr lang="fr-FR" sz="1700" b="1" dirty="0"/>
              <a:t>L’évaluation s’appuie sur des critères mentionnés sur un document élaboré à partir du référentiel et validé par l’IEN Sciences Biologiques et Sciences Sociales Appliquées.</a:t>
            </a:r>
          </a:p>
          <a:p>
            <a:r>
              <a:rPr lang="fr-FR" sz="1700" dirty="0"/>
              <a:t> </a:t>
            </a:r>
          </a:p>
          <a:p>
            <a:r>
              <a:rPr lang="fr-FR" sz="1700" dirty="0"/>
              <a:t>Les modalités de l’épreuve et le degré d’exigence sont identiques à ceux de l’évaluation ponctuelle. Cette situation d’évaluation donne lieu à une proposition de note.</a:t>
            </a:r>
            <a:r>
              <a:rPr lang="fr-FR" sz="1400" dirty="0"/>
              <a:t> </a:t>
            </a:r>
          </a:p>
          <a:p>
            <a:endParaRPr lang="fr-FR" sz="1400" dirty="0"/>
          </a:p>
        </p:txBody>
      </p:sp>
      <p:sp>
        <p:nvSpPr>
          <p:cNvPr id="5" name="Flèche droite rayée 4"/>
          <p:cNvSpPr/>
          <p:nvPr/>
        </p:nvSpPr>
        <p:spPr>
          <a:xfrm>
            <a:off x="179512" y="1844824"/>
            <a:ext cx="720080" cy="360040"/>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Flèche droite rayée 6"/>
          <p:cNvSpPr/>
          <p:nvPr/>
        </p:nvSpPr>
        <p:spPr>
          <a:xfrm>
            <a:off x="179512" y="2240868"/>
            <a:ext cx="720080" cy="360040"/>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Flèche droite rayée 7"/>
          <p:cNvSpPr/>
          <p:nvPr/>
        </p:nvSpPr>
        <p:spPr>
          <a:xfrm>
            <a:off x="179512" y="2854482"/>
            <a:ext cx="720080" cy="360040"/>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Flèche droite rayée 8"/>
          <p:cNvSpPr/>
          <p:nvPr/>
        </p:nvSpPr>
        <p:spPr>
          <a:xfrm>
            <a:off x="179512" y="1484784"/>
            <a:ext cx="720080" cy="360040"/>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6180276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539552" y="116632"/>
            <a:ext cx="8136904" cy="1008112"/>
          </a:xfrm>
          <a:prstGeom prst="rect">
            <a:avLst/>
          </a:prstGeom>
        </p:spPr>
        <p:txBody>
          <a:bodyPr vert="horz" lIns="45720" tIns="0" rIns="45720" bIns="0" anchor="t">
            <a:normAutofit fontScale="97500"/>
          </a:bodyPr>
          <a:lstStyle>
            <a:lvl1pPr algn="l" rtl="0" eaLnBrk="1" latinLnBrk="0" hangingPunct="1">
              <a:spcBef>
                <a:spcPct val="0"/>
              </a:spcBef>
              <a:buNone/>
              <a:defRPr kumimoji="0" sz="4200" b="1" kern="1200"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mj-lt"/>
                <a:ea typeface="+mj-ea"/>
                <a:cs typeface="+mj-cs"/>
              </a:defRPr>
            </a:lvl1pPr>
          </a:lstStyle>
          <a:p>
            <a:pPr algn="ctr"/>
            <a:r>
              <a:rPr lang="fr-FR" dirty="0"/>
              <a:t>Référentiel de certification</a:t>
            </a:r>
          </a:p>
        </p:txBody>
      </p:sp>
      <p:sp>
        <p:nvSpPr>
          <p:cNvPr id="6" name="Espace réservé du texte 2"/>
          <p:cNvSpPr>
            <a:spLocks noGrp="1"/>
          </p:cNvSpPr>
          <p:nvPr>
            <p:ph type="body" idx="1"/>
          </p:nvPr>
        </p:nvSpPr>
        <p:spPr>
          <a:xfrm>
            <a:off x="35470" y="836712"/>
            <a:ext cx="9108530" cy="5904656"/>
          </a:xfrm>
        </p:spPr>
        <p:txBody>
          <a:bodyPr>
            <a:normAutofit fontScale="92500" lnSpcReduction="10000"/>
          </a:bodyPr>
          <a:lstStyle/>
          <a:p>
            <a:pPr algn="ctr"/>
            <a:r>
              <a:rPr lang="fr-FR" sz="1800" u="sng" dirty="0"/>
              <a:t>EP3 </a:t>
            </a:r>
            <a:r>
              <a:rPr lang="fr-FR" sz="1800" dirty="0"/>
              <a:t>« </a:t>
            </a:r>
            <a:r>
              <a:rPr lang="fr-FR" sz="1800" b="1" dirty="0"/>
              <a:t>Conduite d’un institut de beauté et de bien-être :</a:t>
            </a:r>
          </a:p>
          <a:p>
            <a:pPr algn="ctr"/>
            <a:r>
              <a:rPr lang="fr-FR" sz="1800" b="1" dirty="0"/>
              <a:t> Relation avec la clientèle et vie de l’institut</a:t>
            </a:r>
            <a:r>
              <a:rPr lang="fr-FR" sz="1800" dirty="0"/>
              <a:t> »</a:t>
            </a:r>
          </a:p>
          <a:p>
            <a:pPr algn="ctr"/>
            <a:r>
              <a:rPr lang="fr-FR" sz="1400" dirty="0"/>
              <a:t>Epreuve orale - Coefficient : 4 - Durée : 40 minutes</a:t>
            </a:r>
          </a:p>
          <a:p>
            <a:pPr algn="ctr"/>
            <a:endParaRPr lang="fr-FR" sz="800" dirty="0"/>
          </a:p>
          <a:p>
            <a:pPr algn="ctr"/>
            <a:endParaRPr lang="fr-FR" sz="1400" u="sng" dirty="0"/>
          </a:p>
          <a:p>
            <a:pPr lvl="0" algn="just" eaLnBrk="0" fontAlgn="base" hangingPunct="0">
              <a:spcBef>
                <a:spcPct val="0"/>
              </a:spcBef>
              <a:spcAft>
                <a:spcPct val="0"/>
              </a:spcAft>
              <a:buFontTx/>
              <a:buChar char="•"/>
              <a:tabLst>
                <a:tab pos="319088" algn="l"/>
              </a:tabLst>
            </a:pPr>
            <a:r>
              <a:rPr lang="fr-FR" altLang="fr-FR" b="1" u="sng" dirty="0">
                <a:latin typeface="Arial" panose="020B0604020202020204" pitchFamily="34" charset="0"/>
                <a:ea typeface="Calibri" panose="020F0502020204030204" pitchFamily="34" charset="0"/>
                <a:cs typeface="Arial" panose="020B0604020202020204" pitchFamily="34" charset="0"/>
              </a:rPr>
              <a:t>Objectif </a:t>
            </a:r>
            <a:r>
              <a:rPr lang="fr-FR" altLang="fr-FR" b="1" u="sng" dirty="0">
                <a:ea typeface="Calibri" panose="020F0502020204030204" pitchFamily="34" charset="0"/>
                <a:cs typeface="Arial" panose="020B0604020202020204" pitchFamily="34" charset="0"/>
              </a:rPr>
              <a:t>de l’épreuve</a:t>
            </a:r>
            <a:endParaRPr lang="fr-FR" altLang="fr-FR" dirty="0"/>
          </a:p>
          <a:p>
            <a:pPr algn="just" eaLnBrk="0" fontAlgn="base" hangingPunct="0">
              <a:spcBef>
                <a:spcPct val="0"/>
              </a:spcBef>
              <a:spcAft>
                <a:spcPct val="0"/>
              </a:spcAft>
              <a:tabLst>
                <a:tab pos="319088" algn="l"/>
              </a:tabLst>
            </a:pPr>
            <a:r>
              <a:rPr lang="fr-FR" sz="1400" dirty="0"/>
              <a:t>Vérifier la maîtrise des compétences professionnelles du candidat, ses attitudes professionnelles dans les situations de mise en œuvre des activités du pôle 3.</a:t>
            </a:r>
          </a:p>
          <a:p>
            <a:pPr lvl="0" algn="just" eaLnBrk="0" fontAlgn="base" hangingPunct="0">
              <a:spcBef>
                <a:spcPct val="0"/>
              </a:spcBef>
              <a:spcAft>
                <a:spcPct val="0"/>
              </a:spcAft>
              <a:tabLst>
                <a:tab pos="319088" algn="l"/>
              </a:tabLst>
            </a:pPr>
            <a:r>
              <a:rPr lang="fr-FR" altLang="fr-FR" sz="1400" dirty="0">
                <a:ea typeface="Calibri" panose="020F0502020204030204" pitchFamily="34" charset="0"/>
                <a:cs typeface="Arial" panose="020B0604020202020204" pitchFamily="34" charset="0"/>
              </a:rPr>
              <a:t>.</a:t>
            </a:r>
            <a:endParaRPr lang="fr-FR" altLang="fr-FR" sz="1400" dirty="0"/>
          </a:p>
          <a:p>
            <a:pPr lvl="0" algn="just" eaLnBrk="0" fontAlgn="base" hangingPunct="0">
              <a:spcBef>
                <a:spcPct val="0"/>
              </a:spcBef>
              <a:spcAft>
                <a:spcPct val="0"/>
              </a:spcAft>
              <a:buFontTx/>
              <a:buChar char="•"/>
              <a:tabLst>
                <a:tab pos="319088" algn="l"/>
              </a:tabLst>
            </a:pPr>
            <a:r>
              <a:rPr lang="fr-FR" altLang="fr-FR" b="1" u="sng" dirty="0">
                <a:ea typeface="Calibri" panose="020F0502020204030204" pitchFamily="34" charset="0"/>
                <a:cs typeface="Arial" panose="020B0604020202020204" pitchFamily="34" charset="0"/>
              </a:rPr>
              <a:t>Compétences évaluées</a:t>
            </a:r>
          </a:p>
          <a:p>
            <a:pPr lvl="0" algn="just" eaLnBrk="0" fontAlgn="base" hangingPunct="0">
              <a:spcBef>
                <a:spcPct val="0"/>
              </a:spcBef>
              <a:spcAft>
                <a:spcPct val="0"/>
              </a:spcAft>
              <a:tabLst>
                <a:tab pos="319088" algn="l"/>
              </a:tabLst>
            </a:pPr>
            <a:endParaRPr lang="fr-FR" altLang="fr-FR" b="1" u="sng" dirty="0">
              <a:ea typeface="Calibri" panose="020F0502020204030204" pitchFamily="34" charset="0"/>
              <a:cs typeface="Arial" panose="020B0604020202020204" pitchFamily="34" charset="0"/>
            </a:endParaRPr>
          </a:p>
          <a:p>
            <a:pPr lvl="0" algn="just" eaLnBrk="0" fontAlgn="base" hangingPunct="0">
              <a:spcBef>
                <a:spcPct val="0"/>
              </a:spcBef>
              <a:spcAft>
                <a:spcPct val="0"/>
              </a:spcAft>
              <a:buFontTx/>
              <a:buChar char="•"/>
              <a:tabLst>
                <a:tab pos="319088" algn="l"/>
              </a:tabLst>
            </a:pPr>
            <a:endParaRPr lang="fr-FR" altLang="fr-FR" b="1" u="sng" dirty="0">
              <a:cs typeface="Arial" panose="020B0604020202020204" pitchFamily="34" charset="0"/>
            </a:endParaRPr>
          </a:p>
          <a:p>
            <a:pPr lvl="0" algn="just" eaLnBrk="0" fontAlgn="base" hangingPunct="0">
              <a:spcBef>
                <a:spcPct val="0"/>
              </a:spcBef>
              <a:spcAft>
                <a:spcPct val="0"/>
              </a:spcAft>
              <a:buFontTx/>
              <a:buChar char="•"/>
              <a:tabLst>
                <a:tab pos="319088" algn="l"/>
              </a:tabLst>
            </a:pPr>
            <a:endParaRPr lang="fr-FR" altLang="fr-FR" dirty="0"/>
          </a:p>
          <a:p>
            <a:endParaRPr lang="fr-FR" dirty="0"/>
          </a:p>
          <a:p>
            <a:endParaRPr lang="fr-FR" dirty="0"/>
          </a:p>
          <a:p>
            <a:endParaRPr lang="fr-FR" dirty="0"/>
          </a:p>
          <a:p>
            <a:endParaRPr lang="fr-FR" dirty="0"/>
          </a:p>
          <a:p>
            <a:endParaRPr lang="fr-FR" dirty="0"/>
          </a:p>
          <a:p>
            <a:pPr lvl="0"/>
            <a:r>
              <a:rPr lang="fr-FR" b="1" u="sng" dirty="0"/>
              <a:t>Critères d’évaluation </a:t>
            </a:r>
            <a:endParaRPr lang="fr-FR" dirty="0"/>
          </a:p>
          <a:p>
            <a:pPr lvl="0"/>
            <a:r>
              <a:rPr lang="fr-FR" sz="1400" dirty="0"/>
              <a:t>-l’aptitude à accueillir, prendre en charge la clientèle, conseiller et vendre, mettre en valeur et promouvoir  des produits cosmétiques et des prestations esthétiques </a:t>
            </a:r>
          </a:p>
          <a:p>
            <a:pPr lvl="0"/>
            <a:r>
              <a:rPr lang="fr-FR" sz="1400" dirty="0"/>
              <a:t>-l’aptitude à organiser un planning de rendez-vous et à participer à la vie d’un institut  </a:t>
            </a:r>
          </a:p>
          <a:p>
            <a:pPr lvl="0"/>
            <a:r>
              <a:rPr lang="fr-FR" sz="1400" dirty="0"/>
              <a:t>-l’aptitude à mobiliser des savoirs associés du pôle 3</a:t>
            </a:r>
          </a:p>
        </p:txBody>
      </p:sp>
      <p:graphicFrame>
        <p:nvGraphicFramePr>
          <p:cNvPr id="2" name="Tableau 1"/>
          <p:cNvGraphicFramePr>
            <a:graphicFrameLocks noGrp="1"/>
          </p:cNvGraphicFramePr>
          <p:nvPr>
            <p:extLst>
              <p:ext uri="{D42A27DB-BD31-4B8C-83A1-F6EECF244321}">
                <p14:modId xmlns:p14="http://schemas.microsoft.com/office/powerpoint/2010/main" val="3116588990"/>
              </p:ext>
            </p:extLst>
          </p:nvPr>
        </p:nvGraphicFramePr>
        <p:xfrm>
          <a:off x="215516" y="3282920"/>
          <a:ext cx="8784975" cy="2306320"/>
        </p:xfrm>
        <a:graphic>
          <a:graphicData uri="http://schemas.openxmlformats.org/drawingml/2006/table">
            <a:tbl>
              <a:tblPr firstRow="1" bandRow="1">
                <a:tableStyleId>{5C22544A-7EE6-4342-B048-85BDC9FD1C3A}</a:tableStyleId>
              </a:tblPr>
              <a:tblGrid>
                <a:gridCol w="3009361">
                  <a:extLst>
                    <a:ext uri="{9D8B030D-6E8A-4147-A177-3AD203B41FA5}">
                      <a16:colId xmlns:a16="http://schemas.microsoft.com/office/drawing/2014/main" val="20000"/>
                    </a:ext>
                  </a:extLst>
                </a:gridCol>
                <a:gridCol w="663047">
                  <a:extLst>
                    <a:ext uri="{9D8B030D-6E8A-4147-A177-3AD203B41FA5}">
                      <a16:colId xmlns:a16="http://schemas.microsoft.com/office/drawing/2014/main" val="20001"/>
                    </a:ext>
                  </a:extLst>
                </a:gridCol>
                <a:gridCol w="5112567">
                  <a:extLst>
                    <a:ext uri="{9D8B030D-6E8A-4147-A177-3AD203B41FA5}">
                      <a16:colId xmlns:a16="http://schemas.microsoft.com/office/drawing/2014/main" val="20002"/>
                    </a:ext>
                  </a:extLst>
                </a:gridCol>
              </a:tblGrid>
              <a:tr h="119256">
                <a:tc>
                  <a:txBody>
                    <a:bodyPr/>
                    <a:lstStyle/>
                    <a:p>
                      <a:pPr algn="ctr"/>
                      <a:r>
                        <a:rPr lang="fr-FR" sz="1600" dirty="0"/>
                        <a:t>POLE</a:t>
                      </a:r>
                    </a:p>
                  </a:txBody>
                  <a:tcPr/>
                </a:tc>
                <a:tc gridSpan="2">
                  <a:txBody>
                    <a:bodyPr/>
                    <a:lstStyle/>
                    <a:p>
                      <a:pPr algn="ctr"/>
                      <a:r>
                        <a:rPr lang="fr-FR" sz="1600" dirty="0"/>
                        <a:t>Compétences </a:t>
                      </a:r>
                    </a:p>
                  </a:txBody>
                  <a:tcPr/>
                </a:tc>
                <a:tc hMerge="1">
                  <a:txBody>
                    <a:bodyPr/>
                    <a:lstStyle/>
                    <a:p>
                      <a:endParaRPr lang="fr-FR"/>
                    </a:p>
                  </a:txBody>
                  <a:tcPr/>
                </a:tc>
                <a:extLst>
                  <a:ext uri="{0D108BD9-81ED-4DB2-BD59-A6C34878D82A}">
                    <a16:rowId xmlns:a16="http://schemas.microsoft.com/office/drawing/2014/main" val="10000"/>
                  </a:ext>
                </a:extLst>
              </a:tr>
              <a:tr h="370840">
                <a:tc rowSpan="5">
                  <a:txBody>
                    <a:bodyPr/>
                    <a:lstStyle/>
                    <a:p>
                      <a:pPr algn="ctr"/>
                      <a:r>
                        <a:rPr lang="fr-FR" sz="1300" dirty="0"/>
                        <a:t>3</a:t>
                      </a:r>
                    </a:p>
                    <a:p>
                      <a:pPr algn="ctr"/>
                      <a:endParaRPr lang="fr-FR" sz="1300" dirty="0"/>
                    </a:p>
                    <a:p>
                      <a:pPr algn="ctr"/>
                      <a:r>
                        <a:rPr lang="fr-FR" sz="1300" b="0" dirty="0"/>
                        <a:t>Conduite d’un institut de beauté et de bien-être :</a:t>
                      </a:r>
                    </a:p>
                    <a:p>
                      <a:pPr algn="ctr"/>
                      <a:endParaRPr lang="fr-FR" sz="1300" b="0" dirty="0"/>
                    </a:p>
                    <a:p>
                      <a:pPr algn="ctr"/>
                      <a:endParaRPr lang="fr-FR" sz="1300" b="0" dirty="0"/>
                    </a:p>
                    <a:p>
                      <a:pPr algn="ctr"/>
                      <a:r>
                        <a:rPr lang="fr-FR" sz="1300" b="0" dirty="0"/>
                        <a:t> Relation avec la clientèle et vie de l’institut</a:t>
                      </a:r>
                    </a:p>
                  </a:txBody>
                  <a:tcPr/>
                </a:tc>
                <a:tc>
                  <a:txBody>
                    <a:bodyPr/>
                    <a:lstStyle/>
                    <a:p>
                      <a:pPr algn="ctr"/>
                      <a:r>
                        <a:rPr lang="fr-FR" sz="1300" dirty="0"/>
                        <a:t>C31</a:t>
                      </a:r>
                    </a:p>
                  </a:txBody>
                  <a:tcPr/>
                </a:tc>
                <a:tc>
                  <a:txBody>
                    <a:bodyPr/>
                    <a:lstStyle/>
                    <a:p>
                      <a:pPr algn="ctr"/>
                      <a:r>
                        <a:rPr lang="fr-FR" sz="1300" dirty="0"/>
                        <a:t>Accueillir et prendre en charge la clientèle</a:t>
                      </a:r>
                    </a:p>
                  </a:txBody>
                  <a:tcPr/>
                </a:tc>
                <a:extLst>
                  <a:ext uri="{0D108BD9-81ED-4DB2-BD59-A6C34878D82A}">
                    <a16:rowId xmlns:a16="http://schemas.microsoft.com/office/drawing/2014/main" val="10001"/>
                  </a:ext>
                </a:extLst>
              </a:tr>
              <a:tr h="370840">
                <a:tc vMerge="1">
                  <a:txBody>
                    <a:bodyPr/>
                    <a:lstStyle/>
                    <a:p>
                      <a:endParaRPr lang="fr-FR"/>
                    </a:p>
                  </a:txBody>
                  <a:tcPr/>
                </a:tc>
                <a:tc>
                  <a:txBody>
                    <a:bodyPr/>
                    <a:lstStyle/>
                    <a:p>
                      <a:pPr algn="ctr"/>
                      <a:r>
                        <a:rPr lang="fr-FR" sz="1300" dirty="0"/>
                        <a:t>C32</a:t>
                      </a:r>
                    </a:p>
                  </a:txBody>
                  <a:tcPr/>
                </a:tc>
                <a:tc>
                  <a:txBody>
                    <a:bodyPr/>
                    <a:lstStyle/>
                    <a:p>
                      <a:pPr algn="ctr"/>
                      <a:r>
                        <a:rPr lang="fr-FR" sz="1300" dirty="0"/>
                        <a:t>Conseiller et vendre des produits cosmétiques et des prestations esthétiques</a:t>
                      </a:r>
                    </a:p>
                  </a:txBody>
                  <a:tcPr/>
                </a:tc>
                <a:extLst>
                  <a:ext uri="{0D108BD9-81ED-4DB2-BD59-A6C34878D82A}">
                    <a16:rowId xmlns:a16="http://schemas.microsoft.com/office/drawing/2014/main" val="10002"/>
                  </a:ext>
                </a:extLst>
              </a:tr>
              <a:tr h="370840">
                <a:tc vMerge="1">
                  <a:txBody>
                    <a:bodyPr/>
                    <a:lstStyle/>
                    <a:p>
                      <a:endParaRPr lang="fr-FR"/>
                    </a:p>
                  </a:txBody>
                  <a:tcPr/>
                </a:tc>
                <a:tc>
                  <a:txBody>
                    <a:bodyPr/>
                    <a:lstStyle/>
                    <a:p>
                      <a:pPr algn="ctr"/>
                      <a:r>
                        <a:rPr lang="fr-FR" sz="1300" dirty="0"/>
                        <a:t>C33</a:t>
                      </a:r>
                    </a:p>
                  </a:txBody>
                  <a:tcPr/>
                </a:tc>
                <a:tc>
                  <a:txBody>
                    <a:bodyPr/>
                    <a:lstStyle/>
                    <a:p>
                      <a:pPr algn="ctr"/>
                      <a:r>
                        <a:rPr lang="fr-FR" sz="1300" dirty="0"/>
                        <a:t>Mettre en valeur et promouvoir des produits</a:t>
                      </a:r>
                      <a:r>
                        <a:rPr lang="fr-FR" sz="1300" baseline="0" dirty="0"/>
                        <a:t> et des prestations</a:t>
                      </a:r>
                      <a:endParaRPr lang="fr-FR" sz="1300" dirty="0"/>
                    </a:p>
                  </a:txBody>
                  <a:tcPr/>
                </a:tc>
                <a:extLst>
                  <a:ext uri="{0D108BD9-81ED-4DB2-BD59-A6C34878D82A}">
                    <a16:rowId xmlns:a16="http://schemas.microsoft.com/office/drawing/2014/main" val="10003"/>
                  </a:ext>
                </a:extLst>
              </a:tr>
              <a:tr h="370840">
                <a:tc vMerge="1">
                  <a:txBody>
                    <a:bodyPr/>
                    <a:lstStyle/>
                    <a:p>
                      <a:endParaRPr lang="fr-FR"/>
                    </a:p>
                  </a:txBody>
                  <a:tcPr/>
                </a:tc>
                <a:tc>
                  <a:txBody>
                    <a:bodyPr/>
                    <a:lstStyle/>
                    <a:p>
                      <a:pPr algn="ctr"/>
                      <a:r>
                        <a:rPr lang="fr-FR" sz="1300" dirty="0"/>
                        <a:t>C34</a:t>
                      </a:r>
                    </a:p>
                  </a:txBody>
                  <a:tcPr/>
                </a:tc>
                <a:tc>
                  <a:txBody>
                    <a:bodyPr/>
                    <a:lstStyle/>
                    <a:p>
                      <a:pPr algn="ctr"/>
                      <a:r>
                        <a:rPr lang="fr-FR" sz="1300" dirty="0"/>
                        <a:t>Organiser un planning de rendez-vous</a:t>
                      </a:r>
                    </a:p>
                  </a:txBody>
                  <a:tcPr/>
                </a:tc>
                <a:extLst>
                  <a:ext uri="{0D108BD9-81ED-4DB2-BD59-A6C34878D82A}">
                    <a16:rowId xmlns:a16="http://schemas.microsoft.com/office/drawing/2014/main" val="10004"/>
                  </a:ext>
                </a:extLst>
              </a:tr>
              <a:tr h="370840">
                <a:tc vMerge="1">
                  <a:txBody>
                    <a:bodyPr/>
                    <a:lstStyle/>
                    <a:p>
                      <a:endParaRPr lang="fr-FR" dirty="0"/>
                    </a:p>
                  </a:txBody>
                  <a:tcPr/>
                </a:tc>
                <a:tc>
                  <a:txBody>
                    <a:bodyPr/>
                    <a:lstStyle/>
                    <a:p>
                      <a:pPr algn="ctr"/>
                      <a:r>
                        <a:rPr lang="fr-FR" sz="1300" dirty="0"/>
                        <a:t>C35</a:t>
                      </a:r>
                    </a:p>
                  </a:txBody>
                  <a:tcPr/>
                </a:tc>
                <a:tc>
                  <a:txBody>
                    <a:bodyPr/>
                    <a:lstStyle/>
                    <a:p>
                      <a:pPr algn="ctr"/>
                      <a:r>
                        <a:rPr lang="fr-FR" sz="1300" dirty="0"/>
                        <a:t>Participer à la vie</a:t>
                      </a:r>
                      <a:r>
                        <a:rPr lang="fr-FR" sz="1300" baseline="0" dirty="0"/>
                        <a:t> d’un institut de beauté et de bien-être</a:t>
                      </a:r>
                      <a:endParaRPr lang="fr-FR" sz="130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563162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5" end="5"/>
                                            </p:txEl>
                                          </p:spTgt>
                                        </p:tgtEl>
                                        <p:attrNameLst>
                                          <p:attrName>style.visibility</p:attrName>
                                        </p:attrNameLst>
                                      </p:cBhvr>
                                      <p:to>
                                        <p:strVal val="visible"/>
                                      </p:to>
                                    </p:set>
                                    <p:anim calcmode="lin" valueType="num">
                                      <p:cBhvr additive="base">
                                        <p:cTn id="25"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anim calcmode="lin" valueType="num">
                                      <p:cBhvr additive="base">
                                        <p:cTn id="31"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xEl>
                                              <p:pRg st="7" end="7"/>
                                            </p:txEl>
                                          </p:spTgt>
                                        </p:tgtEl>
                                        <p:attrNameLst>
                                          <p:attrName>style.visibility</p:attrName>
                                        </p:attrNameLst>
                                      </p:cBhvr>
                                      <p:to>
                                        <p:strVal val="visible"/>
                                      </p:to>
                                    </p:set>
                                    <p:anim calcmode="lin" valueType="num">
                                      <p:cBhvr additive="base">
                                        <p:cTn id="37"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
                                            <p:txEl>
                                              <p:pRg st="8" end="8"/>
                                            </p:txEl>
                                          </p:spTgt>
                                        </p:tgtEl>
                                        <p:attrNameLst>
                                          <p:attrName>style.visibility</p:attrName>
                                        </p:attrNameLst>
                                      </p:cBhvr>
                                      <p:to>
                                        <p:strVal val="visible"/>
                                      </p:to>
                                    </p:set>
                                    <p:anim calcmode="lin" valueType="num">
                                      <p:cBhvr additive="base">
                                        <p:cTn id="43"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2"/>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6">
                                            <p:txEl>
                                              <p:pRg st="17" end="17"/>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6">
                                            <p:txEl>
                                              <p:pRg st="18" end="18"/>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nodeType="clickEffect">
                                  <p:stCondLst>
                                    <p:cond delay="0"/>
                                  </p:stCondLst>
                                  <p:childTnLst>
                                    <p:set>
                                      <p:cBhvr>
                                        <p:cTn id="60" dur="1" fill="hold">
                                          <p:stCondLst>
                                            <p:cond delay="0"/>
                                          </p:stCondLst>
                                        </p:cTn>
                                        <p:tgtEl>
                                          <p:spTgt spid="6">
                                            <p:txEl>
                                              <p:pRg st="19" end="19"/>
                                            </p:txEl>
                                          </p:spTgt>
                                        </p:tgtEl>
                                        <p:attrNameLst>
                                          <p:attrName>style.visibility</p:attrName>
                                        </p:attrNameLst>
                                      </p:cBhvr>
                                      <p:to>
                                        <p:strVal val="visible"/>
                                      </p:to>
                                    </p:set>
                                    <p:animEffect transition="in" filter="fade">
                                      <p:cBhvr>
                                        <p:cTn id="61" dur="500"/>
                                        <p:tgtEl>
                                          <p:spTgt spid="6">
                                            <p:txEl>
                                              <p:pRg st="19" end="19"/>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1" presetClass="entr" presetSubtype="0" fill="hold" nodeType="clickEffect">
                                  <p:stCondLst>
                                    <p:cond delay="0"/>
                                  </p:stCondLst>
                                  <p:childTnLst>
                                    <p:set>
                                      <p:cBhvr>
                                        <p:cTn id="65" dur="1" fill="hold">
                                          <p:stCondLst>
                                            <p:cond delay="0"/>
                                          </p:stCondLst>
                                        </p:cTn>
                                        <p:tgtEl>
                                          <p:spTgt spid="6">
                                            <p:txEl>
                                              <p:pRg st="20" end="2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539552" y="116632"/>
            <a:ext cx="8136904" cy="1008112"/>
          </a:xfrm>
          <a:prstGeom prst="rect">
            <a:avLst/>
          </a:prstGeom>
        </p:spPr>
        <p:txBody>
          <a:bodyPr vert="horz" lIns="45720" tIns="0" rIns="45720" bIns="0" anchor="t">
            <a:normAutofit fontScale="97500"/>
          </a:bodyPr>
          <a:lstStyle>
            <a:lvl1pPr algn="l" rtl="0" eaLnBrk="1" latinLnBrk="0" hangingPunct="1">
              <a:spcBef>
                <a:spcPct val="0"/>
              </a:spcBef>
              <a:buNone/>
              <a:defRPr kumimoji="0" sz="4200" b="1" kern="1200"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mj-lt"/>
                <a:ea typeface="+mj-ea"/>
                <a:cs typeface="+mj-cs"/>
              </a:defRPr>
            </a:lvl1pPr>
          </a:lstStyle>
          <a:p>
            <a:pPr algn="ctr"/>
            <a:r>
              <a:rPr lang="fr-FR" dirty="0"/>
              <a:t>Référentiel de certification</a:t>
            </a:r>
          </a:p>
        </p:txBody>
      </p:sp>
      <p:sp>
        <p:nvSpPr>
          <p:cNvPr id="6" name="Espace réservé du texte 2"/>
          <p:cNvSpPr>
            <a:spLocks noGrp="1"/>
          </p:cNvSpPr>
          <p:nvPr>
            <p:ph type="body" idx="1"/>
          </p:nvPr>
        </p:nvSpPr>
        <p:spPr>
          <a:xfrm>
            <a:off x="35470" y="1124744"/>
            <a:ext cx="9108530" cy="5733256"/>
          </a:xfrm>
        </p:spPr>
        <p:txBody>
          <a:bodyPr>
            <a:noAutofit/>
          </a:bodyPr>
          <a:lstStyle/>
          <a:p>
            <a:pPr algn="ctr"/>
            <a:r>
              <a:rPr lang="fr-FR" sz="1400" u="sng" dirty="0"/>
              <a:t>EP3 </a:t>
            </a:r>
            <a:r>
              <a:rPr lang="fr-FR" sz="1400" dirty="0"/>
              <a:t>« </a:t>
            </a:r>
            <a:r>
              <a:rPr lang="fr-FR" sz="1400" b="1" dirty="0"/>
              <a:t>Conduite d’un institut de beauté et de bien-être : Relation avec la clientèle et vie de l’institut</a:t>
            </a:r>
            <a:r>
              <a:rPr lang="fr-FR" sz="1400" dirty="0"/>
              <a:t> »</a:t>
            </a:r>
          </a:p>
          <a:p>
            <a:pPr algn="ctr"/>
            <a:r>
              <a:rPr lang="fr-FR" sz="1400" dirty="0"/>
              <a:t>Epreuve orale - Coefficient : 4 - Durée : 40 minutes</a:t>
            </a:r>
          </a:p>
          <a:p>
            <a:r>
              <a:rPr lang="fr-FR" altLang="fr-FR" sz="1200" b="1" u="sng" dirty="0">
                <a:ea typeface="Calibri" panose="020F0502020204030204" pitchFamily="34" charset="0"/>
                <a:cs typeface="Arial" panose="020B0604020202020204" pitchFamily="34" charset="0"/>
              </a:rPr>
              <a:t>Modalités d’évaluation</a:t>
            </a:r>
            <a:br>
              <a:rPr lang="fr-FR" altLang="fr-FR" sz="1200" b="1" u="sng" dirty="0">
                <a:latin typeface="Arial" panose="020B0604020202020204" pitchFamily="34" charset="0"/>
                <a:ea typeface="Calibri" panose="020F0502020204030204" pitchFamily="34" charset="0"/>
                <a:cs typeface="Arial" panose="020B0604020202020204" pitchFamily="34" charset="0"/>
              </a:rPr>
            </a:br>
            <a:br>
              <a:rPr lang="fr-FR" altLang="fr-FR" sz="1200" dirty="0">
                <a:latin typeface="Calibri"/>
              </a:rPr>
            </a:br>
            <a:r>
              <a:rPr lang="fr-FR" altLang="fr-FR" sz="1200" b="1" u="sng" dirty="0">
                <a:latin typeface="Arial" panose="020B0604020202020204" pitchFamily="34" charset="0"/>
                <a:ea typeface="Calibri" panose="020F0502020204030204" pitchFamily="34" charset="0"/>
                <a:cs typeface="Arial" panose="020B0604020202020204" pitchFamily="34" charset="0"/>
              </a:rPr>
              <a:t>A - </a:t>
            </a:r>
            <a:r>
              <a:rPr lang="fr-FR" altLang="fr-FR" sz="1200" b="1" u="sng" dirty="0">
                <a:ea typeface="Calibri" panose="020F0502020204030204" pitchFamily="34" charset="0"/>
                <a:cs typeface="Arial" panose="020B0604020202020204" pitchFamily="34" charset="0"/>
              </a:rPr>
              <a:t>Ponctuelle / CCF</a:t>
            </a:r>
            <a:br>
              <a:rPr lang="fr-FR" altLang="fr-FR" sz="1400" b="1" u="sng" dirty="0">
                <a:latin typeface="Arial" panose="020B0604020202020204" pitchFamily="34" charset="0"/>
                <a:ea typeface="Calibri" panose="020F0502020204030204" pitchFamily="34" charset="0"/>
                <a:cs typeface="Arial" panose="020B0604020202020204" pitchFamily="34" charset="0"/>
              </a:rPr>
            </a:br>
            <a:br>
              <a:rPr lang="fr-FR" altLang="fr-FR" sz="1400" dirty="0">
                <a:latin typeface="Calibri"/>
              </a:rPr>
            </a:br>
            <a:r>
              <a:rPr lang="fr-FR" sz="1400" dirty="0"/>
              <a:t>Situation 1 – 40 points :  simulation d’une vente d’un produit cosmétique ou d’une prestation esthétique dans un espace de vente contextualisé, au cours de laquelle une prise de rendez-vous sera effectuée. C31, C32 et C34</a:t>
            </a:r>
          </a:p>
          <a:p>
            <a:r>
              <a:rPr lang="fr-FR" sz="1400" dirty="0"/>
              <a:t>Temps de préparation : 5 minutes </a:t>
            </a:r>
          </a:p>
          <a:p>
            <a:r>
              <a:rPr lang="fr-FR" sz="1400" dirty="0"/>
              <a:t>Temps du sketch : 10 minutes </a:t>
            </a:r>
          </a:p>
          <a:p>
            <a:r>
              <a:rPr lang="fr-FR" sz="1400" dirty="0"/>
              <a:t> Le jury met le candidat en situation de vente en lui précisant la nature des produits ou des prestations. Au cours du sketch une seule objection sera formulée et une vente additionnelle sera proposée par le candidat. </a:t>
            </a:r>
          </a:p>
          <a:p>
            <a:r>
              <a:rPr lang="fr-FR" sz="1400" b="1" dirty="0"/>
              <a:t> </a:t>
            </a:r>
            <a:endParaRPr lang="fr-FR" sz="1400" dirty="0"/>
          </a:p>
          <a:p>
            <a:pPr lvl="0"/>
            <a:r>
              <a:rPr lang="fr-FR" sz="1400" dirty="0"/>
              <a:t>Situation 2 – 40 points : présentation du dossier élaboré par le candidat suivi d’un entretien avec le jury. C 33 et C35</a:t>
            </a:r>
          </a:p>
          <a:p>
            <a:r>
              <a:rPr lang="fr-FR" sz="1400" dirty="0"/>
              <a:t>Temps de présentation du dossier : 10 minutes maximum</a:t>
            </a:r>
          </a:p>
          <a:p>
            <a:r>
              <a:rPr lang="fr-FR" sz="1400" dirty="0"/>
              <a:t>Temps de l’entretien : 15 minutes maximum </a:t>
            </a:r>
          </a:p>
          <a:p>
            <a:r>
              <a:rPr lang="fr-FR" sz="1400" dirty="0"/>
              <a:t> </a:t>
            </a:r>
          </a:p>
          <a:p>
            <a:r>
              <a:rPr lang="fr-FR" sz="1400" dirty="0"/>
              <a:t>Le candidat élabore un dossier correspondant aux activités professionnelles réalisées en entreprise, liées aux compétences C33 et C35 du pôle 3.; constitué d’une partie de deux pages maximum : présentation d’une ou des entreprises support des PFMP ou de l’expérience professionnelle du candidat (identité, statut  et description de l’environnement, typologie de la clientèle, aménagement des locaux, organigramme, présentation des prestations esthétiques) et  d ’une partie de trois pages maximum : mise en valeur des produits cosmétiques et/ou des prestations esthétiques : description de techniques de marchandisage utilisées dans l’entreprise (vitrine, présentoirs, PLV, aménagement de l’espace vente)  et de l’attestation des PFMP ou d’activités professionnelles</a:t>
            </a:r>
          </a:p>
        </p:txBody>
      </p:sp>
    </p:spTree>
    <p:extLst>
      <p:ext uri="{BB962C8B-B14F-4D97-AF65-F5344CB8AC3E}">
        <p14:creationId xmlns:p14="http://schemas.microsoft.com/office/powerpoint/2010/main" val="20115371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539552" y="116632"/>
            <a:ext cx="8136904" cy="1008112"/>
          </a:xfrm>
          <a:prstGeom prst="rect">
            <a:avLst/>
          </a:prstGeom>
        </p:spPr>
        <p:txBody>
          <a:bodyPr vert="horz" lIns="45720" tIns="0" rIns="45720" bIns="0" anchor="t">
            <a:normAutofit fontScale="97500"/>
          </a:bodyPr>
          <a:lstStyle>
            <a:lvl1pPr algn="l" rtl="0" eaLnBrk="1" latinLnBrk="0" hangingPunct="1">
              <a:spcBef>
                <a:spcPct val="0"/>
              </a:spcBef>
              <a:buNone/>
              <a:defRPr kumimoji="0" sz="4200" b="1" kern="1200"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mj-lt"/>
                <a:ea typeface="+mj-ea"/>
                <a:cs typeface="+mj-cs"/>
              </a:defRPr>
            </a:lvl1pPr>
          </a:lstStyle>
          <a:p>
            <a:pPr algn="ctr"/>
            <a:r>
              <a:rPr lang="fr-FR" dirty="0"/>
              <a:t>Référentiel de certification</a:t>
            </a:r>
          </a:p>
        </p:txBody>
      </p:sp>
      <p:sp>
        <p:nvSpPr>
          <p:cNvPr id="6" name="Espace réservé du texte 2"/>
          <p:cNvSpPr>
            <a:spLocks noGrp="1"/>
          </p:cNvSpPr>
          <p:nvPr>
            <p:ph type="body" idx="1"/>
          </p:nvPr>
        </p:nvSpPr>
        <p:spPr>
          <a:xfrm>
            <a:off x="35470" y="1124744"/>
            <a:ext cx="9108530" cy="5733256"/>
          </a:xfrm>
        </p:spPr>
        <p:txBody>
          <a:bodyPr>
            <a:normAutofit lnSpcReduction="10000"/>
          </a:bodyPr>
          <a:lstStyle/>
          <a:p>
            <a:pPr algn="ctr"/>
            <a:r>
              <a:rPr lang="fr-FR" sz="1600" u="sng" dirty="0"/>
              <a:t>EP3 </a:t>
            </a:r>
            <a:r>
              <a:rPr lang="fr-FR" sz="1600" dirty="0"/>
              <a:t>« </a:t>
            </a:r>
            <a:r>
              <a:rPr lang="fr-FR" sz="1600" b="1" dirty="0"/>
              <a:t>Conduite d’un institut de beauté et de bien-être : Relation avec la clientèle et vie de l’institut</a:t>
            </a:r>
            <a:r>
              <a:rPr lang="fr-FR" sz="1600" dirty="0"/>
              <a:t> »</a:t>
            </a:r>
          </a:p>
          <a:p>
            <a:pPr algn="ctr"/>
            <a:r>
              <a:rPr lang="fr-FR" sz="1600" dirty="0"/>
              <a:t>Epreuve orale - Coefficient : 4 - Durée : 40 minutes</a:t>
            </a:r>
          </a:p>
          <a:p>
            <a:pPr algn="ctr"/>
            <a:endParaRPr lang="fr-FR" sz="1600" dirty="0"/>
          </a:p>
          <a:p>
            <a:endParaRPr lang="fr-FR" sz="1600" dirty="0"/>
          </a:p>
          <a:p>
            <a:r>
              <a:rPr lang="fr-FR" sz="1600" dirty="0"/>
              <a:t>Le questionnement du jury s’appuie sur :</a:t>
            </a:r>
          </a:p>
          <a:p>
            <a:pPr lvl="0"/>
            <a:r>
              <a:rPr lang="fr-FR" sz="1600" dirty="0"/>
              <a:t>-le contenu du dossier lu en amont des épreuves orales </a:t>
            </a:r>
          </a:p>
          <a:p>
            <a:pPr lvl="0"/>
            <a:r>
              <a:rPr lang="fr-FR" sz="1600" dirty="0"/>
              <a:t>-la présentation du candidat</a:t>
            </a:r>
          </a:p>
          <a:p>
            <a:r>
              <a:rPr lang="fr-FR" sz="1600" dirty="0"/>
              <a:t> </a:t>
            </a:r>
          </a:p>
          <a:p>
            <a:endParaRPr lang="fr-FR" sz="1600" dirty="0"/>
          </a:p>
          <a:p>
            <a:r>
              <a:rPr lang="fr-FR" sz="1600" dirty="0"/>
              <a:t>Le candidat remet son dossier complet (document authentique) à la date fixée par le recteur d’académie. </a:t>
            </a:r>
          </a:p>
          <a:p>
            <a:r>
              <a:rPr lang="fr-FR" sz="1600" dirty="0"/>
              <a:t> </a:t>
            </a:r>
          </a:p>
          <a:p>
            <a:endParaRPr lang="fr-FR" sz="1600" dirty="0"/>
          </a:p>
          <a:p>
            <a:r>
              <a:rPr lang="fr-FR" sz="1600" dirty="0"/>
              <a:t>Le candidat présent à l’épreuve qui n’a pas remis son dossier complet à la date fixée par le Recteur n’est pas interrogé, est reçu par  le chef de centre et se voit attribuer la note de 0 à l’épreuve.</a:t>
            </a:r>
          </a:p>
          <a:p>
            <a:r>
              <a:rPr lang="fr-FR" sz="1600" dirty="0"/>
              <a:t> </a:t>
            </a:r>
          </a:p>
          <a:p>
            <a:endParaRPr lang="fr-FR" sz="1600" dirty="0"/>
          </a:p>
          <a:p>
            <a:r>
              <a:rPr lang="fr-FR" sz="1600" dirty="0"/>
              <a:t>La commission d’évaluation est composée d’un professionnel (dans la mesure du possible ou un enseignant d’esthétique cosmétique) et d’enseignants (esthétique cosmétique ou vente).</a:t>
            </a:r>
          </a:p>
          <a:p>
            <a:r>
              <a:rPr lang="fr-FR" sz="1600" dirty="0"/>
              <a:t> </a:t>
            </a:r>
          </a:p>
        </p:txBody>
      </p:sp>
    </p:spTree>
    <p:extLst>
      <p:ext uri="{BB962C8B-B14F-4D97-AF65-F5344CB8AC3E}">
        <p14:creationId xmlns:p14="http://schemas.microsoft.com/office/powerpoint/2010/main" val="3025441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Effect transition="in" filter="fade">
                                      <p:cBhvr>
                                        <p:cTn id="14" dur="1000"/>
                                        <p:tgtEl>
                                          <p:spTgt spid="6">
                                            <p:txEl>
                                              <p:pRg st="1" end="1"/>
                                            </p:txEl>
                                          </p:spTgt>
                                        </p:tgtEl>
                                      </p:cBhvr>
                                    </p:animEffect>
                                    <p:anim calcmode="lin" valueType="num">
                                      <p:cBhvr>
                                        <p:cTn id="15"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xEl>
                                              <p:pRg st="4" end="4"/>
                                            </p:txEl>
                                          </p:spTgt>
                                        </p:tgtEl>
                                        <p:attrNameLst>
                                          <p:attrName>style.visibility</p:attrName>
                                        </p:attrNameLst>
                                      </p:cBhvr>
                                      <p:to>
                                        <p:strVal val="visible"/>
                                      </p:to>
                                    </p:set>
                                    <p:animEffect transition="in" filter="fade">
                                      <p:cBhvr>
                                        <p:cTn id="21" dur="1000"/>
                                        <p:tgtEl>
                                          <p:spTgt spid="6">
                                            <p:txEl>
                                              <p:pRg st="4" end="4"/>
                                            </p:txEl>
                                          </p:spTgt>
                                        </p:tgtEl>
                                      </p:cBhvr>
                                    </p:animEffect>
                                    <p:anim calcmode="lin" valueType="num">
                                      <p:cBhvr>
                                        <p:cTn id="22"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txEl>
                                              <p:pRg st="5" end="5"/>
                                            </p:txEl>
                                          </p:spTgt>
                                        </p:tgtEl>
                                        <p:attrNameLst>
                                          <p:attrName>style.visibility</p:attrName>
                                        </p:attrNameLst>
                                      </p:cBhvr>
                                      <p:to>
                                        <p:strVal val="visible"/>
                                      </p:to>
                                    </p:set>
                                    <p:animEffect transition="in" filter="fade">
                                      <p:cBhvr>
                                        <p:cTn id="28" dur="1000"/>
                                        <p:tgtEl>
                                          <p:spTgt spid="6">
                                            <p:txEl>
                                              <p:pRg st="5" end="5"/>
                                            </p:txEl>
                                          </p:spTgt>
                                        </p:tgtEl>
                                      </p:cBhvr>
                                    </p:animEffect>
                                    <p:anim calcmode="lin" valueType="num">
                                      <p:cBhvr>
                                        <p:cTn id="29"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6">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6">
                                            <p:txEl>
                                              <p:pRg st="6" end="6"/>
                                            </p:txEl>
                                          </p:spTgt>
                                        </p:tgtEl>
                                        <p:attrNameLst>
                                          <p:attrName>style.visibility</p:attrName>
                                        </p:attrNameLst>
                                      </p:cBhvr>
                                      <p:to>
                                        <p:strVal val="visible"/>
                                      </p:to>
                                    </p:set>
                                    <p:animEffect transition="in" filter="fade">
                                      <p:cBhvr>
                                        <p:cTn id="35" dur="1000"/>
                                        <p:tgtEl>
                                          <p:spTgt spid="6">
                                            <p:txEl>
                                              <p:pRg st="6" end="6"/>
                                            </p:txEl>
                                          </p:spTgt>
                                        </p:tgtEl>
                                      </p:cBhvr>
                                    </p:animEffect>
                                    <p:anim calcmode="lin" valueType="num">
                                      <p:cBhvr>
                                        <p:cTn id="36" dur="1000" fill="hold"/>
                                        <p:tgtEl>
                                          <p:spTgt spid="6">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6">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fade">
                                      <p:cBhvr>
                                        <p:cTn id="42" dur="1000"/>
                                        <p:tgtEl>
                                          <p:spTgt spid="6">
                                            <p:txEl>
                                              <p:pRg st="7" end="7"/>
                                            </p:txEl>
                                          </p:spTgt>
                                        </p:tgtEl>
                                      </p:cBhvr>
                                    </p:animEffect>
                                    <p:anim calcmode="lin" valueType="num">
                                      <p:cBhvr>
                                        <p:cTn id="43" dur="1000" fill="hold"/>
                                        <p:tgtEl>
                                          <p:spTgt spid="6">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6">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6">
                                            <p:txEl>
                                              <p:pRg st="9" end="9"/>
                                            </p:txEl>
                                          </p:spTgt>
                                        </p:tgtEl>
                                        <p:attrNameLst>
                                          <p:attrName>style.visibility</p:attrName>
                                        </p:attrNameLst>
                                      </p:cBhvr>
                                      <p:to>
                                        <p:strVal val="visible"/>
                                      </p:to>
                                    </p:set>
                                    <p:animEffect transition="in" filter="fade">
                                      <p:cBhvr>
                                        <p:cTn id="49" dur="1000"/>
                                        <p:tgtEl>
                                          <p:spTgt spid="6">
                                            <p:txEl>
                                              <p:pRg st="9" end="9"/>
                                            </p:txEl>
                                          </p:spTgt>
                                        </p:tgtEl>
                                      </p:cBhvr>
                                    </p:animEffect>
                                    <p:anim calcmode="lin" valueType="num">
                                      <p:cBhvr>
                                        <p:cTn id="50" dur="1000" fill="hold"/>
                                        <p:tgtEl>
                                          <p:spTgt spid="6">
                                            <p:txEl>
                                              <p:pRg st="9" end="9"/>
                                            </p:txEl>
                                          </p:spTgt>
                                        </p:tgtEl>
                                        <p:attrNameLst>
                                          <p:attrName>ppt_x</p:attrName>
                                        </p:attrNameLst>
                                      </p:cBhvr>
                                      <p:tavLst>
                                        <p:tav tm="0">
                                          <p:val>
                                            <p:strVal val="#ppt_x"/>
                                          </p:val>
                                        </p:tav>
                                        <p:tav tm="100000">
                                          <p:val>
                                            <p:strVal val="#ppt_x"/>
                                          </p:val>
                                        </p:tav>
                                      </p:tavLst>
                                    </p:anim>
                                    <p:anim calcmode="lin" valueType="num">
                                      <p:cBhvr>
                                        <p:cTn id="51" dur="1000" fill="hold"/>
                                        <p:tgtEl>
                                          <p:spTgt spid="6">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6">
                                            <p:txEl>
                                              <p:pRg st="10" end="10"/>
                                            </p:txEl>
                                          </p:spTgt>
                                        </p:tgtEl>
                                        <p:attrNameLst>
                                          <p:attrName>style.visibility</p:attrName>
                                        </p:attrNameLst>
                                      </p:cBhvr>
                                      <p:to>
                                        <p:strVal val="visible"/>
                                      </p:to>
                                    </p:set>
                                    <p:animEffect transition="in" filter="fade">
                                      <p:cBhvr>
                                        <p:cTn id="56" dur="1000"/>
                                        <p:tgtEl>
                                          <p:spTgt spid="6">
                                            <p:txEl>
                                              <p:pRg st="10" end="10"/>
                                            </p:txEl>
                                          </p:spTgt>
                                        </p:tgtEl>
                                      </p:cBhvr>
                                    </p:animEffect>
                                    <p:anim calcmode="lin" valueType="num">
                                      <p:cBhvr>
                                        <p:cTn id="57" dur="1000" fill="hold"/>
                                        <p:tgtEl>
                                          <p:spTgt spid="6">
                                            <p:txEl>
                                              <p:pRg st="10" end="10"/>
                                            </p:txEl>
                                          </p:spTgt>
                                        </p:tgtEl>
                                        <p:attrNameLst>
                                          <p:attrName>ppt_x</p:attrName>
                                        </p:attrNameLst>
                                      </p:cBhvr>
                                      <p:tavLst>
                                        <p:tav tm="0">
                                          <p:val>
                                            <p:strVal val="#ppt_x"/>
                                          </p:val>
                                        </p:tav>
                                        <p:tav tm="100000">
                                          <p:val>
                                            <p:strVal val="#ppt_x"/>
                                          </p:val>
                                        </p:tav>
                                      </p:tavLst>
                                    </p:anim>
                                    <p:anim calcmode="lin" valueType="num">
                                      <p:cBhvr>
                                        <p:cTn id="58" dur="1000" fill="hold"/>
                                        <p:tgtEl>
                                          <p:spTgt spid="6">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6">
                                            <p:txEl>
                                              <p:pRg st="12" end="12"/>
                                            </p:txEl>
                                          </p:spTgt>
                                        </p:tgtEl>
                                        <p:attrNameLst>
                                          <p:attrName>style.visibility</p:attrName>
                                        </p:attrNameLst>
                                      </p:cBhvr>
                                      <p:to>
                                        <p:strVal val="visible"/>
                                      </p:to>
                                    </p:set>
                                    <p:animEffect transition="in" filter="fade">
                                      <p:cBhvr>
                                        <p:cTn id="63" dur="1000"/>
                                        <p:tgtEl>
                                          <p:spTgt spid="6">
                                            <p:txEl>
                                              <p:pRg st="12" end="12"/>
                                            </p:txEl>
                                          </p:spTgt>
                                        </p:tgtEl>
                                      </p:cBhvr>
                                    </p:animEffect>
                                    <p:anim calcmode="lin" valueType="num">
                                      <p:cBhvr>
                                        <p:cTn id="64" dur="1000" fill="hold"/>
                                        <p:tgtEl>
                                          <p:spTgt spid="6">
                                            <p:txEl>
                                              <p:pRg st="12" end="12"/>
                                            </p:txEl>
                                          </p:spTgt>
                                        </p:tgtEl>
                                        <p:attrNameLst>
                                          <p:attrName>ppt_x</p:attrName>
                                        </p:attrNameLst>
                                      </p:cBhvr>
                                      <p:tavLst>
                                        <p:tav tm="0">
                                          <p:val>
                                            <p:strVal val="#ppt_x"/>
                                          </p:val>
                                        </p:tav>
                                        <p:tav tm="100000">
                                          <p:val>
                                            <p:strVal val="#ppt_x"/>
                                          </p:val>
                                        </p:tav>
                                      </p:tavLst>
                                    </p:anim>
                                    <p:anim calcmode="lin" valueType="num">
                                      <p:cBhvr>
                                        <p:cTn id="65" dur="1000" fill="hold"/>
                                        <p:tgtEl>
                                          <p:spTgt spid="6">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6">
                                            <p:txEl>
                                              <p:pRg st="13" end="13"/>
                                            </p:txEl>
                                          </p:spTgt>
                                        </p:tgtEl>
                                        <p:attrNameLst>
                                          <p:attrName>style.visibility</p:attrName>
                                        </p:attrNameLst>
                                      </p:cBhvr>
                                      <p:to>
                                        <p:strVal val="visible"/>
                                      </p:to>
                                    </p:set>
                                    <p:animEffect transition="in" filter="fade">
                                      <p:cBhvr>
                                        <p:cTn id="70" dur="1000"/>
                                        <p:tgtEl>
                                          <p:spTgt spid="6">
                                            <p:txEl>
                                              <p:pRg st="13" end="13"/>
                                            </p:txEl>
                                          </p:spTgt>
                                        </p:tgtEl>
                                      </p:cBhvr>
                                    </p:animEffect>
                                    <p:anim calcmode="lin" valueType="num">
                                      <p:cBhvr>
                                        <p:cTn id="71" dur="1000" fill="hold"/>
                                        <p:tgtEl>
                                          <p:spTgt spid="6">
                                            <p:txEl>
                                              <p:pRg st="13" end="13"/>
                                            </p:txEl>
                                          </p:spTgt>
                                        </p:tgtEl>
                                        <p:attrNameLst>
                                          <p:attrName>ppt_x</p:attrName>
                                        </p:attrNameLst>
                                      </p:cBhvr>
                                      <p:tavLst>
                                        <p:tav tm="0">
                                          <p:val>
                                            <p:strVal val="#ppt_x"/>
                                          </p:val>
                                        </p:tav>
                                        <p:tav tm="100000">
                                          <p:val>
                                            <p:strVal val="#ppt_x"/>
                                          </p:val>
                                        </p:tav>
                                      </p:tavLst>
                                    </p:anim>
                                    <p:anim calcmode="lin" valueType="num">
                                      <p:cBhvr>
                                        <p:cTn id="72" dur="1000" fill="hold"/>
                                        <p:tgtEl>
                                          <p:spTgt spid="6">
                                            <p:txEl>
                                              <p:pRg st="13" end="13"/>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6">
                                            <p:txEl>
                                              <p:pRg st="15" end="15"/>
                                            </p:txEl>
                                          </p:spTgt>
                                        </p:tgtEl>
                                        <p:attrNameLst>
                                          <p:attrName>style.visibility</p:attrName>
                                        </p:attrNameLst>
                                      </p:cBhvr>
                                      <p:to>
                                        <p:strVal val="visible"/>
                                      </p:to>
                                    </p:set>
                                    <p:animEffect transition="in" filter="fade">
                                      <p:cBhvr>
                                        <p:cTn id="77" dur="1000"/>
                                        <p:tgtEl>
                                          <p:spTgt spid="6">
                                            <p:txEl>
                                              <p:pRg st="15" end="15"/>
                                            </p:txEl>
                                          </p:spTgt>
                                        </p:tgtEl>
                                      </p:cBhvr>
                                    </p:animEffect>
                                    <p:anim calcmode="lin" valueType="num">
                                      <p:cBhvr>
                                        <p:cTn id="78" dur="1000" fill="hold"/>
                                        <p:tgtEl>
                                          <p:spTgt spid="6">
                                            <p:txEl>
                                              <p:pRg st="15" end="15"/>
                                            </p:txEl>
                                          </p:spTgt>
                                        </p:tgtEl>
                                        <p:attrNameLst>
                                          <p:attrName>ppt_x</p:attrName>
                                        </p:attrNameLst>
                                      </p:cBhvr>
                                      <p:tavLst>
                                        <p:tav tm="0">
                                          <p:val>
                                            <p:strVal val="#ppt_x"/>
                                          </p:val>
                                        </p:tav>
                                        <p:tav tm="100000">
                                          <p:val>
                                            <p:strVal val="#ppt_x"/>
                                          </p:val>
                                        </p:tav>
                                      </p:tavLst>
                                    </p:anim>
                                    <p:anim calcmode="lin" valueType="num">
                                      <p:cBhvr>
                                        <p:cTn id="79" dur="1000" fill="hold"/>
                                        <p:tgtEl>
                                          <p:spTgt spid="6">
                                            <p:txEl>
                                              <p:pRg st="15" end="15"/>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6">
                                            <p:txEl>
                                              <p:pRg st="16" end="16"/>
                                            </p:txEl>
                                          </p:spTgt>
                                        </p:tgtEl>
                                        <p:attrNameLst>
                                          <p:attrName>style.visibility</p:attrName>
                                        </p:attrNameLst>
                                      </p:cBhvr>
                                      <p:to>
                                        <p:strVal val="visible"/>
                                      </p:to>
                                    </p:set>
                                    <p:animEffect transition="in" filter="fade">
                                      <p:cBhvr>
                                        <p:cTn id="84" dur="1000"/>
                                        <p:tgtEl>
                                          <p:spTgt spid="6">
                                            <p:txEl>
                                              <p:pRg st="16" end="16"/>
                                            </p:txEl>
                                          </p:spTgt>
                                        </p:tgtEl>
                                      </p:cBhvr>
                                    </p:animEffect>
                                    <p:anim calcmode="lin" valueType="num">
                                      <p:cBhvr>
                                        <p:cTn id="85" dur="1000" fill="hold"/>
                                        <p:tgtEl>
                                          <p:spTgt spid="6">
                                            <p:txEl>
                                              <p:pRg st="16" end="16"/>
                                            </p:txEl>
                                          </p:spTgt>
                                        </p:tgtEl>
                                        <p:attrNameLst>
                                          <p:attrName>ppt_x</p:attrName>
                                        </p:attrNameLst>
                                      </p:cBhvr>
                                      <p:tavLst>
                                        <p:tav tm="0">
                                          <p:val>
                                            <p:strVal val="#ppt_x"/>
                                          </p:val>
                                        </p:tav>
                                        <p:tav tm="100000">
                                          <p:val>
                                            <p:strVal val="#ppt_x"/>
                                          </p:val>
                                        </p:tav>
                                      </p:tavLst>
                                    </p:anim>
                                    <p:anim calcmode="lin" valueType="num">
                                      <p:cBhvr>
                                        <p:cTn id="86" dur="1000" fill="hold"/>
                                        <p:tgtEl>
                                          <p:spTgt spid="6">
                                            <p:txEl>
                                              <p:pRg st="16" end="1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539552" y="332656"/>
            <a:ext cx="8136904" cy="1008112"/>
          </a:xfrm>
          <a:prstGeom prst="rect">
            <a:avLst/>
          </a:prstGeom>
        </p:spPr>
        <p:txBody>
          <a:bodyPr vert="horz" lIns="45720" tIns="0" rIns="45720" bIns="0" anchor="t">
            <a:normAutofit fontScale="97500"/>
          </a:bodyPr>
          <a:lstStyle>
            <a:lvl1pPr algn="l" rtl="0" eaLnBrk="1" latinLnBrk="0" hangingPunct="1">
              <a:spcBef>
                <a:spcPct val="0"/>
              </a:spcBef>
              <a:buNone/>
              <a:defRPr kumimoji="0" sz="4200" b="1" kern="1200"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mj-lt"/>
                <a:ea typeface="+mj-ea"/>
                <a:cs typeface="+mj-cs"/>
              </a:defRPr>
            </a:lvl1pPr>
          </a:lstStyle>
          <a:p>
            <a:pPr algn="ctr"/>
            <a:r>
              <a:rPr lang="fr-FR" dirty="0"/>
              <a:t>Référentiel de certification</a:t>
            </a:r>
          </a:p>
        </p:txBody>
      </p:sp>
      <p:sp>
        <p:nvSpPr>
          <p:cNvPr id="6" name="Espace réservé du texte 2"/>
          <p:cNvSpPr>
            <a:spLocks noGrp="1"/>
          </p:cNvSpPr>
          <p:nvPr>
            <p:ph type="body" idx="1"/>
          </p:nvPr>
        </p:nvSpPr>
        <p:spPr>
          <a:xfrm>
            <a:off x="35470" y="1000248"/>
            <a:ext cx="8929017" cy="5857752"/>
          </a:xfrm>
        </p:spPr>
        <p:txBody>
          <a:bodyPr>
            <a:normAutofit lnSpcReduction="10000"/>
          </a:bodyPr>
          <a:lstStyle/>
          <a:p>
            <a:pPr algn="ctr"/>
            <a:r>
              <a:rPr lang="fr-FR" sz="1500" u="sng" dirty="0"/>
              <a:t>EP3 </a:t>
            </a:r>
            <a:r>
              <a:rPr lang="fr-FR" sz="1500" dirty="0"/>
              <a:t>« </a:t>
            </a:r>
            <a:r>
              <a:rPr lang="fr-FR" sz="1500" b="1" dirty="0"/>
              <a:t>Conduite d’un institut de beauté et de bien-être : Relation avec la clientèle et vie de l’institut</a:t>
            </a:r>
            <a:r>
              <a:rPr lang="fr-FR" sz="1500" dirty="0"/>
              <a:t> »</a:t>
            </a:r>
          </a:p>
          <a:p>
            <a:pPr algn="ctr"/>
            <a:r>
              <a:rPr lang="fr-FR" sz="1500" dirty="0"/>
              <a:t>Epreuve orale - Coefficient : 4 - Durée : 40 minutes</a:t>
            </a:r>
          </a:p>
          <a:p>
            <a:pPr algn="ctr"/>
            <a:endParaRPr lang="fr-FR" sz="1500" dirty="0"/>
          </a:p>
          <a:p>
            <a:r>
              <a:rPr lang="fr-FR" altLang="fr-FR" sz="1500" b="1" u="sng" dirty="0">
                <a:latin typeface="Arial" panose="020B0604020202020204" pitchFamily="34" charset="0"/>
                <a:ea typeface="Calibri" panose="020F0502020204030204" pitchFamily="34" charset="0"/>
                <a:cs typeface="Arial" panose="020B0604020202020204" pitchFamily="34" charset="0"/>
              </a:rPr>
              <a:t>B - </a:t>
            </a:r>
            <a:r>
              <a:rPr lang="fr-FR" sz="1500" b="1" u="sng" dirty="0"/>
              <a:t>Contrôle en Cours de Formation:</a:t>
            </a:r>
            <a:endParaRPr lang="fr-FR" sz="1500" dirty="0"/>
          </a:p>
          <a:p>
            <a:endParaRPr lang="fr-FR" sz="1500" dirty="0"/>
          </a:p>
          <a:p>
            <a:r>
              <a:rPr lang="fr-FR" sz="1500" dirty="0"/>
              <a:t>Le contrôle en cours de formation s’appuie sur une situation d’évaluation organisée en établissement, au cours du dernier semestre de la deuxième année formation, par les professeurs responsables des enseignements professionnels. La commission d’évaluation est composée d’un professionnel (dans la mesure du possible ou d’un enseignant esthétique cosmétique) et d’enseignants vente ou esthétique cosmétique. </a:t>
            </a:r>
          </a:p>
          <a:p>
            <a:r>
              <a:rPr lang="fr-FR" sz="1500" dirty="0"/>
              <a:t> </a:t>
            </a:r>
          </a:p>
          <a:p>
            <a:r>
              <a:rPr lang="fr-FR" sz="1500" dirty="0"/>
              <a:t>L’évaluation s’appuie sur des critères mentionnés sur un document élaboré à partir du référentiel et validé par l’IEN Sciences Biologiques et Sciences Sociales Appliquées.</a:t>
            </a:r>
          </a:p>
          <a:p>
            <a:r>
              <a:rPr lang="fr-FR" sz="1500" dirty="0"/>
              <a:t> </a:t>
            </a:r>
          </a:p>
          <a:p>
            <a:r>
              <a:rPr lang="fr-FR" sz="1500" dirty="0"/>
              <a:t>Les modalités de l’épreuve et le degré d’exigence sont identiques à ceux de l’évaluation ponctuelle. Cette situation d’évaluation donne lieu à une proposition de note.</a:t>
            </a:r>
          </a:p>
          <a:p>
            <a:r>
              <a:rPr lang="fr-FR" sz="1500" dirty="0"/>
              <a:t> </a:t>
            </a:r>
          </a:p>
          <a:p>
            <a:r>
              <a:rPr lang="fr-FR" sz="1500" dirty="0"/>
              <a:t>Le candidat remet son dossier complet (document authentique) à la date fixée par les enseignants et validée par le chef d’établissement. </a:t>
            </a:r>
          </a:p>
          <a:p>
            <a:r>
              <a:rPr lang="fr-FR" sz="1500" dirty="0"/>
              <a:t> </a:t>
            </a:r>
          </a:p>
          <a:p>
            <a:r>
              <a:rPr lang="fr-FR" sz="1500" dirty="0"/>
              <a:t>Le candidat présent à l’épreuve qui n’a pas remis son dossier complet à la date fixée n’est pas interrogé, est reçu par le Directeur délégué aux formations (DDF) et/ou l’enseignant et se voit attribuer la note de 0 à l’épreuve.</a:t>
            </a:r>
          </a:p>
          <a:p>
            <a:endParaRPr lang="fr-FR" sz="1400" dirty="0"/>
          </a:p>
        </p:txBody>
      </p:sp>
    </p:spTree>
    <p:extLst>
      <p:ext uri="{BB962C8B-B14F-4D97-AF65-F5344CB8AC3E}">
        <p14:creationId xmlns:p14="http://schemas.microsoft.com/office/powerpoint/2010/main" val="27221090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60648"/>
            <a:ext cx="8712968" cy="637251"/>
          </a:xfrm>
        </p:spPr>
        <p:txBody>
          <a:bodyPr>
            <a:normAutofit fontScale="90000"/>
          </a:bodyPr>
          <a:lstStyle/>
          <a:p>
            <a:pPr algn="ctr"/>
            <a:r>
              <a:rPr lang="fr-FR" dirty="0"/>
              <a:t>RENOVATION DU CAP ECP</a:t>
            </a:r>
          </a:p>
        </p:txBody>
      </p:sp>
      <p:sp>
        <p:nvSpPr>
          <p:cNvPr id="3" name="Espace réservé du texte 2"/>
          <p:cNvSpPr>
            <a:spLocks noGrp="1"/>
          </p:cNvSpPr>
          <p:nvPr>
            <p:ph type="body" idx="1"/>
          </p:nvPr>
        </p:nvSpPr>
        <p:spPr>
          <a:xfrm>
            <a:off x="251520" y="897899"/>
            <a:ext cx="8712968" cy="5699453"/>
          </a:xfrm>
        </p:spPr>
        <p:txBody>
          <a:bodyPr>
            <a:normAutofit fontScale="92500"/>
          </a:bodyPr>
          <a:lstStyle/>
          <a:p>
            <a:pPr algn="ctr"/>
            <a:r>
              <a:rPr lang="fr-FR" u="sng" dirty="0"/>
              <a:t>NOUVEAUTES:</a:t>
            </a:r>
          </a:p>
          <a:p>
            <a:r>
              <a:rPr lang="fr-FR" dirty="0"/>
              <a:t>- Volonté de la profession de faire évoluer les prestations esthétiques et les compétences en fonction des activités réalisées sur le terrain (2008/2018-10 ans d’évolution de métier et forcément une rénovation)</a:t>
            </a:r>
          </a:p>
          <a:p>
            <a:r>
              <a:rPr lang="fr-FR" dirty="0"/>
              <a:t>- Demande institutionnelle de refonder le référentiel  par blocs de compétences :</a:t>
            </a:r>
          </a:p>
          <a:p>
            <a:r>
              <a:rPr lang="fr-FR" dirty="0"/>
              <a:t>              Répondre à la construction de parcours individualisés</a:t>
            </a:r>
          </a:p>
          <a:p>
            <a:r>
              <a:rPr lang="fr-FR" dirty="0"/>
              <a:t>              Permettre la validation des acquis d’expérience</a:t>
            </a:r>
          </a:p>
          <a:p>
            <a:r>
              <a:rPr lang="fr-FR" dirty="0"/>
              <a:t>              Rendre complémentaire la formation initiale et continue</a:t>
            </a:r>
          </a:p>
          <a:p>
            <a:endParaRPr lang="fr-FR" dirty="0"/>
          </a:p>
          <a:p>
            <a:r>
              <a:rPr lang="fr-FR" dirty="0"/>
              <a:t>- Référentiel répondant aux exigences de la profession</a:t>
            </a:r>
          </a:p>
          <a:p>
            <a:r>
              <a:rPr lang="fr-FR" dirty="0"/>
              <a:t>- Prise en compte de la clientèle féminine et masculine</a:t>
            </a:r>
          </a:p>
          <a:p>
            <a:r>
              <a:rPr lang="fr-FR" dirty="0"/>
              <a:t>- Mise en œuvre de nouvelles techniques professionnelles (Teinture des cils, des sourcils et pose de vernis semi-permanent )</a:t>
            </a:r>
          </a:p>
          <a:p>
            <a:r>
              <a:rPr lang="fr-FR" dirty="0"/>
              <a:t>- Mise en œuvre de la démarche </a:t>
            </a:r>
            <a:r>
              <a:rPr lang="fr-FR" dirty="0" err="1"/>
              <a:t>éco-citoyenne</a:t>
            </a:r>
            <a:endParaRPr lang="fr-FR" dirty="0"/>
          </a:p>
          <a:p>
            <a:r>
              <a:rPr lang="fr-FR" dirty="0"/>
              <a:t>- Modification des épreuves professionnelles</a:t>
            </a:r>
          </a:p>
          <a:p>
            <a:r>
              <a:rPr lang="fr-FR" dirty="0"/>
              <a:t>- Langue vivante obligatoire</a:t>
            </a:r>
          </a:p>
          <a:p>
            <a:r>
              <a:rPr lang="fr-FR" dirty="0"/>
              <a:t>- Arts appliqués             épreuve facultative</a:t>
            </a:r>
          </a:p>
        </p:txBody>
      </p:sp>
      <p:sp>
        <p:nvSpPr>
          <p:cNvPr id="5" name="Flèche droite rayée 4"/>
          <p:cNvSpPr/>
          <p:nvPr/>
        </p:nvSpPr>
        <p:spPr>
          <a:xfrm>
            <a:off x="486236" y="3249817"/>
            <a:ext cx="720080" cy="360040"/>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Flèche droite rayée 5"/>
          <p:cNvSpPr/>
          <p:nvPr/>
        </p:nvSpPr>
        <p:spPr>
          <a:xfrm>
            <a:off x="486236" y="2889777"/>
            <a:ext cx="720080" cy="360040"/>
          </a:xfrm>
          <a:prstGeom prst="stripedRightArrow">
            <a:avLst>
              <a:gd name="adj1" fmla="val 63024"/>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Flèche droite rayée 6"/>
          <p:cNvSpPr/>
          <p:nvPr/>
        </p:nvSpPr>
        <p:spPr>
          <a:xfrm>
            <a:off x="486236" y="2529737"/>
            <a:ext cx="720080" cy="360040"/>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Flèche droite rayée 7"/>
          <p:cNvSpPr/>
          <p:nvPr/>
        </p:nvSpPr>
        <p:spPr>
          <a:xfrm>
            <a:off x="2123728" y="6237312"/>
            <a:ext cx="720080" cy="360040"/>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300483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8"/>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539552" y="332656"/>
            <a:ext cx="8136904" cy="1008112"/>
          </a:xfrm>
          <a:prstGeom prst="rect">
            <a:avLst/>
          </a:prstGeom>
        </p:spPr>
        <p:txBody>
          <a:bodyPr vert="horz" lIns="45720" tIns="0" rIns="45720" bIns="0" anchor="t">
            <a:normAutofit fontScale="97500"/>
          </a:bodyPr>
          <a:lstStyle>
            <a:lvl1pPr algn="l" rtl="0" eaLnBrk="1" latinLnBrk="0" hangingPunct="1">
              <a:spcBef>
                <a:spcPct val="0"/>
              </a:spcBef>
              <a:buNone/>
              <a:defRPr kumimoji="0" sz="4200" b="1" kern="1200"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mj-lt"/>
                <a:ea typeface="+mj-ea"/>
                <a:cs typeface="+mj-cs"/>
              </a:defRPr>
            </a:lvl1pPr>
          </a:lstStyle>
          <a:p>
            <a:pPr algn="ctr"/>
            <a:r>
              <a:rPr lang="fr-FR" dirty="0"/>
              <a:t>Référentiel de certification</a:t>
            </a:r>
          </a:p>
        </p:txBody>
      </p:sp>
      <p:sp>
        <p:nvSpPr>
          <p:cNvPr id="6" name="Espace réservé du texte 2"/>
          <p:cNvSpPr>
            <a:spLocks noGrp="1"/>
          </p:cNvSpPr>
          <p:nvPr>
            <p:ph type="body" idx="1"/>
          </p:nvPr>
        </p:nvSpPr>
        <p:spPr>
          <a:xfrm>
            <a:off x="35470" y="1000248"/>
            <a:ext cx="8929017" cy="5857752"/>
          </a:xfrm>
        </p:spPr>
        <p:txBody>
          <a:bodyPr>
            <a:normAutofit fontScale="92500" lnSpcReduction="20000"/>
          </a:bodyPr>
          <a:lstStyle/>
          <a:p>
            <a:pPr algn="ctr"/>
            <a:endParaRPr lang="fr-FR" sz="1500" u="sng" dirty="0"/>
          </a:p>
          <a:p>
            <a:pPr algn="ctr"/>
            <a:r>
              <a:rPr lang="fr-FR" b="1" dirty="0"/>
              <a:t>PFMP</a:t>
            </a:r>
          </a:p>
          <a:p>
            <a:pPr algn="ctr"/>
            <a:endParaRPr lang="fr-FR" b="1" dirty="0"/>
          </a:p>
          <a:p>
            <a:r>
              <a:rPr lang="fr-FR" dirty="0"/>
              <a:t>L’élève, pendant les Périodes de Formation en Milieu Professionnel (PFMP), l’apprenti ou le stagiaire de formation continue :</a:t>
            </a:r>
          </a:p>
          <a:p>
            <a:r>
              <a:rPr lang="fr-FR" dirty="0">
                <a:solidFill>
                  <a:srgbClr val="00B0F0"/>
                </a:solidFill>
              </a:rPr>
              <a:t>-  conforte et met en œuvre ses compétences en les adaptant au contexte professionnel</a:t>
            </a:r>
          </a:p>
          <a:p>
            <a:r>
              <a:rPr lang="fr-FR" dirty="0">
                <a:solidFill>
                  <a:srgbClr val="00B0F0"/>
                </a:solidFill>
              </a:rPr>
              <a:t>-  développe de nouvelles compétences</a:t>
            </a:r>
          </a:p>
          <a:p>
            <a:r>
              <a:rPr lang="fr-FR" dirty="0"/>
              <a:t> </a:t>
            </a:r>
          </a:p>
          <a:p>
            <a:r>
              <a:rPr lang="fr-FR" dirty="0"/>
              <a:t>La formation en milieu professionnel a pour objectifs de :</a:t>
            </a:r>
          </a:p>
          <a:p>
            <a:r>
              <a:rPr lang="fr-FR" dirty="0"/>
              <a:t> </a:t>
            </a:r>
          </a:p>
          <a:p>
            <a:pPr lvl="0"/>
            <a:r>
              <a:rPr lang="fr-FR" dirty="0">
                <a:solidFill>
                  <a:srgbClr val="00B0F0"/>
                </a:solidFill>
              </a:rPr>
              <a:t>- découvrir une entreprise dans son fonctionnement avec la diversité de ses activités liées aux relations avec la clientèle </a:t>
            </a:r>
          </a:p>
          <a:p>
            <a:pPr lvl="0"/>
            <a:r>
              <a:rPr lang="fr-FR" dirty="0">
                <a:solidFill>
                  <a:srgbClr val="00B0F0"/>
                </a:solidFill>
              </a:rPr>
              <a:t>- s’insérer dans une équipe professionnelle </a:t>
            </a:r>
          </a:p>
          <a:p>
            <a:pPr lvl="0"/>
            <a:r>
              <a:rPr lang="fr-FR" dirty="0">
                <a:solidFill>
                  <a:srgbClr val="00B0F0"/>
                </a:solidFill>
              </a:rPr>
              <a:t>- être sensibilisé à la culture d’entreprise</a:t>
            </a:r>
          </a:p>
          <a:p>
            <a:pPr lvl="0"/>
            <a:r>
              <a:rPr lang="fr-FR" dirty="0">
                <a:solidFill>
                  <a:srgbClr val="00B0F0"/>
                </a:solidFill>
              </a:rPr>
              <a:t>- s’adapter à différentes situations professionnelles  et aux diverses demandes de la clientèle </a:t>
            </a:r>
          </a:p>
          <a:p>
            <a:pPr lvl="0"/>
            <a:r>
              <a:rPr lang="fr-FR" dirty="0">
                <a:solidFill>
                  <a:srgbClr val="00B0F0"/>
                </a:solidFill>
              </a:rPr>
              <a:t>- s’approprier l’accueil, la prise en charge de la clientèle, la vente-conseils </a:t>
            </a:r>
          </a:p>
          <a:p>
            <a:r>
              <a:rPr lang="fr-FR" dirty="0">
                <a:solidFill>
                  <a:srgbClr val="00B0F0"/>
                </a:solidFill>
              </a:rPr>
              <a:t>- acquérir rapidité et dextérité gestuelle lors de la mise en œuvre de techniques esthétiques des pôles 1 et 2</a:t>
            </a:r>
          </a:p>
          <a:p>
            <a:pPr lvl="0"/>
            <a:r>
              <a:rPr lang="fr-FR" dirty="0">
                <a:solidFill>
                  <a:srgbClr val="00B0F0"/>
                </a:solidFill>
              </a:rPr>
              <a:t>- mobiliser les savoirs associés dans l’exercice de ses activités</a:t>
            </a:r>
            <a:endParaRPr lang="fr-FR" b="1" dirty="0">
              <a:solidFill>
                <a:srgbClr val="00B0F0"/>
              </a:solidFill>
            </a:endParaRPr>
          </a:p>
          <a:p>
            <a:endParaRPr lang="fr-FR" sz="1400" dirty="0"/>
          </a:p>
        </p:txBody>
      </p:sp>
    </p:spTree>
    <p:extLst>
      <p:ext uri="{BB962C8B-B14F-4D97-AF65-F5344CB8AC3E}">
        <p14:creationId xmlns:p14="http://schemas.microsoft.com/office/powerpoint/2010/main" val="22088264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539552" y="332656"/>
            <a:ext cx="8136904" cy="1008112"/>
          </a:xfrm>
          <a:prstGeom prst="rect">
            <a:avLst/>
          </a:prstGeom>
        </p:spPr>
        <p:txBody>
          <a:bodyPr vert="horz" lIns="45720" tIns="0" rIns="45720" bIns="0" anchor="t">
            <a:normAutofit fontScale="97500"/>
          </a:bodyPr>
          <a:lstStyle>
            <a:lvl1pPr algn="l" rtl="0" eaLnBrk="1" latinLnBrk="0" hangingPunct="1">
              <a:spcBef>
                <a:spcPct val="0"/>
              </a:spcBef>
              <a:buNone/>
              <a:defRPr kumimoji="0" sz="4200" b="1" kern="1200"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mj-lt"/>
                <a:ea typeface="+mj-ea"/>
                <a:cs typeface="+mj-cs"/>
              </a:defRPr>
            </a:lvl1pPr>
          </a:lstStyle>
          <a:p>
            <a:pPr algn="ctr"/>
            <a:r>
              <a:rPr lang="fr-FR" dirty="0"/>
              <a:t>Référentiel de certification</a:t>
            </a:r>
          </a:p>
        </p:txBody>
      </p:sp>
      <p:sp>
        <p:nvSpPr>
          <p:cNvPr id="6" name="Espace réservé du texte 2"/>
          <p:cNvSpPr>
            <a:spLocks noGrp="1"/>
          </p:cNvSpPr>
          <p:nvPr>
            <p:ph type="body" idx="1"/>
          </p:nvPr>
        </p:nvSpPr>
        <p:spPr>
          <a:xfrm>
            <a:off x="35470" y="1000248"/>
            <a:ext cx="8929017" cy="5857752"/>
          </a:xfrm>
        </p:spPr>
        <p:txBody>
          <a:bodyPr>
            <a:normAutofit/>
          </a:bodyPr>
          <a:lstStyle/>
          <a:p>
            <a:pPr algn="ctr"/>
            <a:endParaRPr lang="fr-FR" sz="1500" u="sng" dirty="0"/>
          </a:p>
          <a:p>
            <a:r>
              <a:rPr lang="fr-FR" sz="1600" b="1" dirty="0"/>
              <a:t>2.1 Voie scolaire</a:t>
            </a:r>
            <a:endParaRPr lang="fr-FR" sz="1600" dirty="0"/>
          </a:p>
          <a:p>
            <a:pPr lvl="0"/>
            <a:r>
              <a:rPr lang="fr-FR" sz="1600" i="1" dirty="0"/>
              <a:t>Répartition des périodes et structures d’accueil :</a:t>
            </a:r>
            <a:endParaRPr lang="fr-FR" sz="1600" dirty="0"/>
          </a:p>
          <a:p>
            <a:r>
              <a:rPr lang="fr-FR" sz="1600" i="1" dirty="0"/>
              <a:t> </a:t>
            </a:r>
            <a:endParaRPr lang="fr-FR" sz="1600" dirty="0"/>
          </a:p>
          <a:p>
            <a:r>
              <a:rPr lang="fr-FR" sz="1600" dirty="0"/>
              <a:t>La durée des périodes de formation en milieu professionnel est de 12 semaines réparties sur les deux années de formation :</a:t>
            </a:r>
          </a:p>
          <a:p>
            <a:pPr lvl="0"/>
            <a:r>
              <a:rPr lang="fr-FR" sz="1600" dirty="0"/>
              <a:t>6 semaines sur une ou deux périodes en première année de formation</a:t>
            </a:r>
          </a:p>
          <a:p>
            <a:pPr lvl="0"/>
            <a:r>
              <a:rPr lang="fr-FR" sz="1600" dirty="0"/>
              <a:t>6 semaines sur une ou deux périodes en deuxième année de formation</a:t>
            </a:r>
          </a:p>
          <a:p>
            <a:r>
              <a:rPr lang="fr-FR" sz="1600" dirty="0"/>
              <a:t> </a:t>
            </a:r>
          </a:p>
          <a:p>
            <a:r>
              <a:rPr lang="fr-FR" sz="1600" dirty="0"/>
              <a:t>La durée d’une période ne peut être inférieure à 3 semaines.</a:t>
            </a:r>
          </a:p>
          <a:p>
            <a:r>
              <a:rPr lang="fr-FR" sz="1600" dirty="0"/>
              <a:t> </a:t>
            </a:r>
          </a:p>
          <a:p>
            <a:r>
              <a:rPr lang="fr-FR" sz="1600" dirty="0"/>
              <a:t>Les lieux d’accueil des PFMP doivent permettre au cours de la formation le développement des compétences sur les activités relatives aux  pôles 1, 2 ,3</a:t>
            </a:r>
          </a:p>
          <a:p>
            <a:pPr lvl="0"/>
            <a:endParaRPr lang="fr-FR" sz="1600" dirty="0"/>
          </a:p>
          <a:p>
            <a:pPr lvl="0"/>
            <a:r>
              <a:rPr lang="fr-FR" sz="1600" dirty="0"/>
              <a:t>Le dossier de l’épreuve EP3 prendra appui sur une ou plusieurs PFMP.</a:t>
            </a:r>
          </a:p>
          <a:p>
            <a:r>
              <a:rPr lang="fr-FR" sz="1600" dirty="0"/>
              <a:t> </a:t>
            </a:r>
          </a:p>
          <a:p>
            <a:r>
              <a:rPr lang="fr-FR" sz="1600" dirty="0"/>
              <a:t>Les secteurs d’activités sont définis dans le Référentiel d’Activités Professionnelles. </a:t>
            </a:r>
          </a:p>
          <a:p>
            <a:endParaRPr lang="fr-FR" sz="1600" dirty="0"/>
          </a:p>
          <a:p>
            <a:endParaRPr lang="fr-FR" sz="1600" dirty="0"/>
          </a:p>
          <a:p>
            <a:endParaRPr lang="fr-FR" sz="1400" dirty="0"/>
          </a:p>
        </p:txBody>
      </p:sp>
    </p:spTree>
    <p:extLst>
      <p:ext uri="{BB962C8B-B14F-4D97-AF65-F5344CB8AC3E}">
        <p14:creationId xmlns:p14="http://schemas.microsoft.com/office/powerpoint/2010/main" val="34759822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texte 2"/>
          <p:cNvSpPr>
            <a:spLocks noGrp="1"/>
          </p:cNvSpPr>
          <p:nvPr>
            <p:ph type="body" idx="1"/>
          </p:nvPr>
        </p:nvSpPr>
        <p:spPr>
          <a:xfrm>
            <a:off x="35470" y="1000248"/>
            <a:ext cx="8929017" cy="5857752"/>
          </a:xfrm>
        </p:spPr>
        <p:txBody>
          <a:bodyPr>
            <a:normAutofit/>
          </a:bodyPr>
          <a:lstStyle/>
          <a:p>
            <a:pPr algn="ctr"/>
            <a:endParaRPr lang="fr-FR" sz="1500" u="sng" dirty="0"/>
          </a:p>
          <a:p>
            <a:endParaRPr lang="fr-FR" sz="1400" dirty="0"/>
          </a:p>
        </p:txBody>
      </p:sp>
      <p:sp>
        <p:nvSpPr>
          <p:cNvPr id="2" name="Rectangle 1"/>
          <p:cNvSpPr/>
          <p:nvPr/>
        </p:nvSpPr>
        <p:spPr>
          <a:xfrm>
            <a:off x="179512" y="1304922"/>
            <a:ext cx="8784976" cy="4524315"/>
          </a:xfrm>
          <a:prstGeom prst="rect">
            <a:avLst/>
          </a:prstGeom>
        </p:spPr>
        <p:txBody>
          <a:bodyPr wrap="square">
            <a:spAutoFit/>
          </a:bodyPr>
          <a:lstStyle/>
          <a:p>
            <a:r>
              <a:rPr lang="fr-FR" b="1" dirty="0"/>
              <a:t>2.2 Voie de l’apprentissage </a:t>
            </a:r>
            <a:endParaRPr lang="fr-FR" dirty="0"/>
          </a:p>
          <a:p>
            <a:r>
              <a:rPr lang="fr-FR" dirty="0"/>
              <a:t> </a:t>
            </a:r>
          </a:p>
          <a:p>
            <a:r>
              <a:rPr lang="fr-FR" dirty="0"/>
              <a:t>La formation fait l’objet d’un contrat conclu entre l’apprenti et son employeur conformément aux dispositions en vigueur du code du travail. L’entreprise doit appartenir à un des secteurs d’activités du référentiel d’activités professionnelles. </a:t>
            </a:r>
          </a:p>
          <a:p>
            <a:r>
              <a:rPr lang="fr-FR" dirty="0"/>
              <a:t> </a:t>
            </a:r>
          </a:p>
          <a:p>
            <a:r>
              <a:rPr lang="fr-FR" dirty="0"/>
              <a:t>Afin d’assurer la cohérence dans la formation, l’équipe pédagogique du centre de formation d’apprentis doit veiller à informer le maître d’apprentissage des objectifs de la formation en milieu professionnel et des modalités de la certification.</a:t>
            </a:r>
          </a:p>
          <a:p>
            <a:r>
              <a:rPr lang="fr-FR" dirty="0"/>
              <a:t>La formation de l’apprenti en milieu professionnel fait l’objet d’un suivi par l’équipe pédagogique sous forme de visites.</a:t>
            </a:r>
          </a:p>
          <a:p>
            <a:r>
              <a:rPr lang="fr-FR" dirty="0"/>
              <a:t> </a:t>
            </a:r>
          </a:p>
          <a:p>
            <a:r>
              <a:rPr lang="fr-FR" dirty="0"/>
              <a:t>Il est important que les diverses activités de la formation soient réalisées par l’apprenti en entreprise. En cas de situation d’entreprise n’offrant pas tous les aspects de la formation, l’article R.6223-10 du code du travail sera mis en application.</a:t>
            </a:r>
          </a:p>
        </p:txBody>
      </p:sp>
      <p:sp>
        <p:nvSpPr>
          <p:cNvPr id="5" name="Titre 1"/>
          <p:cNvSpPr txBox="1">
            <a:spLocks/>
          </p:cNvSpPr>
          <p:nvPr/>
        </p:nvSpPr>
        <p:spPr>
          <a:xfrm>
            <a:off x="503548" y="188640"/>
            <a:ext cx="8136904" cy="1008112"/>
          </a:xfrm>
          <a:prstGeom prst="rect">
            <a:avLst/>
          </a:prstGeom>
        </p:spPr>
        <p:txBody>
          <a:bodyPr vert="horz" lIns="45720" tIns="0" rIns="45720" bIns="0" anchor="t">
            <a:normAutofit fontScale="97500"/>
          </a:bodyPr>
          <a:lstStyle>
            <a:lvl1pPr algn="l" rtl="0" eaLnBrk="1" latinLnBrk="0" hangingPunct="1">
              <a:spcBef>
                <a:spcPct val="0"/>
              </a:spcBef>
              <a:buNone/>
              <a:defRPr kumimoji="0" sz="4200" b="1" kern="1200"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mj-lt"/>
                <a:ea typeface="+mj-ea"/>
                <a:cs typeface="+mj-cs"/>
              </a:defRPr>
            </a:lvl1pPr>
          </a:lstStyle>
          <a:p>
            <a:pPr algn="ctr"/>
            <a:r>
              <a:rPr lang="fr-FR" dirty="0"/>
              <a:t>Référentiel de certification</a:t>
            </a:r>
          </a:p>
        </p:txBody>
      </p:sp>
    </p:spTree>
    <p:extLst>
      <p:ext uri="{BB962C8B-B14F-4D97-AF65-F5344CB8AC3E}">
        <p14:creationId xmlns:p14="http://schemas.microsoft.com/office/powerpoint/2010/main" val="347598222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a:extLst>
              <a:ext uri="{FF2B5EF4-FFF2-40B4-BE49-F238E27FC236}">
                <a16:creationId xmlns:a16="http://schemas.microsoft.com/office/drawing/2014/main" id="{A5D658A3-8671-4DA1-B32C-8475A6AE7596}"/>
              </a:ext>
            </a:extLst>
          </p:cNvPr>
          <p:cNvSpPr>
            <a:spLocks noGrp="1"/>
          </p:cNvSpPr>
          <p:nvPr>
            <p:ph type="body" idx="1"/>
          </p:nvPr>
        </p:nvSpPr>
        <p:spPr>
          <a:xfrm>
            <a:off x="323528" y="381108"/>
            <a:ext cx="8278688" cy="946227"/>
          </a:xfrm>
        </p:spPr>
        <p:txBody>
          <a:bodyPr>
            <a:noAutofit/>
          </a:bodyPr>
          <a:lstStyle/>
          <a:p>
            <a:r>
              <a:rPr lang="fr-FR" sz="3200" b="1" u="sng" dirty="0">
                <a:solidFill>
                  <a:srgbClr val="87C8E5"/>
                </a:solidFill>
                <a:latin typeface="+mj-lt"/>
              </a:rPr>
              <a:t>Tableau de correspondance entre épreuves et unités de l’ancien et du nouveau référentiel </a:t>
            </a:r>
          </a:p>
        </p:txBody>
      </p:sp>
      <p:graphicFrame>
        <p:nvGraphicFramePr>
          <p:cNvPr id="5" name="Tableau 4">
            <a:extLst>
              <a:ext uri="{FF2B5EF4-FFF2-40B4-BE49-F238E27FC236}">
                <a16:creationId xmlns:a16="http://schemas.microsoft.com/office/drawing/2014/main" id="{25EAEC14-6078-41C8-9A77-514D5A4579B1}"/>
              </a:ext>
            </a:extLst>
          </p:cNvPr>
          <p:cNvGraphicFramePr>
            <a:graphicFrameLocks noGrp="1"/>
          </p:cNvGraphicFramePr>
          <p:nvPr>
            <p:extLst>
              <p:ext uri="{D42A27DB-BD31-4B8C-83A1-F6EECF244321}">
                <p14:modId xmlns:p14="http://schemas.microsoft.com/office/powerpoint/2010/main" val="2649461093"/>
              </p:ext>
            </p:extLst>
          </p:nvPr>
        </p:nvGraphicFramePr>
        <p:xfrm>
          <a:off x="539552" y="1556792"/>
          <a:ext cx="8062664" cy="4920097"/>
        </p:xfrm>
        <a:graphic>
          <a:graphicData uri="http://schemas.openxmlformats.org/drawingml/2006/table">
            <a:tbl>
              <a:tblPr firstRow="1" firstCol="1" bandRow="1">
                <a:tableStyleId>{5C22544A-7EE6-4342-B048-85BDC9FD1C3A}</a:tableStyleId>
              </a:tblPr>
              <a:tblGrid>
                <a:gridCol w="3720120">
                  <a:extLst>
                    <a:ext uri="{9D8B030D-6E8A-4147-A177-3AD203B41FA5}">
                      <a16:colId xmlns:a16="http://schemas.microsoft.com/office/drawing/2014/main" val="3063838083"/>
                    </a:ext>
                  </a:extLst>
                </a:gridCol>
                <a:gridCol w="567951">
                  <a:extLst>
                    <a:ext uri="{9D8B030D-6E8A-4147-A177-3AD203B41FA5}">
                      <a16:colId xmlns:a16="http://schemas.microsoft.com/office/drawing/2014/main" val="2251241336"/>
                    </a:ext>
                  </a:extLst>
                </a:gridCol>
                <a:gridCol w="3206642">
                  <a:extLst>
                    <a:ext uri="{9D8B030D-6E8A-4147-A177-3AD203B41FA5}">
                      <a16:colId xmlns:a16="http://schemas.microsoft.com/office/drawing/2014/main" val="361763780"/>
                    </a:ext>
                  </a:extLst>
                </a:gridCol>
                <a:gridCol w="567951">
                  <a:extLst>
                    <a:ext uri="{9D8B030D-6E8A-4147-A177-3AD203B41FA5}">
                      <a16:colId xmlns:a16="http://schemas.microsoft.com/office/drawing/2014/main" val="3036055546"/>
                    </a:ext>
                  </a:extLst>
                </a:gridCol>
              </a:tblGrid>
              <a:tr h="928320">
                <a:tc gridSpan="2">
                  <a:txBody>
                    <a:bodyPr/>
                    <a:lstStyle/>
                    <a:p>
                      <a:pPr algn="ctr">
                        <a:spcAft>
                          <a:spcPts val="0"/>
                        </a:spcAft>
                      </a:pPr>
                      <a:r>
                        <a:rPr lang="fr-FR" sz="1000" dirty="0">
                          <a:solidFill>
                            <a:schemeClr val="bg2"/>
                          </a:solidFill>
                          <a:effectLst/>
                        </a:rPr>
                        <a:t>Certificat d’aptitude professionnelle</a:t>
                      </a:r>
                    </a:p>
                    <a:p>
                      <a:pPr algn="ctr">
                        <a:spcAft>
                          <a:spcPts val="0"/>
                        </a:spcAft>
                      </a:pPr>
                      <a:r>
                        <a:rPr lang="fr-FR" sz="1000" dirty="0">
                          <a:solidFill>
                            <a:schemeClr val="bg2"/>
                          </a:solidFill>
                          <a:effectLst/>
                        </a:rPr>
                        <a:t>Spécialité « Esthétique Cosmétique Parfumerie »</a:t>
                      </a:r>
                    </a:p>
                    <a:p>
                      <a:pPr algn="ctr">
                        <a:spcAft>
                          <a:spcPts val="0"/>
                        </a:spcAft>
                      </a:pPr>
                      <a:r>
                        <a:rPr lang="fr-FR" sz="1000" dirty="0">
                          <a:solidFill>
                            <a:schemeClr val="bg2"/>
                          </a:solidFill>
                          <a:effectLst/>
                        </a:rPr>
                        <a:t>Défini par l’Arrêté du 22 avril 2008</a:t>
                      </a:r>
                    </a:p>
                    <a:p>
                      <a:pPr algn="ctr">
                        <a:spcAft>
                          <a:spcPts val="0"/>
                        </a:spcAft>
                      </a:pPr>
                      <a:r>
                        <a:rPr lang="fr-FR" sz="1000" dirty="0">
                          <a:solidFill>
                            <a:schemeClr val="bg2"/>
                          </a:solidFill>
                          <a:effectLst/>
                        </a:rPr>
                        <a:t>(dernière session d’examen 2019)</a:t>
                      </a:r>
                      <a:endParaRPr lang="fr-FR" sz="1000" dirty="0">
                        <a:solidFill>
                          <a:schemeClr val="bg2"/>
                        </a:solidFill>
                        <a:effectLst/>
                        <a:latin typeface="Times New Roman" panose="02020603050405020304" pitchFamily="18" charset="0"/>
                        <a:ea typeface="MS Mincho" panose="02020609040205080304" pitchFamily="49" charset="-128"/>
                      </a:endParaRPr>
                    </a:p>
                  </a:txBody>
                  <a:tcPr marL="68580" marR="68580" marT="0" marB="0"/>
                </a:tc>
                <a:tc hMerge="1">
                  <a:txBody>
                    <a:bodyPr/>
                    <a:lstStyle/>
                    <a:p>
                      <a:endParaRPr lang="fr-FR"/>
                    </a:p>
                  </a:txBody>
                  <a:tcPr/>
                </a:tc>
                <a:tc gridSpan="2">
                  <a:txBody>
                    <a:bodyPr/>
                    <a:lstStyle/>
                    <a:p>
                      <a:pPr algn="ctr">
                        <a:spcAft>
                          <a:spcPts val="0"/>
                        </a:spcAft>
                      </a:pPr>
                      <a:r>
                        <a:rPr lang="fr-FR" sz="1000" dirty="0">
                          <a:solidFill>
                            <a:schemeClr val="bg2"/>
                          </a:solidFill>
                          <a:effectLst/>
                        </a:rPr>
                        <a:t>Certificat d’aptitude professionnelle</a:t>
                      </a:r>
                    </a:p>
                    <a:p>
                      <a:pPr algn="ctr">
                        <a:spcAft>
                          <a:spcPts val="0"/>
                        </a:spcAft>
                      </a:pPr>
                      <a:r>
                        <a:rPr lang="fr-FR" sz="1000" dirty="0">
                          <a:solidFill>
                            <a:schemeClr val="bg2"/>
                          </a:solidFill>
                          <a:effectLst/>
                        </a:rPr>
                        <a:t>Spécialité « Esthétique Cosmétique Parfumerie »</a:t>
                      </a:r>
                    </a:p>
                    <a:p>
                      <a:pPr algn="ctr">
                        <a:spcAft>
                          <a:spcPts val="0"/>
                        </a:spcAft>
                      </a:pPr>
                      <a:r>
                        <a:rPr lang="fr-FR" sz="1000" dirty="0">
                          <a:solidFill>
                            <a:schemeClr val="bg2"/>
                          </a:solidFill>
                          <a:effectLst/>
                        </a:rPr>
                        <a:t>Défini par le présent arrêté</a:t>
                      </a:r>
                    </a:p>
                    <a:p>
                      <a:pPr algn="ctr">
                        <a:spcAft>
                          <a:spcPts val="0"/>
                        </a:spcAft>
                      </a:pPr>
                      <a:r>
                        <a:rPr lang="fr-FR" sz="1000" dirty="0">
                          <a:solidFill>
                            <a:schemeClr val="bg2"/>
                          </a:solidFill>
                          <a:effectLst/>
                        </a:rPr>
                        <a:t>(Première session d’examen 2020)</a:t>
                      </a:r>
                      <a:endParaRPr lang="fr-FR" sz="1000" dirty="0">
                        <a:solidFill>
                          <a:schemeClr val="bg2"/>
                        </a:solidFill>
                        <a:effectLst/>
                        <a:latin typeface="Times New Roman" panose="02020603050405020304" pitchFamily="18" charset="0"/>
                        <a:ea typeface="MS Mincho" panose="02020609040205080304" pitchFamily="49" charset="-128"/>
                      </a:endParaRPr>
                    </a:p>
                  </a:txBody>
                  <a:tcPr marL="68580" marR="68580" marT="0" marB="0"/>
                </a:tc>
                <a:tc hMerge="1">
                  <a:txBody>
                    <a:bodyPr/>
                    <a:lstStyle/>
                    <a:p>
                      <a:endParaRPr lang="fr-FR"/>
                    </a:p>
                  </a:txBody>
                  <a:tcPr/>
                </a:tc>
                <a:extLst>
                  <a:ext uri="{0D108BD9-81ED-4DB2-BD59-A6C34878D82A}">
                    <a16:rowId xmlns:a16="http://schemas.microsoft.com/office/drawing/2014/main" val="1941434707"/>
                  </a:ext>
                </a:extLst>
              </a:tr>
              <a:tr h="185664">
                <a:tc gridSpan="4">
                  <a:txBody>
                    <a:bodyPr/>
                    <a:lstStyle/>
                    <a:p>
                      <a:pPr algn="ctr">
                        <a:spcBef>
                          <a:spcPts val="600"/>
                        </a:spcBef>
                        <a:spcAft>
                          <a:spcPts val="600"/>
                        </a:spcAft>
                      </a:pPr>
                      <a:r>
                        <a:rPr lang="fr-FR" sz="1000" dirty="0">
                          <a:solidFill>
                            <a:schemeClr val="bg2"/>
                          </a:solidFill>
                          <a:effectLst/>
                        </a:rPr>
                        <a:t>Domaine professionnel</a:t>
                      </a:r>
                      <a:endParaRPr lang="fr-FR" sz="1000" dirty="0">
                        <a:solidFill>
                          <a:schemeClr val="bg2"/>
                        </a:solidFill>
                        <a:effectLst/>
                        <a:latin typeface="Times New Roman" panose="02020603050405020304" pitchFamily="18" charset="0"/>
                        <a:ea typeface="MS Mincho" panose="02020609040205080304" pitchFamily="49" charset="-128"/>
                      </a:endParaRPr>
                    </a:p>
                  </a:txBody>
                  <a:tcPr marL="68580" marR="68580" marT="0" marB="0"/>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2957827932"/>
                  </a:ext>
                </a:extLst>
              </a:tr>
              <a:tr h="835488">
                <a:tc>
                  <a:txBody>
                    <a:bodyPr/>
                    <a:lstStyle/>
                    <a:p>
                      <a:pPr>
                        <a:spcBef>
                          <a:spcPts val="600"/>
                        </a:spcBef>
                        <a:spcAft>
                          <a:spcPts val="600"/>
                        </a:spcAft>
                      </a:pPr>
                      <a:r>
                        <a:rPr lang="fr-FR" sz="1000" dirty="0">
                          <a:solidFill>
                            <a:schemeClr val="bg2"/>
                          </a:solidFill>
                          <a:effectLst/>
                        </a:rPr>
                        <a:t>EP1 – Techniques esthétiques</a:t>
                      </a:r>
                      <a:endParaRPr lang="fr-FR" sz="1000" dirty="0">
                        <a:solidFill>
                          <a:schemeClr val="bg2"/>
                        </a:solidFill>
                        <a:effectLst/>
                        <a:latin typeface="Times New Roman" panose="02020603050405020304" pitchFamily="18" charset="0"/>
                        <a:ea typeface="MS Mincho" panose="02020609040205080304" pitchFamily="49" charset="-128"/>
                      </a:endParaRPr>
                    </a:p>
                  </a:txBody>
                  <a:tcPr marL="68580" marR="68580" marT="0" marB="0"/>
                </a:tc>
                <a:tc>
                  <a:txBody>
                    <a:bodyPr/>
                    <a:lstStyle/>
                    <a:p>
                      <a:pPr algn="ctr">
                        <a:spcBef>
                          <a:spcPts val="600"/>
                        </a:spcBef>
                        <a:spcAft>
                          <a:spcPts val="0"/>
                        </a:spcAft>
                      </a:pPr>
                      <a:r>
                        <a:rPr lang="fr-FR" sz="1000">
                          <a:solidFill>
                            <a:schemeClr val="bg2"/>
                          </a:solidFill>
                          <a:effectLst/>
                        </a:rPr>
                        <a:t>UP1</a:t>
                      </a:r>
                      <a:endParaRPr lang="fr-FR" sz="1000">
                        <a:solidFill>
                          <a:schemeClr val="bg2"/>
                        </a:solidFill>
                        <a:effectLst/>
                        <a:latin typeface="Times New Roman" panose="02020603050405020304" pitchFamily="18" charset="0"/>
                        <a:ea typeface="MS Mincho" panose="02020609040205080304" pitchFamily="49" charset="-128"/>
                      </a:endParaRPr>
                    </a:p>
                  </a:txBody>
                  <a:tcPr marL="68580" marR="68580" marT="0" marB="0"/>
                </a:tc>
                <a:tc>
                  <a:txBody>
                    <a:bodyPr/>
                    <a:lstStyle/>
                    <a:p>
                      <a:pPr>
                        <a:spcBef>
                          <a:spcPts val="600"/>
                        </a:spcBef>
                        <a:spcAft>
                          <a:spcPts val="0"/>
                        </a:spcAft>
                      </a:pPr>
                      <a:r>
                        <a:rPr lang="fr-FR" sz="1000" dirty="0">
                          <a:solidFill>
                            <a:schemeClr val="bg2"/>
                          </a:solidFill>
                          <a:effectLst/>
                        </a:rPr>
                        <a:t>EP1 – Techniques esthétiques du visage, des mains et des pieds</a:t>
                      </a:r>
                    </a:p>
                    <a:p>
                      <a:pPr>
                        <a:spcBef>
                          <a:spcPts val="600"/>
                        </a:spcBef>
                        <a:spcAft>
                          <a:spcPts val="0"/>
                        </a:spcAft>
                      </a:pPr>
                      <a:r>
                        <a:rPr lang="fr-FR" sz="1000" dirty="0">
                          <a:solidFill>
                            <a:schemeClr val="bg2"/>
                          </a:solidFill>
                          <a:effectLst/>
                        </a:rPr>
                        <a:t>EP2 – Techniques esthétiques liées aux phanères</a:t>
                      </a:r>
                      <a:endParaRPr lang="fr-FR" sz="1000" dirty="0">
                        <a:solidFill>
                          <a:schemeClr val="bg2"/>
                        </a:solidFill>
                        <a:effectLst/>
                        <a:latin typeface="Times New Roman" panose="02020603050405020304" pitchFamily="18" charset="0"/>
                        <a:ea typeface="MS Mincho" panose="02020609040205080304" pitchFamily="49" charset="-128"/>
                      </a:endParaRPr>
                    </a:p>
                  </a:txBody>
                  <a:tcPr marL="68580" marR="68580" marT="0" marB="0"/>
                </a:tc>
                <a:tc>
                  <a:txBody>
                    <a:bodyPr/>
                    <a:lstStyle/>
                    <a:p>
                      <a:pPr indent="3810" algn="ctr">
                        <a:spcBef>
                          <a:spcPts val="600"/>
                        </a:spcBef>
                        <a:spcAft>
                          <a:spcPts val="0"/>
                        </a:spcAft>
                      </a:pPr>
                      <a:r>
                        <a:rPr lang="fr-FR" sz="1000">
                          <a:solidFill>
                            <a:schemeClr val="bg2"/>
                          </a:solidFill>
                          <a:effectLst/>
                        </a:rPr>
                        <a:t>UP1</a:t>
                      </a:r>
                    </a:p>
                    <a:p>
                      <a:pPr indent="3810">
                        <a:spcBef>
                          <a:spcPts val="600"/>
                        </a:spcBef>
                        <a:spcAft>
                          <a:spcPts val="0"/>
                        </a:spcAft>
                      </a:pPr>
                      <a:r>
                        <a:rPr lang="fr-FR" sz="1000">
                          <a:solidFill>
                            <a:schemeClr val="bg2"/>
                          </a:solidFill>
                          <a:effectLst/>
                        </a:rPr>
                        <a:t> </a:t>
                      </a:r>
                    </a:p>
                    <a:p>
                      <a:pPr indent="3810" algn="ctr">
                        <a:spcAft>
                          <a:spcPts val="0"/>
                        </a:spcAft>
                      </a:pPr>
                      <a:r>
                        <a:rPr lang="fr-FR" sz="1000">
                          <a:solidFill>
                            <a:schemeClr val="bg2"/>
                          </a:solidFill>
                          <a:effectLst/>
                        </a:rPr>
                        <a:t>UP2</a:t>
                      </a:r>
                      <a:endParaRPr lang="fr-FR" sz="1000">
                        <a:solidFill>
                          <a:schemeClr val="bg2"/>
                        </a:solidFill>
                        <a:effectLst/>
                        <a:latin typeface="Times New Roman" panose="02020603050405020304" pitchFamily="18" charset="0"/>
                        <a:ea typeface="MS Mincho" panose="02020609040205080304" pitchFamily="49" charset="-128"/>
                      </a:endParaRPr>
                    </a:p>
                  </a:txBody>
                  <a:tcPr marL="68580" marR="68580" marT="0" marB="0"/>
                </a:tc>
                <a:extLst>
                  <a:ext uri="{0D108BD9-81ED-4DB2-BD59-A6C34878D82A}">
                    <a16:rowId xmlns:a16="http://schemas.microsoft.com/office/drawing/2014/main" val="827584372"/>
                  </a:ext>
                </a:extLst>
              </a:tr>
              <a:tr h="556993">
                <a:tc>
                  <a:txBody>
                    <a:bodyPr/>
                    <a:lstStyle/>
                    <a:p>
                      <a:pPr>
                        <a:spcBef>
                          <a:spcPts val="600"/>
                        </a:spcBef>
                        <a:spcAft>
                          <a:spcPts val="0"/>
                        </a:spcAft>
                      </a:pPr>
                      <a:r>
                        <a:rPr lang="fr-FR" sz="1000">
                          <a:solidFill>
                            <a:schemeClr val="bg2"/>
                          </a:solidFill>
                          <a:effectLst/>
                        </a:rPr>
                        <a:t>EP2 – Vente de produits et de prestations de services</a:t>
                      </a:r>
                      <a:endParaRPr lang="fr-FR" sz="1000">
                        <a:solidFill>
                          <a:schemeClr val="bg2"/>
                        </a:solidFill>
                        <a:effectLst/>
                        <a:latin typeface="Times New Roman" panose="02020603050405020304" pitchFamily="18" charset="0"/>
                        <a:ea typeface="MS Mincho" panose="02020609040205080304" pitchFamily="49" charset="-128"/>
                      </a:endParaRPr>
                    </a:p>
                  </a:txBody>
                  <a:tcPr marL="68580" marR="68580" marT="0" marB="0"/>
                </a:tc>
                <a:tc>
                  <a:txBody>
                    <a:bodyPr/>
                    <a:lstStyle/>
                    <a:p>
                      <a:pPr algn="ctr">
                        <a:spcBef>
                          <a:spcPts val="600"/>
                        </a:spcBef>
                        <a:spcAft>
                          <a:spcPts val="0"/>
                        </a:spcAft>
                      </a:pPr>
                      <a:r>
                        <a:rPr lang="fr-FR" sz="1000">
                          <a:solidFill>
                            <a:schemeClr val="bg2"/>
                          </a:solidFill>
                          <a:effectLst/>
                        </a:rPr>
                        <a:t>UP2</a:t>
                      </a:r>
                      <a:endParaRPr lang="fr-FR" sz="1000">
                        <a:solidFill>
                          <a:schemeClr val="bg2"/>
                        </a:solidFill>
                        <a:effectLst/>
                        <a:latin typeface="Times New Roman" panose="02020603050405020304" pitchFamily="18" charset="0"/>
                        <a:ea typeface="MS Mincho" panose="02020609040205080304" pitchFamily="49" charset="-128"/>
                      </a:endParaRPr>
                    </a:p>
                  </a:txBody>
                  <a:tcPr marL="68580" marR="68580" marT="0" marB="0"/>
                </a:tc>
                <a:tc>
                  <a:txBody>
                    <a:bodyPr/>
                    <a:lstStyle/>
                    <a:p>
                      <a:pPr>
                        <a:spcBef>
                          <a:spcPts val="600"/>
                        </a:spcBef>
                        <a:spcAft>
                          <a:spcPts val="0"/>
                        </a:spcAft>
                      </a:pPr>
                      <a:r>
                        <a:rPr lang="fr-FR" sz="1000" dirty="0">
                          <a:solidFill>
                            <a:schemeClr val="bg2"/>
                          </a:solidFill>
                          <a:effectLst/>
                        </a:rPr>
                        <a:t>EP3 – Conduite d’un institut de beauté et de bien-être : Relation avec la clientèle et vie de l’institut</a:t>
                      </a:r>
                      <a:endParaRPr lang="fr-FR" sz="1000" dirty="0">
                        <a:solidFill>
                          <a:schemeClr val="bg2"/>
                        </a:solidFill>
                        <a:effectLst/>
                        <a:latin typeface="Times New Roman" panose="02020603050405020304" pitchFamily="18" charset="0"/>
                        <a:ea typeface="MS Mincho" panose="02020609040205080304" pitchFamily="49" charset="-128"/>
                      </a:endParaRPr>
                    </a:p>
                  </a:txBody>
                  <a:tcPr marL="68580" marR="68580" marT="0" marB="0"/>
                </a:tc>
                <a:tc>
                  <a:txBody>
                    <a:bodyPr/>
                    <a:lstStyle/>
                    <a:p>
                      <a:pPr indent="3810" algn="ctr">
                        <a:spcAft>
                          <a:spcPts val="0"/>
                        </a:spcAft>
                      </a:pPr>
                      <a:r>
                        <a:rPr lang="fr-FR" sz="1000">
                          <a:solidFill>
                            <a:schemeClr val="bg2"/>
                          </a:solidFill>
                          <a:effectLst/>
                        </a:rPr>
                        <a:t>UP3</a:t>
                      </a:r>
                      <a:endParaRPr lang="fr-FR" sz="1000">
                        <a:solidFill>
                          <a:schemeClr val="bg2"/>
                        </a:solidFill>
                        <a:effectLst/>
                        <a:latin typeface="Times New Roman" panose="02020603050405020304" pitchFamily="18" charset="0"/>
                        <a:ea typeface="MS Mincho" panose="02020609040205080304" pitchFamily="49" charset="-128"/>
                      </a:endParaRPr>
                    </a:p>
                  </a:txBody>
                  <a:tcPr marL="68580" marR="68580" marT="0" marB="0" anchor="ctr"/>
                </a:tc>
                <a:extLst>
                  <a:ext uri="{0D108BD9-81ED-4DB2-BD59-A6C34878D82A}">
                    <a16:rowId xmlns:a16="http://schemas.microsoft.com/office/drawing/2014/main" val="246996775"/>
                  </a:ext>
                </a:extLst>
              </a:tr>
              <a:tr h="371327">
                <a:tc>
                  <a:txBody>
                    <a:bodyPr/>
                    <a:lstStyle/>
                    <a:p>
                      <a:pPr>
                        <a:spcBef>
                          <a:spcPts val="600"/>
                        </a:spcBef>
                        <a:spcAft>
                          <a:spcPts val="600"/>
                        </a:spcAft>
                      </a:pPr>
                      <a:r>
                        <a:rPr lang="fr-FR" sz="1000">
                          <a:solidFill>
                            <a:schemeClr val="bg2"/>
                          </a:solidFill>
                          <a:effectLst/>
                        </a:rPr>
                        <a:t>EP3 – Sciences et arts appliqués à la profession</a:t>
                      </a:r>
                      <a:endParaRPr lang="fr-FR" sz="1000">
                        <a:solidFill>
                          <a:schemeClr val="bg2"/>
                        </a:solidFill>
                        <a:effectLst/>
                        <a:latin typeface="Times New Roman" panose="02020603050405020304" pitchFamily="18" charset="0"/>
                        <a:ea typeface="MS Mincho" panose="02020609040205080304" pitchFamily="49" charset="-128"/>
                      </a:endParaRPr>
                    </a:p>
                  </a:txBody>
                  <a:tcPr marL="68580" marR="68580" marT="0" marB="0"/>
                </a:tc>
                <a:tc>
                  <a:txBody>
                    <a:bodyPr/>
                    <a:lstStyle/>
                    <a:p>
                      <a:pPr algn="ctr">
                        <a:spcBef>
                          <a:spcPts val="600"/>
                        </a:spcBef>
                        <a:spcAft>
                          <a:spcPts val="0"/>
                        </a:spcAft>
                      </a:pPr>
                      <a:r>
                        <a:rPr lang="fr-FR" sz="1000">
                          <a:solidFill>
                            <a:schemeClr val="bg2"/>
                          </a:solidFill>
                          <a:effectLst/>
                        </a:rPr>
                        <a:t>UP3</a:t>
                      </a:r>
                      <a:endParaRPr lang="fr-FR" sz="1000">
                        <a:solidFill>
                          <a:schemeClr val="bg2"/>
                        </a:solidFill>
                        <a:effectLst/>
                        <a:latin typeface="Times New Roman" panose="02020603050405020304" pitchFamily="18" charset="0"/>
                        <a:ea typeface="MS Mincho" panose="02020609040205080304" pitchFamily="49" charset="-128"/>
                      </a:endParaRPr>
                    </a:p>
                  </a:txBody>
                  <a:tcPr marL="68580" marR="68580" marT="0" marB="0"/>
                </a:tc>
                <a:tc>
                  <a:txBody>
                    <a:bodyPr/>
                    <a:lstStyle/>
                    <a:p>
                      <a:pPr>
                        <a:spcAft>
                          <a:spcPts val="0"/>
                        </a:spcAft>
                      </a:pPr>
                      <a:r>
                        <a:rPr lang="fr-FR" sz="1000" dirty="0">
                          <a:solidFill>
                            <a:schemeClr val="bg2"/>
                          </a:solidFill>
                          <a:effectLst/>
                        </a:rPr>
                        <a:t> </a:t>
                      </a:r>
                      <a:endParaRPr lang="fr-FR" sz="1000" dirty="0">
                        <a:solidFill>
                          <a:schemeClr val="bg2"/>
                        </a:solidFill>
                        <a:effectLst/>
                        <a:latin typeface="Times New Roman" panose="02020603050405020304" pitchFamily="18" charset="0"/>
                        <a:ea typeface="MS Mincho" panose="02020609040205080304" pitchFamily="49" charset="-128"/>
                      </a:endParaRPr>
                    </a:p>
                  </a:txBody>
                  <a:tcPr marL="68580" marR="68580" marT="0" marB="0"/>
                </a:tc>
                <a:tc>
                  <a:txBody>
                    <a:bodyPr/>
                    <a:lstStyle/>
                    <a:p>
                      <a:pPr indent="3810">
                        <a:spcBef>
                          <a:spcPts val="600"/>
                        </a:spcBef>
                        <a:spcAft>
                          <a:spcPts val="0"/>
                        </a:spcAft>
                      </a:pPr>
                      <a:r>
                        <a:rPr lang="fr-FR" sz="1000">
                          <a:solidFill>
                            <a:schemeClr val="bg2"/>
                          </a:solidFill>
                          <a:effectLst/>
                        </a:rPr>
                        <a:t> </a:t>
                      </a:r>
                      <a:endParaRPr lang="fr-FR" sz="1000">
                        <a:solidFill>
                          <a:schemeClr val="bg2"/>
                        </a:solidFill>
                        <a:effectLst/>
                        <a:latin typeface="Times New Roman" panose="02020603050405020304" pitchFamily="18" charset="0"/>
                        <a:ea typeface="MS Mincho" panose="02020609040205080304" pitchFamily="49" charset="-128"/>
                      </a:endParaRPr>
                    </a:p>
                  </a:txBody>
                  <a:tcPr marL="68580" marR="68580" marT="0" marB="0"/>
                </a:tc>
                <a:extLst>
                  <a:ext uri="{0D108BD9-81ED-4DB2-BD59-A6C34878D82A}">
                    <a16:rowId xmlns:a16="http://schemas.microsoft.com/office/drawing/2014/main" val="3965246783"/>
                  </a:ext>
                </a:extLst>
              </a:tr>
              <a:tr h="185664">
                <a:tc gridSpan="4">
                  <a:txBody>
                    <a:bodyPr/>
                    <a:lstStyle/>
                    <a:p>
                      <a:pPr indent="3810" algn="ctr">
                        <a:spcBef>
                          <a:spcPts val="600"/>
                        </a:spcBef>
                        <a:spcAft>
                          <a:spcPts val="600"/>
                        </a:spcAft>
                      </a:pPr>
                      <a:r>
                        <a:rPr lang="fr-FR" sz="1000" dirty="0">
                          <a:solidFill>
                            <a:schemeClr val="bg2"/>
                          </a:solidFill>
                          <a:effectLst/>
                        </a:rPr>
                        <a:t>Domaine général</a:t>
                      </a:r>
                      <a:endParaRPr lang="fr-FR" sz="1000" dirty="0">
                        <a:solidFill>
                          <a:schemeClr val="bg2"/>
                        </a:solidFill>
                        <a:effectLst/>
                        <a:latin typeface="Times New Roman" panose="02020603050405020304" pitchFamily="18" charset="0"/>
                        <a:ea typeface="MS Mincho" panose="02020609040205080304" pitchFamily="49" charset="-128"/>
                      </a:endParaRPr>
                    </a:p>
                  </a:txBody>
                  <a:tcPr marL="68580" marR="68580" marT="0" marB="0"/>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659954549"/>
                  </a:ext>
                </a:extLst>
              </a:tr>
              <a:tr h="556993">
                <a:tc>
                  <a:txBody>
                    <a:bodyPr/>
                    <a:lstStyle/>
                    <a:p>
                      <a:pPr>
                        <a:spcBef>
                          <a:spcPts val="600"/>
                        </a:spcBef>
                        <a:spcAft>
                          <a:spcPts val="600"/>
                        </a:spcAft>
                      </a:pPr>
                      <a:r>
                        <a:rPr lang="fr-FR" sz="1000">
                          <a:solidFill>
                            <a:schemeClr val="bg2"/>
                          </a:solidFill>
                          <a:effectLst/>
                        </a:rPr>
                        <a:t>EG1 - Français et Histoire-Géographie</a:t>
                      </a:r>
                      <a:endParaRPr lang="fr-FR" sz="1000">
                        <a:solidFill>
                          <a:schemeClr val="bg2"/>
                        </a:solidFill>
                        <a:effectLst/>
                        <a:latin typeface="Times New Roman" panose="02020603050405020304" pitchFamily="18" charset="0"/>
                        <a:ea typeface="MS Mincho" panose="02020609040205080304" pitchFamily="49" charset="-128"/>
                      </a:endParaRPr>
                    </a:p>
                  </a:txBody>
                  <a:tcPr marL="68580" marR="68580" marT="0" marB="0"/>
                </a:tc>
                <a:tc>
                  <a:txBody>
                    <a:bodyPr/>
                    <a:lstStyle/>
                    <a:p>
                      <a:pPr algn="ctr">
                        <a:spcBef>
                          <a:spcPts val="600"/>
                        </a:spcBef>
                        <a:spcAft>
                          <a:spcPts val="600"/>
                        </a:spcAft>
                      </a:pPr>
                      <a:r>
                        <a:rPr lang="fr-FR" sz="1000">
                          <a:solidFill>
                            <a:schemeClr val="bg2"/>
                          </a:solidFill>
                          <a:effectLst/>
                        </a:rPr>
                        <a:t>UG1</a:t>
                      </a:r>
                    </a:p>
                    <a:p>
                      <a:pPr algn="ctr">
                        <a:spcBef>
                          <a:spcPts val="600"/>
                        </a:spcBef>
                        <a:spcAft>
                          <a:spcPts val="600"/>
                        </a:spcAft>
                      </a:pPr>
                      <a:r>
                        <a:rPr lang="fr-FR" sz="1000">
                          <a:solidFill>
                            <a:schemeClr val="bg2"/>
                          </a:solidFill>
                          <a:effectLst/>
                        </a:rPr>
                        <a:t> </a:t>
                      </a:r>
                      <a:endParaRPr lang="fr-FR" sz="1000">
                        <a:solidFill>
                          <a:schemeClr val="bg2"/>
                        </a:solidFill>
                        <a:effectLst/>
                        <a:latin typeface="Times New Roman" panose="02020603050405020304" pitchFamily="18" charset="0"/>
                        <a:ea typeface="MS Mincho" panose="02020609040205080304" pitchFamily="49" charset="-128"/>
                      </a:endParaRPr>
                    </a:p>
                  </a:txBody>
                  <a:tcPr marL="68580" marR="68580" marT="0" marB="0"/>
                </a:tc>
                <a:tc>
                  <a:txBody>
                    <a:bodyPr/>
                    <a:lstStyle/>
                    <a:p>
                      <a:pPr indent="3810">
                        <a:spcBef>
                          <a:spcPts val="600"/>
                        </a:spcBef>
                        <a:spcAft>
                          <a:spcPts val="0"/>
                        </a:spcAft>
                      </a:pPr>
                      <a:r>
                        <a:rPr lang="fr-FR" sz="1000" dirty="0">
                          <a:solidFill>
                            <a:schemeClr val="bg2"/>
                          </a:solidFill>
                          <a:effectLst/>
                        </a:rPr>
                        <a:t>EG1 - Français et Histoire-Géographie -Enseignement moral et civique</a:t>
                      </a:r>
                      <a:endParaRPr lang="fr-FR" sz="1000" dirty="0">
                        <a:solidFill>
                          <a:schemeClr val="bg2"/>
                        </a:solidFill>
                        <a:effectLst/>
                        <a:latin typeface="Times New Roman" panose="02020603050405020304" pitchFamily="18" charset="0"/>
                        <a:ea typeface="MS Mincho" panose="02020609040205080304" pitchFamily="49" charset="-128"/>
                      </a:endParaRPr>
                    </a:p>
                  </a:txBody>
                  <a:tcPr marL="68580" marR="68580" marT="0" marB="0"/>
                </a:tc>
                <a:tc>
                  <a:txBody>
                    <a:bodyPr/>
                    <a:lstStyle/>
                    <a:p>
                      <a:pPr indent="2540" algn="ctr">
                        <a:spcAft>
                          <a:spcPts val="0"/>
                        </a:spcAft>
                      </a:pPr>
                      <a:r>
                        <a:rPr lang="fr-FR" sz="1000" dirty="0">
                          <a:solidFill>
                            <a:schemeClr val="bg2"/>
                          </a:solidFill>
                          <a:effectLst/>
                        </a:rPr>
                        <a:t> </a:t>
                      </a:r>
                    </a:p>
                    <a:p>
                      <a:pPr indent="2540" algn="ctr">
                        <a:spcAft>
                          <a:spcPts val="0"/>
                        </a:spcAft>
                      </a:pPr>
                      <a:r>
                        <a:rPr lang="fr-FR" sz="1000" dirty="0">
                          <a:solidFill>
                            <a:schemeClr val="bg2"/>
                          </a:solidFill>
                          <a:effectLst/>
                        </a:rPr>
                        <a:t>UG1</a:t>
                      </a:r>
                      <a:endParaRPr lang="fr-FR" sz="1000" dirty="0">
                        <a:solidFill>
                          <a:schemeClr val="bg2"/>
                        </a:solidFill>
                        <a:effectLst/>
                        <a:latin typeface="Times New Roman" panose="02020603050405020304" pitchFamily="18" charset="0"/>
                        <a:ea typeface="MS Mincho" panose="02020609040205080304" pitchFamily="49" charset="-128"/>
                      </a:endParaRPr>
                    </a:p>
                  </a:txBody>
                  <a:tcPr marL="68580" marR="68580" marT="0" marB="0"/>
                </a:tc>
                <a:extLst>
                  <a:ext uri="{0D108BD9-81ED-4DB2-BD59-A6C34878D82A}">
                    <a16:rowId xmlns:a16="http://schemas.microsoft.com/office/drawing/2014/main" val="713491762"/>
                  </a:ext>
                </a:extLst>
              </a:tr>
              <a:tr h="371327">
                <a:tc>
                  <a:txBody>
                    <a:bodyPr/>
                    <a:lstStyle/>
                    <a:p>
                      <a:pPr>
                        <a:spcBef>
                          <a:spcPts val="600"/>
                        </a:spcBef>
                        <a:spcAft>
                          <a:spcPts val="600"/>
                        </a:spcAft>
                      </a:pPr>
                      <a:r>
                        <a:rPr lang="fr-FR" sz="1000">
                          <a:solidFill>
                            <a:schemeClr val="bg2"/>
                          </a:solidFill>
                          <a:effectLst/>
                        </a:rPr>
                        <a:t>EG2 - Mathématiques – Sciences </a:t>
                      </a:r>
                      <a:endParaRPr lang="fr-FR" sz="1000">
                        <a:solidFill>
                          <a:schemeClr val="bg2"/>
                        </a:solidFill>
                        <a:effectLst/>
                        <a:latin typeface="Times New Roman" panose="02020603050405020304" pitchFamily="18" charset="0"/>
                        <a:ea typeface="MS Mincho" panose="02020609040205080304" pitchFamily="49" charset="-128"/>
                      </a:endParaRPr>
                    </a:p>
                  </a:txBody>
                  <a:tcPr marL="68580" marR="68580" marT="0" marB="0"/>
                </a:tc>
                <a:tc>
                  <a:txBody>
                    <a:bodyPr/>
                    <a:lstStyle/>
                    <a:p>
                      <a:pPr algn="ctr">
                        <a:spcBef>
                          <a:spcPts val="600"/>
                        </a:spcBef>
                        <a:spcAft>
                          <a:spcPts val="600"/>
                        </a:spcAft>
                      </a:pPr>
                      <a:r>
                        <a:rPr lang="fr-FR" sz="1000">
                          <a:solidFill>
                            <a:schemeClr val="bg2"/>
                          </a:solidFill>
                          <a:effectLst/>
                        </a:rPr>
                        <a:t>UG2</a:t>
                      </a:r>
                      <a:endParaRPr lang="fr-FR" sz="1000">
                        <a:solidFill>
                          <a:schemeClr val="bg2"/>
                        </a:solidFill>
                        <a:effectLst/>
                        <a:latin typeface="Times New Roman" panose="02020603050405020304" pitchFamily="18" charset="0"/>
                        <a:ea typeface="MS Mincho" panose="02020609040205080304" pitchFamily="49" charset="-128"/>
                      </a:endParaRPr>
                    </a:p>
                  </a:txBody>
                  <a:tcPr marL="68580" marR="68580" marT="0" marB="0"/>
                </a:tc>
                <a:tc>
                  <a:txBody>
                    <a:bodyPr/>
                    <a:lstStyle/>
                    <a:p>
                      <a:pPr indent="3810">
                        <a:spcBef>
                          <a:spcPts val="600"/>
                        </a:spcBef>
                        <a:spcAft>
                          <a:spcPts val="0"/>
                        </a:spcAft>
                      </a:pPr>
                      <a:r>
                        <a:rPr lang="fr-FR" sz="1000">
                          <a:solidFill>
                            <a:schemeClr val="bg2"/>
                          </a:solidFill>
                          <a:effectLst/>
                        </a:rPr>
                        <a:t>EG2 - Mathématiques – Sciences physiques  et chimiques</a:t>
                      </a:r>
                      <a:endParaRPr lang="fr-FR" sz="1000">
                        <a:solidFill>
                          <a:schemeClr val="bg2"/>
                        </a:solidFill>
                        <a:effectLst/>
                        <a:latin typeface="Times New Roman" panose="02020603050405020304" pitchFamily="18" charset="0"/>
                        <a:ea typeface="MS Mincho" panose="02020609040205080304" pitchFamily="49" charset="-128"/>
                      </a:endParaRPr>
                    </a:p>
                  </a:txBody>
                  <a:tcPr marL="68580" marR="68580" marT="0" marB="0"/>
                </a:tc>
                <a:tc>
                  <a:txBody>
                    <a:bodyPr/>
                    <a:lstStyle/>
                    <a:p>
                      <a:pPr indent="3810" algn="ctr">
                        <a:spcBef>
                          <a:spcPts val="600"/>
                        </a:spcBef>
                        <a:spcAft>
                          <a:spcPts val="0"/>
                        </a:spcAft>
                      </a:pPr>
                      <a:r>
                        <a:rPr lang="fr-FR" sz="1000" dirty="0">
                          <a:solidFill>
                            <a:schemeClr val="bg2"/>
                          </a:solidFill>
                          <a:effectLst/>
                        </a:rPr>
                        <a:t>UG2</a:t>
                      </a:r>
                      <a:endParaRPr lang="fr-FR" sz="1000" dirty="0">
                        <a:solidFill>
                          <a:schemeClr val="bg2"/>
                        </a:solidFill>
                        <a:effectLst/>
                        <a:latin typeface="Times New Roman" panose="02020603050405020304" pitchFamily="18" charset="0"/>
                        <a:ea typeface="MS Mincho" panose="02020609040205080304" pitchFamily="49" charset="-128"/>
                      </a:endParaRPr>
                    </a:p>
                  </a:txBody>
                  <a:tcPr marL="68580" marR="68580" marT="0" marB="0"/>
                </a:tc>
                <a:extLst>
                  <a:ext uri="{0D108BD9-81ED-4DB2-BD59-A6C34878D82A}">
                    <a16:rowId xmlns:a16="http://schemas.microsoft.com/office/drawing/2014/main" val="2841784976"/>
                  </a:ext>
                </a:extLst>
              </a:tr>
              <a:tr h="185664">
                <a:tc>
                  <a:txBody>
                    <a:bodyPr/>
                    <a:lstStyle/>
                    <a:p>
                      <a:pPr>
                        <a:spcBef>
                          <a:spcPts val="600"/>
                        </a:spcBef>
                        <a:spcAft>
                          <a:spcPts val="600"/>
                        </a:spcAft>
                      </a:pPr>
                      <a:r>
                        <a:rPr lang="fr-FR" sz="1000">
                          <a:solidFill>
                            <a:schemeClr val="bg2"/>
                          </a:solidFill>
                          <a:effectLst/>
                        </a:rPr>
                        <a:t>EG3 - Éducation physique et sportive</a:t>
                      </a:r>
                      <a:endParaRPr lang="fr-FR" sz="1000">
                        <a:solidFill>
                          <a:schemeClr val="bg2"/>
                        </a:solidFill>
                        <a:effectLst/>
                        <a:latin typeface="Times New Roman" panose="02020603050405020304" pitchFamily="18" charset="0"/>
                        <a:ea typeface="MS Mincho" panose="02020609040205080304" pitchFamily="49" charset="-128"/>
                      </a:endParaRPr>
                    </a:p>
                  </a:txBody>
                  <a:tcPr marL="68580" marR="68580" marT="0" marB="0"/>
                </a:tc>
                <a:tc>
                  <a:txBody>
                    <a:bodyPr/>
                    <a:lstStyle/>
                    <a:p>
                      <a:pPr algn="ctr">
                        <a:spcBef>
                          <a:spcPts val="600"/>
                        </a:spcBef>
                        <a:spcAft>
                          <a:spcPts val="600"/>
                        </a:spcAft>
                      </a:pPr>
                      <a:r>
                        <a:rPr lang="fr-FR" sz="1000">
                          <a:solidFill>
                            <a:schemeClr val="bg2"/>
                          </a:solidFill>
                          <a:effectLst/>
                        </a:rPr>
                        <a:t>UG3</a:t>
                      </a:r>
                      <a:endParaRPr lang="fr-FR" sz="1000">
                        <a:solidFill>
                          <a:schemeClr val="bg2"/>
                        </a:solidFill>
                        <a:effectLst/>
                        <a:latin typeface="Times New Roman" panose="02020603050405020304" pitchFamily="18" charset="0"/>
                        <a:ea typeface="MS Mincho" panose="02020609040205080304" pitchFamily="49" charset="-128"/>
                      </a:endParaRPr>
                    </a:p>
                  </a:txBody>
                  <a:tcPr marL="68580" marR="68580" marT="0" marB="0"/>
                </a:tc>
                <a:tc>
                  <a:txBody>
                    <a:bodyPr/>
                    <a:lstStyle/>
                    <a:p>
                      <a:pPr indent="3810">
                        <a:spcBef>
                          <a:spcPts val="600"/>
                        </a:spcBef>
                        <a:spcAft>
                          <a:spcPts val="0"/>
                        </a:spcAft>
                      </a:pPr>
                      <a:r>
                        <a:rPr lang="fr-FR" sz="1000">
                          <a:solidFill>
                            <a:schemeClr val="bg2"/>
                          </a:solidFill>
                          <a:effectLst/>
                        </a:rPr>
                        <a:t>EG3 - Éducation physique et sportive</a:t>
                      </a:r>
                      <a:endParaRPr lang="fr-FR" sz="1000">
                        <a:solidFill>
                          <a:schemeClr val="bg2"/>
                        </a:solidFill>
                        <a:effectLst/>
                        <a:latin typeface="Times New Roman" panose="02020603050405020304" pitchFamily="18" charset="0"/>
                        <a:ea typeface="MS Mincho" panose="02020609040205080304" pitchFamily="49" charset="-128"/>
                      </a:endParaRPr>
                    </a:p>
                  </a:txBody>
                  <a:tcPr marL="68580" marR="68580" marT="0" marB="0"/>
                </a:tc>
                <a:tc>
                  <a:txBody>
                    <a:bodyPr/>
                    <a:lstStyle/>
                    <a:p>
                      <a:pPr indent="3810" algn="ctr">
                        <a:spcBef>
                          <a:spcPts val="600"/>
                        </a:spcBef>
                        <a:spcAft>
                          <a:spcPts val="0"/>
                        </a:spcAft>
                      </a:pPr>
                      <a:r>
                        <a:rPr lang="fr-FR" sz="1000" dirty="0">
                          <a:solidFill>
                            <a:schemeClr val="bg2"/>
                          </a:solidFill>
                          <a:effectLst/>
                        </a:rPr>
                        <a:t>UG3</a:t>
                      </a:r>
                      <a:endParaRPr lang="fr-FR" sz="1000" dirty="0">
                        <a:solidFill>
                          <a:schemeClr val="bg2"/>
                        </a:solidFill>
                        <a:effectLst/>
                        <a:latin typeface="Times New Roman" panose="02020603050405020304" pitchFamily="18" charset="0"/>
                        <a:ea typeface="MS Mincho" panose="02020609040205080304" pitchFamily="49" charset="-128"/>
                      </a:endParaRPr>
                    </a:p>
                  </a:txBody>
                  <a:tcPr marL="68580" marR="68580" marT="0" marB="0"/>
                </a:tc>
                <a:extLst>
                  <a:ext uri="{0D108BD9-81ED-4DB2-BD59-A6C34878D82A}">
                    <a16:rowId xmlns:a16="http://schemas.microsoft.com/office/drawing/2014/main" val="2308832325"/>
                  </a:ext>
                </a:extLst>
              </a:tr>
              <a:tr h="185664">
                <a:tc>
                  <a:txBody>
                    <a:bodyPr/>
                    <a:lstStyle/>
                    <a:p>
                      <a:pPr>
                        <a:spcBef>
                          <a:spcPts val="600"/>
                        </a:spcBef>
                        <a:spcAft>
                          <a:spcPts val="600"/>
                        </a:spcAft>
                      </a:pPr>
                      <a:r>
                        <a:rPr lang="fr-FR" sz="1000">
                          <a:solidFill>
                            <a:schemeClr val="bg2"/>
                          </a:solidFill>
                          <a:effectLst/>
                        </a:rPr>
                        <a:t> </a:t>
                      </a:r>
                      <a:endParaRPr lang="fr-FR" sz="1000">
                        <a:solidFill>
                          <a:schemeClr val="bg2"/>
                        </a:solidFill>
                        <a:effectLst/>
                        <a:latin typeface="Times New Roman" panose="02020603050405020304" pitchFamily="18" charset="0"/>
                        <a:ea typeface="MS Mincho" panose="02020609040205080304" pitchFamily="49" charset="-128"/>
                      </a:endParaRPr>
                    </a:p>
                  </a:txBody>
                  <a:tcPr marL="68580" marR="68580" marT="0" marB="0"/>
                </a:tc>
                <a:tc>
                  <a:txBody>
                    <a:bodyPr/>
                    <a:lstStyle/>
                    <a:p>
                      <a:pPr algn="ctr">
                        <a:spcBef>
                          <a:spcPts val="600"/>
                        </a:spcBef>
                        <a:spcAft>
                          <a:spcPts val="600"/>
                        </a:spcAft>
                      </a:pPr>
                      <a:r>
                        <a:rPr lang="fr-FR" sz="1000">
                          <a:solidFill>
                            <a:schemeClr val="bg2"/>
                          </a:solidFill>
                          <a:effectLst/>
                        </a:rPr>
                        <a:t> </a:t>
                      </a:r>
                      <a:endParaRPr lang="fr-FR" sz="1000">
                        <a:solidFill>
                          <a:schemeClr val="bg2"/>
                        </a:solidFill>
                        <a:effectLst/>
                        <a:latin typeface="Times New Roman" panose="02020603050405020304" pitchFamily="18" charset="0"/>
                        <a:ea typeface="MS Mincho" panose="02020609040205080304" pitchFamily="49" charset="-128"/>
                      </a:endParaRPr>
                    </a:p>
                  </a:txBody>
                  <a:tcPr marL="68580" marR="68580" marT="0" marB="0"/>
                </a:tc>
                <a:tc>
                  <a:txBody>
                    <a:bodyPr/>
                    <a:lstStyle/>
                    <a:p>
                      <a:pPr indent="3810">
                        <a:spcBef>
                          <a:spcPts val="600"/>
                        </a:spcBef>
                        <a:spcAft>
                          <a:spcPts val="0"/>
                        </a:spcAft>
                      </a:pPr>
                      <a:r>
                        <a:rPr lang="fr-FR" sz="1000">
                          <a:solidFill>
                            <a:schemeClr val="bg2"/>
                          </a:solidFill>
                          <a:effectLst/>
                        </a:rPr>
                        <a:t>EG4 – Langues vivantes étrangères</a:t>
                      </a:r>
                      <a:endParaRPr lang="fr-FR" sz="1000">
                        <a:solidFill>
                          <a:schemeClr val="bg2"/>
                        </a:solidFill>
                        <a:effectLst/>
                        <a:latin typeface="Times New Roman" panose="02020603050405020304" pitchFamily="18" charset="0"/>
                        <a:ea typeface="MS Mincho" panose="02020609040205080304" pitchFamily="49" charset="-128"/>
                      </a:endParaRPr>
                    </a:p>
                  </a:txBody>
                  <a:tcPr marL="68580" marR="68580" marT="0" marB="0"/>
                </a:tc>
                <a:tc>
                  <a:txBody>
                    <a:bodyPr/>
                    <a:lstStyle/>
                    <a:p>
                      <a:pPr indent="3810" algn="ctr">
                        <a:spcBef>
                          <a:spcPts val="600"/>
                        </a:spcBef>
                        <a:spcAft>
                          <a:spcPts val="0"/>
                        </a:spcAft>
                      </a:pPr>
                      <a:r>
                        <a:rPr lang="fr-FR" sz="1000" dirty="0">
                          <a:solidFill>
                            <a:schemeClr val="bg2"/>
                          </a:solidFill>
                          <a:effectLst/>
                        </a:rPr>
                        <a:t>UG4</a:t>
                      </a:r>
                      <a:endParaRPr lang="fr-FR" sz="1000" dirty="0">
                        <a:solidFill>
                          <a:schemeClr val="bg2"/>
                        </a:solidFill>
                        <a:effectLst/>
                        <a:latin typeface="Times New Roman" panose="02020603050405020304" pitchFamily="18" charset="0"/>
                        <a:ea typeface="MS Mincho" panose="02020609040205080304" pitchFamily="49" charset="-128"/>
                      </a:endParaRPr>
                    </a:p>
                  </a:txBody>
                  <a:tcPr marL="68580" marR="68580" marT="0" marB="0"/>
                </a:tc>
                <a:extLst>
                  <a:ext uri="{0D108BD9-81ED-4DB2-BD59-A6C34878D82A}">
                    <a16:rowId xmlns:a16="http://schemas.microsoft.com/office/drawing/2014/main" val="3277710473"/>
                  </a:ext>
                </a:extLst>
              </a:tr>
              <a:tr h="556993">
                <a:tc>
                  <a:txBody>
                    <a:bodyPr/>
                    <a:lstStyle/>
                    <a:p>
                      <a:pPr>
                        <a:spcBef>
                          <a:spcPts val="600"/>
                        </a:spcBef>
                        <a:spcAft>
                          <a:spcPts val="600"/>
                        </a:spcAft>
                      </a:pPr>
                      <a:r>
                        <a:rPr lang="fr-FR" sz="1000">
                          <a:solidFill>
                            <a:schemeClr val="bg2"/>
                          </a:solidFill>
                          <a:effectLst/>
                        </a:rPr>
                        <a:t>EF Épreuve facultative de langue vivante étrangère</a:t>
                      </a:r>
                      <a:endParaRPr lang="fr-FR" sz="1000">
                        <a:solidFill>
                          <a:schemeClr val="bg2"/>
                        </a:solidFill>
                        <a:effectLst/>
                        <a:latin typeface="Times New Roman" panose="02020603050405020304" pitchFamily="18" charset="0"/>
                        <a:ea typeface="MS Mincho" panose="02020609040205080304" pitchFamily="49" charset="-128"/>
                      </a:endParaRPr>
                    </a:p>
                  </a:txBody>
                  <a:tcPr marL="68580" marR="68580" marT="0" marB="0"/>
                </a:tc>
                <a:tc>
                  <a:txBody>
                    <a:bodyPr/>
                    <a:lstStyle/>
                    <a:p>
                      <a:pPr algn="ctr">
                        <a:spcBef>
                          <a:spcPts val="600"/>
                        </a:spcBef>
                        <a:spcAft>
                          <a:spcPts val="600"/>
                        </a:spcAft>
                      </a:pPr>
                      <a:r>
                        <a:rPr lang="fr-FR" sz="1000">
                          <a:solidFill>
                            <a:schemeClr val="bg2"/>
                          </a:solidFill>
                          <a:effectLst/>
                        </a:rPr>
                        <a:t>UF</a:t>
                      </a:r>
                    </a:p>
                    <a:p>
                      <a:pPr algn="ctr">
                        <a:spcBef>
                          <a:spcPts val="600"/>
                        </a:spcBef>
                        <a:spcAft>
                          <a:spcPts val="600"/>
                        </a:spcAft>
                      </a:pPr>
                      <a:r>
                        <a:rPr lang="fr-FR" sz="1000">
                          <a:solidFill>
                            <a:schemeClr val="bg2"/>
                          </a:solidFill>
                          <a:effectLst/>
                        </a:rPr>
                        <a:t> </a:t>
                      </a:r>
                      <a:endParaRPr lang="fr-FR" sz="1000">
                        <a:solidFill>
                          <a:schemeClr val="bg2"/>
                        </a:solidFill>
                        <a:effectLst/>
                        <a:latin typeface="Times New Roman" panose="02020603050405020304" pitchFamily="18" charset="0"/>
                        <a:ea typeface="MS Mincho" panose="02020609040205080304" pitchFamily="49" charset="-128"/>
                      </a:endParaRPr>
                    </a:p>
                  </a:txBody>
                  <a:tcPr marL="68580" marR="68580" marT="0" marB="0"/>
                </a:tc>
                <a:tc>
                  <a:txBody>
                    <a:bodyPr/>
                    <a:lstStyle/>
                    <a:p>
                      <a:pPr indent="3810">
                        <a:spcBef>
                          <a:spcPts val="600"/>
                        </a:spcBef>
                        <a:spcAft>
                          <a:spcPts val="0"/>
                        </a:spcAft>
                      </a:pPr>
                      <a:r>
                        <a:rPr lang="fr-FR" sz="1000">
                          <a:solidFill>
                            <a:schemeClr val="bg2"/>
                          </a:solidFill>
                          <a:effectLst/>
                        </a:rPr>
                        <a:t>EF Épreuve facultative d’arts appliqués et cultures artistiques</a:t>
                      </a:r>
                      <a:endParaRPr lang="fr-FR" sz="1000">
                        <a:solidFill>
                          <a:schemeClr val="bg2"/>
                        </a:solidFill>
                        <a:effectLst/>
                        <a:latin typeface="Times New Roman" panose="02020603050405020304" pitchFamily="18" charset="0"/>
                        <a:ea typeface="MS Mincho" panose="02020609040205080304" pitchFamily="49" charset="-128"/>
                      </a:endParaRPr>
                    </a:p>
                  </a:txBody>
                  <a:tcPr marL="68580" marR="68580" marT="0" marB="0"/>
                </a:tc>
                <a:tc>
                  <a:txBody>
                    <a:bodyPr/>
                    <a:lstStyle/>
                    <a:p>
                      <a:pPr indent="3810" algn="ctr">
                        <a:spcBef>
                          <a:spcPts val="600"/>
                        </a:spcBef>
                        <a:spcAft>
                          <a:spcPts val="0"/>
                        </a:spcAft>
                      </a:pPr>
                      <a:r>
                        <a:rPr lang="fr-FR" sz="1000" dirty="0">
                          <a:solidFill>
                            <a:schemeClr val="bg2"/>
                          </a:solidFill>
                          <a:effectLst/>
                        </a:rPr>
                        <a:t>UF</a:t>
                      </a:r>
                    </a:p>
                    <a:p>
                      <a:pPr indent="3810" algn="ctr">
                        <a:spcBef>
                          <a:spcPts val="600"/>
                        </a:spcBef>
                        <a:spcAft>
                          <a:spcPts val="0"/>
                        </a:spcAft>
                      </a:pPr>
                      <a:r>
                        <a:rPr lang="fr-FR" sz="1000" dirty="0">
                          <a:solidFill>
                            <a:schemeClr val="bg2"/>
                          </a:solidFill>
                          <a:effectLst/>
                        </a:rPr>
                        <a:t> </a:t>
                      </a:r>
                      <a:endParaRPr lang="fr-FR" sz="1000" dirty="0">
                        <a:solidFill>
                          <a:schemeClr val="bg2"/>
                        </a:solidFill>
                        <a:effectLst/>
                        <a:latin typeface="Times New Roman" panose="02020603050405020304" pitchFamily="18" charset="0"/>
                        <a:ea typeface="MS Mincho" panose="02020609040205080304" pitchFamily="49" charset="-128"/>
                      </a:endParaRPr>
                    </a:p>
                  </a:txBody>
                  <a:tcPr marL="68580" marR="68580" marT="0" marB="0"/>
                </a:tc>
                <a:extLst>
                  <a:ext uri="{0D108BD9-81ED-4DB2-BD59-A6C34878D82A}">
                    <a16:rowId xmlns:a16="http://schemas.microsoft.com/office/drawing/2014/main" val="1262642485"/>
                  </a:ext>
                </a:extLst>
              </a:tr>
            </a:tbl>
          </a:graphicData>
        </a:graphic>
      </p:graphicFrame>
    </p:spTree>
    <p:extLst>
      <p:ext uri="{BB962C8B-B14F-4D97-AF65-F5344CB8AC3E}">
        <p14:creationId xmlns:p14="http://schemas.microsoft.com/office/powerpoint/2010/main" val="4967233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179512" y="986858"/>
            <a:ext cx="8712968" cy="2565630"/>
          </a:xfrm>
        </p:spPr>
        <p:txBody>
          <a:bodyPr/>
          <a:lstStyle/>
          <a:p>
            <a:r>
              <a:rPr lang="fr-FR" dirty="0"/>
              <a:t>8 BLOCS DE COMPETENCES:</a:t>
            </a:r>
          </a:p>
          <a:p>
            <a:r>
              <a:rPr lang="fr-FR" dirty="0"/>
              <a:t>                  4 BLOCS DE COMPETENCES PROFESSIONNELLES</a:t>
            </a:r>
          </a:p>
          <a:p>
            <a:endParaRPr lang="fr-FR" dirty="0"/>
          </a:p>
          <a:p>
            <a:endParaRPr lang="fr-FR" dirty="0"/>
          </a:p>
          <a:p>
            <a:endParaRPr lang="fr-FR" dirty="0"/>
          </a:p>
          <a:p>
            <a:endParaRPr lang="fr-FR" dirty="0"/>
          </a:p>
          <a:p>
            <a:endParaRPr lang="fr-FR" dirty="0"/>
          </a:p>
        </p:txBody>
      </p:sp>
      <p:sp>
        <p:nvSpPr>
          <p:cNvPr id="4" name="Titre 1"/>
          <p:cNvSpPr txBox="1">
            <a:spLocks/>
          </p:cNvSpPr>
          <p:nvPr/>
        </p:nvSpPr>
        <p:spPr>
          <a:xfrm>
            <a:off x="179512" y="260648"/>
            <a:ext cx="8712968" cy="637251"/>
          </a:xfrm>
          <a:prstGeom prst="rect">
            <a:avLst/>
          </a:prstGeom>
        </p:spPr>
        <p:txBody>
          <a:bodyPr vert="horz" lIns="45720" tIns="0" rIns="45720" bIns="0" anchor="t">
            <a:normAutofit fontScale="97500"/>
          </a:bodyPr>
          <a:lstStyle>
            <a:lvl1pPr algn="l" rtl="0" eaLnBrk="1" latinLnBrk="0" hangingPunct="1">
              <a:spcBef>
                <a:spcPct val="0"/>
              </a:spcBef>
              <a:buNone/>
              <a:defRPr kumimoji="0" sz="4200" b="1" kern="1200"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mj-lt"/>
                <a:ea typeface="+mj-ea"/>
                <a:cs typeface="+mj-cs"/>
              </a:defRPr>
            </a:lvl1pPr>
          </a:lstStyle>
          <a:p>
            <a:pPr algn="ctr"/>
            <a:r>
              <a:rPr lang="fr-FR"/>
              <a:t>RENOVATION DU CAP ECP</a:t>
            </a:r>
            <a:endParaRPr lang="fr-FR" dirty="0"/>
          </a:p>
        </p:txBody>
      </p:sp>
      <p:sp>
        <p:nvSpPr>
          <p:cNvPr id="6" name="Flèche droite rayée 5"/>
          <p:cNvSpPr/>
          <p:nvPr/>
        </p:nvSpPr>
        <p:spPr>
          <a:xfrm>
            <a:off x="683568" y="1395825"/>
            <a:ext cx="720080" cy="360040"/>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aphicFrame>
        <p:nvGraphicFramePr>
          <p:cNvPr id="8" name="Tableau 7"/>
          <p:cNvGraphicFramePr>
            <a:graphicFrameLocks noGrp="1"/>
          </p:cNvGraphicFramePr>
          <p:nvPr>
            <p:extLst>
              <p:ext uri="{D42A27DB-BD31-4B8C-83A1-F6EECF244321}">
                <p14:modId xmlns:p14="http://schemas.microsoft.com/office/powerpoint/2010/main" val="3984579353"/>
              </p:ext>
            </p:extLst>
          </p:nvPr>
        </p:nvGraphicFramePr>
        <p:xfrm>
          <a:off x="179509" y="1844824"/>
          <a:ext cx="8712972" cy="4780627"/>
        </p:xfrm>
        <a:graphic>
          <a:graphicData uri="http://schemas.openxmlformats.org/drawingml/2006/table">
            <a:tbl>
              <a:tblPr firstRow="1" bandRow="1">
                <a:tableStyleId>{5C22544A-7EE6-4342-B048-85BDC9FD1C3A}</a:tableStyleId>
              </a:tblPr>
              <a:tblGrid>
                <a:gridCol w="4356486">
                  <a:extLst>
                    <a:ext uri="{9D8B030D-6E8A-4147-A177-3AD203B41FA5}">
                      <a16:colId xmlns:a16="http://schemas.microsoft.com/office/drawing/2014/main" val="20000"/>
                    </a:ext>
                  </a:extLst>
                </a:gridCol>
                <a:gridCol w="4356486">
                  <a:extLst>
                    <a:ext uri="{9D8B030D-6E8A-4147-A177-3AD203B41FA5}">
                      <a16:colId xmlns:a16="http://schemas.microsoft.com/office/drawing/2014/main" val="20001"/>
                    </a:ext>
                  </a:extLst>
                </a:gridCol>
              </a:tblGrid>
              <a:tr h="2405028">
                <a:tc>
                  <a:txBody>
                    <a:bodyPr/>
                    <a:lstStyle/>
                    <a:p>
                      <a:pPr marL="111760" marR="89535">
                        <a:lnSpc>
                          <a:spcPct val="115000"/>
                        </a:lnSpc>
                        <a:spcAft>
                          <a:spcPts val="0"/>
                        </a:spcAft>
                      </a:pPr>
                      <a:r>
                        <a:rPr lang="fr-FR" sz="1200" b="1" i="1" dirty="0">
                          <a:effectLst/>
                          <a:latin typeface="Arial"/>
                          <a:ea typeface="MS Mincho"/>
                        </a:rPr>
                        <a:t> </a:t>
                      </a:r>
                      <a:endParaRPr lang="fr-FR" sz="1200" dirty="0">
                        <a:effectLst/>
                        <a:latin typeface="Times New Roman"/>
                        <a:ea typeface="MS Mincho"/>
                      </a:endParaRPr>
                    </a:p>
                    <a:p>
                      <a:pPr marL="111760" marR="89535" algn="ctr">
                        <a:lnSpc>
                          <a:spcPct val="115000"/>
                        </a:lnSpc>
                        <a:spcAft>
                          <a:spcPts val="0"/>
                        </a:spcAft>
                      </a:pPr>
                      <a:r>
                        <a:rPr lang="fr-FR" sz="1200" b="1" i="1" dirty="0">
                          <a:solidFill>
                            <a:schemeClr val="bg1"/>
                          </a:solidFill>
                          <a:effectLst/>
                          <a:latin typeface="Arial"/>
                          <a:ea typeface="MS Mincho"/>
                        </a:rPr>
                        <a:t>Bloc n° 1 – Techniques esthétiques du visage, </a:t>
                      </a:r>
                      <a:endParaRPr lang="fr-FR" sz="1200" dirty="0">
                        <a:solidFill>
                          <a:schemeClr val="bg1"/>
                        </a:solidFill>
                        <a:effectLst/>
                        <a:latin typeface="Times New Roman"/>
                        <a:ea typeface="MS Mincho"/>
                      </a:endParaRPr>
                    </a:p>
                    <a:p>
                      <a:pPr marL="111760" marR="89535" algn="ctr">
                        <a:lnSpc>
                          <a:spcPct val="115000"/>
                        </a:lnSpc>
                        <a:spcAft>
                          <a:spcPts val="0"/>
                        </a:spcAft>
                      </a:pPr>
                      <a:r>
                        <a:rPr lang="fr-FR" sz="1200" b="1" i="1" dirty="0">
                          <a:solidFill>
                            <a:schemeClr val="bg1"/>
                          </a:solidFill>
                          <a:effectLst/>
                          <a:latin typeface="Arial"/>
                          <a:ea typeface="MS Mincho"/>
                        </a:rPr>
                        <a:t>des mains et des pieds</a:t>
                      </a:r>
                      <a:endParaRPr lang="fr-FR" sz="1200" dirty="0">
                        <a:solidFill>
                          <a:schemeClr val="bg1"/>
                        </a:solidFill>
                        <a:effectLst/>
                        <a:latin typeface="Times New Roman"/>
                        <a:ea typeface="MS Mincho"/>
                      </a:endParaRPr>
                    </a:p>
                    <a:p>
                      <a:pPr marL="111760" marR="89535" algn="ctr">
                        <a:lnSpc>
                          <a:spcPct val="115000"/>
                        </a:lnSpc>
                        <a:spcAft>
                          <a:spcPts val="0"/>
                        </a:spcAft>
                      </a:pPr>
                      <a:r>
                        <a:rPr lang="fr-FR" sz="1200" b="1" i="1" dirty="0">
                          <a:solidFill>
                            <a:schemeClr val="bg1"/>
                          </a:solidFill>
                          <a:effectLst/>
                          <a:latin typeface="Arial"/>
                          <a:ea typeface="MS Mincho"/>
                        </a:rPr>
                        <a:t>Soins de beauté et de bien-être</a:t>
                      </a:r>
                      <a:endParaRPr lang="fr-FR" sz="1200" dirty="0">
                        <a:solidFill>
                          <a:schemeClr val="bg1"/>
                        </a:solidFill>
                        <a:effectLst/>
                        <a:latin typeface="Times New Roman"/>
                        <a:ea typeface="MS Mincho"/>
                      </a:endParaRPr>
                    </a:p>
                    <a:p>
                      <a:pPr marL="111760" marR="89535">
                        <a:lnSpc>
                          <a:spcPct val="115000"/>
                        </a:lnSpc>
                        <a:spcAft>
                          <a:spcPts val="0"/>
                        </a:spcAft>
                      </a:pPr>
                      <a:r>
                        <a:rPr lang="fr-FR" sz="1200" b="1" i="1" dirty="0">
                          <a:solidFill>
                            <a:schemeClr val="bg1"/>
                          </a:solidFill>
                          <a:effectLst/>
                          <a:latin typeface="Arial"/>
                          <a:ea typeface="MS Mincho"/>
                        </a:rPr>
                        <a:t> </a:t>
                      </a:r>
                      <a:endParaRPr lang="fr-FR" sz="1200" dirty="0">
                        <a:solidFill>
                          <a:schemeClr val="bg1"/>
                        </a:solidFill>
                        <a:effectLst/>
                        <a:latin typeface="Times New Roman"/>
                        <a:ea typeface="MS Mincho"/>
                      </a:endParaRPr>
                    </a:p>
                    <a:p>
                      <a:pPr marL="111760" marR="89535" indent="-129540">
                        <a:lnSpc>
                          <a:spcPct val="115000"/>
                        </a:lnSpc>
                        <a:spcAft>
                          <a:spcPts val="0"/>
                        </a:spcAft>
                      </a:pPr>
                      <a:r>
                        <a:rPr lang="fr-FR" sz="1200" b="1" dirty="0">
                          <a:solidFill>
                            <a:schemeClr val="bg1"/>
                          </a:solidFill>
                          <a:effectLst/>
                          <a:latin typeface="Arial"/>
                          <a:ea typeface="MS Mincho"/>
                        </a:rPr>
                        <a:t>- </a:t>
                      </a:r>
                      <a:r>
                        <a:rPr lang="fr-FR" sz="1200" dirty="0">
                          <a:solidFill>
                            <a:schemeClr val="bg1"/>
                          </a:solidFill>
                          <a:effectLst/>
                          <a:latin typeface="Arial"/>
                          <a:ea typeface="MS Mincho"/>
                        </a:rPr>
                        <a:t>Mettre en œuvre des protocoles de techniques de soins esthétiques</a:t>
                      </a:r>
                    </a:p>
                    <a:p>
                      <a:pPr marL="111760" marR="89535" indent="-129540">
                        <a:lnSpc>
                          <a:spcPct val="115000"/>
                        </a:lnSpc>
                        <a:spcAft>
                          <a:spcPts val="0"/>
                        </a:spcAft>
                      </a:pPr>
                      <a:endParaRPr lang="fr-FR" sz="1200" dirty="0">
                        <a:solidFill>
                          <a:schemeClr val="bg1"/>
                        </a:solidFill>
                        <a:effectLst/>
                        <a:latin typeface="Times New Roman"/>
                        <a:ea typeface="MS Mincho"/>
                      </a:endParaRPr>
                    </a:p>
                    <a:p>
                      <a:pPr marL="111760" marR="89535" indent="-129540">
                        <a:lnSpc>
                          <a:spcPct val="115000"/>
                        </a:lnSpc>
                        <a:spcAft>
                          <a:spcPts val="0"/>
                        </a:spcAft>
                      </a:pPr>
                      <a:r>
                        <a:rPr lang="fr-FR" sz="1200" dirty="0">
                          <a:solidFill>
                            <a:schemeClr val="bg1"/>
                          </a:solidFill>
                          <a:effectLst/>
                          <a:latin typeface="Arial"/>
                          <a:ea typeface="MS Mincho"/>
                        </a:rPr>
                        <a:t>- Mettre en œuvre des protocoles de techniques de maquillage du visage</a:t>
                      </a:r>
                      <a:endParaRPr lang="fr-FR" sz="1200" dirty="0">
                        <a:solidFill>
                          <a:schemeClr val="bg1"/>
                        </a:solidFill>
                        <a:effectLst/>
                        <a:latin typeface="Times New Roman"/>
                        <a:ea typeface="MS Mincho"/>
                      </a:endParaRPr>
                    </a:p>
                    <a:p>
                      <a:pPr marL="111760" marR="89535" indent="-288290">
                        <a:lnSpc>
                          <a:spcPct val="115000"/>
                        </a:lnSpc>
                        <a:spcAft>
                          <a:spcPts val="0"/>
                        </a:spcAft>
                      </a:pPr>
                      <a:r>
                        <a:rPr lang="fr-FR" sz="1200" dirty="0">
                          <a:effectLst/>
                          <a:latin typeface="Arial"/>
                          <a:ea typeface="MS Mincho"/>
                        </a:rPr>
                        <a:t> </a:t>
                      </a:r>
                      <a:endParaRPr lang="fr-FR" sz="1200" dirty="0">
                        <a:effectLst/>
                        <a:latin typeface="Times New Roman"/>
                        <a:ea typeface="MS Mincho"/>
                      </a:endParaRPr>
                    </a:p>
                  </a:txBody>
                  <a:tcPr marL="68580" marR="68580" marT="0" marB="0"/>
                </a:tc>
                <a:tc>
                  <a:txBody>
                    <a:bodyPr/>
                    <a:lstStyle/>
                    <a:p>
                      <a:pPr marL="111760" marR="89535" indent="-288290">
                        <a:lnSpc>
                          <a:spcPct val="115000"/>
                        </a:lnSpc>
                        <a:spcAft>
                          <a:spcPts val="0"/>
                        </a:spcAft>
                      </a:pPr>
                      <a:r>
                        <a:rPr lang="fr-FR" sz="1200" b="1" i="1" dirty="0">
                          <a:solidFill>
                            <a:schemeClr val="bg1"/>
                          </a:solidFill>
                          <a:effectLst/>
                          <a:latin typeface="+mn-lt"/>
                          <a:ea typeface="MS Mincho"/>
                        </a:rPr>
                        <a:t> </a:t>
                      </a:r>
                      <a:endParaRPr lang="fr-FR" sz="1200" dirty="0">
                        <a:solidFill>
                          <a:schemeClr val="bg1"/>
                        </a:solidFill>
                        <a:effectLst/>
                        <a:latin typeface="Times New Roman"/>
                        <a:ea typeface="MS Mincho"/>
                      </a:endParaRPr>
                    </a:p>
                    <a:p>
                      <a:pPr marL="111760" marR="89535" indent="-288290" algn="ctr">
                        <a:lnSpc>
                          <a:spcPct val="115000"/>
                        </a:lnSpc>
                        <a:spcAft>
                          <a:spcPts val="0"/>
                        </a:spcAft>
                      </a:pPr>
                      <a:r>
                        <a:rPr lang="fr-FR" sz="1200" b="1" i="1" dirty="0">
                          <a:solidFill>
                            <a:schemeClr val="bg1"/>
                          </a:solidFill>
                          <a:effectLst/>
                          <a:latin typeface="+mn-lt"/>
                          <a:ea typeface="MS Mincho"/>
                        </a:rPr>
                        <a:t>Bloc n° 2 – Techniques esthétiques liées aux phanères</a:t>
                      </a:r>
                      <a:endParaRPr lang="fr-FR" sz="1200" dirty="0">
                        <a:solidFill>
                          <a:schemeClr val="bg1"/>
                        </a:solidFill>
                        <a:effectLst/>
                        <a:latin typeface="Times New Roman"/>
                        <a:ea typeface="MS Mincho"/>
                      </a:endParaRPr>
                    </a:p>
                    <a:p>
                      <a:pPr marL="111760" marR="89535" indent="-288290">
                        <a:lnSpc>
                          <a:spcPct val="115000"/>
                        </a:lnSpc>
                        <a:spcAft>
                          <a:spcPts val="0"/>
                        </a:spcAft>
                      </a:pPr>
                      <a:r>
                        <a:rPr lang="fr-FR" sz="1200" b="1" i="1" dirty="0">
                          <a:solidFill>
                            <a:schemeClr val="bg1"/>
                          </a:solidFill>
                          <a:effectLst/>
                          <a:latin typeface="+mn-lt"/>
                          <a:ea typeface="MS Mincho"/>
                        </a:rPr>
                        <a:t> </a:t>
                      </a:r>
                      <a:endParaRPr lang="fr-FR" sz="1200" dirty="0">
                        <a:solidFill>
                          <a:schemeClr val="bg1"/>
                        </a:solidFill>
                        <a:effectLst/>
                        <a:latin typeface="Times New Roman"/>
                        <a:ea typeface="MS Mincho"/>
                      </a:endParaRPr>
                    </a:p>
                    <a:p>
                      <a:pPr marL="111760" marR="89535" indent="-288290">
                        <a:lnSpc>
                          <a:spcPct val="115000"/>
                        </a:lnSpc>
                        <a:spcAft>
                          <a:spcPts val="0"/>
                        </a:spcAft>
                      </a:pPr>
                      <a:r>
                        <a:rPr lang="fr-FR" sz="1200" b="1" i="1" dirty="0">
                          <a:solidFill>
                            <a:schemeClr val="bg1"/>
                          </a:solidFill>
                          <a:effectLst/>
                          <a:latin typeface="+mn-lt"/>
                          <a:ea typeface="MS Mincho"/>
                        </a:rPr>
                        <a:t> </a:t>
                      </a:r>
                      <a:endParaRPr lang="fr-FR" sz="1200" dirty="0">
                        <a:solidFill>
                          <a:schemeClr val="bg1"/>
                        </a:solidFill>
                        <a:effectLst/>
                        <a:latin typeface="Times New Roman"/>
                        <a:ea typeface="MS Mincho"/>
                      </a:endParaRPr>
                    </a:p>
                    <a:p>
                      <a:pPr marL="111760" marR="89535" indent="-129540">
                        <a:lnSpc>
                          <a:spcPct val="115000"/>
                        </a:lnSpc>
                        <a:spcAft>
                          <a:spcPts val="0"/>
                        </a:spcAft>
                      </a:pPr>
                      <a:r>
                        <a:rPr lang="fr-FR" sz="1200" b="1" dirty="0">
                          <a:solidFill>
                            <a:schemeClr val="bg1"/>
                          </a:solidFill>
                          <a:effectLst/>
                          <a:latin typeface="+mn-lt"/>
                          <a:ea typeface="MS Mincho"/>
                        </a:rPr>
                        <a:t>- </a:t>
                      </a:r>
                      <a:r>
                        <a:rPr lang="fr-FR" sz="1200" dirty="0">
                          <a:solidFill>
                            <a:schemeClr val="bg1"/>
                          </a:solidFill>
                          <a:effectLst/>
                          <a:latin typeface="+mn-lt"/>
                          <a:ea typeface="MS Mincho"/>
                        </a:rPr>
                        <a:t>Mettre en œuvre des protocoles de techniques esthétiques liées aux phanères</a:t>
                      </a:r>
                    </a:p>
                    <a:p>
                      <a:pPr marL="111760" marR="89535" indent="-129540">
                        <a:lnSpc>
                          <a:spcPct val="115000"/>
                        </a:lnSpc>
                        <a:spcAft>
                          <a:spcPts val="0"/>
                        </a:spcAft>
                      </a:pPr>
                      <a:endParaRPr lang="fr-FR" sz="1200" dirty="0">
                        <a:solidFill>
                          <a:schemeClr val="bg1"/>
                        </a:solidFill>
                        <a:effectLst/>
                        <a:latin typeface="Times New Roman"/>
                        <a:ea typeface="MS Mincho"/>
                      </a:endParaRPr>
                    </a:p>
                    <a:p>
                      <a:pPr marL="111760" marR="89535" indent="-129540">
                        <a:lnSpc>
                          <a:spcPct val="115000"/>
                        </a:lnSpc>
                        <a:spcAft>
                          <a:spcPts val="0"/>
                        </a:spcAft>
                      </a:pPr>
                      <a:r>
                        <a:rPr lang="fr-FR" sz="1200" dirty="0">
                          <a:solidFill>
                            <a:schemeClr val="bg1"/>
                          </a:solidFill>
                          <a:effectLst/>
                          <a:latin typeface="+mn-lt"/>
                          <a:ea typeface="MS Mincho"/>
                        </a:rPr>
                        <a:t>- Mettre en œuvre des protocoles de techniques de maquillage des ongles</a:t>
                      </a:r>
                      <a:endParaRPr lang="fr-FR" sz="1200" dirty="0">
                        <a:solidFill>
                          <a:schemeClr val="bg1"/>
                        </a:solidFill>
                        <a:effectLst/>
                        <a:latin typeface="Times New Roman"/>
                        <a:ea typeface="MS Mincho"/>
                      </a:endParaRPr>
                    </a:p>
                  </a:txBody>
                  <a:tcPr/>
                </a:tc>
                <a:extLst>
                  <a:ext uri="{0D108BD9-81ED-4DB2-BD59-A6C34878D82A}">
                    <a16:rowId xmlns:a16="http://schemas.microsoft.com/office/drawing/2014/main" val="10000"/>
                  </a:ext>
                </a:extLst>
              </a:tr>
              <a:tr h="2375599">
                <a:tc>
                  <a:txBody>
                    <a:bodyPr/>
                    <a:lstStyle/>
                    <a:p>
                      <a:pPr algn="ctr"/>
                      <a:r>
                        <a:rPr kumimoji="0" lang="fr-FR" sz="1200" b="1" i="1" kern="1200" dirty="0">
                          <a:solidFill>
                            <a:schemeClr val="bg1"/>
                          </a:solidFill>
                          <a:effectLst/>
                          <a:latin typeface="+mn-lt"/>
                          <a:ea typeface="+mn-ea"/>
                          <a:cs typeface="+mn-cs"/>
                        </a:rPr>
                        <a:t>Bloc n° 3 – Conduite d’un institut de beauté et de bien-être : Relation avec la clientèle et vie de l’institut</a:t>
                      </a:r>
                      <a:endParaRPr kumimoji="0" lang="fr-FR" sz="1200" b="1" kern="1200" dirty="0">
                        <a:solidFill>
                          <a:schemeClr val="bg1"/>
                        </a:solidFill>
                        <a:effectLst/>
                        <a:latin typeface="+mn-lt"/>
                        <a:ea typeface="+mn-ea"/>
                        <a:cs typeface="+mn-cs"/>
                      </a:endParaRPr>
                    </a:p>
                    <a:p>
                      <a:r>
                        <a:rPr kumimoji="0" lang="fr-FR" sz="1200" b="1" kern="1200" dirty="0">
                          <a:solidFill>
                            <a:schemeClr val="bg1"/>
                          </a:solidFill>
                          <a:effectLst/>
                          <a:latin typeface="+mn-lt"/>
                          <a:ea typeface="+mn-ea"/>
                          <a:cs typeface="+mn-cs"/>
                        </a:rPr>
                        <a:t> </a:t>
                      </a:r>
                    </a:p>
                    <a:p>
                      <a:r>
                        <a:rPr kumimoji="0" lang="fr-FR" sz="1200" b="1" kern="1200" dirty="0">
                          <a:solidFill>
                            <a:schemeClr val="bg1"/>
                          </a:solidFill>
                          <a:effectLst/>
                          <a:latin typeface="+mn-lt"/>
                          <a:ea typeface="+mn-ea"/>
                          <a:cs typeface="+mn-cs"/>
                        </a:rPr>
                        <a:t> </a:t>
                      </a:r>
                    </a:p>
                    <a:p>
                      <a:r>
                        <a:rPr kumimoji="0" lang="fr-FR" sz="1200" b="1" kern="1200" dirty="0">
                          <a:solidFill>
                            <a:schemeClr val="bg1"/>
                          </a:solidFill>
                          <a:effectLst/>
                          <a:latin typeface="+mn-lt"/>
                          <a:ea typeface="+mn-ea"/>
                          <a:cs typeface="+mn-cs"/>
                        </a:rPr>
                        <a:t>- Accueillir et prendre en charge la clientèle</a:t>
                      </a:r>
                    </a:p>
                    <a:p>
                      <a:r>
                        <a:rPr kumimoji="0" lang="fr-FR" sz="1200" b="1" kern="1200" dirty="0">
                          <a:solidFill>
                            <a:schemeClr val="bg1"/>
                          </a:solidFill>
                          <a:effectLst/>
                          <a:latin typeface="+mn-lt"/>
                          <a:ea typeface="+mn-ea"/>
                          <a:cs typeface="+mn-cs"/>
                        </a:rPr>
                        <a:t>- Conseiller et vendre des produits cosmétiques et des prestations esthétiques</a:t>
                      </a:r>
                    </a:p>
                    <a:p>
                      <a:r>
                        <a:rPr kumimoji="0" lang="fr-FR" sz="1200" b="1" kern="1200" dirty="0">
                          <a:solidFill>
                            <a:schemeClr val="bg1"/>
                          </a:solidFill>
                          <a:effectLst/>
                          <a:latin typeface="+mn-lt"/>
                          <a:ea typeface="+mn-ea"/>
                          <a:cs typeface="+mn-cs"/>
                        </a:rPr>
                        <a:t>- Mettre en valeur et promouvoir des produits et des prestations</a:t>
                      </a:r>
                    </a:p>
                    <a:p>
                      <a:r>
                        <a:rPr kumimoji="0" lang="fr-FR" sz="1200" b="1" kern="1200" dirty="0">
                          <a:solidFill>
                            <a:schemeClr val="bg1"/>
                          </a:solidFill>
                          <a:effectLst/>
                          <a:latin typeface="+mn-lt"/>
                          <a:ea typeface="+mn-ea"/>
                          <a:cs typeface="+mn-cs"/>
                        </a:rPr>
                        <a:t>- Organiser un planning de rendez-vous</a:t>
                      </a:r>
                    </a:p>
                    <a:p>
                      <a:r>
                        <a:rPr kumimoji="0" lang="fr-FR" sz="1200" b="1" kern="1200" dirty="0">
                          <a:solidFill>
                            <a:schemeClr val="bg1"/>
                          </a:solidFill>
                          <a:effectLst/>
                          <a:latin typeface="+mn-lt"/>
                          <a:ea typeface="+mn-ea"/>
                          <a:cs typeface="+mn-cs"/>
                        </a:rPr>
                        <a:t>- Participer à la vie d’un institut de beauté et de bien-être</a:t>
                      </a:r>
                      <a:endParaRPr lang="fr-FR" sz="1200" b="1" dirty="0">
                        <a:solidFill>
                          <a:schemeClr val="bg1"/>
                        </a:solidFill>
                      </a:endParaRPr>
                    </a:p>
                    <a:p>
                      <a:pPr marL="111760" marR="89535" indent="-288290">
                        <a:lnSpc>
                          <a:spcPct val="115000"/>
                        </a:lnSpc>
                        <a:spcAft>
                          <a:spcPts val="0"/>
                        </a:spcAft>
                      </a:pPr>
                      <a:endParaRPr lang="fr-FR" sz="1200" b="1" dirty="0">
                        <a:effectLst/>
                        <a:latin typeface="Times New Roman"/>
                        <a:ea typeface="MS Mincho"/>
                      </a:endParaRPr>
                    </a:p>
                  </a:txBody>
                  <a:tcPr marL="68580" marR="68580" marT="0" marB="0"/>
                </a:tc>
                <a:tc>
                  <a:txBody>
                    <a:bodyPr/>
                    <a:lstStyle/>
                    <a:p>
                      <a:pPr algn="ctr"/>
                      <a:r>
                        <a:rPr kumimoji="0" lang="fr-FR" sz="1200" b="1" i="1" kern="1200" dirty="0">
                          <a:solidFill>
                            <a:schemeClr val="dk1"/>
                          </a:solidFill>
                          <a:effectLst/>
                          <a:latin typeface="+mn-lt"/>
                          <a:ea typeface="+mn-ea"/>
                          <a:cs typeface="+mn-cs"/>
                        </a:rPr>
                        <a:t>Bloc facultatif </a:t>
                      </a:r>
                      <a:endParaRPr kumimoji="0" lang="fr-FR" sz="1200" b="1" kern="1200" dirty="0">
                        <a:solidFill>
                          <a:schemeClr val="dk1"/>
                        </a:solidFill>
                        <a:effectLst/>
                        <a:latin typeface="+mn-lt"/>
                        <a:ea typeface="+mn-ea"/>
                        <a:cs typeface="+mn-cs"/>
                      </a:endParaRPr>
                    </a:p>
                    <a:p>
                      <a:pPr algn="ctr"/>
                      <a:r>
                        <a:rPr kumimoji="0" lang="fr-FR" sz="1200" b="1" i="1" kern="1200" dirty="0">
                          <a:solidFill>
                            <a:schemeClr val="dk1"/>
                          </a:solidFill>
                          <a:effectLst/>
                          <a:latin typeface="+mn-lt"/>
                          <a:ea typeface="+mn-ea"/>
                          <a:cs typeface="+mn-cs"/>
                        </a:rPr>
                        <a:t>Arts appliqués et cultures artistiques</a:t>
                      </a:r>
                      <a:endParaRPr kumimoji="0" lang="fr-FR" sz="1200" b="1" kern="1200" dirty="0">
                        <a:solidFill>
                          <a:schemeClr val="dk1"/>
                        </a:solidFill>
                        <a:effectLst/>
                        <a:latin typeface="+mn-lt"/>
                        <a:ea typeface="+mn-ea"/>
                        <a:cs typeface="+mn-cs"/>
                      </a:endParaRPr>
                    </a:p>
                    <a:p>
                      <a:r>
                        <a:rPr kumimoji="0" lang="fr-FR" sz="1200" b="1" i="1" kern="1200" dirty="0">
                          <a:solidFill>
                            <a:schemeClr val="dk1"/>
                          </a:solidFill>
                          <a:effectLst/>
                          <a:latin typeface="+mn-lt"/>
                          <a:ea typeface="+mn-ea"/>
                          <a:cs typeface="+mn-cs"/>
                        </a:rPr>
                        <a:t> </a:t>
                      </a:r>
                      <a:endParaRPr kumimoji="0" lang="fr-FR" sz="1200" b="1" kern="1200" dirty="0">
                        <a:solidFill>
                          <a:schemeClr val="dk1"/>
                        </a:solidFill>
                        <a:effectLst/>
                        <a:latin typeface="+mn-lt"/>
                        <a:ea typeface="+mn-ea"/>
                        <a:cs typeface="+mn-cs"/>
                      </a:endParaRPr>
                    </a:p>
                    <a:p>
                      <a:pPr lvl="0"/>
                      <a:r>
                        <a:rPr kumimoji="0" lang="fr-FR" sz="1200" b="1" kern="1200" dirty="0">
                          <a:solidFill>
                            <a:schemeClr val="dk1"/>
                          </a:solidFill>
                          <a:effectLst/>
                          <a:latin typeface="+mn-lt"/>
                          <a:ea typeface="+mn-ea"/>
                          <a:cs typeface="+mn-cs"/>
                        </a:rPr>
                        <a:t>-</a:t>
                      </a:r>
                      <a:r>
                        <a:rPr kumimoji="0" lang="fr-FR" sz="1200" b="1" kern="1200" baseline="0" dirty="0">
                          <a:solidFill>
                            <a:schemeClr val="dk1"/>
                          </a:solidFill>
                          <a:effectLst/>
                          <a:latin typeface="+mn-lt"/>
                          <a:ea typeface="+mn-ea"/>
                          <a:cs typeface="+mn-cs"/>
                        </a:rPr>
                        <a:t> </a:t>
                      </a:r>
                      <a:r>
                        <a:rPr kumimoji="0" lang="fr-FR" sz="1200" b="1" kern="1200" dirty="0">
                          <a:solidFill>
                            <a:schemeClr val="dk1"/>
                          </a:solidFill>
                          <a:effectLst/>
                          <a:latin typeface="+mn-lt"/>
                          <a:ea typeface="+mn-ea"/>
                          <a:cs typeface="+mn-cs"/>
                        </a:rPr>
                        <a:t>Utiliser des moyens d’expression, des techniques et des méthodes élémentaires impliqués dans toute démarche artistique </a:t>
                      </a:r>
                    </a:p>
                    <a:p>
                      <a:pPr lvl="0"/>
                      <a:endParaRPr kumimoji="0" lang="fr-FR" sz="1200" b="1" kern="1200" dirty="0">
                        <a:solidFill>
                          <a:schemeClr val="dk1"/>
                        </a:solidFill>
                        <a:effectLst/>
                        <a:latin typeface="+mn-lt"/>
                        <a:ea typeface="+mn-ea"/>
                        <a:cs typeface="+mn-cs"/>
                      </a:endParaRPr>
                    </a:p>
                    <a:p>
                      <a:pPr lvl="0"/>
                      <a:r>
                        <a:rPr kumimoji="0" lang="fr-FR" sz="1200" b="1" kern="1200" dirty="0">
                          <a:solidFill>
                            <a:schemeClr val="dk1"/>
                          </a:solidFill>
                          <a:effectLst/>
                          <a:latin typeface="+mn-lt"/>
                          <a:ea typeface="+mn-ea"/>
                          <a:cs typeface="+mn-cs"/>
                        </a:rPr>
                        <a:t>- Se repérer dans l’histoire de l’art par la connaissance de quelques œuvres, auteurs et mouvements relevant du patrimoine comme de la création contemporaine</a:t>
                      </a:r>
                    </a:p>
                    <a:p>
                      <a:endParaRPr lang="fr-FR" sz="1200" b="1"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059836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1000"/>
                                        <p:tgtEl>
                                          <p:spTgt spid="8"/>
                                        </p:tgtEl>
                                      </p:cBhvr>
                                    </p:animEffect>
                                    <p:anim calcmode="lin" valueType="num">
                                      <p:cBhvr>
                                        <p:cTn id="14" dur="1000" fill="hold"/>
                                        <p:tgtEl>
                                          <p:spTgt spid="8"/>
                                        </p:tgtEl>
                                        <p:attrNameLst>
                                          <p:attrName>ppt_x</p:attrName>
                                        </p:attrNameLst>
                                      </p:cBhvr>
                                      <p:tavLst>
                                        <p:tav tm="0">
                                          <p:val>
                                            <p:strVal val="#ppt_x"/>
                                          </p:val>
                                        </p:tav>
                                        <p:tav tm="100000">
                                          <p:val>
                                            <p:strVal val="#ppt_x"/>
                                          </p:val>
                                        </p:tav>
                                      </p:tavLst>
                                    </p:anim>
                                    <p:anim calcmode="lin" valueType="num">
                                      <p:cBhvr>
                                        <p:cTn id="15"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179512" y="986859"/>
            <a:ext cx="8712968" cy="2565629"/>
          </a:xfrm>
        </p:spPr>
        <p:txBody>
          <a:bodyPr/>
          <a:lstStyle/>
          <a:p>
            <a:r>
              <a:rPr lang="fr-FR" dirty="0"/>
              <a:t>8 BLOCS DE COMPETENCES:</a:t>
            </a:r>
          </a:p>
          <a:p>
            <a:r>
              <a:rPr lang="fr-FR" dirty="0"/>
              <a:t>                  4 BLOCS DE COMPETENCES GENERALES</a:t>
            </a:r>
          </a:p>
          <a:p>
            <a:endParaRPr lang="fr-FR" dirty="0"/>
          </a:p>
          <a:p>
            <a:endParaRPr lang="fr-FR" dirty="0"/>
          </a:p>
          <a:p>
            <a:endParaRPr lang="fr-FR" dirty="0"/>
          </a:p>
          <a:p>
            <a:endParaRPr lang="fr-FR" dirty="0"/>
          </a:p>
          <a:p>
            <a:endParaRPr lang="fr-FR" dirty="0"/>
          </a:p>
        </p:txBody>
      </p:sp>
      <p:sp>
        <p:nvSpPr>
          <p:cNvPr id="4" name="Titre 1"/>
          <p:cNvSpPr txBox="1">
            <a:spLocks/>
          </p:cNvSpPr>
          <p:nvPr/>
        </p:nvSpPr>
        <p:spPr>
          <a:xfrm>
            <a:off x="179512" y="260648"/>
            <a:ext cx="8712968" cy="637251"/>
          </a:xfrm>
          <a:prstGeom prst="rect">
            <a:avLst/>
          </a:prstGeom>
        </p:spPr>
        <p:txBody>
          <a:bodyPr vert="horz" lIns="45720" tIns="0" rIns="45720" bIns="0" anchor="t">
            <a:normAutofit fontScale="97500"/>
          </a:bodyPr>
          <a:lstStyle>
            <a:lvl1pPr algn="l" rtl="0" eaLnBrk="1" latinLnBrk="0" hangingPunct="1">
              <a:spcBef>
                <a:spcPct val="0"/>
              </a:spcBef>
              <a:buNone/>
              <a:defRPr kumimoji="0" sz="4200" b="1" kern="1200"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mj-lt"/>
                <a:ea typeface="+mj-ea"/>
                <a:cs typeface="+mj-cs"/>
              </a:defRPr>
            </a:lvl1pPr>
          </a:lstStyle>
          <a:p>
            <a:pPr algn="ctr"/>
            <a:r>
              <a:rPr lang="fr-FR"/>
              <a:t>RENOVATION DU CAP ECP</a:t>
            </a:r>
            <a:endParaRPr lang="fr-FR" dirty="0"/>
          </a:p>
        </p:txBody>
      </p:sp>
      <p:sp>
        <p:nvSpPr>
          <p:cNvPr id="6" name="Flèche droite rayée 5"/>
          <p:cNvSpPr/>
          <p:nvPr/>
        </p:nvSpPr>
        <p:spPr>
          <a:xfrm>
            <a:off x="683568" y="1395825"/>
            <a:ext cx="720080" cy="360040"/>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aphicFrame>
        <p:nvGraphicFramePr>
          <p:cNvPr id="8" name="Tableau 7"/>
          <p:cNvGraphicFramePr>
            <a:graphicFrameLocks noGrp="1"/>
          </p:cNvGraphicFramePr>
          <p:nvPr>
            <p:extLst>
              <p:ext uri="{D42A27DB-BD31-4B8C-83A1-F6EECF244321}">
                <p14:modId xmlns:p14="http://schemas.microsoft.com/office/powerpoint/2010/main" val="2709851213"/>
              </p:ext>
            </p:extLst>
          </p:nvPr>
        </p:nvGraphicFramePr>
        <p:xfrm>
          <a:off x="179509" y="1844825"/>
          <a:ext cx="8712972" cy="4973296"/>
        </p:xfrm>
        <a:graphic>
          <a:graphicData uri="http://schemas.openxmlformats.org/drawingml/2006/table">
            <a:tbl>
              <a:tblPr firstRow="1" bandRow="1">
                <a:tableStyleId>{5C22544A-7EE6-4342-B048-85BDC9FD1C3A}</a:tableStyleId>
              </a:tblPr>
              <a:tblGrid>
                <a:gridCol w="4356486">
                  <a:extLst>
                    <a:ext uri="{9D8B030D-6E8A-4147-A177-3AD203B41FA5}">
                      <a16:colId xmlns:a16="http://schemas.microsoft.com/office/drawing/2014/main" val="20000"/>
                    </a:ext>
                  </a:extLst>
                </a:gridCol>
                <a:gridCol w="4356486">
                  <a:extLst>
                    <a:ext uri="{9D8B030D-6E8A-4147-A177-3AD203B41FA5}">
                      <a16:colId xmlns:a16="http://schemas.microsoft.com/office/drawing/2014/main" val="20001"/>
                    </a:ext>
                  </a:extLst>
                </a:gridCol>
              </a:tblGrid>
              <a:tr h="3096343">
                <a:tc>
                  <a:txBody>
                    <a:bodyPr/>
                    <a:lstStyle/>
                    <a:p>
                      <a:pPr marL="111760" marR="89535">
                        <a:lnSpc>
                          <a:spcPct val="115000"/>
                        </a:lnSpc>
                        <a:spcAft>
                          <a:spcPts val="0"/>
                        </a:spcAft>
                      </a:pPr>
                      <a:r>
                        <a:rPr lang="fr-FR" sz="1100" b="1" i="1" dirty="0">
                          <a:solidFill>
                            <a:schemeClr val="bg1"/>
                          </a:solidFill>
                          <a:effectLst/>
                          <a:latin typeface="Arial"/>
                          <a:ea typeface="MS Mincho"/>
                        </a:rPr>
                        <a:t> </a:t>
                      </a:r>
                      <a:endParaRPr lang="fr-FR" sz="1100" dirty="0">
                        <a:solidFill>
                          <a:schemeClr val="bg1"/>
                        </a:solidFill>
                        <a:effectLst/>
                        <a:latin typeface="Times New Roman"/>
                        <a:ea typeface="MS Mincho"/>
                      </a:endParaRPr>
                    </a:p>
                    <a:p>
                      <a:pPr marL="111760" marR="89535" algn="ctr">
                        <a:lnSpc>
                          <a:spcPct val="115000"/>
                        </a:lnSpc>
                        <a:spcAft>
                          <a:spcPts val="0"/>
                        </a:spcAft>
                      </a:pPr>
                      <a:r>
                        <a:rPr kumimoji="0" lang="fr-FR" sz="1100" b="1" i="1" kern="1200" dirty="0">
                          <a:solidFill>
                            <a:schemeClr val="bg1"/>
                          </a:solidFill>
                          <a:effectLst/>
                          <a:latin typeface="+mn-lt"/>
                          <a:ea typeface="+mn-ea"/>
                          <a:cs typeface="+mn-cs"/>
                        </a:rPr>
                        <a:t>Bloc n° 4 - Français et Histoire-Géographie – Enseignement moral et civique</a:t>
                      </a:r>
                      <a:endParaRPr kumimoji="0" lang="fr-FR" sz="1100" b="1" kern="1200" dirty="0">
                        <a:solidFill>
                          <a:schemeClr val="bg1"/>
                        </a:solidFill>
                        <a:effectLst/>
                        <a:latin typeface="+mn-lt"/>
                        <a:ea typeface="+mn-ea"/>
                        <a:cs typeface="+mn-cs"/>
                      </a:endParaRPr>
                    </a:p>
                    <a:p>
                      <a:r>
                        <a:rPr kumimoji="0" lang="fr-FR" sz="1100" b="1" u="sng" kern="1200" dirty="0">
                          <a:solidFill>
                            <a:schemeClr val="bg1"/>
                          </a:solidFill>
                          <a:effectLst/>
                          <a:latin typeface="+mn-lt"/>
                          <a:ea typeface="+mn-ea"/>
                          <a:cs typeface="+mn-cs"/>
                        </a:rPr>
                        <a:t>Français</a:t>
                      </a:r>
                    </a:p>
                    <a:p>
                      <a:pPr lvl="0"/>
                      <a:r>
                        <a:rPr kumimoji="0" lang="fr-FR" sz="1100" b="1" kern="1200" dirty="0">
                          <a:solidFill>
                            <a:schemeClr val="bg1"/>
                          </a:solidFill>
                          <a:effectLst/>
                          <a:latin typeface="+mn-lt"/>
                          <a:ea typeface="+mn-ea"/>
                          <a:cs typeface="+mn-cs"/>
                        </a:rPr>
                        <a:t>Entrer dans l’échange oral : écouter, réagir, s’exprimer</a:t>
                      </a:r>
                    </a:p>
                    <a:p>
                      <a:pPr lvl="0"/>
                      <a:r>
                        <a:rPr kumimoji="0" lang="fr-FR" sz="1100" b="1" kern="1200" dirty="0">
                          <a:solidFill>
                            <a:schemeClr val="bg1"/>
                          </a:solidFill>
                          <a:effectLst/>
                          <a:latin typeface="+mn-lt"/>
                          <a:ea typeface="+mn-ea"/>
                          <a:cs typeface="+mn-cs"/>
                        </a:rPr>
                        <a:t>Entrer dans l’échange écrit : lire, analyser, écrire</a:t>
                      </a:r>
                    </a:p>
                    <a:p>
                      <a:pPr lvl="0"/>
                      <a:r>
                        <a:rPr kumimoji="0" lang="fr-FR" sz="1100" b="1" kern="1200" dirty="0">
                          <a:solidFill>
                            <a:schemeClr val="bg1"/>
                          </a:solidFill>
                          <a:effectLst/>
                          <a:latin typeface="+mn-lt"/>
                          <a:ea typeface="+mn-ea"/>
                          <a:cs typeface="+mn-cs"/>
                        </a:rPr>
                        <a:t>Devenir un lecteur compétent et critique</a:t>
                      </a:r>
                    </a:p>
                    <a:p>
                      <a:pPr lvl="0"/>
                      <a:r>
                        <a:rPr kumimoji="0" lang="fr-FR" sz="1100" b="1" kern="1200" dirty="0">
                          <a:solidFill>
                            <a:schemeClr val="bg1"/>
                          </a:solidFill>
                          <a:effectLst/>
                          <a:latin typeface="+mn-lt"/>
                          <a:ea typeface="+mn-ea"/>
                          <a:cs typeface="+mn-cs"/>
                        </a:rPr>
                        <a:t>Confronter des savoirs et des valeurs pour construire son identité culturelle.</a:t>
                      </a:r>
                    </a:p>
                    <a:p>
                      <a:r>
                        <a:rPr kumimoji="0" lang="fr-FR" sz="1100" b="1" u="sng" kern="1200" dirty="0">
                          <a:solidFill>
                            <a:schemeClr val="bg1"/>
                          </a:solidFill>
                          <a:effectLst/>
                          <a:latin typeface="+mn-lt"/>
                          <a:ea typeface="+mn-ea"/>
                          <a:cs typeface="+mn-cs"/>
                        </a:rPr>
                        <a:t>Histoire-géographie et Enseignement moral et civique</a:t>
                      </a:r>
                    </a:p>
                    <a:p>
                      <a:pPr lvl="0"/>
                      <a:r>
                        <a:rPr kumimoji="0" lang="fr-FR" sz="1100" b="1" kern="1200" dirty="0">
                          <a:solidFill>
                            <a:schemeClr val="bg1"/>
                          </a:solidFill>
                          <a:effectLst/>
                          <a:latin typeface="+mn-lt"/>
                          <a:ea typeface="+mn-ea"/>
                          <a:cs typeface="+mn-cs"/>
                        </a:rPr>
                        <a:t>Appréhender la diversité des sociétés et la richesse des cultures</a:t>
                      </a:r>
                    </a:p>
                    <a:p>
                      <a:pPr lvl="0"/>
                      <a:r>
                        <a:rPr kumimoji="0" lang="fr-FR" sz="1100" b="1" kern="1200" dirty="0">
                          <a:solidFill>
                            <a:schemeClr val="bg1"/>
                          </a:solidFill>
                          <a:effectLst/>
                          <a:latin typeface="+mn-lt"/>
                          <a:ea typeface="+mn-ea"/>
                          <a:cs typeface="+mn-cs"/>
                        </a:rPr>
                        <a:t>Repérer la situation étudiée dans le temps et dans l’espace</a:t>
                      </a:r>
                    </a:p>
                    <a:p>
                      <a:pPr lvl="0"/>
                      <a:r>
                        <a:rPr kumimoji="0" lang="fr-FR" sz="1100" b="1" kern="1200" dirty="0">
                          <a:solidFill>
                            <a:schemeClr val="bg1"/>
                          </a:solidFill>
                          <a:effectLst/>
                          <a:latin typeface="+mn-lt"/>
                          <a:ea typeface="+mn-ea"/>
                          <a:cs typeface="+mn-cs"/>
                        </a:rPr>
                        <a:t>Relever, classer et hiérarchiser les informations contenues dans un document selon des critères donnés</a:t>
                      </a:r>
                    </a:p>
                    <a:p>
                      <a:r>
                        <a:rPr kumimoji="0" lang="fr-FR" sz="1100" b="1" kern="1200" dirty="0">
                          <a:solidFill>
                            <a:schemeClr val="bg1"/>
                          </a:solidFill>
                          <a:effectLst/>
                          <a:latin typeface="+mn-lt"/>
                          <a:ea typeface="+mn-ea"/>
                          <a:cs typeface="+mn-cs"/>
                        </a:rPr>
                        <a:t>Acquérir une démarche citoyenne à partir de son environnement quotidien</a:t>
                      </a:r>
                      <a:endParaRPr lang="fr-FR" sz="1100" dirty="0">
                        <a:solidFill>
                          <a:schemeClr val="bg1"/>
                        </a:solidFill>
                        <a:effectLst/>
                        <a:latin typeface="Arial"/>
                        <a:ea typeface="MS Mincho"/>
                      </a:endParaRPr>
                    </a:p>
                    <a:p>
                      <a:pPr marL="111760" marR="89535" indent="-288290">
                        <a:lnSpc>
                          <a:spcPct val="115000"/>
                        </a:lnSpc>
                        <a:spcAft>
                          <a:spcPts val="0"/>
                        </a:spcAft>
                      </a:pPr>
                      <a:r>
                        <a:rPr lang="fr-FR" sz="1100" dirty="0">
                          <a:solidFill>
                            <a:schemeClr val="bg1"/>
                          </a:solidFill>
                          <a:effectLst/>
                          <a:latin typeface="Arial"/>
                          <a:ea typeface="MS Mincho"/>
                        </a:rPr>
                        <a:t> </a:t>
                      </a:r>
                      <a:endParaRPr lang="fr-FR" sz="1100" dirty="0">
                        <a:solidFill>
                          <a:schemeClr val="bg1"/>
                        </a:solidFill>
                        <a:effectLst/>
                        <a:latin typeface="Times New Roman"/>
                        <a:ea typeface="MS Mincho"/>
                      </a:endParaRPr>
                    </a:p>
                  </a:txBody>
                  <a:tcPr marL="68580" marR="68580" marT="0" marB="0"/>
                </a:tc>
                <a:tc>
                  <a:txBody>
                    <a:bodyPr/>
                    <a:lstStyle/>
                    <a:p>
                      <a:pPr marL="111760" marR="89535" indent="-288290">
                        <a:lnSpc>
                          <a:spcPct val="115000"/>
                        </a:lnSpc>
                        <a:spcAft>
                          <a:spcPts val="0"/>
                        </a:spcAft>
                      </a:pPr>
                      <a:r>
                        <a:rPr lang="fr-FR" sz="1100" b="1" i="1" dirty="0">
                          <a:solidFill>
                            <a:schemeClr val="bg1"/>
                          </a:solidFill>
                          <a:effectLst/>
                          <a:latin typeface="+mn-lt"/>
                          <a:ea typeface="MS Mincho"/>
                        </a:rPr>
                        <a:t> </a:t>
                      </a:r>
                      <a:endParaRPr lang="fr-FR" sz="1100" dirty="0">
                        <a:solidFill>
                          <a:schemeClr val="bg1"/>
                        </a:solidFill>
                        <a:effectLst/>
                        <a:latin typeface="Times New Roman"/>
                        <a:ea typeface="MS Mincho"/>
                      </a:endParaRPr>
                    </a:p>
                    <a:p>
                      <a:r>
                        <a:rPr kumimoji="0" lang="fr-FR" sz="1100" b="1" i="1" kern="1200" dirty="0">
                          <a:solidFill>
                            <a:schemeClr val="bg1"/>
                          </a:solidFill>
                          <a:effectLst/>
                          <a:latin typeface="+mn-lt"/>
                          <a:ea typeface="+mn-ea"/>
                          <a:cs typeface="+mn-cs"/>
                        </a:rPr>
                        <a:t>Bloc n° 5 - Mathématiques – Sciences physiques et chimiques</a:t>
                      </a:r>
                    </a:p>
                    <a:p>
                      <a:endParaRPr kumimoji="0" lang="fr-FR" sz="1100" b="1" kern="1200" dirty="0">
                        <a:solidFill>
                          <a:schemeClr val="bg1"/>
                        </a:solidFill>
                        <a:effectLst/>
                        <a:latin typeface="+mn-lt"/>
                        <a:ea typeface="+mn-ea"/>
                        <a:cs typeface="+mn-cs"/>
                      </a:endParaRPr>
                    </a:p>
                    <a:p>
                      <a:pPr lvl="0"/>
                      <a:r>
                        <a:rPr kumimoji="0" lang="fr-FR" sz="1100" b="1" kern="1200" dirty="0">
                          <a:solidFill>
                            <a:schemeClr val="bg1"/>
                          </a:solidFill>
                          <a:effectLst/>
                          <a:latin typeface="+mn-lt"/>
                          <a:ea typeface="+mn-ea"/>
                          <a:cs typeface="+mn-cs"/>
                        </a:rPr>
                        <a:t>Rechercher, extraire et organiser l’information</a:t>
                      </a:r>
                    </a:p>
                    <a:p>
                      <a:pPr lvl="0"/>
                      <a:r>
                        <a:rPr kumimoji="0" lang="fr-FR" sz="1100" b="1" kern="1200" dirty="0">
                          <a:solidFill>
                            <a:schemeClr val="bg1"/>
                          </a:solidFill>
                          <a:effectLst/>
                          <a:latin typeface="+mn-lt"/>
                          <a:ea typeface="+mn-ea"/>
                          <a:cs typeface="+mn-cs"/>
                        </a:rPr>
                        <a:t>Proposer, choisir, exécuter une méthode de résolution ou un protocole opératoire en respectant les règles de sécurité</a:t>
                      </a:r>
                    </a:p>
                    <a:p>
                      <a:pPr lvl="0"/>
                      <a:r>
                        <a:rPr kumimoji="0" lang="fr-FR" sz="1100" b="1" kern="1200" dirty="0">
                          <a:solidFill>
                            <a:schemeClr val="bg1"/>
                          </a:solidFill>
                          <a:effectLst/>
                          <a:latin typeface="+mn-lt"/>
                          <a:ea typeface="+mn-ea"/>
                          <a:cs typeface="+mn-cs"/>
                        </a:rPr>
                        <a:t>Expérimenter </a:t>
                      </a:r>
                    </a:p>
                    <a:p>
                      <a:pPr lvl="0"/>
                      <a:r>
                        <a:rPr kumimoji="0" lang="fr-FR" sz="1100" b="1" kern="1200" dirty="0">
                          <a:solidFill>
                            <a:schemeClr val="bg1"/>
                          </a:solidFill>
                          <a:effectLst/>
                          <a:latin typeface="+mn-lt"/>
                          <a:ea typeface="+mn-ea"/>
                          <a:cs typeface="+mn-cs"/>
                        </a:rPr>
                        <a:t>Critiquer un résultat, argumenter</a:t>
                      </a:r>
                    </a:p>
                    <a:p>
                      <a:pPr lvl="0"/>
                      <a:r>
                        <a:rPr kumimoji="0" lang="fr-FR" sz="1100" b="1" kern="1200" dirty="0">
                          <a:solidFill>
                            <a:schemeClr val="bg1"/>
                          </a:solidFill>
                          <a:effectLst/>
                          <a:latin typeface="+mn-lt"/>
                          <a:ea typeface="+mn-ea"/>
                          <a:cs typeface="+mn-cs"/>
                        </a:rPr>
                        <a:t>Rendre compte d’une démarche, d’un résultat, à l’oral ou à l’écrit</a:t>
                      </a:r>
                    </a:p>
                    <a:p>
                      <a:pPr lvl="0"/>
                      <a:r>
                        <a:rPr kumimoji="0" lang="fr-FR" sz="1100" b="1" kern="1200" dirty="0">
                          <a:solidFill>
                            <a:schemeClr val="bg1"/>
                          </a:solidFill>
                          <a:effectLst/>
                          <a:latin typeface="+mn-lt"/>
                          <a:ea typeface="+mn-ea"/>
                          <a:cs typeface="+mn-cs"/>
                        </a:rPr>
                        <a:t>Argumenter avec précision</a:t>
                      </a:r>
                    </a:p>
                    <a:p>
                      <a:pPr lvl="0"/>
                      <a:r>
                        <a:rPr kumimoji="0" lang="fr-FR" sz="1100" b="1" kern="1200" dirty="0">
                          <a:solidFill>
                            <a:schemeClr val="bg1"/>
                          </a:solidFill>
                          <a:effectLst/>
                          <a:latin typeface="+mn-lt"/>
                          <a:ea typeface="+mn-ea"/>
                          <a:cs typeface="+mn-cs"/>
                        </a:rPr>
                        <a:t>Mettre en œuvre un protocole expérimental en utilisant les outils appropriés, y compris informatiques</a:t>
                      </a:r>
                    </a:p>
                    <a:p>
                      <a:pPr lvl="0"/>
                      <a:r>
                        <a:rPr kumimoji="0" lang="fr-FR" sz="1100" b="1" kern="1200" dirty="0">
                          <a:solidFill>
                            <a:schemeClr val="bg1"/>
                          </a:solidFill>
                          <a:effectLst/>
                          <a:latin typeface="+mn-lt"/>
                          <a:ea typeface="+mn-ea"/>
                          <a:cs typeface="+mn-cs"/>
                        </a:rPr>
                        <a:t>Participer à la conception d’un protocole</a:t>
                      </a:r>
                    </a:p>
                    <a:p>
                      <a:pPr lvl="0"/>
                      <a:r>
                        <a:rPr kumimoji="0" lang="fr-FR" sz="1100" b="1" kern="1200" dirty="0">
                          <a:solidFill>
                            <a:schemeClr val="bg1"/>
                          </a:solidFill>
                          <a:effectLst/>
                          <a:latin typeface="+mn-lt"/>
                          <a:ea typeface="+mn-ea"/>
                          <a:cs typeface="+mn-cs"/>
                        </a:rPr>
                        <a:t>Rendre compte oralement ou par écrit d’une activité expérimentale</a:t>
                      </a:r>
                    </a:p>
                    <a:p>
                      <a:pPr lvl="0"/>
                      <a:r>
                        <a:rPr kumimoji="0" lang="fr-FR" sz="1100" b="1" kern="1200" dirty="0">
                          <a:solidFill>
                            <a:schemeClr val="bg1"/>
                          </a:solidFill>
                          <a:effectLst/>
                          <a:latin typeface="+mn-lt"/>
                          <a:ea typeface="+mn-ea"/>
                          <a:cs typeface="+mn-cs"/>
                        </a:rPr>
                        <a:t>Respecter les règles de sécurité</a:t>
                      </a:r>
                    </a:p>
                    <a:p>
                      <a:pPr marL="111760" marR="89535" indent="-288290" algn="ctr">
                        <a:lnSpc>
                          <a:spcPct val="115000"/>
                        </a:lnSpc>
                        <a:spcAft>
                          <a:spcPts val="0"/>
                        </a:spcAft>
                      </a:pPr>
                      <a:endParaRPr lang="fr-FR" sz="1100" dirty="0">
                        <a:solidFill>
                          <a:schemeClr val="bg1"/>
                        </a:solidFill>
                        <a:effectLst/>
                        <a:latin typeface="Times New Roman"/>
                        <a:ea typeface="MS Mincho"/>
                      </a:endParaRPr>
                    </a:p>
                  </a:txBody>
                  <a:tcPr/>
                </a:tc>
                <a:extLst>
                  <a:ext uri="{0D108BD9-81ED-4DB2-BD59-A6C34878D82A}">
                    <a16:rowId xmlns:a16="http://schemas.microsoft.com/office/drawing/2014/main" val="10000"/>
                  </a:ext>
                </a:extLst>
              </a:tr>
              <a:tr h="1829474">
                <a:tc>
                  <a:txBody>
                    <a:bodyPr/>
                    <a:lstStyle/>
                    <a:p>
                      <a:pPr algn="ctr"/>
                      <a:r>
                        <a:rPr kumimoji="0" lang="fr-FR" sz="1100" b="1" i="1" kern="1200" dirty="0">
                          <a:solidFill>
                            <a:schemeClr val="dk1"/>
                          </a:solidFill>
                          <a:effectLst/>
                          <a:latin typeface="+mn-lt"/>
                          <a:ea typeface="+mn-ea"/>
                          <a:cs typeface="+mn-cs"/>
                        </a:rPr>
                        <a:t>Bloc n° 6 - Education physique et sportive</a:t>
                      </a:r>
                      <a:endParaRPr kumimoji="0" lang="fr-FR" sz="1100" kern="1200" dirty="0">
                        <a:solidFill>
                          <a:schemeClr val="dk1"/>
                        </a:solidFill>
                        <a:effectLst/>
                        <a:latin typeface="+mn-lt"/>
                        <a:ea typeface="+mn-ea"/>
                        <a:cs typeface="+mn-cs"/>
                      </a:endParaRPr>
                    </a:p>
                    <a:p>
                      <a:r>
                        <a:rPr kumimoji="0" lang="fr-FR" sz="1100" b="1" i="1" kern="1200" dirty="0">
                          <a:solidFill>
                            <a:schemeClr val="dk1"/>
                          </a:solidFill>
                          <a:effectLst/>
                          <a:latin typeface="+mn-lt"/>
                          <a:ea typeface="+mn-ea"/>
                          <a:cs typeface="+mn-cs"/>
                        </a:rPr>
                        <a:t> </a:t>
                      </a:r>
                      <a:endParaRPr kumimoji="0" lang="fr-FR" sz="1100" kern="1200" dirty="0">
                        <a:solidFill>
                          <a:schemeClr val="dk1"/>
                        </a:solidFill>
                        <a:effectLst/>
                        <a:latin typeface="+mn-lt"/>
                        <a:ea typeface="+mn-ea"/>
                        <a:cs typeface="+mn-cs"/>
                      </a:endParaRPr>
                    </a:p>
                    <a:p>
                      <a:r>
                        <a:rPr kumimoji="0" lang="fr-FR" sz="1100" kern="1200" dirty="0">
                          <a:solidFill>
                            <a:schemeClr val="dk1"/>
                          </a:solidFill>
                          <a:effectLst/>
                          <a:latin typeface="+mn-lt"/>
                          <a:ea typeface="+mn-ea"/>
                          <a:cs typeface="+mn-cs"/>
                        </a:rPr>
                        <a:t>Compétences de niveau 3 du référentiel de compétences attendues</a:t>
                      </a:r>
                    </a:p>
                    <a:p>
                      <a:pPr lvl="0"/>
                      <a:r>
                        <a:rPr kumimoji="0" lang="fr-FR" sz="1100" kern="1200" dirty="0">
                          <a:solidFill>
                            <a:schemeClr val="dk1"/>
                          </a:solidFill>
                          <a:effectLst/>
                          <a:latin typeface="+mn-lt"/>
                          <a:ea typeface="+mn-ea"/>
                          <a:cs typeface="+mn-cs"/>
                        </a:rPr>
                        <a:t>Réaliser une performance motrice maximale</a:t>
                      </a:r>
                    </a:p>
                    <a:p>
                      <a:pPr lvl="0"/>
                      <a:r>
                        <a:rPr kumimoji="0" lang="fr-FR" sz="1100" kern="1200" dirty="0">
                          <a:solidFill>
                            <a:schemeClr val="dk1"/>
                          </a:solidFill>
                          <a:effectLst/>
                          <a:latin typeface="+mn-lt"/>
                          <a:ea typeface="+mn-ea"/>
                          <a:cs typeface="+mn-cs"/>
                        </a:rPr>
                        <a:t>Se déplacer en s’adaptant à des environnements variés et incertains</a:t>
                      </a:r>
                    </a:p>
                    <a:p>
                      <a:pPr lvl="0"/>
                      <a:r>
                        <a:rPr kumimoji="0" lang="fr-FR" sz="1100" kern="1200" dirty="0">
                          <a:solidFill>
                            <a:schemeClr val="dk1"/>
                          </a:solidFill>
                          <a:effectLst/>
                          <a:latin typeface="+mn-lt"/>
                          <a:ea typeface="+mn-ea"/>
                          <a:cs typeface="+mn-cs"/>
                        </a:rPr>
                        <a:t>Réaliser une prestation corporelle à visée artistique ou acrobatique</a:t>
                      </a:r>
                    </a:p>
                    <a:p>
                      <a:pPr lvl="0"/>
                      <a:r>
                        <a:rPr kumimoji="0" lang="fr-FR" sz="1100" kern="1200" dirty="0">
                          <a:solidFill>
                            <a:schemeClr val="dk1"/>
                          </a:solidFill>
                          <a:effectLst/>
                          <a:latin typeface="+mn-lt"/>
                          <a:ea typeface="+mn-ea"/>
                          <a:cs typeface="+mn-cs"/>
                        </a:rPr>
                        <a:t>Conduire et maîtriser un affrontement individuel ou collectif</a:t>
                      </a:r>
                    </a:p>
                    <a:p>
                      <a:pPr lvl="0"/>
                      <a:r>
                        <a:rPr kumimoji="0" lang="fr-FR" sz="1100" kern="1200" dirty="0">
                          <a:solidFill>
                            <a:schemeClr val="dk1"/>
                          </a:solidFill>
                          <a:effectLst/>
                          <a:latin typeface="+mn-lt"/>
                          <a:ea typeface="+mn-ea"/>
                          <a:cs typeface="+mn-cs"/>
                        </a:rPr>
                        <a:t>Respecter les règles de vie collective et assumer les différents rôles liés à l’activité</a:t>
                      </a:r>
                    </a:p>
                  </a:txBody>
                  <a:tcPr marL="68580" marR="68580" marT="0" marB="0"/>
                </a:tc>
                <a:tc>
                  <a:txBody>
                    <a:bodyPr/>
                    <a:lstStyle/>
                    <a:p>
                      <a:pPr algn="ctr"/>
                      <a:r>
                        <a:rPr kumimoji="0" lang="fr-FR" sz="1100" b="1" i="1" kern="1200" dirty="0">
                          <a:solidFill>
                            <a:schemeClr val="dk1"/>
                          </a:solidFill>
                          <a:effectLst/>
                          <a:latin typeface="+mn-lt"/>
                          <a:ea typeface="+mn-ea"/>
                          <a:cs typeface="+mn-cs"/>
                        </a:rPr>
                        <a:t>Bloc n° 7 – Langue vivante </a:t>
                      </a:r>
                      <a:endParaRPr kumimoji="0" lang="fr-FR" sz="1100" kern="1200" dirty="0">
                        <a:solidFill>
                          <a:schemeClr val="dk1"/>
                        </a:solidFill>
                        <a:effectLst/>
                        <a:latin typeface="+mn-lt"/>
                        <a:ea typeface="+mn-ea"/>
                        <a:cs typeface="+mn-cs"/>
                      </a:endParaRPr>
                    </a:p>
                    <a:p>
                      <a:r>
                        <a:rPr kumimoji="0" lang="fr-FR" sz="1100" b="1" i="1" kern="1200" dirty="0">
                          <a:solidFill>
                            <a:schemeClr val="dk1"/>
                          </a:solidFill>
                          <a:effectLst/>
                          <a:latin typeface="+mn-lt"/>
                          <a:ea typeface="+mn-ea"/>
                          <a:cs typeface="+mn-cs"/>
                        </a:rPr>
                        <a:t> </a:t>
                      </a:r>
                      <a:endParaRPr kumimoji="0" lang="fr-FR" sz="1100" kern="1200" dirty="0">
                        <a:solidFill>
                          <a:schemeClr val="dk1"/>
                        </a:solidFill>
                        <a:effectLst/>
                        <a:latin typeface="+mn-lt"/>
                        <a:ea typeface="+mn-ea"/>
                        <a:cs typeface="+mn-cs"/>
                      </a:endParaRPr>
                    </a:p>
                    <a:p>
                      <a:r>
                        <a:rPr kumimoji="0" lang="fr-FR" sz="1100" kern="1200" dirty="0">
                          <a:solidFill>
                            <a:schemeClr val="dk1"/>
                          </a:solidFill>
                          <a:effectLst/>
                          <a:latin typeface="+mn-lt"/>
                          <a:ea typeface="+mn-ea"/>
                          <a:cs typeface="+mn-cs"/>
                        </a:rPr>
                        <a:t>Compétences de niveau A2 du CECRL </a:t>
                      </a:r>
                    </a:p>
                    <a:p>
                      <a:pPr lvl="0"/>
                      <a:r>
                        <a:rPr kumimoji="0" lang="fr-FR" sz="1100" kern="1200" dirty="0">
                          <a:solidFill>
                            <a:schemeClr val="dk1"/>
                          </a:solidFill>
                          <a:effectLst/>
                          <a:latin typeface="+mn-lt"/>
                          <a:ea typeface="+mn-ea"/>
                          <a:cs typeface="+mn-cs"/>
                        </a:rPr>
                        <a:t>S’exprimer oralement en continu</a:t>
                      </a:r>
                    </a:p>
                    <a:p>
                      <a:pPr lvl="0"/>
                      <a:r>
                        <a:rPr kumimoji="0" lang="fr-FR" sz="1100" kern="1200" dirty="0">
                          <a:solidFill>
                            <a:schemeClr val="dk1"/>
                          </a:solidFill>
                          <a:effectLst/>
                          <a:latin typeface="+mn-lt"/>
                          <a:ea typeface="+mn-ea"/>
                          <a:cs typeface="+mn-cs"/>
                        </a:rPr>
                        <a:t>Interagir en langue étrangère</a:t>
                      </a:r>
                    </a:p>
                    <a:p>
                      <a:pPr lvl="0"/>
                      <a:r>
                        <a:rPr kumimoji="0" lang="fr-FR" sz="1100" kern="1200" dirty="0">
                          <a:solidFill>
                            <a:schemeClr val="dk1"/>
                          </a:solidFill>
                          <a:effectLst/>
                          <a:latin typeface="+mn-lt"/>
                          <a:ea typeface="+mn-ea"/>
                          <a:cs typeface="+mn-cs"/>
                        </a:rPr>
                        <a:t>Comprendre un document écrit rédigé en langue étrangère</a:t>
                      </a:r>
                    </a:p>
                    <a:p>
                      <a:endParaRPr lang="fr-FR" sz="1100" b="1" dirty="0"/>
                    </a:p>
                  </a:txBody>
                  <a:tcPr/>
                </a:tc>
                <a:extLst>
                  <a:ext uri="{0D108BD9-81ED-4DB2-BD59-A6C34878D82A}">
                    <a16:rowId xmlns:a16="http://schemas.microsoft.com/office/drawing/2014/main" val="10001"/>
                  </a:ext>
                </a:extLst>
              </a:tr>
            </a:tbl>
          </a:graphicData>
        </a:graphic>
      </p:graphicFrame>
      <p:pic>
        <p:nvPicPr>
          <p:cNvPr id="5122" name="Picture 2" descr="C:\Program Files (x86)\Microsoft Office\MEDIA\CAGCAT10\j0293844.wmf">
            <a:hlinkClick r:id="rId3" action="ppaction://hlinkfile" highlightClick="1"/>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V="1">
            <a:off x="8100392" y="5050186"/>
            <a:ext cx="581105" cy="6110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4936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1000"/>
                                        <p:tgtEl>
                                          <p:spTgt spid="8"/>
                                        </p:tgtEl>
                                      </p:cBhvr>
                                    </p:animEffect>
                                    <p:anim calcmode="lin" valueType="num">
                                      <p:cBhvr>
                                        <p:cTn id="14" dur="1000" fill="hold"/>
                                        <p:tgtEl>
                                          <p:spTgt spid="8"/>
                                        </p:tgtEl>
                                        <p:attrNameLst>
                                          <p:attrName>ppt_x</p:attrName>
                                        </p:attrNameLst>
                                      </p:cBhvr>
                                      <p:tavLst>
                                        <p:tav tm="0">
                                          <p:val>
                                            <p:strVal val="#ppt_x"/>
                                          </p:val>
                                        </p:tav>
                                        <p:tav tm="100000">
                                          <p:val>
                                            <p:strVal val="#ppt_x"/>
                                          </p:val>
                                        </p:tav>
                                      </p:tavLst>
                                    </p:anim>
                                    <p:anim calcmode="lin" valueType="num">
                                      <p:cBhvr>
                                        <p:cTn id="15"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5556" y="348858"/>
            <a:ext cx="8136904" cy="1008112"/>
          </a:xfrm>
        </p:spPr>
        <p:txBody>
          <a:bodyPr>
            <a:normAutofit fontScale="90000"/>
          </a:bodyPr>
          <a:lstStyle/>
          <a:p>
            <a:r>
              <a:rPr lang="fr-FR" dirty="0"/>
              <a:t>Référentiel d’activités professionnelles</a:t>
            </a:r>
          </a:p>
        </p:txBody>
      </p:sp>
      <p:sp>
        <p:nvSpPr>
          <p:cNvPr id="3" name="Espace réservé du texte 2"/>
          <p:cNvSpPr>
            <a:spLocks noGrp="1"/>
          </p:cNvSpPr>
          <p:nvPr>
            <p:ph type="body" idx="1"/>
          </p:nvPr>
        </p:nvSpPr>
        <p:spPr>
          <a:xfrm>
            <a:off x="467544" y="1556792"/>
            <a:ext cx="8208912" cy="4968552"/>
          </a:xfrm>
        </p:spPr>
        <p:txBody>
          <a:bodyPr>
            <a:normAutofit/>
          </a:bodyPr>
          <a:lstStyle/>
          <a:p>
            <a:r>
              <a:rPr lang="fr-FR" dirty="0"/>
              <a:t>DEFINITION DE L’EMPLOI</a:t>
            </a:r>
          </a:p>
          <a:p>
            <a:endParaRPr lang="fr-FR" dirty="0"/>
          </a:p>
          <a:p>
            <a:r>
              <a:rPr lang="fr-FR" dirty="0"/>
              <a:t>Le ou la titulaire du C.A.P. Esthétique Cosmétique Parfumerie est un(e) professionnel(le) qualifié(e) </a:t>
            </a:r>
          </a:p>
          <a:p>
            <a:r>
              <a:rPr lang="fr-FR" dirty="0"/>
              <a:t>- Techniques                 esthétiques</a:t>
            </a:r>
            <a:endParaRPr lang="fr-FR" dirty="0">
              <a:solidFill>
                <a:srgbClr val="00B0F0"/>
              </a:solidFill>
            </a:endParaRPr>
          </a:p>
          <a:p>
            <a:pPr lvl="0"/>
            <a:r>
              <a:rPr lang="fr-FR" b="1" dirty="0">
                <a:solidFill>
                  <a:srgbClr val="00B0F0"/>
                </a:solidFill>
              </a:rPr>
              <a:t>- Techniques de maquillage visage et ongles</a:t>
            </a:r>
          </a:p>
          <a:p>
            <a:pPr lvl="0"/>
            <a:r>
              <a:rPr lang="fr-FR" b="1" dirty="0">
                <a:solidFill>
                  <a:srgbClr val="00B0F0"/>
                </a:solidFill>
              </a:rPr>
              <a:t>- Techniques esthétiques liées aux phanères</a:t>
            </a:r>
          </a:p>
          <a:p>
            <a:pPr lvl="0"/>
            <a:r>
              <a:rPr lang="fr-FR" dirty="0"/>
              <a:t>- conseil à la clientèle et vente de produits cosmétiques, </a:t>
            </a:r>
          </a:p>
          <a:p>
            <a:pPr lvl="0"/>
            <a:r>
              <a:rPr lang="fr-FR" dirty="0">
                <a:solidFill>
                  <a:srgbClr val="00B0F0"/>
                </a:solidFill>
              </a:rPr>
              <a:t>                   </a:t>
            </a:r>
            <a:r>
              <a:rPr lang="fr-FR" dirty="0"/>
              <a:t> de produits de parfumerie </a:t>
            </a:r>
            <a:endParaRPr lang="fr-FR" dirty="0">
              <a:solidFill>
                <a:srgbClr val="00B0F0"/>
              </a:solidFill>
            </a:endParaRPr>
          </a:p>
          <a:p>
            <a:pPr lvl="0"/>
            <a:endParaRPr lang="fr-FR" dirty="0">
              <a:solidFill>
                <a:srgbClr val="00B0F0"/>
              </a:solidFill>
            </a:endParaRPr>
          </a:p>
          <a:p>
            <a:r>
              <a:rPr lang="fr-FR" dirty="0"/>
              <a:t>- conseil                       et vente de prestations esthétiques</a:t>
            </a:r>
          </a:p>
          <a:p>
            <a:r>
              <a:rPr lang="fr-FR" dirty="0">
                <a:solidFill>
                  <a:srgbClr val="00B0F0"/>
                </a:solidFill>
              </a:rPr>
              <a:t>Il(elle) conduit les activités professionnelles de l’institut de beauté et de bien-être.</a:t>
            </a:r>
          </a:p>
          <a:p>
            <a:endParaRPr lang="fr-FR" dirty="0"/>
          </a:p>
        </p:txBody>
      </p:sp>
      <p:sp>
        <p:nvSpPr>
          <p:cNvPr id="6" name="Rectangle 5"/>
          <p:cNvSpPr/>
          <p:nvPr/>
        </p:nvSpPr>
        <p:spPr>
          <a:xfrm>
            <a:off x="3419872" y="2564904"/>
            <a:ext cx="2448272"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rgbClr val="00B0F0"/>
                </a:solidFill>
              </a:rPr>
              <a:t>spécialisé(e) en :</a:t>
            </a:r>
          </a:p>
        </p:txBody>
      </p:sp>
      <p:sp>
        <p:nvSpPr>
          <p:cNvPr id="7" name="Rectangle 6"/>
          <p:cNvSpPr/>
          <p:nvPr/>
        </p:nvSpPr>
        <p:spPr>
          <a:xfrm>
            <a:off x="1547664" y="2924944"/>
            <a:ext cx="2016224"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rgbClr val="00B0F0"/>
                </a:solidFill>
              </a:rPr>
              <a:t>de soins</a:t>
            </a:r>
          </a:p>
        </p:txBody>
      </p:sp>
      <p:sp>
        <p:nvSpPr>
          <p:cNvPr id="8" name="Rectangle 7"/>
          <p:cNvSpPr/>
          <p:nvPr/>
        </p:nvSpPr>
        <p:spPr>
          <a:xfrm>
            <a:off x="3995936" y="2924944"/>
            <a:ext cx="3425940"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rgbClr val="00B0F0"/>
                </a:solidFill>
              </a:rPr>
              <a:t>visage, mains et pieds</a:t>
            </a:r>
          </a:p>
        </p:txBody>
      </p:sp>
      <p:sp>
        <p:nvSpPr>
          <p:cNvPr id="9" name="Rectangle 8"/>
          <p:cNvSpPr/>
          <p:nvPr/>
        </p:nvSpPr>
        <p:spPr>
          <a:xfrm>
            <a:off x="6156176" y="4005064"/>
            <a:ext cx="2448272"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900" b="1" dirty="0">
                <a:solidFill>
                  <a:srgbClr val="00B0F0"/>
                </a:solidFill>
              </a:rPr>
              <a:t>d’hygiène</a:t>
            </a:r>
          </a:p>
        </p:txBody>
      </p:sp>
      <p:sp>
        <p:nvSpPr>
          <p:cNvPr id="10" name="Rectangle 9"/>
          <p:cNvSpPr/>
          <p:nvPr/>
        </p:nvSpPr>
        <p:spPr>
          <a:xfrm>
            <a:off x="35496" y="4365104"/>
            <a:ext cx="2448272"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rgbClr val="00B0F0"/>
                </a:solidFill>
              </a:rPr>
              <a:t>corporelle</a:t>
            </a:r>
            <a:r>
              <a:rPr lang="fr-FR" b="1" dirty="0"/>
              <a:t>,</a:t>
            </a:r>
            <a:endParaRPr lang="fr-FR" b="1" dirty="0">
              <a:solidFill>
                <a:srgbClr val="00B0F0"/>
              </a:solidFill>
            </a:endParaRPr>
          </a:p>
        </p:txBody>
      </p:sp>
      <p:sp>
        <p:nvSpPr>
          <p:cNvPr id="11" name="Rectangle 10"/>
          <p:cNvSpPr/>
          <p:nvPr/>
        </p:nvSpPr>
        <p:spPr>
          <a:xfrm>
            <a:off x="4572000" y="4377114"/>
            <a:ext cx="3456384" cy="4200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900" b="1" dirty="0">
                <a:solidFill>
                  <a:srgbClr val="00B0F0"/>
                </a:solidFill>
              </a:rPr>
              <a:t>et d’accessoires de soins</a:t>
            </a:r>
          </a:p>
        </p:txBody>
      </p:sp>
      <p:sp>
        <p:nvSpPr>
          <p:cNvPr id="12" name="Rectangle 11"/>
          <p:cNvSpPr/>
          <p:nvPr/>
        </p:nvSpPr>
        <p:spPr>
          <a:xfrm>
            <a:off x="323528" y="4713134"/>
            <a:ext cx="1944216"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rgbClr val="00B0F0"/>
                </a:solidFill>
              </a:rPr>
              <a:t>esthétiques</a:t>
            </a:r>
          </a:p>
        </p:txBody>
      </p:sp>
      <p:sp>
        <p:nvSpPr>
          <p:cNvPr id="13" name="Rectangle 12"/>
          <p:cNvSpPr/>
          <p:nvPr/>
        </p:nvSpPr>
        <p:spPr>
          <a:xfrm>
            <a:off x="1295636" y="5145182"/>
            <a:ext cx="2448272"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rgbClr val="00B0F0"/>
                </a:solidFill>
              </a:rPr>
              <a:t>à la clientèle      :</a:t>
            </a:r>
          </a:p>
        </p:txBody>
      </p:sp>
    </p:spTree>
    <p:extLst>
      <p:ext uri="{BB962C8B-B14F-4D97-AF65-F5344CB8AC3E}">
        <p14:creationId xmlns:p14="http://schemas.microsoft.com/office/powerpoint/2010/main" val="8929909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404665"/>
            <a:ext cx="8136904" cy="1008112"/>
          </a:xfrm>
        </p:spPr>
        <p:txBody>
          <a:bodyPr>
            <a:normAutofit fontScale="90000"/>
          </a:bodyPr>
          <a:lstStyle/>
          <a:p>
            <a:r>
              <a:rPr lang="fr-FR" dirty="0"/>
              <a:t>Référentiel d’activités professionnelles</a:t>
            </a:r>
          </a:p>
        </p:txBody>
      </p:sp>
      <p:sp>
        <p:nvSpPr>
          <p:cNvPr id="3" name="Espace réservé du texte 2"/>
          <p:cNvSpPr>
            <a:spLocks noGrp="1"/>
          </p:cNvSpPr>
          <p:nvPr>
            <p:ph type="body" idx="1"/>
          </p:nvPr>
        </p:nvSpPr>
        <p:spPr>
          <a:xfrm>
            <a:off x="467544" y="1196752"/>
            <a:ext cx="8208912" cy="5544616"/>
          </a:xfrm>
        </p:spPr>
        <p:txBody>
          <a:bodyPr>
            <a:normAutofit fontScale="92500" lnSpcReduction="20000"/>
          </a:bodyPr>
          <a:lstStyle/>
          <a:p>
            <a:r>
              <a:rPr lang="fr-FR" dirty="0"/>
              <a:t>SECTEURS D’ACTIVITE</a:t>
            </a:r>
          </a:p>
          <a:p>
            <a:r>
              <a:rPr lang="fr-FR" dirty="0"/>
              <a:t> </a:t>
            </a:r>
          </a:p>
          <a:p>
            <a:pPr lvl="0"/>
            <a:r>
              <a:rPr lang="fr-FR" dirty="0"/>
              <a:t>- Instituts de beauté  et </a:t>
            </a:r>
            <a:r>
              <a:rPr lang="fr-FR" dirty="0">
                <a:solidFill>
                  <a:srgbClr val="00B0F0"/>
                </a:solidFill>
              </a:rPr>
              <a:t>de bien-être</a:t>
            </a:r>
            <a:r>
              <a:rPr lang="fr-FR" dirty="0"/>
              <a:t> :</a:t>
            </a:r>
          </a:p>
          <a:p>
            <a:pPr lvl="0"/>
            <a:r>
              <a:rPr lang="fr-FR" dirty="0">
                <a:solidFill>
                  <a:srgbClr val="00B0F0"/>
                </a:solidFill>
              </a:rPr>
              <a:t>Indépendants, franchisés ou affiliés</a:t>
            </a:r>
          </a:p>
          <a:p>
            <a:pPr lvl="0"/>
            <a:r>
              <a:rPr lang="fr-FR" dirty="0">
                <a:solidFill>
                  <a:srgbClr val="00B0F0"/>
                </a:solidFill>
              </a:rPr>
              <a:t>En établissements de thalassothérapie, de balnéothérapie</a:t>
            </a:r>
          </a:p>
          <a:p>
            <a:pPr lvl="0"/>
            <a:r>
              <a:rPr lang="fr-FR" dirty="0"/>
              <a:t>En établissements de tourisme, </a:t>
            </a:r>
            <a:r>
              <a:rPr lang="fr-FR" dirty="0">
                <a:solidFill>
                  <a:srgbClr val="00B0F0"/>
                </a:solidFill>
              </a:rPr>
              <a:t>centres de vacances, de loisirs, de remise en forme</a:t>
            </a:r>
          </a:p>
          <a:p>
            <a:pPr lvl="0"/>
            <a:r>
              <a:rPr lang="fr-FR" dirty="0"/>
              <a:t>En établissements de soins, de cure, de convalescence, de réadaptation, </a:t>
            </a:r>
            <a:r>
              <a:rPr lang="fr-FR" dirty="0">
                <a:solidFill>
                  <a:srgbClr val="00B0F0"/>
                </a:solidFill>
              </a:rPr>
              <a:t>d’hébergement pour personnes âgées</a:t>
            </a:r>
          </a:p>
          <a:p>
            <a:pPr lvl="0"/>
            <a:r>
              <a:rPr lang="fr-FR" dirty="0">
                <a:solidFill>
                  <a:srgbClr val="00B0F0"/>
                </a:solidFill>
              </a:rPr>
              <a:t>Mobiles, à domicile</a:t>
            </a:r>
          </a:p>
          <a:p>
            <a:r>
              <a:rPr lang="fr-FR" dirty="0"/>
              <a:t> </a:t>
            </a:r>
          </a:p>
          <a:p>
            <a:pPr lvl="0"/>
            <a:r>
              <a:rPr lang="fr-FR" dirty="0"/>
              <a:t>- Centres esthétiques spécialisés </a:t>
            </a:r>
            <a:r>
              <a:rPr lang="fr-FR" b="1" dirty="0"/>
              <a:t>(*)</a:t>
            </a:r>
            <a:r>
              <a:rPr lang="fr-FR" dirty="0"/>
              <a:t> : beauté des ongles, bronzage, épilation, </a:t>
            </a:r>
            <a:r>
              <a:rPr lang="fr-FR" dirty="0">
                <a:solidFill>
                  <a:srgbClr val="00B0F0"/>
                </a:solidFill>
              </a:rPr>
              <a:t>maquillage</a:t>
            </a:r>
          </a:p>
          <a:p>
            <a:pPr lvl="0"/>
            <a:r>
              <a:rPr lang="fr-FR" dirty="0">
                <a:solidFill>
                  <a:srgbClr val="00B0F0"/>
                </a:solidFill>
              </a:rPr>
              <a:t>- Parfumeries </a:t>
            </a:r>
            <a:r>
              <a:rPr lang="fr-FR" b="1" dirty="0">
                <a:solidFill>
                  <a:srgbClr val="00B0F0"/>
                </a:solidFill>
              </a:rPr>
              <a:t>(*)</a:t>
            </a:r>
            <a:r>
              <a:rPr lang="fr-FR" dirty="0">
                <a:solidFill>
                  <a:srgbClr val="00B0F0"/>
                </a:solidFill>
              </a:rPr>
              <a:t> </a:t>
            </a:r>
          </a:p>
          <a:p>
            <a:pPr lvl="0"/>
            <a:r>
              <a:rPr lang="fr-FR" dirty="0">
                <a:solidFill>
                  <a:srgbClr val="00B0F0"/>
                </a:solidFill>
              </a:rPr>
              <a:t>- Parapharmacies </a:t>
            </a:r>
          </a:p>
          <a:p>
            <a:pPr lvl="0"/>
            <a:r>
              <a:rPr lang="fr-FR" dirty="0"/>
              <a:t>- Salons de coiffure </a:t>
            </a:r>
            <a:r>
              <a:rPr lang="fr-FR" dirty="0">
                <a:solidFill>
                  <a:srgbClr val="00B0F0"/>
                </a:solidFill>
              </a:rPr>
              <a:t>avec activités esthétiques intégrées</a:t>
            </a:r>
            <a:r>
              <a:rPr lang="fr-FR" dirty="0"/>
              <a:t> </a:t>
            </a:r>
            <a:r>
              <a:rPr lang="fr-FR" b="1" dirty="0"/>
              <a:t>(*)</a:t>
            </a:r>
            <a:endParaRPr lang="fr-FR" dirty="0"/>
          </a:p>
          <a:p>
            <a:pPr lvl="0"/>
            <a:r>
              <a:rPr lang="fr-FR" dirty="0"/>
              <a:t>- Entreprises de distribution au public de produits cosmétiques et </a:t>
            </a:r>
            <a:r>
              <a:rPr lang="fr-FR" dirty="0">
                <a:solidFill>
                  <a:srgbClr val="00B0F0"/>
                </a:solidFill>
              </a:rPr>
              <a:t>d’hygiène corporelle</a:t>
            </a:r>
          </a:p>
          <a:p>
            <a:r>
              <a:rPr lang="fr-FR" dirty="0"/>
              <a:t>  </a:t>
            </a:r>
          </a:p>
          <a:p>
            <a:r>
              <a:rPr lang="fr-FR" b="1" dirty="0"/>
              <a:t>(*) – (indépendant, franchisé, ou affilié)</a:t>
            </a:r>
            <a:endParaRPr lang="fr-FR" dirty="0"/>
          </a:p>
        </p:txBody>
      </p:sp>
    </p:spTree>
    <p:extLst>
      <p:ext uri="{BB962C8B-B14F-4D97-AF65-F5344CB8AC3E}">
        <p14:creationId xmlns:p14="http://schemas.microsoft.com/office/powerpoint/2010/main" val="27672813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539552" y="404665"/>
            <a:ext cx="8136904" cy="1008112"/>
          </a:xfrm>
          <a:prstGeom prst="rect">
            <a:avLst/>
          </a:prstGeom>
        </p:spPr>
        <p:txBody>
          <a:bodyPr vert="horz" lIns="45720" tIns="0" rIns="45720" bIns="0" anchor="t">
            <a:normAutofit fontScale="90000"/>
          </a:bodyPr>
          <a:lstStyle>
            <a:lvl1pPr algn="l" rtl="0" eaLnBrk="1" latinLnBrk="0" hangingPunct="1">
              <a:spcBef>
                <a:spcPct val="0"/>
              </a:spcBef>
              <a:buNone/>
              <a:defRPr kumimoji="0" sz="4200" b="1" kern="1200"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mj-lt"/>
                <a:ea typeface="+mj-ea"/>
                <a:cs typeface="+mj-cs"/>
              </a:defRPr>
            </a:lvl1pPr>
          </a:lstStyle>
          <a:p>
            <a:r>
              <a:rPr lang="fr-FR" dirty="0"/>
              <a:t>Référentiel d’activités professionnelles</a:t>
            </a:r>
          </a:p>
        </p:txBody>
      </p:sp>
      <p:graphicFrame>
        <p:nvGraphicFramePr>
          <p:cNvPr id="7" name="Tableau 6"/>
          <p:cNvGraphicFramePr>
            <a:graphicFrameLocks noGrp="1"/>
          </p:cNvGraphicFramePr>
          <p:nvPr>
            <p:extLst>
              <p:ext uri="{D42A27DB-BD31-4B8C-83A1-F6EECF244321}">
                <p14:modId xmlns:p14="http://schemas.microsoft.com/office/powerpoint/2010/main" val="474693007"/>
              </p:ext>
            </p:extLst>
          </p:nvPr>
        </p:nvGraphicFramePr>
        <p:xfrm>
          <a:off x="61880" y="1628800"/>
          <a:ext cx="8974616" cy="4565104"/>
        </p:xfrm>
        <a:graphic>
          <a:graphicData uri="http://schemas.openxmlformats.org/drawingml/2006/table">
            <a:tbl>
              <a:tblPr firstRow="1" firstCol="1" lastRow="1" lastCol="1" bandRow="1" bandCol="1">
                <a:tableStyleId>{5C22544A-7EE6-4342-B048-85BDC9FD1C3A}</a:tableStyleId>
              </a:tblPr>
              <a:tblGrid>
                <a:gridCol w="3097435">
                  <a:extLst>
                    <a:ext uri="{9D8B030D-6E8A-4147-A177-3AD203B41FA5}">
                      <a16:colId xmlns:a16="http://schemas.microsoft.com/office/drawing/2014/main" val="20000"/>
                    </a:ext>
                  </a:extLst>
                </a:gridCol>
                <a:gridCol w="5877181">
                  <a:extLst>
                    <a:ext uri="{9D8B030D-6E8A-4147-A177-3AD203B41FA5}">
                      <a16:colId xmlns:a16="http://schemas.microsoft.com/office/drawing/2014/main" val="20001"/>
                    </a:ext>
                  </a:extLst>
                </a:gridCol>
              </a:tblGrid>
              <a:tr h="246096">
                <a:tc>
                  <a:txBody>
                    <a:bodyPr/>
                    <a:lstStyle/>
                    <a:p>
                      <a:pPr marR="89535" algn="ctr">
                        <a:lnSpc>
                          <a:spcPct val="115000"/>
                        </a:lnSpc>
                        <a:spcAft>
                          <a:spcPts val="0"/>
                        </a:spcAft>
                      </a:pPr>
                      <a:r>
                        <a:rPr lang="fr-FR" sz="1200" dirty="0">
                          <a:solidFill>
                            <a:schemeClr val="bg1"/>
                          </a:solidFill>
                          <a:effectLst/>
                        </a:rPr>
                        <a:t>Définition de l’emploi</a:t>
                      </a:r>
                      <a:endParaRPr lang="fr-FR" sz="1200" dirty="0">
                        <a:solidFill>
                          <a:schemeClr val="bg1"/>
                        </a:solidFill>
                        <a:effectLst/>
                        <a:latin typeface="Times New Roman"/>
                        <a:ea typeface="MS Mincho"/>
                      </a:endParaRPr>
                    </a:p>
                  </a:txBody>
                  <a:tcPr marL="59631" marR="59631" marT="0" marB="0" anchor="ctr"/>
                </a:tc>
                <a:tc>
                  <a:txBody>
                    <a:bodyPr/>
                    <a:lstStyle/>
                    <a:p>
                      <a:pPr marR="89535" algn="ctr">
                        <a:lnSpc>
                          <a:spcPct val="115000"/>
                        </a:lnSpc>
                        <a:spcAft>
                          <a:spcPts val="0"/>
                        </a:spcAft>
                      </a:pPr>
                      <a:r>
                        <a:rPr lang="fr-FR" sz="1200" dirty="0">
                          <a:solidFill>
                            <a:schemeClr val="bg1"/>
                          </a:solidFill>
                          <a:effectLst/>
                        </a:rPr>
                        <a:t>Caractéristiques de l’emploi</a:t>
                      </a:r>
                      <a:endParaRPr lang="fr-FR" sz="1200" dirty="0">
                        <a:solidFill>
                          <a:schemeClr val="bg1"/>
                        </a:solidFill>
                        <a:effectLst/>
                        <a:latin typeface="Times New Roman"/>
                        <a:ea typeface="MS Mincho"/>
                      </a:endParaRPr>
                    </a:p>
                  </a:txBody>
                  <a:tcPr marL="59631" marR="59631" marT="0" marB="0" anchor="ctr"/>
                </a:tc>
                <a:extLst>
                  <a:ext uri="{0D108BD9-81ED-4DB2-BD59-A6C34878D82A}">
                    <a16:rowId xmlns:a16="http://schemas.microsoft.com/office/drawing/2014/main" val="10000"/>
                  </a:ext>
                </a:extLst>
              </a:tr>
              <a:tr h="2938701">
                <a:tc>
                  <a:txBody>
                    <a:bodyPr/>
                    <a:lstStyle/>
                    <a:p>
                      <a:pPr marR="89535">
                        <a:lnSpc>
                          <a:spcPct val="115000"/>
                        </a:lnSpc>
                        <a:spcAft>
                          <a:spcPts val="0"/>
                        </a:spcAft>
                      </a:pPr>
                      <a:endParaRPr lang="fr-FR" sz="1200" b="0" dirty="0">
                        <a:solidFill>
                          <a:schemeClr val="bg1"/>
                        </a:solidFill>
                        <a:effectLst>
                          <a:outerShdw blurRad="38100" dist="38100" dir="2700000" algn="tl">
                            <a:srgbClr val="000000">
                              <a:alpha val="43137"/>
                            </a:srgbClr>
                          </a:outerShdw>
                        </a:effectLst>
                      </a:endParaRPr>
                    </a:p>
                    <a:p>
                      <a:pPr marR="89535">
                        <a:lnSpc>
                          <a:spcPct val="115000"/>
                        </a:lnSpc>
                        <a:spcAft>
                          <a:spcPts val="0"/>
                        </a:spcAft>
                      </a:pPr>
                      <a:endParaRPr lang="fr-FR" sz="1200" b="0" dirty="0">
                        <a:solidFill>
                          <a:schemeClr val="bg1"/>
                        </a:solidFill>
                        <a:effectLst>
                          <a:outerShdw blurRad="38100" dist="38100" dir="2700000" algn="tl">
                            <a:srgbClr val="000000">
                              <a:alpha val="43137"/>
                            </a:srgbClr>
                          </a:outerShdw>
                        </a:effectLst>
                      </a:endParaRPr>
                    </a:p>
                    <a:p>
                      <a:pPr marR="89535">
                        <a:lnSpc>
                          <a:spcPct val="115000"/>
                        </a:lnSpc>
                        <a:spcAft>
                          <a:spcPts val="0"/>
                        </a:spcAft>
                      </a:pPr>
                      <a:endParaRPr lang="fr-FR" sz="1200" b="0" dirty="0">
                        <a:solidFill>
                          <a:schemeClr val="bg1"/>
                        </a:solidFill>
                        <a:effectLst>
                          <a:outerShdw blurRad="38100" dist="38100" dir="2700000" algn="tl">
                            <a:srgbClr val="000000">
                              <a:alpha val="43137"/>
                            </a:srgbClr>
                          </a:outerShdw>
                        </a:effectLst>
                      </a:endParaRPr>
                    </a:p>
                    <a:p>
                      <a:pPr marR="89535">
                        <a:lnSpc>
                          <a:spcPct val="115000"/>
                        </a:lnSpc>
                        <a:spcAft>
                          <a:spcPts val="0"/>
                        </a:spcAft>
                      </a:pPr>
                      <a:endParaRPr lang="fr-FR" sz="1200" b="0" dirty="0">
                        <a:solidFill>
                          <a:schemeClr val="bg1"/>
                        </a:solidFill>
                        <a:effectLst>
                          <a:outerShdw blurRad="38100" dist="38100" dir="2700000" algn="tl">
                            <a:srgbClr val="000000">
                              <a:alpha val="43137"/>
                            </a:srgbClr>
                          </a:outerShdw>
                        </a:effectLst>
                      </a:endParaRPr>
                    </a:p>
                    <a:p>
                      <a:pPr marR="89535">
                        <a:lnSpc>
                          <a:spcPct val="115000"/>
                        </a:lnSpc>
                        <a:spcAft>
                          <a:spcPts val="0"/>
                        </a:spcAft>
                      </a:pPr>
                      <a:endParaRPr lang="fr-FR" sz="1200" b="0" dirty="0">
                        <a:solidFill>
                          <a:schemeClr val="bg1"/>
                        </a:solidFill>
                        <a:effectLst>
                          <a:outerShdw blurRad="38100" dist="38100" dir="2700000" algn="tl">
                            <a:srgbClr val="000000">
                              <a:alpha val="43137"/>
                            </a:srgbClr>
                          </a:outerShdw>
                        </a:effectLst>
                      </a:endParaRPr>
                    </a:p>
                    <a:p>
                      <a:pPr marR="89535">
                        <a:lnSpc>
                          <a:spcPct val="115000"/>
                        </a:lnSpc>
                        <a:spcAft>
                          <a:spcPts val="0"/>
                        </a:spcAft>
                      </a:pPr>
                      <a:endParaRPr lang="fr-FR" sz="1200" b="0" dirty="0">
                        <a:solidFill>
                          <a:schemeClr val="bg1"/>
                        </a:solidFill>
                        <a:effectLst>
                          <a:outerShdw blurRad="38100" dist="38100" dir="2700000" algn="tl">
                            <a:srgbClr val="000000">
                              <a:alpha val="43137"/>
                            </a:srgbClr>
                          </a:outerShdw>
                        </a:effectLst>
                      </a:endParaRPr>
                    </a:p>
                    <a:p>
                      <a:pPr marR="89535">
                        <a:lnSpc>
                          <a:spcPct val="115000"/>
                        </a:lnSpc>
                        <a:spcAft>
                          <a:spcPts val="0"/>
                        </a:spcAft>
                      </a:pPr>
                      <a:r>
                        <a:rPr lang="fr-FR" sz="1200" b="0" dirty="0">
                          <a:solidFill>
                            <a:schemeClr val="bg1"/>
                          </a:solidFill>
                          <a:effectLst>
                            <a:outerShdw blurRad="38100" dist="38100" dir="2700000" algn="tl">
                              <a:srgbClr val="000000">
                                <a:alpha val="43137"/>
                              </a:srgbClr>
                            </a:outerShdw>
                          </a:effectLst>
                        </a:rPr>
                        <a:t>Esthéticien(ne) qualifié(e)</a:t>
                      </a:r>
                    </a:p>
                    <a:p>
                      <a:pPr marR="89535">
                        <a:lnSpc>
                          <a:spcPct val="115000"/>
                        </a:lnSpc>
                        <a:spcAft>
                          <a:spcPts val="0"/>
                        </a:spcAft>
                      </a:pPr>
                      <a:endParaRPr lang="fr-FR" sz="1200" b="0" dirty="0">
                        <a:solidFill>
                          <a:schemeClr val="bg1"/>
                        </a:solidFill>
                        <a:effectLst>
                          <a:outerShdw blurRad="38100" dist="38100" dir="2700000" algn="tl">
                            <a:srgbClr val="000000">
                              <a:alpha val="43137"/>
                            </a:srgbClr>
                          </a:outerShdw>
                        </a:effectLst>
                      </a:endParaRPr>
                    </a:p>
                  </a:txBody>
                  <a:tcPr marL="59631" marR="59631" marT="0" marB="0"/>
                </a:tc>
                <a:tc>
                  <a:txBody>
                    <a:bodyPr/>
                    <a:lstStyle/>
                    <a:p>
                      <a:pPr marL="213360" marR="89535">
                        <a:lnSpc>
                          <a:spcPct val="115000"/>
                        </a:lnSpc>
                        <a:spcAft>
                          <a:spcPts val="0"/>
                        </a:spcAft>
                      </a:pPr>
                      <a:r>
                        <a:rPr lang="fr-FR" sz="1200" dirty="0">
                          <a:effectLst/>
                        </a:rPr>
                        <a:t> </a:t>
                      </a:r>
                    </a:p>
                    <a:p>
                      <a:pPr marL="342900" marR="89535" lvl="0" indent="-342900">
                        <a:lnSpc>
                          <a:spcPct val="115000"/>
                        </a:lnSpc>
                        <a:spcAft>
                          <a:spcPts val="0"/>
                        </a:spcAft>
                        <a:buSzPts val="1100"/>
                        <a:buFont typeface="Century Gothic"/>
                        <a:buChar char="●"/>
                        <a:tabLst>
                          <a:tab pos="228600" algn="l"/>
                        </a:tabLst>
                      </a:pPr>
                      <a:r>
                        <a:rPr lang="fr-FR" sz="1200" dirty="0">
                          <a:solidFill>
                            <a:schemeClr val="bg1"/>
                          </a:solidFill>
                          <a:effectLst/>
                        </a:rPr>
                        <a:t>Réalisation de soins esthétiques du visage, des mains et des pieds </a:t>
                      </a:r>
                    </a:p>
                    <a:p>
                      <a:pPr marL="342900" marR="89535" lvl="0" indent="-342900">
                        <a:lnSpc>
                          <a:spcPct val="115000"/>
                        </a:lnSpc>
                        <a:spcAft>
                          <a:spcPts val="0"/>
                        </a:spcAft>
                        <a:buSzPts val="1100"/>
                        <a:buFont typeface="Century Gothic"/>
                        <a:buChar char="●"/>
                        <a:tabLst>
                          <a:tab pos="228600" algn="l"/>
                        </a:tabLst>
                      </a:pPr>
                      <a:r>
                        <a:rPr lang="fr-FR" sz="1200" dirty="0">
                          <a:solidFill>
                            <a:schemeClr val="bg1"/>
                          </a:solidFill>
                          <a:effectLst/>
                        </a:rPr>
                        <a:t>Réalisation d’épilation</a:t>
                      </a:r>
                      <a:r>
                        <a:rPr lang="fr-FR" sz="1200" dirty="0">
                          <a:effectLst/>
                        </a:rPr>
                        <a:t>, </a:t>
                      </a:r>
                      <a:r>
                        <a:rPr lang="fr-FR" sz="1200" dirty="0">
                          <a:solidFill>
                            <a:srgbClr val="FF0000"/>
                          </a:solidFill>
                          <a:effectLst/>
                        </a:rPr>
                        <a:t>de coloration des cils et sourcils </a:t>
                      </a:r>
                    </a:p>
                    <a:p>
                      <a:pPr marL="342900" marR="89535" lvl="0" indent="-342900">
                        <a:lnSpc>
                          <a:spcPct val="115000"/>
                        </a:lnSpc>
                        <a:spcAft>
                          <a:spcPts val="0"/>
                        </a:spcAft>
                        <a:buSzPts val="1100"/>
                        <a:buFont typeface="Century Gothic"/>
                        <a:buChar char="●"/>
                        <a:tabLst>
                          <a:tab pos="228600" algn="l"/>
                        </a:tabLst>
                      </a:pPr>
                      <a:r>
                        <a:rPr lang="fr-FR" sz="1200" dirty="0">
                          <a:solidFill>
                            <a:schemeClr val="bg1"/>
                          </a:solidFill>
                          <a:effectLst/>
                        </a:rPr>
                        <a:t>Réalisation de soins des ongles </a:t>
                      </a:r>
                    </a:p>
                    <a:p>
                      <a:pPr marL="342900" marR="89535" lvl="0" indent="-342900">
                        <a:lnSpc>
                          <a:spcPct val="115000"/>
                        </a:lnSpc>
                        <a:spcAft>
                          <a:spcPts val="0"/>
                        </a:spcAft>
                        <a:buSzPts val="1100"/>
                        <a:buFont typeface="Century Gothic"/>
                        <a:buChar char="●"/>
                        <a:tabLst>
                          <a:tab pos="228600" algn="l"/>
                        </a:tabLst>
                      </a:pPr>
                      <a:r>
                        <a:rPr lang="fr-FR" sz="1200" dirty="0">
                          <a:solidFill>
                            <a:schemeClr val="bg1"/>
                          </a:solidFill>
                          <a:effectLst/>
                        </a:rPr>
                        <a:t>Réalisation de maquillages du visage et des ongles</a:t>
                      </a:r>
                      <a:endParaRPr lang="fr-FR" sz="1200" dirty="0">
                        <a:solidFill>
                          <a:schemeClr val="bg1"/>
                        </a:solidFill>
                        <a:effectLst/>
                        <a:latin typeface="Times New Roman"/>
                        <a:ea typeface="MS Mincho"/>
                      </a:endParaRPr>
                    </a:p>
                    <a:p>
                      <a:pPr marL="342900" marR="89535" lvl="0" indent="-342900">
                        <a:lnSpc>
                          <a:spcPct val="115000"/>
                        </a:lnSpc>
                        <a:spcAft>
                          <a:spcPts val="0"/>
                        </a:spcAft>
                        <a:buSzPts val="1100"/>
                        <a:buFont typeface="Century Gothic"/>
                        <a:buChar char="●"/>
                        <a:tabLst>
                          <a:tab pos="228600" algn="l"/>
                        </a:tabLst>
                      </a:pPr>
                      <a:r>
                        <a:rPr lang="fr-FR" sz="1200" dirty="0">
                          <a:solidFill>
                            <a:schemeClr val="bg1"/>
                          </a:solidFill>
                          <a:effectLst/>
                        </a:rPr>
                        <a:t>Accueil </a:t>
                      </a:r>
                      <a:r>
                        <a:rPr lang="fr-FR" sz="1200" dirty="0">
                          <a:solidFill>
                            <a:srgbClr val="FF0000"/>
                          </a:solidFill>
                          <a:effectLst/>
                        </a:rPr>
                        <a:t>et suivi </a:t>
                      </a:r>
                      <a:r>
                        <a:rPr lang="fr-FR" sz="1200" dirty="0">
                          <a:solidFill>
                            <a:schemeClr val="bg1"/>
                          </a:solidFill>
                          <a:effectLst/>
                        </a:rPr>
                        <a:t>de la clientèle</a:t>
                      </a:r>
                    </a:p>
                    <a:p>
                      <a:pPr marL="342900" marR="89535" lvl="0" indent="-342900">
                        <a:lnSpc>
                          <a:spcPct val="115000"/>
                        </a:lnSpc>
                        <a:spcAft>
                          <a:spcPts val="0"/>
                        </a:spcAft>
                        <a:buSzPts val="1100"/>
                        <a:buFont typeface="Century Gothic"/>
                        <a:buChar char="●"/>
                        <a:tabLst>
                          <a:tab pos="228600" algn="l"/>
                        </a:tabLst>
                      </a:pPr>
                      <a:r>
                        <a:rPr lang="fr-FR" sz="1200" dirty="0">
                          <a:solidFill>
                            <a:schemeClr val="bg1"/>
                          </a:solidFill>
                          <a:effectLst/>
                        </a:rPr>
                        <a:t>Conseil, vente de prestations esthétiques et de produits cosmétiques, </a:t>
                      </a:r>
                      <a:r>
                        <a:rPr lang="fr-FR" sz="1200" dirty="0">
                          <a:solidFill>
                            <a:srgbClr val="FF0000"/>
                          </a:solidFill>
                          <a:effectLst/>
                        </a:rPr>
                        <a:t>d’hygiène corporelle, de parfumerie et d’accessoires de soins esthétiques</a:t>
                      </a:r>
                    </a:p>
                    <a:p>
                      <a:pPr marL="342900" marR="89535" lvl="0" indent="-342900">
                        <a:lnSpc>
                          <a:spcPct val="115000"/>
                        </a:lnSpc>
                        <a:spcAft>
                          <a:spcPts val="0"/>
                        </a:spcAft>
                        <a:buSzPts val="1100"/>
                        <a:buFont typeface="Century Gothic"/>
                        <a:buChar char="●"/>
                        <a:tabLst>
                          <a:tab pos="228600" algn="l"/>
                        </a:tabLst>
                      </a:pPr>
                      <a:r>
                        <a:rPr lang="fr-FR" sz="1200" dirty="0">
                          <a:solidFill>
                            <a:srgbClr val="FF0000"/>
                          </a:solidFill>
                          <a:effectLst/>
                        </a:rPr>
                        <a:t>Mise en valeur des produits, des prestations</a:t>
                      </a:r>
                      <a:endParaRPr lang="fr-FR" sz="1200" dirty="0">
                        <a:solidFill>
                          <a:schemeClr val="bg1"/>
                        </a:solidFill>
                        <a:effectLst/>
                        <a:latin typeface="Times New Roman"/>
                        <a:ea typeface="MS Mincho"/>
                      </a:endParaRPr>
                    </a:p>
                    <a:p>
                      <a:pPr marL="342900" marR="89535" lvl="0" indent="-342900">
                        <a:lnSpc>
                          <a:spcPct val="115000"/>
                        </a:lnSpc>
                        <a:spcAft>
                          <a:spcPts val="0"/>
                        </a:spcAft>
                        <a:buSzPts val="1100"/>
                        <a:buFont typeface="Century Gothic"/>
                        <a:buChar char="●"/>
                        <a:tabLst>
                          <a:tab pos="228600" algn="l"/>
                        </a:tabLst>
                      </a:pPr>
                      <a:r>
                        <a:rPr lang="fr-FR" sz="1200" dirty="0">
                          <a:solidFill>
                            <a:schemeClr val="bg1"/>
                          </a:solidFill>
                          <a:effectLst/>
                        </a:rPr>
                        <a:t>Gestion des plannings de rendez-vous, du stock, des encaissements</a:t>
                      </a:r>
                    </a:p>
                  </a:txBody>
                  <a:tcPr marL="59631" marR="59631" marT="0" marB="0"/>
                </a:tc>
                <a:extLst>
                  <a:ext uri="{0D108BD9-81ED-4DB2-BD59-A6C34878D82A}">
                    <a16:rowId xmlns:a16="http://schemas.microsoft.com/office/drawing/2014/main" val="10001"/>
                  </a:ext>
                </a:extLst>
              </a:tr>
              <a:tr h="754695">
                <a:tc>
                  <a:txBody>
                    <a:bodyPr/>
                    <a:lstStyle/>
                    <a:p>
                      <a:pPr marR="89535">
                        <a:lnSpc>
                          <a:spcPct val="115000"/>
                        </a:lnSpc>
                        <a:spcAft>
                          <a:spcPts val="0"/>
                        </a:spcAft>
                      </a:pPr>
                      <a:endParaRPr lang="fr-FR" sz="1200" dirty="0">
                        <a:solidFill>
                          <a:schemeClr val="bg1"/>
                        </a:solidFill>
                        <a:effectLst/>
                      </a:endParaRPr>
                    </a:p>
                    <a:p>
                      <a:pPr marR="89535">
                        <a:lnSpc>
                          <a:spcPct val="115000"/>
                        </a:lnSpc>
                        <a:spcAft>
                          <a:spcPts val="0"/>
                        </a:spcAft>
                      </a:pPr>
                      <a:r>
                        <a:rPr lang="fr-FR" sz="1200" dirty="0">
                          <a:solidFill>
                            <a:schemeClr val="bg1"/>
                          </a:solidFill>
                          <a:effectLst/>
                        </a:rPr>
                        <a:t>Conseiller(ère) de  vente auprès de la clientèle (*)</a:t>
                      </a:r>
                    </a:p>
                  </a:txBody>
                  <a:tcPr marL="59631" marR="59631" marT="0" marB="0"/>
                </a:tc>
                <a:tc>
                  <a:txBody>
                    <a:bodyPr/>
                    <a:lstStyle/>
                    <a:p>
                      <a:pPr marL="342900" marR="89535" lvl="0" indent="-342900">
                        <a:lnSpc>
                          <a:spcPct val="115000"/>
                        </a:lnSpc>
                        <a:spcAft>
                          <a:spcPts val="0"/>
                        </a:spcAft>
                        <a:buSzPts val="1100"/>
                        <a:buFont typeface="Century Gothic"/>
                        <a:buChar char="●"/>
                        <a:tabLst>
                          <a:tab pos="228600" algn="l"/>
                        </a:tabLst>
                      </a:pPr>
                      <a:r>
                        <a:rPr lang="fr-FR" sz="1200" dirty="0">
                          <a:solidFill>
                            <a:srgbClr val="FF0000"/>
                          </a:solidFill>
                          <a:effectLst/>
                        </a:rPr>
                        <a:t>Gestion de l’espace de vente</a:t>
                      </a:r>
                    </a:p>
                    <a:p>
                      <a:pPr marL="342900" marR="89535" lvl="0" indent="-342900">
                        <a:lnSpc>
                          <a:spcPct val="115000"/>
                        </a:lnSpc>
                        <a:spcAft>
                          <a:spcPts val="0"/>
                        </a:spcAft>
                        <a:buSzPts val="1100"/>
                        <a:buFont typeface="Century Gothic"/>
                        <a:buChar char="●"/>
                        <a:tabLst>
                          <a:tab pos="228600" algn="l"/>
                        </a:tabLst>
                      </a:pPr>
                      <a:r>
                        <a:rPr lang="fr-FR" sz="1200" dirty="0">
                          <a:solidFill>
                            <a:srgbClr val="FF0000"/>
                          </a:solidFill>
                          <a:effectLst/>
                        </a:rPr>
                        <a:t>Présentation et promotion des nouveaux produits, des prestations et des matériels</a:t>
                      </a:r>
                    </a:p>
                  </a:txBody>
                  <a:tcPr marL="59631" marR="59631" marT="0" marB="0"/>
                </a:tc>
                <a:extLst>
                  <a:ext uri="{0D108BD9-81ED-4DB2-BD59-A6C34878D82A}">
                    <a16:rowId xmlns:a16="http://schemas.microsoft.com/office/drawing/2014/main" val="10002"/>
                  </a:ext>
                </a:extLst>
              </a:tr>
              <a:tr h="625612">
                <a:tc>
                  <a:txBody>
                    <a:bodyPr/>
                    <a:lstStyle/>
                    <a:p>
                      <a:pPr marR="89535">
                        <a:lnSpc>
                          <a:spcPct val="115000"/>
                        </a:lnSpc>
                        <a:spcAft>
                          <a:spcPts val="0"/>
                        </a:spcAft>
                      </a:pPr>
                      <a:endParaRPr lang="fr-FR" sz="1200" dirty="0">
                        <a:solidFill>
                          <a:schemeClr val="bg1"/>
                        </a:solidFill>
                        <a:effectLst/>
                      </a:endParaRPr>
                    </a:p>
                    <a:p>
                      <a:pPr marR="89535">
                        <a:lnSpc>
                          <a:spcPct val="115000"/>
                        </a:lnSpc>
                        <a:spcAft>
                          <a:spcPts val="0"/>
                        </a:spcAft>
                      </a:pPr>
                      <a:r>
                        <a:rPr lang="fr-FR" sz="1200" dirty="0">
                          <a:solidFill>
                            <a:schemeClr val="bg1"/>
                          </a:solidFill>
                          <a:effectLst/>
                        </a:rPr>
                        <a:t>Chef(</a:t>
                      </a:r>
                      <a:r>
                        <a:rPr lang="fr-FR" sz="1200" dirty="0" err="1">
                          <a:solidFill>
                            <a:schemeClr val="bg1"/>
                          </a:solidFill>
                          <a:effectLst/>
                        </a:rPr>
                        <a:t>fe</a:t>
                      </a:r>
                      <a:r>
                        <a:rPr lang="fr-FR" sz="1200" dirty="0">
                          <a:solidFill>
                            <a:schemeClr val="bg1"/>
                          </a:solidFill>
                          <a:effectLst/>
                        </a:rPr>
                        <a:t>) d’entreprise (*)</a:t>
                      </a:r>
                      <a:endParaRPr lang="fr-FR" sz="1200" dirty="0">
                        <a:solidFill>
                          <a:schemeClr val="bg1"/>
                        </a:solidFill>
                        <a:effectLst/>
                        <a:latin typeface="Times New Roman"/>
                        <a:ea typeface="MS Mincho"/>
                      </a:endParaRPr>
                    </a:p>
                  </a:txBody>
                  <a:tcPr marL="59631" marR="59631" marT="0" marB="0"/>
                </a:tc>
                <a:tc>
                  <a:txBody>
                    <a:bodyPr/>
                    <a:lstStyle/>
                    <a:p>
                      <a:pPr marL="213360" marR="89535">
                        <a:lnSpc>
                          <a:spcPct val="115000"/>
                        </a:lnSpc>
                        <a:spcAft>
                          <a:spcPts val="0"/>
                        </a:spcAft>
                      </a:pPr>
                      <a:r>
                        <a:rPr lang="fr-FR" sz="1200" dirty="0">
                          <a:solidFill>
                            <a:schemeClr val="accent2">
                              <a:lumMod val="60000"/>
                              <a:lumOff val="40000"/>
                            </a:schemeClr>
                          </a:solidFill>
                          <a:effectLst/>
                        </a:rPr>
                        <a:t> </a:t>
                      </a:r>
                    </a:p>
                    <a:p>
                      <a:pPr marL="342900" marR="89535" lvl="0" indent="-342900">
                        <a:lnSpc>
                          <a:spcPct val="115000"/>
                        </a:lnSpc>
                        <a:spcAft>
                          <a:spcPts val="0"/>
                        </a:spcAft>
                        <a:buSzPts val="1100"/>
                        <a:buFont typeface="Century Gothic"/>
                        <a:buChar char="●"/>
                        <a:tabLst>
                          <a:tab pos="228600" algn="l"/>
                        </a:tabLst>
                      </a:pPr>
                      <a:r>
                        <a:rPr lang="fr-FR" sz="1200" dirty="0">
                          <a:solidFill>
                            <a:srgbClr val="FF0000"/>
                          </a:solidFill>
                          <a:effectLst/>
                        </a:rPr>
                        <a:t>Conduite de l’institut de beauté et de bien-être</a:t>
                      </a:r>
                    </a:p>
                    <a:p>
                      <a:pPr marL="213360" marR="89535">
                        <a:lnSpc>
                          <a:spcPct val="115000"/>
                        </a:lnSpc>
                        <a:spcAft>
                          <a:spcPts val="0"/>
                        </a:spcAft>
                        <a:tabLst>
                          <a:tab pos="228600" algn="l"/>
                        </a:tabLst>
                      </a:pPr>
                      <a:r>
                        <a:rPr lang="fr-FR" sz="1200" dirty="0">
                          <a:solidFill>
                            <a:schemeClr val="accent2">
                              <a:lumMod val="60000"/>
                              <a:lumOff val="40000"/>
                            </a:schemeClr>
                          </a:solidFill>
                          <a:effectLst/>
                        </a:rPr>
                        <a:t> </a:t>
                      </a:r>
                      <a:endParaRPr lang="fr-FR" sz="1200" dirty="0">
                        <a:solidFill>
                          <a:schemeClr val="accent2">
                            <a:lumMod val="60000"/>
                            <a:lumOff val="40000"/>
                          </a:schemeClr>
                        </a:solidFill>
                        <a:effectLst/>
                        <a:latin typeface="Times New Roman"/>
                        <a:ea typeface="MS Mincho"/>
                      </a:endParaRPr>
                    </a:p>
                  </a:txBody>
                  <a:tcPr marL="59631" marR="59631" marT="0" marB="0"/>
                </a:tc>
                <a:extLst>
                  <a:ext uri="{0D108BD9-81ED-4DB2-BD59-A6C34878D82A}">
                    <a16:rowId xmlns:a16="http://schemas.microsoft.com/office/drawing/2014/main" val="10003"/>
                  </a:ext>
                </a:extLst>
              </a:tr>
            </a:tbl>
          </a:graphicData>
        </a:graphic>
      </p:graphicFrame>
      <p:sp>
        <p:nvSpPr>
          <p:cNvPr id="8" name="Rectangle 2"/>
          <p:cNvSpPr>
            <a:spLocks noGrp="1" noChangeArrowheads="1"/>
          </p:cNvSpPr>
          <p:nvPr>
            <p:ph type="body" idx="1"/>
          </p:nvPr>
        </p:nvSpPr>
        <p:spPr bwMode="auto">
          <a:xfrm>
            <a:off x="539552" y="1124745"/>
            <a:ext cx="3456384"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800" b="1" i="0" u="none" strike="noStrike" cap="none" normalizeH="0" baseline="0" dirty="0">
                <a:ln>
                  <a:noFill/>
                </a:ln>
                <a:solidFill>
                  <a:schemeClr val="tx1"/>
                </a:solidFill>
                <a:effectLst/>
                <a:latin typeface="Arial" pitchFamily="34" charset="0"/>
                <a:ea typeface="MS Mincho" pitchFamily="49" charset="-128"/>
                <a:cs typeface="Arial" pitchFamily="34" charset="0"/>
              </a:rPr>
              <a:t>EMPLOIS ET FONCTIONS</a:t>
            </a:r>
          </a:p>
          <a:p>
            <a:pPr marL="0" marR="0" lvl="0" indent="0" algn="l" defTabSz="914400" rtl="0" eaLnBrk="1" fontAlgn="base" latinLnBrk="0" hangingPunct="1">
              <a:lnSpc>
                <a:spcPct val="100000"/>
              </a:lnSpc>
              <a:spcBef>
                <a:spcPct val="0"/>
              </a:spcBef>
              <a:spcAft>
                <a:spcPct val="0"/>
              </a:spcAft>
              <a:buClrTx/>
              <a:buSzTx/>
              <a:buFontTx/>
              <a:buNone/>
              <a:tabLst/>
            </a:pPr>
            <a:endParaRPr lang="fr-FR" altLang="fr-FR" sz="1800" b="1" dirty="0">
              <a:latin typeface="Arial" pitchFamily="34" charset="0"/>
              <a:ea typeface="MS Mincho" pitchFamily="49" charset="-128"/>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800" b="1" i="0" u="none" strike="noStrike" cap="none" normalizeH="0" baseline="0" dirty="0">
              <a:ln>
                <a:noFill/>
              </a:ln>
              <a:solidFill>
                <a:schemeClr val="tx1"/>
              </a:solidFill>
              <a:effectLst/>
              <a:latin typeface="Arial" pitchFamily="34" charset="0"/>
              <a:ea typeface="MS Mincho" pitchFamily="49" charset="-128"/>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fr-FR" altLang="fr-FR" sz="900" b="1" dirty="0">
              <a:latin typeface="Arial" pitchFamily="34" charset="0"/>
              <a:ea typeface="MS Mincho" pitchFamily="49" charset="-128"/>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900" b="1" i="0" u="none" strike="noStrike" cap="none" normalizeH="0" baseline="0" dirty="0">
              <a:ln>
                <a:noFill/>
              </a:ln>
              <a:solidFill>
                <a:schemeClr val="tx1"/>
              </a:solidFill>
              <a:effectLst/>
              <a:latin typeface="Arial" pitchFamily="34" charset="0"/>
              <a:ea typeface="MS Mincho" pitchFamily="49" charset="-128"/>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fr-FR" altLang="fr-FR" sz="900" b="1" dirty="0">
              <a:latin typeface="Arial" pitchFamily="34" charset="0"/>
              <a:ea typeface="MS Mincho" pitchFamily="49" charset="-128"/>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900" b="1" i="0" u="none" strike="noStrike" cap="none" normalizeH="0" baseline="0" dirty="0">
              <a:ln>
                <a:noFill/>
              </a:ln>
              <a:solidFill>
                <a:schemeClr val="tx1"/>
              </a:solidFill>
              <a:effectLst/>
              <a:latin typeface="Arial" pitchFamily="34" charset="0"/>
              <a:ea typeface="MS Mincho" pitchFamily="49" charset="-128"/>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fr-FR" altLang="fr-FR" sz="900" b="1" dirty="0">
              <a:latin typeface="Arial" pitchFamily="34" charset="0"/>
              <a:ea typeface="MS Mincho" pitchFamily="49" charset="-128"/>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900" b="1" i="0" u="none" strike="noStrike" cap="none" normalizeH="0" baseline="0" dirty="0">
              <a:ln>
                <a:noFill/>
              </a:ln>
              <a:solidFill>
                <a:schemeClr val="tx1"/>
              </a:solidFill>
              <a:effectLst/>
              <a:latin typeface="Arial" pitchFamily="34" charset="0"/>
              <a:ea typeface="MS Mincho" pitchFamily="49" charset="-128"/>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fr-FR" altLang="fr-FR" sz="900" b="1" dirty="0">
              <a:latin typeface="Arial" pitchFamily="34" charset="0"/>
              <a:ea typeface="MS Mincho" pitchFamily="49" charset="-128"/>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900" b="1" i="0" u="none" strike="noStrike" cap="none" normalizeH="0" baseline="0" dirty="0">
              <a:ln>
                <a:noFill/>
              </a:ln>
              <a:solidFill>
                <a:schemeClr val="tx1"/>
              </a:solidFill>
              <a:effectLst/>
              <a:latin typeface="Arial" pitchFamily="34" charset="0"/>
              <a:ea typeface="MS Mincho" pitchFamily="49" charset="-128"/>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fr-FR" altLang="fr-FR" sz="900" b="1" dirty="0">
              <a:latin typeface="Arial" pitchFamily="34" charset="0"/>
              <a:ea typeface="MS Mincho" pitchFamily="49" charset="-128"/>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900" b="1" i="0" u="none" strike="noStrike" cap="none" normalizeH="0" baseline="0" dirty="0">
              <a:ln>
                <a:noFill/>
              </a:ln>
              <a:solidFill>
                <a:schemeClr val="tx1"/>
              </a:solidFill>
              <a:effectLst/>
              <a:latin typeface="Arial" pitchFamily="34" charset="0"/>
              <a:ea typeface="MS Mincho" pitchFamily="49" charset="-128"/>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fr-FR" altLang="fr-FR" sz="900" b="1" dirty="0">
              <a:latin typeface="Arial" pitchFamily="34" charset="0"/>
              <a:ea typeface="MS Mincho" pitchFamily="49" charset="-128"/>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900" b="1" i="0" u="none" strike="noStrike" cap="none" normalizeH="0" baseline="0" dirty="0">
              <a:ln>
                <a:noFill/>
              </a:ln>
              <a:solidFill>
                <a:schemeClr val="tx1"/>
              </a:solidFill>
              <a:effectLst/>
              <a:latin typeface="Arial" pitchFamily="34" charset="0"/>
              <a:ea typeface="MS Mincho" pitchFamily="49" charset="-128"/>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fr-FR" altLang="fr-FR" sz="900" b="1" dirty="0">
              <a:latin typeface="Arial" pitchFamily="34" charset="0"/>
              <a:ea typeface="MS Mincho" pitchFamily="49" charset="-128"/>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900" b="1" i="0" u="none" strike="noStrike" cap="none" normalizeH="0" baseline="0" dirty="0">
              <a:ln>
                <a:noFill/>
              </a:ln>
              <a:solidFill>
                <a:schemeClr val="tx1"/>
              </a:solidFill>
              <a:effectLst/>
              <a:latin typeface="Arial" pitchFamily="34" charset="0"/>
              <a:ea typeface="MS Mincho" pitchFamily="49" charset="-128"/>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fr-FR" altLang="fr-FR" sz="900" b="1" dirty="0">
              <a:latin typeface="Arial" pitchFamily="34" charset="0"/>
              <a:ea typeface="MS Mincho" pitchFamily="49" charset="-128"/>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900" b="1" i="0" u="none" strike="noStrike" cap="none" normalizeH="0" baseline="0" dirty="0">
              <a:ln>
                <a:noFill/>
              </a:ln>
              <a:solidFill>
                <a:schemeClr val="tx1"/>
              </a:solidFill>
              <a:effectLst/>
              <a:latin typeface="Arial" pitchFamily="34" charset="0"/>
              <a:ea typeface="MS Mincho" pitchFamily="49" charset="-128"/>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900" b="1" i="0" u="none" strike="noStrike" cap="none" normalizeH="0" baseline="0" dirty="0">
              <a:ln>
                <a:noFill/>
              </a:ln>
              <a:solidFill>
                <a:schemeClr val="tx1"/>
              </a:solidFill>
              <a:effectLst/>
              <a:latin typeface="Arial" pitchFamily="34" charset="0"/>
              <a:ea typeface="MS Mincho" pitchFamily="49" charset="-128"/>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fr-FR" altLang="fr-FR" sz="900" b="1" dirty="0">
              <a:latin typeface="Arial" pitchFamily="34" charset="0"/>
              <a:ea typeface="MS Mincho" pitchFamily="49" charset="-128"/>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900" b="1" i="0" u="none" strike="noStrike" cap="none" normalizeH="0" baseline="0" dirty="0">
              <a:ln>
                <a:noFill/>
              </a:ln>
              <a:solidFill>
                <a:schemeClr val="tx1"/>
              </a:solidFill>
              <a:effectLst/>
              <a:latin typeface="Arial" pitchFamily="34" charset="0"/>
              <a:ea typeface="MS Mincho" pitchFamily="49" charset="-128"/>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fr-FR" altLang="fr-FR" sz="900" b="1" dirty="0">
              <a:latin typeface="Arial" pitchFamily="34" charset="0"/>
              <a:ea typeface="MS Mincho" pitchFamily="49" charset="-128"/>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900" b="1" i="0" u="none" strike="noStrike" cap="none" normalizeH="0" baseline="0" dirty="0">
              <a:ln>
                <a:noFill/>
              </a:ln>
              <a:solidFill>
                <a:schemeClr val="tx1"/>
              </a:solidFill>
              <a:effectLst/>
              <a:latin typeface="Arial" pitchFamily="34" charset="0"/>
              <a:ea typeface="MS Mincho" pitchFamily="49" charset="-128"/>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fr-FR" altLang="fr-FR" sz="900" b="1" dirty="0">
              <a:latin typeface="Arial" pitchFamily="34" charset="0"/>
              <a:ea typeface="MS Mincho" pitchFamily="49" charset="-128"/>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fr-FR" altLang="fr-FR" sz="900" b="1" dirty="0">
              <a:latin typeface="Arial" pitchFamily="34" charset="0"/>
              <a:ea typeface="MS Mincho" pitchFamily="49" charset="-128"/>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fr-FR" altLang="fr-FR" sz="900" b="1" dirty="0">
              <a:latin typeface="Arial" pitchFamily="34" charset="0"/>
              <a:ea typeface="MS Mincho" pitchFamily="49" charset="-128"/>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fr-FR" altLang="fr-FR" sz="900" b="1" dirty="0">
              <a:latin typeface="Arial" pitchFamily="34" charset="0"/>
              <a:ea typeface="MS Mincho" pitchFamily="49" charset="-128"/>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fr-FR" altLang="fr-FR" sz="900" b="1" dirty="0">
              <a:latin typeface="Arial" pitchFamily="34" charset="0"/>
              <a:ea typeface="MS Mincho" pitchFamily="49" charset="-128"/>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fr-FR" altLang="fr-FR" sz="900" b="1" dirty="0">
              <a:latin typeface="Arial" pitchFamily="34" charset="0"/>
              <a:ea typeface="MS Mincho" pitchFamily="49" charset="-128"/>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fr-FR" altLang="fr-FR" sz="900" b="1" dirty="0">
              <a:latin typeface="Arial" pitchFamily="34" charset="0"/>
              <a:ea typeface="MS Mincho" pitchFamily="49" charset="-128"/>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fr-FR" altLang="fr-FR" sz="900" b="1" dirty="0">
              <a:latin typeface="Arial" pitchFamily="34" charset="0"/>
              <a:ea typeface="MS Mincho" pitchFamily="49" charset="-128"/>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fr-FR" altLang="fr-FR" sz="900" b="1" dirty="0">
              <a:latin typeface="Arial" pitchFamily="34" charset="0"/>
              <a:ea typeface="MS Mincho" pitchFamily="49" charset="-128"/>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fr-FR" altLang="fr-FR" sz="900" b="1" dirty="0">
              <a:latin typeface="Arial" pitchFamily="34" charset="0"/>
              <a:ea typeface="MS Mincho" pitchFamily="49" charset="-128"/>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fr-FR" altLang="fr-FR" sz="900" b="1" dirty="0">
              <a:latin typeface="Arial" pitchFamily="34" charset="0"/>
              <a:ea typeface="MS Mincho" pitchFamily="49" charset="-128"/>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900" b="1" i="0" u="none" strike="noStrike" cap="none" normalizeH="0" baseline="0" dirty="0">
                <a:ln>
                  <a:noFill/>
                </a:ln>
                <a:solidFill>
                  <a:schemeClr val="tx1"/>
                </a:solidFill>
                <a:effectLst/>
                <a:latin typeface="Arial" pitchFamily="34" charset="0"/>
                <a:ea typeface="MS Mincho" pitchFamily="49" charset="-128"/>
                <a:cs typeface="Arial" pitchFamily="34" charset="0"/>
              </a:rPr>
              <a:t>(*)</a:t>
            </a:r>
            <a:r>
              <a:rPr kumimoji="0" lang="fr-FR" altLang="fr-FR" sz="900" b="0" i="0" u="none" strike="noStrike" cap="none" normalizeH="0" baseline="0" dirty="0">
                <a:ln>
                  <a:noFill/>
                </a:ln>
                <a:solidFill>
                  <a:schemeClr val="tx1"/>
                </a:solidFill>
                <a:effectLst/>
                <a:latin typeface="Arial" pitchFamily="34" charset="0"/>
                <a:ea typeface="MS Mincho" pitchFamily="49" charset="-128"/>
                <a:cs typeface="Arial" pitchFamily="34" charset="0"/>
              </a:rPr>
              <a:t> Ces emplois intègrent les caractéristiques d’emploi de l’esthéticien(ne) qualifié(e)</a:t>
            </a:r>
            <a:endParaRPr kumimoji="0" lang="fr-FR" altLang="fr-FR" sz="1800" b="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094532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539552" y="1268760"/>
            <a:ext cx="8136904" cy="5472608"/>
          </a:xfrm>
        </p:spPr>
        <p:txBody>
          <a:bodyPr>
            <a:normAutofit fontScale="70000" lnSpcReduction="20000"/>
          </a:bodyPr>
          <a:lstStyle/>
          <a:p>
            <a:pPr lvl="1"/>
            <a:r>
              <a:rPr lang="fr-FR" sz="2300" b="1" dirty="0"/>
              <a:t>CONDITIONS GÉNÉRALES D’EXERCICE</a:t>
            </a:r>
          </a:p>
          <a:p>
            <a:pPr lvl="1"/>
            <a:endParaRPr lang="fr-FR" sz="2300" b="1" dirty="0"/>
          </a:p>
          <a:p>
            <a:r>
              <a:rPr lang="fr-FR" sz="800" dirty="0"/>
              <a:t> </a:t>
            </a:r>
            <a:endParaRPr lang="fr-FR" sz="2800" dirty="0"/>
          </a:p>
          <a:p>
            <a:pPr lvl="0"/>
            <a:r>
              <a:rPr lang="fr-FR" u="sng" dirty="0"/>
              <a:t>Rappel des textes de loi</a:t>
            </a:r>
            <a:r>
              <a:rPr lang="fr-FR" dirty="0"/>
              <a:t>:</a:t>
            </a:r>
          </a:p>
          <a:p>
            <a:pPr lvl="0"/>
            <a:r>
              <a:rPr lang="fr-FR" dirty="0"/>
              <a:t>- article 16 de la loi du 5 juillet 1996 et du décret 98-246 du 2 avril 1998, modifiés:</a:t>
            </a:r>
            <a:endParaRPr lang="fr-FR" sz="1400" dirty="0"/>
          </a:p>
          <a:p>
            <a:r>
              <a:rPr lang="fr-FR" dirty="0"/>
              <a:t>« Toute personne exerçant des soins esthétiques autres que médicaux et paramédicaux, des modelages esthétiques de confort sans finalité médicale, doit justifier d’une qualification professionnelle ou être sous le contrôle effectif et permanent d’une personne qualifiée ».</a:t>
            </a:r>
            <a:endParaRPr lang="fr-FR" sz="1400" dirty="0"/>
          </a:p>
          <a:p>
            <a:r>
              <a:rPr lang="fr-FR" sz="800" dirty="0"/>
              <a:t> </a:t>
            </a:r>
            <a:endParaRPr lang="fr-FR" sz="2800" dirty="0"/>
          </a:p>
          <a:p>
            <a:pPr lvl="0"/>
            <a:r>
              <a:rPr lang="fr-FR" b="1" i="1" dirty="0"/>
              <a:t>- décret n° 2013-1261 du 27 décembre 2013 : </a:t>
            </a:r>
            <a:r>
              <a:rPr lang="fr-FR" i="1" dirty="0"/>
              <a:t> à la vente et à la mise à disposition du public de certains appareils utilisant des rayonnements ultraviolets </a:t>
            </a:r>
            <a:r>
              <a:rPr lang="fr-FR" b="1" dirty="0"/>
              <a:t>modifié par le</a:t>
            </a:r>
            <a:r>
              <a:rPr lang="fr-FR" i="1" dirty="0"/>
              <a:t> </a:t>
            </a:r>
            <a:r>
              <a:rPr lang="fr-FR" b="1" i="1" dirty="0"/>
              <a:t>décret n° 2016-1848 du 23 décembre 2016</a:t>
            </a:r>
            <a:r>
              <a:rPr lang="fr-FR" i="1" dirty="0"/>
              <a:t> relatif à la formation des professionnels qui mettent un appareil de bronzage à disposition du public ou qui participent à cette mise à disposition. </a:t>
            </a:r>
          </a:p>
          <a:p>
            <a:pPr lvl="0"/>
            <a:r>
              <a:rPr lang="fr-FR" b="1" i="1" dirty="0"/>
              <a:t>- arrêté du 29 juin 2017</a:t>
            </a:r>
            <a:r>
              <a:rPr lang="fr-FR" b="1" dirty="0"/>
              <a:t> </a:t>
            </a:r>
            <a:r>
              <a:rPr lang="fr-FR" i="1" dirty="0"/>
              <a:t>: formation préalable à la mise à disposition ou à la participation à la mise à disposition d’un appareil de bronzage au public ainsi qu’aux modalités de certification des organismes de formation et aux conditions d’accréditation des organismes certificateurs </a:t>
            </a:r>
            <a:r>
              <a:rPr lang="fr-FR" dirty="0"/>
              <a:t>complète ce dernier texte (ou toute nouvelle réglementation en vigueur).</a:t>
            </a:r>
            <a:endParaRPr lang="fr-FR" sz="1400" dirty="0"/>
          </a:p>
          <a:p>
            <a:r>
              <a:rPr lang="fr-FR" sz="800" dirty="0"/>
              <a:t> </a:t>
            </a:r>
            <a:endParaRPr lang="fr-FR" sz="2800" dirty="0"/>
          </a:p>
          <a:p>
            <a:pPr lvl="0"/>
            <a:r>
              <a:rPr lang="fr-FR" dirty="0"/>
              <a:t>Le ou la titulaire du diplôme doit s’attacher à :</a:t>
            </a:r>
            <a:endParaRPr lang="fr-FR" sz="1400" dirty="0"/>
          </a:p>
          <a:p>
            <a:r>
              <a:rPr lang="fr-FR" sz="800" dirty="0"/>
              <a:t> - </a:t>
            </a:r>
            <a:r>
              <a:rPr lang="fr-FR" dirty="0"/>
              <a:t>respecter la réglementation en matière d’hygiène et de sécurité au travail et adopter les comportements et attitudes conformes, en vue de garantir l’hygiène et la sécurité des personnes et des biens </a:t>
            </a:r>
            <a:endParaRPr lang="fr-FR" sz="1200" dirty="0"/>
          </a:p>
          <a:p>
            <a:r>
              <a:rPr lang="fr-FR" dirty="0"/>
              <a:t>- utiliser des produits cosmétiques et d’hygiène corporelle conformes à la réglementation adopter une démarche </a:t>
            </a:r>
            <a:r>
              <a:rPr lang="fr-FR" dirty="0" err="1"/>
              <a:t>éco-citoyenne</a:t>
            </a:r>
            <a:endParaRPr lang="fr-FR" dirty="0"/>
          </a:p>
          <a:p>
            <a:endParaRPr lang="fr-FR" sz="1200" dirty="0"/>
          </a:p>
          <a:p>
            <a:pPr lvl="0"/>
            <a:r>
              <a:rPr lang="fr-FR" dirty="0"/>
              <a:t>L’esthéticien(ne) qualifié(e) agit pour le bien-être et le confort de sa clientèle. L’utilisation de produits cosmétiques a pour but d’entretenir et d’embellir la peau et les phanères. L’activité nécessite une présentation soignée et des attitudes professionnelles dont discrétion, écoute, courtoisie, empathie.</a:t>
            </a:r>
            <a:endParaRPr lang="fr-FR" sz="1400" dirty="0"/>
          </a:p>
          <a:p>
            <a:endParaRPr lang="fr-FR" dirty="0"/>
          </a:p>
        </p:txBody>
      </p:sp>
      <p:sp>
        <p:nvSpPr>
          <p:cNvPr id="4" name="Titre 1"/>
          <p:cNvSpPr txBox="1">
            <a:spLocks/>
          </p:cNvSpPr>
          <p:nvPr/>
        </p:nvSpPr>
        <p:spPr>
          <a:xfrm>
            <a:off x="539552" y="404665"/>
            <a:ext cx="8136904" cy="1008112"/>
          </a:xfrm>
          <a:prstGeom prst="rect">
            <a:avLst/>
          </a:prstGeom>
        </p:spPr>
        <p:txBody>
          <a:bodyPr vert="horz" lIns="45720" tIns="0" rIns="45720" bIns="0" anchor="t">
            <a:normAutofit fontScale="90000"/>
          </a:bodyPr>
          <a:lstStyle>
            <a:lvl1pPr algn="l" rtl="0" eaLnBrk="1" latinLnBrk="0" hangingPunct="1">
              <a:spcBef>
                <a:spcPct val="0"/>
              </a:spcBef>
              <a:buNone/>
              <a:defRPr kumimoji="0" sz="4200" b="1" kern="1200"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mj-lt"/>
                <a:ea typeface="+mj-ea"/>
                <a:cs typeface="+mj-cs"/>
              </a:defRPr>
            </a:lvl1pPr>
          </a:lstStyle>
          <a:p>
            <a:r>
              <a:rPr lang="fr-FR" dirty="0"/>
              <a:t>Référentiel d’activités professionnelles</a:t>
            </a:r>
          </a:p>
        </p:txBody>
      </p:sp>
    </p:spTree>
    <p:extLst>
      <p:ext uri="{BB962C8B-B14F-4D97-AF65-F5344CB8AC3E}">
        <p14:creationId xmlns:p14="http://schemas.microsoft.com/office/powerpoint/2010/main" val="2286864260"/>
      </p:ext>
    </p:extLst>
  </p:cSld>
  <p:clrMapOvr>
    <a:masterClrMapping/>
  </p:clrMapOvr>
</p:sld>
</file>

<file path=ppt/theme/theme1.xml><?xml version="1.0" encoding="utf-8"?>
<a:theme xmlns:a="http://schemas.openxmlformats.org/drawingml/2006/main" name="Technique">
  <a:themeElements>
    <a:clrScheme name="Technique">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que">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que">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3974</TotalTime>
  <Words>1663</Words>
  <Application>Microsoft Office PowerPoint</Application>
  <PresentationFormat>Affichage à l'écran (4:3)</PresentationFormat>
  <Paragraphs>768</Paragraphs>
  <Slides>33</Slides>
  <Notes>28</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33</vt:i4>
      </vt:variant>
    </vt:vector>
  </HeadingPairs>
  <TitlesOfParts>
    <vt:vector size="42" baseType="lpstr">
      <vt:lpstr>MS Mincho</vt:lpstr>
      <vt:lpstr>ＭＳ Ｐゴシック</vt:lpstr>
      <vt:lpstr>Arial</vt:lpstr>
      <vt:lpstr>Calibri</vt:lpstr>
      <vt:lpstr>Century Gothic</vt:lpstr>
      <vt:lpstr>Franklin Gothic Book</vt:lpstr>
      <vt:lpstr>Times New Roman</vt:lpstr>
      <vt:lpstr>Wingdings 2</vt:lpstr>
      <vt:lpstr>Technique</vt:lpstr>
      <vt:lpstr>PRESENTATION de la  rEnovation du REFERENTIEL CAP ESTHETIQUE COSMETIQUE PARFUMERIE</vt:lpstr>
      <vt:lpstr>RENOVATION DU CAP ECP</vt:lpstr>
      <vt:lpstr>RENOVATION DU CAP ECP</vt:lpstr>
      <vt:lpstr>Présentation PowerPoint</vt:lpstr>
      <vt:lpstr>Présentation PowerPoint</vt:lpstr>
      <vt:lpstr>Référentiel d’activités professionnelles</vt:lpstr>
      <vt:lpstr>Référentiel d’activités professionnelles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    Pôle 1</vt:lpstr>
      <vt:lpstr>    Pôle 2</vt:lpstr>
      <vt:lpstr>    Pôle 3</vt:lpstr>
      <vt:lpstr>    Pôle 3</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DU NOUVEAU REFERENTIEL DU CAP ECP</dc:title>
  <dc:creator>rectorat</dc:creator>
  <cp:lastModifiedBy>Cecile Peres</cp:lastModifiedBy>
  <cp:revision>122</cp:revision>
  <dcterms:created xsi:type="dcterms:W3CDTF">2018-10-07T16:31:46Z</dcterms:created>
  <dcterms:modified xsi:type="dcterms:W3CDTF">2018-11-18T16:35:35Z</dcterms:modified>
</cp:coreProperties>
</file>