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97" r:id="rId4"/>
    <p:sldId id="296" r:id="rId5"/>
    <p:sldId id="295" r:id="rId6"/>
    <p:sldId id="287" r:id="rId7"/>
    <p:sldId id="298" r:id="rId8"/>
    <p:sldId id="299" r:id="rId9"/>
    <p:sldId id="300" r:id="rId10"/>
    <p:sldId id="301" r:id="rId11"/>
    <p:sldId id="277" r:id="rId12"/>
    <p:sldId id="293" r:id="rId13"/>
    <p:sldId id="294" r:id="rId14"/>
  </p:sldIdLst>
  <p:sldSz cx="12188825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>
        <p:scale>
          <a:sx n="70" d="100"/>
          <a:sy n="70" d="100"/>
        </p:scale>
        <p:origin x="-696" y="-7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38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A761C43-90B0-443C-86EC-3C0DD5DA01AA}" type="datetime1">
              <a:rPr lang="fr-FR" smtClean="0"/>
              <a:t>30/10/2019</a:t>
            </a:fld>
            <a:endParaRPr lang="fr-FR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F69C82B5-293F-43D8-BDBA-2AB8C5A97E24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4" name="Espace réservé de l’image des diapositives 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fr-FR" smtClean="0"/>
              <a:pPr rtl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6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0" name="Rectangle 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1" name="Rectangle 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2" name="Rectangle 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3" name="Connecteur droit 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 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15" name="Connecteur droit 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 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smtClean="0"/>
              <a:t>Modifier le style des sous-titres du masque</a:t>
            </a:r>
            <a:endParaRPr lang="fr-FR" noProof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CB63F34-E62A-42EB-8BBE-5D97981BDF99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28D6F8-A827-43B4-8C73-878D7AB60B7E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0" name="Rectangle 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1" name="Connecteur droit 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 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EE86DE-C0F5-4589-B42C-0AB3ABDBEEBE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D930E9-522E-4B98-907D-6FC3AD7E907B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 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0" name="Rectangle 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4" name="Rectangle 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1" name="Rectangle 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22" name="Connecteur droit 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 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cxnSp>
        <p:nvCxnSpPr>
          <p:cNvPr id="23" name="Connecteur droit 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 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7" name="Rectangle 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8" name="Rectangle 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29" name="Rectangle 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30" name="Rectangle 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31" name="Connecteur droit 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 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cxnSp>
        <p:nvCxnSpPr>
          <p:cNvPr id="33" name="Connecteur droit 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 1"/>
          <p:cNvSpPr>
            <a:spLocks noGrp="1"/>
          </p:cNvSpPr>
          <p:nvPr>
            <p:ph type="title" hasCustomPrompt="1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081AF74-AAE7-463E-86C0-EE02064F8F51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F495EE-B4EF-444D-88BC-CEAB1749D92D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5F29F0-A14F-4F4F-8A89-9D96995D09F4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8" name="Espace réservé du pied de page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9" name="Espace réservé du numéro de diapositive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5A8DC8-1EBC-45BD-B5DA-23DB3A320D95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6" name="Rectangle 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cxnSp>
        <p:nvCxnSpPr>
          <p:cNvPr id="7" name="Connecteur droit 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 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9DDFE8-5D0F-4294-BF0D-BCBA491BB07D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cxnSp>
        <p:nvCxnSpPr>
          <p:cNvPr id="10" name="Connecteur droit 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 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title" hasCustomPrompt="1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1C5F71-8AAC-4C18-9BBC-93A1054C5EED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1828A8D0-70DF-4270-BFE1-B980037453FE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10" name="Connecteur droit 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fr-FR" noProof="0"/>
          </a:p>
        </p:txBody>
      </p:sp>
      <p:sp>
        <p:nvSpPr>
          <p:cNvPr id="8" name="Rectangle 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 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fr-FR" noProof="0"/>
          </a:p>
        </p:txBody>
      </p:sp>
      <p:sp>
        <p:nvSpPr>
          <p:cNvPr id="13" name="Rectangle 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4" name="Connecteur droit 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 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cxnSp>
        <p:nvCxnSpPr>
          <p:cNvPr id="16" name="Connecteur droit 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CC995AA8-4435-43C9-8D68-A9F4972684AF}" type="datetime1">
              <a:rPr lang="fr-FR" noProof="0" smtClean="0"/>
              <a:t>30/10/2019</a:t>
            </a:fld>
            <a:endParaRPr lang="fr-FR" noProof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42084" y="404664"/>
            <a:ext cx="8329031" cy="951935"/>
          </a:xfrm>
        </p:spPr>
        <p:txBody>
          <a:bodyPr rtlCol="0"/>
          <a:lstStyle/>
          <a:p>
            <a:pPr rtl="0"/>
            <a:r>
              <a:rPr lang="fr-FR" dirty="0" smtClean="0"/>
              <a:t>Travail des automatismes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070076" y="1556792"/>
            <a:ext cx="7516442" cy="1656184"/>
          </a:xfrm>
        </p:spPr>
        <p:txBody>
          <a:bodyPr rtlCol="0">
            <a:normAutofit fontScale="92500" lnSpcReduction="10000"/>
          </a:bodyPr>
          <a:lstStyle/>
          <a:p>
            <a:pPr marL="457200" indent="-457200" rtl="0">
              <a:buFontTx/>
              <a:buChar char="-"/>
            </a:pPr>
            <a:r>
              <a:rPr lang="fr-FR" dirty="0" smtClean="0"/>
              <a:t>Puissances de 10</a:t>
            </a:r>
          </a:p>
          <a:p>
            <a:pPr marL="457200" indent="-457200" rtl="0">
              <a:buFontTx/>
              <a:buChar char="-"/>
            </a:pPr>
            <a:r>
              <a:rPr lang="fr-FR" dirty="0" smtClean="0"/>
              <a:t>Conversions d’unités</a:t>
            </a:r>
          </a:p>
          <a:p>
            <a:pPr marL="457200" indent="-457200">
              <a:buFontTx/>
              <a:buChar char="-"/>
            </a:pPr>
            <a:r>
              <a:rPr lang="fr-FR" dirty="0"/>
              <a:t>Pourcentages et </a:t>
            </a:r>
            <a:r>
              <a:rPr lang="fr-FR" dirty="0" smtClean="0"/>
              <a:t>proportions</a:t>
            </a:r>
          </a:p>
          <a:p>
            <a:pPr marL="457200" indent="-457200" rtl="0">
              <a:buFontTx/>
              <a:buChar char="-"/>
            </a:pPr>
            <a:r>
              <a:rPr lang="fr-FR" dirty="0" smtClean="0"/>
              <a:t>Formules littérales</a:t>
            </a:r>
          </a:p>
          <a:p>
            <a:pPr rtl="0"/>
            <a:endParaRPr lang="fr-FR" dirty="0" smtClean="0"/>
          </a:p>
          <a:p>
            <a:pPr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Dans un</a:t>
            </a:r>
            <a:r>
              <a:rPr lang="fr-FR" dirty="0" smtClean="0"/>
              <a:t> four solaire, les héliostats renvoient 30% de l’éclairement reçu initialement puis le grand miroir renvoie 35% de ces 30%</a:t>
            </a:r>
          </a:p>
          <a:p>
            <a:pPr marL="0" indent="0">
              <a:buNone/>
            </a:pPr>
            <a:r>
              <a:rPr lang="fr-FR" dirty="0" smtClean="0"/>
              <a:t>Quelle proportion de l’éclairement initial est-elle renvoyée par l’ensemble du système?</a:t>
            </a:r>
            <a:endParaRPr lang="fr-FR" dirty="0" smtClean="0"/>
          </a:p>
          <a:p>
            <a:pPr marL="0" indent="0">
              <a:buNone/>
            </a:pPr>
            <a:endParaRPr lang="fr-FR" dirty="0">
              <a:sym typeface="Symbol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865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593437" y="1417637"/>
            <a:ext cx="7669328" cy="1723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84317" y="1700808"/>
                <a:ext cx="8830575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/>
                  <a:t>On rappelle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fr-FR" sz="2800" b="0" i="1" smtClean="0">
                        <a:latin typeface="Cambria Math"/>
                      </a:rPr>
                      <m:t>=</m:t>
                    </m:r>
                    <m:r>
                      <a:rPr lang="fr-FR" sz="2800" b="0" i="1" smtClean="0">
                        <a:latin typeface="Cambria Math"/>
                      </a:rPr>
                      <m:t>𝐸</m:t>
                    </m:r>
                    <m:r>
                      <a:rPr lang="fr-FR" sz="28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fr-FR" sz="2800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fr-FR" sz="2800" dirty="0" smtClean="0"/>
              </a:p>
              <a:p>
                <a:r>
                  <a:rPr lang="fr-FR" sz="2800" dirty="0" smtClean="0"/>
                  <a:t>avec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i="1">
                            <a:latin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fr-FR" sz="2800" dirty="0" smtClean="0"/>
                  <a:t> : Puissance maximale d’entrée</a:t>
                </a:r>
              </a:p>
              <a:p>
                <a:pPr lvl="2"/>
                <a:r>
                  <a:rPr lang="fr-FR" sz="2800" dirty="0" smtClean="0"/>
                  <a:t>E : éclairement reçu</a:t>
                </a:r>
              </a:p>
              <a:p>
                <a:pPr lvl="2"/>
                <a:r>
                  <a:rPr lang="fr-FR" sz="2800" dirty="0" smtClean="0"/>
                  <a:t>S : surface</a:t>
                </a:r>
              </a:p>
              <a:p>
                <a:r>
                  <a:rPr lang="fr-FR" sz="2800" dirty="0" smtClean="0"/>
                  <a:t>1/ Exprimer E en fonction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i="1">
                            <a:latin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fr-FR" sz="2800" dirty="0" smtClean="0"/>
                  <a:t> et de S</a:t>
                </a:r>
                <a:endParaRPr lang="fr-FR" sz="2800" dirty="0" smtClean="0">
                  <a:ea typeface="Cambria Math"/>
                </a:endParaRPr>
              </a:p>
              <a:p>
                <a:r>
                  <a:rPr lang="fr-FR" sz="2800" dirty="0" smtClean="0"/>
                  <a:t>2/ Exprimer S en fonction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i="1">
                            <a:latin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fr-FR" sz="2800" dirty="0"/>
                  <a:t> et </a:t>
                </a:r>
                <a:r>
                  <a:rPr lang="fr-FR" sz="2800"/>
                  <a:t>de </a:t>
                </a:r>
                <a:r>
                  <a:rPr lang="fr-FR" sz="2800" smtClean="0"/>
                  <a:t>E</a:t>
                </a:r>
                <a:endParaRPr lang="fr-FR" sz="2800" dirty="0">
                  <a:ea typeface="Cambria Math"/>
                </a:endParaRPr>
              </a:p>
              <a:p>
                <a:endParaRPr lang="fr-FR" sz="2800" dirty="0" smtClean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17" y="1700808"/>
                <a:ext cx="8830575" cy="3108543"/>
              </a:xfrm>
              <a:prstGeom prst="rect">
                <a:avLst/>
              </a:prstGeom>
              <a:blipFill rotWithShape="1">
                <a:blip r:embed="rId2"/>
                <a:stretch>
                  <a:fillRect l="-1450" t="-17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71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593437" y="1417637"/>
            <a:ext cx="7669328" cy="1723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84317" y="1700808"/>
                <a:ext cx="8830575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/>
                  <a:t>On sait que la surface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fr-FR" sz="2800" dirty="0" smtClean="0"/>
                  <a:t> d’un disque est donnée par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/>
                        <a:ea typeface="Cambria Math"/>
                      </a:rPr>
                      <m:t>𝑆</m:t>
                    </m:r>
                    <m:r>
                      <a:rPr lang="fr-FR" sz="2800" i="1" dirty="0" smtClean="0">
                        <a:latin typeface="Cambria Math"/>
                      </a:rPr>
                      <m:t>=</m:t>
                    </m:r>
                    <m:r>
                      <a:rPr lang="el-GR" sz="2800" i="1" dirty="0" smtClean="0">
                        <a:latin typeface="Cambria Math"/>
                      </a:rPr>
                      <m:t>𝜋</m:t>
                    </m:r>
                    <m:sSup>
                      <m:sSup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800" i="1" dirty="0" smtClean="0">
                            <a:latin typeface="Cambria Math"/>
                          </a:rPr>
                          <m:t>𝑟</m:t>
                        </m:r>
                      </m:e>
                      <m:sup>
                        <m:r>
                          <a:rPr lang="fr-FR" sz="280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fr-FR" sz="2800" dirty="0" smtClean="0"/>
              </a:p>
              <a:p>
                <a:r>
                  <a:rPr lang="fr-FR" sz="2800" dirty="0" smtClean="0"/>
                  <a:t>avec </a:t>
                </a:r>
                <a14:m>
                  <m:oMath xmlns:m="http://schemas.openxmlformats.org/officeDocument/2006/math">
                    <m:r>
                      <a:rPr lang="fr-FR" sz="2800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fr-FR" sz="2800" dirty="0" smtClean="0"/>
                  <a:t>: </a:t>
                </a:r>
                <a:r>
                  <a:rPr lang="fr-FR" sz="2800" dirty="0" smtClean="0"/>
                  <a:t>rayon du disque</a:t>
                </a:r>
              </a:p>
              <a:p>
                <a:endParaRPr lang="fr-FR" sz="2800" dirty="0" smtClean="0"/>
              </a:p>
              <a:p>
                <a:r>
                  <a:rPr lang="fr-FR" sz="2800" dirty="0" smtClean="0"/>
                  <a:t> </a:t>
                </a:r>
                <a:r>
                  <a:rPr lang="fr-FR" sz="2800" dirty="0" smtClean="0"/>
                  <a:t>Exprimer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/>
                      </a:rPr>
                      <m:t>𝑟</m:t>
                    </m:r>
                  </m:oMath>
                </a14:m>
                <a:r>
                  <a:rPr lang="fr-FR" sz="2800" dirty="0" smtClean="0"/>
                  <a:t>  </a:t>
                </a:r>
                <a:r>
                  <a:rPr lang="fr-FR" sz="2800" dirty="0" smtClean="0"/>
                  <a:t>en fonction </a:t>
                </a:r>
                <a:r>
                  <a:rPr lang="fr-FR" sz="2800" dirty="0" smtClean="0"/>
                  <a:t>de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fr-FR" sz="2800" dirty="0" smtClean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17" y="1700808"/>
                <a:ext cx="8830575" cy="2246769"/>
              </a:xfrm>
              <a:prstGeom prst="rect">
                <a:avLst/>
              </a:prstGeom>
              <a:blipFill rotWithShape="1">
                <a:blip r:embed="rId2"/>
                <a:stretch>
                  <a:fillRect l="-1450" t="-2439" b="-67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05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593437" y="1417637"/>
            <a:ext cx="7669328" cy="1723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84317" y="1700808"/>
                <a:ext cx="8830575" cy="35547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/>
                  <a:t>On sait que le rendement d’un four solaire vérifie :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fr-FR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800" dirty="0" smtClean="0"/>
              </a:p>
              <a:p>
                <a:r>
                  <a:rPr lang="fr-FR" sz="2800" dirty="0" smtClean="0"/>
                  <a:t>Où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r-FR" sz="2800" dirty="0" smtClean="0"/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fr-FR" sz="2800" dirty="0" smtClean="0"/>
                  <a:t> sont les puissances en sortie et en entrée</a:t>
                </a:r>
              </a:p>
              <a:p>
                <a:endParaRPr lang="fr-FR" sz="2800" dirty="0" smtClean="0"/>
              </a:p>
              <a:p>
                <a:r>
                  <a:rPr lang="fr-FR" sz="2800" dirty="0" smtClean="0"/>
                  <a:t> 1/ Exprimer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r-FR" sz="2800" dirty="0" smtClean="0"/>
                  <a:t>  </a:t>
                </a:r>
                <a:r>
                  <a:rPr lang="fr-FR" sz="2800" dirty="0" smtClean="0"/>
                  <a:t>en fonction </a:t>
                </a:r>
                <a:r>
                  <a:rPr lang="fr-FR" sz="2800" dirty="0" smtClean="0"/>
                  <a:t>de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fr-FR" sz="2800" dirty="0" smtClean="0"/>
                  <a:t> et de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/>
                        <a:ea typeface="Cambria Math"/>
                      </a:rPr>
                      <m:t>𝜂</m:t>
                    </m:r>
                  </m:oMath>
                </a14:m>
                <a:endParaRPr lang="fr-FR" sz="2800" dirty="0" smtClean="0"/>
              </a:p>
              <a:p>
                <a:r>
                  <a:rPr lang="fr-FR" sz="2800" dirty="0"/>
                  <a:t> </a:t>
                </a:r>
                <a:r>
                  <a:rPr lang="fr-FR" sz="2800" dirty="0" smtClean="0"/>
                  <a:t> 2/ </a:t>
                </a:r>
                <a:r>
                  <a:rPr lang="fr-FR" sz="2800" dirty="0"/>
                  <a:t>Exprimer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fr-FR" sz="2800" dirty="0"/>
                  <a:t>  en fonction de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fr-FR" sz="28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fr-FR" sz="2800" dirty="0"/>
                  <a:t> et de </a:t>
                </a:r>
                <a14:m>
                  <m:oMath xmlns:m="http://schemas.openxmlformats.org/officeDocument/2006/math">
                    <m:r>
                      <a:rPr lang="fr-FR" sz="2800" i="1">
                        <a:latin typeface="Cambria Math"/>
                        <a:ea typeface="Cambria Math"/>
                      </a:rPr>
                      <m:t>𝜂</m:t>
                    </m:r>
                  </m:oMath>
                </a14:m>
                <a:endParaRPr lang="fr-FR" sz="2800" dirty="0"/>
              </a:p>
              <a:p>
                <a:endParaRPr lang="fr-FR" sz="2800" dirty="0" smtClean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17" y="1700808"/>
                <a:ext cx="8830575" cy="3554756"/>
              </a:xfrm>
              <a:prstGeom prst="rect">
                <a:avLst/>
              </a:prstGeom>
              <a:blipFill rotWithShape="1">
                <a:blip r:embed="rId2"/>
                <a:stretch>
                  <a:fillRect l="-1450" t="-15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8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/>
                  <a:t>Ecrire les expressions suivantes sous la forme d’une puissance de dix : </a:t>
                </a:r>
              </a:p>
              <a:p>
                <a:pPr marL="0" indent="0">
                  <a:buNone/>
                </a:pPr>
                <a:r>
                  <a:rPr lang="fr-FR" dirty="0"/>
                  <a:t>A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fr-FR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fr-FR" dirty="0"/>
              </a:p>
              <a:p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B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−5</m:t>
                        </m:r>
                      </m:sup>
                    </m:sSup>
                    <m:r>
                      <a:rPr lang="fr-FR" i="1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46" t="-21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37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/>
                  <a:t>Ecrire les expressions suivantes sous la forme d’une puissance de dix : </a:t>
                </a:r>
              </a:p>
              <a:p>
                <a:pPr marL="0" indent="0">
                  <a:buNone/>
                </a:pPr>
                <a:r>
                  <a:rPr lang="fr-FR" dirty="0"/>
                  <a:t/>
                </a:r>
                <a:br>
                  <a:rPr lang="fr-FR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10</m:t>
                        </m:r>
                      </m:num>
                      <m:den>
                        <m:sSup>
                          <m:sSupPr>
                            <m:ctrlPr>
                              <a:rPr lang="fr-F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fr-FR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i="1">
                        <a:latin typeface="Cambria Math"/>
                      </a:rPr>
                      <m:t>= ?</m:t>
                    </m:r>
                  </m:oMath>
                </a14:m>
                <a:r>
                  <a:rPr lang="fr-FR" dirty="0" smtClean="0"/>
                  <a:t> </a:t>
                </a:r>
                <a:r>
                  <a:rPr lang="fr-FR" dirty="0"/>
                  <a:t/>
                </a:r>
                <a:br>
                  <a:rPr lang="fr-FR" dirty="0"/>
                </a:br>
                <a:r>
                  <a:rPr lang="fr-FR" dirty="0"/>
                  <a:t/>
                </a:r>
                <a:br>
                  <a:rPr lang="fr-FR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fr-FR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F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fr-FR" i="1"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</m:den>
                    </m:f>
                    <m:r>
                      <a:rPr lang="fr-FR" i="1">
                        <a:latin typeface="Cambria Math"/>
                      </a:rPr>
                      <m:t>= ?</m:t>
                    </m:r>
                  </m:oMath>
                </a14:m>
                <a:r>
                  <a:rPr lang="fr-FR" dirty="0"/>
                  <a:t> </a:t>
                </a:r>
                <a:endParaRPr lang="fr-FR" dirty="0" smtClean="0"/>
              </a:p>
              <a:p>
                <a:pPr marL="0" indent="0">
                  <a:buNone/>
                </a:pPr>
                <a:r>
                  <a:rPr lang="fr-FR" dirty="0"/>
                  <a:t/>
                </a:r>
                <a:br>
                  <a:rPr lang="fr-FR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fr-FR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fr-FR" i="1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fr-FR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46" t="-21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9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Convertir les grandeurs suivantes dans les unités du système international en utilisant les puissances de 10 :</a:t>
            </a:r>
          </a:p>
          <a:p>
            <a:pPr marL="0" indent="0">
              <a:buNone/>
            </a:pPr>
            <a:r>
              <a:rPr lang="fr-FR" dirty="0" smtClean="0"/>
              <a:t>1/ 2,8 MW</a:t>
            </a:r>
          </a:p>
          <a:p>
            <a:pPr marL="0" indent="0">
              <a:buNone/>
            </a:pPr>
            <a:r>
              <a:rPr lang="fr-FR" dirty="0" smtClean="0"/>
              <a:t>2/ 80 cm</a:t>
            </a:r>
            <a:endParaRPr lang="fr-FR" dirty="0" smtClean="0">
              <a:sym typeface="Symbol"/>
            </a:endParaRPr>
          </a:p>
          <a:p>
            <a:pPr marL="0" indent="0">
              <a:buNone/>
            </a:pPr>
            <a:r>
              <a:rPr lang="fr-FR" dirty="0" smtClean="0">
                <a:sym typeface="Symbol"/>
              </a:rPr>
              <a:t>3/ 10 mm</a:t>
            </a:r>
          </a:p>
          <a:p>
            <a:pPr marL="0" indent="0">
              <a:buNone/>
            </a:pPr>
            <a:endParaRPr lang="fr-FR" dirty="0">
              <a:sym typeface="Symbol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980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 smtClean="0"/>
                  <a:t>Convertir les grandeurs suivantes 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dirty="0" smtClean="0"/>
                  <a:t> </a:t>
                </a:r>
                <a:r>
                  <a:rPr lang="fr-FR" dirty="0" smtClean="0"/>
                  <a:t>en utilisant les puissances de 10 :</a:t>
                </a:r>
              </a:p>
              <a:p>
                <a:pPr marL="0" indent="0">
                  <a:buNone/>
                </a:pPr>
                <a:r>
                  <a:rPr lang="fr-FR" dirty="0" smtClean="0"/>
                  <a:t>1/ </a:t>
                </a:r>
                <a:r>
                  <a:rPr lang="fr-FR" dirty="0" smtClean="0"/>
                  <a:t>1200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𝑑𝑚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fr-FR" dirty="0" smtClean="0"/>
              </a:p>
              <a:p>
                <a:pPr marL="0" indent="0">
                  <a:buNone/>
                </a:pPr>
                <a:r>
                  <a:rPr lang="fr-FR" dirty="0" smtClean="0"/>
                  <a:t>2/ </a:t>
                </a:r>
                <a:r>
                  <a:rPr lang="fr-FR" dirty="0" smtClean="0"/>
                  <a:t>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h</m:t>
                        </m:r>
                        <m:r>
                          <a:rPr lang="fr-FR" i="1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endParaRPr lang="fr-FR" dirty="0" smtClean="0">
                  <a:sym typeface="Symbol"/>
                </a:endParaRPr>
              </a:p>
              <a:p>
                <a:pPr marL="0" indent="0">
                  <a:buNone/>
                </a:pPr>
                <a:r>
                  <a:rPr lang="fr-FR" dirty="0" smtClean="0">
                    <a:sym typeface="Symbol"/>
                  </a:rPr>
                  <a:t>3</a:t>
                </a:r>
                <a:r>
                  <a:rPr lang="fr-FR" dirty="0" smtClean="0">
                    <a:sym typeface="Symbol"/>
                  </a:rPr>
                  <a:t>/ </a:t>
                </a:r>
                <a:r>
                  <a:rPr lang="fr-FR" dirty="0" smtClean="0">
                    <a:sym typeface="Symbol"/>
                  </a:rPr>
                  <a:t>12,5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𝑑</m:t>
                        </m:r>
                        <m:r>
                          <a:rPr lang="fr-FR" b="0" i="1" smtClean="0">
                            <a:latin typeface="Cambria Math"/>
                          </a:rPr>
                          <m:t>𝑎</m:t>
                        </m:r>
                        <m:r>
                          <a:rPr lang="fr-FR" i="1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fr-FR" i="1">
                        <a:latin typeface="Cambria Math"/>
                      </a:rPr>
                      <m:t> </m:t>
                    </m:r>
                  </m:oMath>
                </a14:m>
                <a:endParaRPr lang="fr-FR" dirty="0" smtClean="0">
                  <a:sym typeface="Symbol"/>
                </a:endParaRPr>
              </a:p>
              <a:p>
                <a:pPr marL="0" indent="0">
                  <a:buNone/>
                </a:pPr>
                <a:endParaRPr lang="fr-FR" dirty="0">
                  <a:sym typeface="Symbol"/>
                </a:endParaRP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46" t="-21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477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Exprimer </a:t>
            </a:r>
            <a:r>
              <a:rPr lang="fr-FR" b="1" dirty="0"/>
              <a:t>en notation scientifique </a:t>
            </a:r>
            <a:r>
              <a:rPr lang="fr-FR" dirty="0"/>
              <a:t>et en mètres les longueurs suivantes :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1/ 500 </a:t>
            </a:r>
            <a:r>
              <a:rPr lang="fr-FR" dirty="0" smtClean="0"/>
              <a:t>hm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2/ 0,2 </a:t>
            </a:r>
            <a:r>
              <a:rPr lang="fr-FR" dirty="0" smtClean="0">
                <a:sym typeface="Symbol"/>
              </a:rPr>
              <a:t>km</a:t>
            </a:r>
            <a:endParaRPr lang="fr-FR" dirty="0" smtClean="0">
              <a:sym typeface="Symbol"/>
            </a:endParaRPr>
          </a:p>
          <a:p>
            <a:pPr marL="0" indent="0">
              <a:buNone/>
            </a:pPr>
            <a:r>
              <a:rPr lang="fr-FR" dirty="0" smtClean="0">
                <a:sym typeface="Symbol"/>
              </a:rPr>
              <a:t>3/ 12,5 mm</a:t>
            </a:r>
          </a:p>
          <a:p>
            <a:pPr marL="0" indent="0">
              <a:buNone/>
            </a:pPr>
            <a:endParaRPr lang="fr-FR" dirty="0">
              <a:sym typeface="Symbol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73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Calculer : </a:t>
            </a:r>
          </a:p>
          <a:p>
            <a:pPr marL="0" indent="0">
              <a:buNone/>
            </a:pPr>
            <a:r>
              <a:rPr lang="fr-FR" dirty="0" smtClean="0">
                <a:sym typeface="Symbol"/>
              </a:rPr>
              <a:t>1/ 10% de 125</a:t>
            </a:r>
          </a:p>
          <a:p>
            <a:pPr marL="0" indent="0">
              <a:buNone/>
            </a:pPr>
            <a:r>
              <a:rPr lang="fr-FR" dirty="0" smtClean="0">
                <a:sym typeface="Symbol"/>
              </a:rPr>
              <a:t>2/ 40 % de 2000</a:t>
            </a:r>
          </a:p>
          <a:p>
            <a:pPr marL="0" indent="0">
              <a:buNone/>
            </a:pPr>
            <a:r>
              <a:rPr lang="fr-FR" dirty="0" smtClean="0">
                <a:sym typeface="Symbol"/>
              </a:rPr>
              <a:t>2/ 35% de 1 million</a:t>
            </a:r>
            <a:endParaRPr lang="fr-FR" dirty="0" smtClean="0">
              <a:sym typeface="Symbol"/>
            </a:endParaRPr>
          </a:p>
          <a:p>
            <a:pPr marL="0" indent="0">
              <a:buNone/>
            </a:pPr>
            <a:endParaRPr lang="fr-FR" dirty="0">
              <a:sym typeface="Symbol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70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Un four solaire renvoie 35% des 2,8 MW reçus par éclairement</a:t>
            </a:r>
          </a:p>
          <a:p>
            <a:pPr marL="0" indent="0">
              <a:buNone/>
            </a:pPr>
            <a:r>
              <a:rPr lang="fr-FR" dirty="0" smtClean="0"/>
              <a:t>Quelle est la puissance renvoyée par ce four en MW?</a:t>
            </a:r>
          </a:p>
          <a:p>
            <a:pPr marL="0" indent="0">
              <a:buNone/>
            </a:pPr>
            <a:endParaRPr lang="fr-FR" dirty="0">
              <a:sym typeface="Symbol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057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Calculer : </a:t>
            </a:r>
          </a:p>
          <a:p>
            <a:pPr marL="0" indent="0">
              <a:buNone/>
            </a:pPr>
            <a:r>
              <a:rPr lang="fr-FR" dirty="0">
                <a:sym typeface="Symbol"/>
              </a:rPr>
              <a:t>1/ 10% de </a:t>
            </a:r>
            <a:r>
              <a:rPr lang="fr-FR" dirty="0" smtClean="0">
                <a:sym typeface="Symbol"/>
              </a:rPr>
              <a:t>30%</a:t>
            </a:r>
            <a:endParaRPr lang="fr-FR" dirty="0">
              <a:sym typeface="Symbol"/>
            </a:endParaRPr>
          </a:p>
          <a:p>
            <a:pPr marL="0" indent="0">
              <a:buNone/>
            </a:pPr>
            <a:r>
              <a:rPr lang="fr-FR" dirty="0">
                <a:sym typeface="Symbol"/>
              </a:rPr>
              <a:t>2/ 40 % de </a:t>
            </a:r>
            <a:r>
              <a:rPr lang="fr-FR" dirty="0" smtClean="0">
                <a:sym typeface="Symbol"/>
              </a:rPr>
              <a:t>25% et donner sous la forme d’un pourcentage</a:t>
            </a:r>
            <a:endParaRPr lang="fr-FR" dirty="0">
              <a:sym typeface="Symbol"/>
            </a:endParaRPr>
          </a:p>
          <a:p>
            <a:pPr marL="0" indent="0">
              <a:buNone/>
            </a:pPr>
            <a:r>
              <a:rPr lang="fr-FR" dirty="0">
                <a:sym typeface="Symbol"/>
              </a:rPr>
              <a:t>2/ </a:t>
            </a:r>
            <a:r>
              <a:rPr lang="fr-FR" dirty="0" smtClean="0">
                <a:sym typeface="Symbol"/>
              </a:rPr>
              <a:t>0,5% </a:t>
            </a:r>
            <a:r>
              <a:rPr lang="fr-FR" dirty="0">
                <a:sym typeface="Symbol"/>
              </a:rPr>
              <a:t>de </a:t>
            </a:r>
            <a:r>
              <a:rPr lang="fr-FR" dirty="0" smtClean="0">
                <a:sym typeface="Symbol"/>
              </a:rPr>
              <a:t>2% </a:t>
            </a:r>
            <a:r>
              <a:rPr lang="fr-FR" dirty="0">
                <a:sym typeface="Symbol"/>
              </a:rPr>
              <a:t>et donner sous la forme d’un pourcentage</a:t>
            </a:r>
          </a:p>
          <a:p>
            <a:pPr marL="0" indent="0">
              <a:buNone/>
            </a:pPr>
            <a:endParaRPr lang="fr-FR" dirty="0">
              <a:sym typeface="Symbol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465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ématiques 16 x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6309067_TF02787947.potx" id="{0FDA475E-9A45-48CF-9C1D-C27318078FA3}" vid="{DF07EB73-A761-4761-AC95-CBCEE74D05CF}"/>
    </a:ext>
  </a:extLst>
</a:theme>
</file>

<file path=ppt/theme/theme2.xml><?xml version="1.0" encoding="utf-8"?>
<a:theme xmlns:a="http://schemas.openxmlformats.org/drawingml/2006/main" name="Thèm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pédagogique sur les mathématiques avec Pi (grand écran)</Template>
  <TotalTime>1703</TotalTime>
  <Words>458</Words>
  <Application>Microsoft Office PowerPoint</Application>
  <PresentationFormat>Personnalisé</PresentationFormat>
  <Paragraphs>72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Mathématiques 16 x 9</vt:lpstr>
      <vt:lpstr>Travail des automatismes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  <vt:lpstr>Question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flash : radioactivité</dc:title>
  <dc:creator>Félanzino AUGUSTO</dc:creator>
  <cp:lastModifiedBy>Cel</cp:lastModifiedBy>
  <cp:revision>54</cp:revision>
  <dcterms:created xsi:type="dcterms:W3CDTF">2019-04-09T07:07:39Z</dcterms:created>
  <dcterms:modified xsi:type="dcterms:W3CDTF">2019-10-30T15:46:28Z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