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4"/>
  </p:sldMasterIdLst>
  <p:notesMasterIdLst>
    <p:notesMasterId r:id="rId69"/>
  </p:notesMasterIdLst>
  <p:handoutMasterIdLst>
    <p:handoutMasterId r:id="rId70"/>
  </p:handoutMasterIdLst>
  <p:sldIdLst>
    <p:sldId id="256" r:id="rId5"/>
    <p:sldId id="312" r:id="rId6"/>
    <p:sldId id="279" r:id="rId7"/>
    <p:sldId id="322" r:id="rId8"/>
    <p:sldId id="313" r:id="rId9"/>
    <p:sldId id="320" r:id="rId10"/>
    <p:sldId id="306" r:id="rId11"/>
    <p:sldId id="271" r:id="rId12"/>
    <p:sldId id="272" r:id="rId13"/>
    <p:sldId id="314" r:id="rId14"/>
    <p:sldId id="274" r:id="rId15"/>
    <p:sldId id="326" r:id="rId16"/>
    <p:sldId id="311" r:id="rId17"/>
    <p:sldId id="277" r:id="rId18"/>
    <p:sldId id="315" r:id="rId19"/>
    <p:sldId id="302" r:id="rId20"/>
    <p:sldId id="318" r:id="rId21"/>
    <p:sldId id="319" r:id="rId22"/>
    <p:sldId id="308" r:id="rId23"/>
    <p:sldId id="278" r:id="rId24"/>
    <p:sldId id="341" r:id="rId25"/>
    <p:sldId id="342" r:id="rId26"/>
    <p:sldId id="316" r:id="rId27"/>
    <p:sldId id="307" r:id="rId28"/>
    <p:sldId id="317" r:id="rId29"/>
    <p:sldId id="282" r:id="rId30"/>
    <p:sldId id="300" r:id="rId31"/>
    <p:sldId id="301" r:id="rId32"/>
    <p:sldId id="286" r:id="rId33"/>
    <p:sldId id="293" r:id="rId34"/>
    <p:sldId id="298" r:id="rId35"/>
    <p:sldId id="309" r:id="rId36"/>
    <p:sldId id="328" r:id="rId37"/>
    <p:sldId id="294" r:id="rId38"/>
    <p:sldId id="310" r:id="rId39"/>
    <p:sldId id="327" r:id="rId40"/>
    <p:sldId id="304" r:id="rId41"/>
    <p:sldId id="275" r:id="rId42"/>
    <p:sldId id="295" r:id="rId43"/>
    <p:sldId id="297" r:id="rId44"/>
    <p:sldId id="296" r:id="rId45"/>
    <p:sldId id="321" r:id="rId46"/>
    <p:sldId id="292" r:id="rId47"/>
    <p:sldId id="285" r:id="rId48"/>
    <p:sldId id="289" r:id="rId49"/>
    <p:sldId id="287" r:id="rId50"/>
    <p:sldId id="290" r:id="rId51"/>
    <p:sldId id="288" r:id="rId52"/>
    <p:sldId id="291" r:id="rId53"/>
    <p:sldId id="323" r:id="rId54"/>
    <p:sldId id="340" r:id="rId55"/>
    <p:sldId id="329" r:id="rId56"/>
    <p:sldId id="331" r:id="rId57"/>
    <p:sldId id="330" r:id="rId58"/>
    <p:sldId id="332" r:id="rId59"/>
    <p:sldId id="334" r:id="rId60"/>
    <p:sldId id="333" r:id="rId61"/>
    <p:sldId id="336" r:id="rId62"/>
    <p:sldId id="273" r:id="rId63"/>
    <p:sldId id="337" r:id="rId64"/>
    <p:sldId id="338" r:id="rId65"/>
    <p:sldId id="339" r:id="rId66"/>
    <p:sldId id="335" r:id="rId67"/>
    <p:sldId id="324" r:id="rId6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41" autoAdjust="0"/>
  </p:normalViewPr>
  <p:slideViewPr>
    <p:cSldViewPr snapToGrid="0">
      <p:cViewPr varScale="1">
        <p:scale>
          <a:sx n="111" d="100"/>
          <a:sy n="111" d="100"/>
        </p:scale>
        <p:origin x="594" y="96"/>
      </p:cViewPr>
      <p:guideLst>
        <p:guide orient="horz" pos="2160"/>
        <p:guide pos="3840"/>
      </p:guideLst>
    </p:cSldViewPr>
  </p:slideViewPr>
  <p:notesTextViewPr>
    <p:cViewPr>
      <p:scale>
        <a:sx n="1" d="1"/>
        <a:sy n="1" d="1"/>
      </p:scale>
      <p:origin x="0" y="0"/>
    </p:cViewPr>
  </p:notesTextViewPr>
  <p:notesViewPr>
    <p:cSldViewPr snapToGrid="0">
      <p:cViewPr varScale="1">
        <p:scale>
          <a:sx n="85" d="100"/>
          <a:sy n="85" d="100"/>
        </p:scale>
        <p:origin x="302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703FB87-790C-4850-A90C-12C5FF4B94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a:extLst>
              <a:ext uri="{FF2B5EF4-FFF2-40B4-BE49-F238E27FC236}">
                <a16:creationId xmlns:a16="http://schemas.microsoft.com/office/drawing/2014/main" id="{F8127921-F9C4-44F3-AC5F-130B6A406C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CDB1847A-0CC2-4008-8C1F-4CB2549424F0}" type="datetime1">
              <a:rPr lang="fr-FR" smtClean="0"/>
              <a:t>29/04/2026</a:t>
            </a:fld>
            <a:endParaRPr lang="fr-FR"/>
          </a:p>
        </p:txBody>
      </p:sp>
      <p:sp>
        <p:nvSpPr>
          <p:cNvPr id="4" name="Espace réservé du pied de page 3">
            <a:extLst>
              <a:ext uri="{FF2B5EF4-FFF2-40B4-BE49-F238E27FC236}">
                <a16:creationId xmlns:a16="http://schemas.microsoft.com/office/drawing/2014/main" id="{4765E047-F1CB-4066-A459-9EDC95F2E6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a:extLst>
              <a:ext uri="{FF2B5EF4-FFF2-40B4-BE49-F238E27FC236}">
                <a16:creationId xmlns:a16="http://schemas.microsoft.com/office/drawing/2014/main" id="{68A77EF5-5277-4BAF-8BB4-2E02103988E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B668C69-0C3E-40A2-B4A0-B2C8B71D8E3A}" type="slidenum">
              <a:rPr lang="fr-FR" smtClean="0"/>
              <a:t>‹N°›</a:t>
            </a:fld>
            <a:endParaRPr lang="fr-FR"/>
          </a:p>
        </p:txBody>
      </p:sp>
    </p:spTree>
    <p:extLst>
      <p:ext uri="{BB962C8B-B14F-4D97-AF65-F5344CB8AC3E}">
        <p14:creationId xmlns:p14="http://schemas.microsoft.com/office/powerpoint/2010/main" val="20515862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83ED5736-AEC1-4353-A59E-C1D97F8135E3}" type="datetime1">
              <a:rPr lang="fr-FR" noProof="0" smtClean="0"/>
              <a:t>29/04/2026</a:t>
            </a:fld>
            <a:endParaRPr lang="fr-FR" noProof="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E000EEB-8338-48D7-8EE8-EE0082EF7602}" type="slidenum">
              <a:rPr lang="fr-FR" noProof="0" smtClean="0"/>
              <a:t>‹N°›</a:t>
            </a:fld>
            <a:endParaRPr lang="fr-FR" noProof="0"/>
          </a:p>
        </p:txBody>
      </p:sp>
    </p:spTree>
    <p:extLst>
      <p:ext uri="{BB962C8B-B14F-4D97-AF65-F5344CB8AC3E}">
        <p14:creationId xmlns:p14="http://schemas.microsoft.com/office/powerpoint/2010/main" val="37677701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EE000EEB-8338-48D7-8EE8-EE0082EF7602}" type="slidenum">
              <a:rPr lang="fr-FR" smtClean="0"/>
              <a:t>1</a:t>
            </a:fld>
            <a:endParaRPr lang="fr-FR"/>
          </a:p>
        </p:txBody>
      </p:sp>
    </p:spTree>
    <p:extLst>
      <p:ext uri="{BB962C8B-B14F-4D97-AF65-F5344CB8AC3E}">
        <p14:creationId xmlns:p14="http://schemas.microsoft.com/office/powerpoint/2010/main" val="4005338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1AA9E-7ED5-4BE5-0372-F9143D07B54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9D8F058-64B2-93E6-8960-60650F327A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8F84DC8-93EB-0FC4-4E3E-0F9ECA2DC1BD}"/>
              </a:ext>
            </a:extLst>
          </p:cNvPr>
          <p:cNvSpPr>
            <a:spLocks noGrp="1"/>
          </p:cNvSpPr>
          <p:nvPr>
            <p:ph type="dt" sz="half" idx="10"/>
          </p:nvPr>
        </p:nvSpPr>
        <p:spPr/>
        <p:txBody>
          <a:bodyPr/>
          <a:lstStyle/>
          <a:p>
            <a:pPr rtl="0"/>
            <a:fld id="{3790F7E3-540E-4FEC-9A1A-0A5C0AC71C2A}" type="datetime1">
              <a:rPr lang="fr-FR" noProof="0" smtClean="0"/>
              <a:t>29/04/2026</a:t>
            </a:fld>
            <a:endParaRPr lang="fr-FR" noProof="0"/>
          </a:p>
        </p:txBody>
      </p:sp>
      <p:sp>
        <p:nvSpPr>
          <p:cNvPr id="5" name="Espace réservé du pied de page 4">
            <a:extLst>
              <a:ext uri="{FF2B5EF4-FFF2-40B4-BE49-F238E27FC236}">
                <a16:creationId xmlns:a16="http://schemas.microsoft.com/office/drawing/2014/main" id="{46F40A73-AC8B-C4D2-80C5-800286AA8313}"/>
              </a:ext>
            </a:extLst>
          </p:cNvPr>
          <p:cNvSpPr>
            <a:spLocks noGrp="1"/>
          </p:cNvSpPr>
          <p:nvPr>
            <p:ph type="ftr" sz="quarter" idx="11"/>
          </p:nvPr>
        </p:nvSpPr>
        <p:spPr/>
        <p:txBody>
          <a:bodyPr/>
          <a:lstStyle/>
          <a:p>
            <a:pPr rtl="0"/>
            <a:endParaRPr lang="fr-FR" noProof="0"/>
          </a:p>
        </p:txBody>
      </p:sp>
      <p:sp>
        <p:nvSpPr>
          <p:cNvPr id="6" name="Espace réservé du numéro de diapositive 5">
            <a:extLst>
              <a:ext uri="{FF2B5EF4-FFF2-40B4-BE49-F238E27FC236}">
                <a16:creationId xmlns:a16="http://schemas.microsoft.com/office/drawing/2014/main" id="{BA0C4EC7-FC97-9616-6F3F-6A51F1741E8E}"/>
              </a:ext>
            </a:extLst>
          </p:cNvPr>
          <p:cNvSpPr>
            <a:spLocks noGrp="1"/>
          </p:cNvSpPr>
          <p:nvPr>
            <p:ph type="sldNum" sz="quarter" idx="12"/>
          </p:nvPr>
        </p:nvSpPr>
        <p:spPr/>
        <p:txBody>
          <a:bodyPr/>
          <a:lstStyle/>
          <a:p>
            <a:pPr rtl="0"/>
            <a:fld id="{D57F1E4F-1CFF-5643-939E-02111984F565}" type="slidenum">
              <a:rPr lang="fr-FR" noProof="0" smtClean="0"/>
              <a:t>‹N°›</a:t>
            </a:fld>
            <a:endParaRPr lang="fr-FR" noProof="0"/>
          </a:p>
        </p:txBody>
      </p:sp>
    </p:spTree>
    <p:extLst>
      <p:ext uri="{BB962C8B-B14F-4D97-AF65-F5344CB8AC3E}">
        <p14:creationId xmlns:p14="http://schemas.microsoft.com/office/powerpoint/2010/main" val="2478309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1700DC-B269-E212-4CD0-5D6FD246F53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CBBE2AF-897D-2BFE-15F1-54369BA6E0A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8B03768-A351-EFEE-9C21-22C2B9AAE592}"/>
              </a:ext>
            </a:extLst>
          </p:cNvPr>
          <p:cNvSpPr>
            <a:spLocks noGrp="1"/>
          </p:cNvSpPr>
          <p:nvPr>
            <p:ph type="dt" sz="half" idx="10"/>
          </p:nvPr>
        </p:nvSpPr>
        <p:spPr/>
        <p:txBody>
          <a:bodyPr/>
          <a:lstStyle/>
          <a:p>
            <a:pPr rtl="0"/>
            <a:fld id="{379637B8-2436-4D4C-B9C9-CC5A43D9452C}" type="datetime1">
              <a:rPr lang="fr-FR" smtClean="0"/>
              <a:t>29/04/2026</a:t>
            </a:fld>
            <a:endParaRPr lang="fr-FR" dirty="0"/>
          </a:p>
        </p:txBody>
      </p:sp>
      <p:sp>
        <p:nvSpPr>
          <p:cNvPr id="5" name="Espace réservé du pied de page 4">
            <a:extLst>
              <a:ext uri="{FF2B5EF4-FFF2-40B4-BE49-F238E27FC236}">
                <a16:creationId xmlns:a16="http://schemas.microsoft.com/office/drawing/2014/main" id="{3F636000-76D7-D354-1EAD-643273A71044}"/>
              </a:ext>
            </a:extLst>
          </p:cNvPr>
          <p:cNvSpPr>
            <a:spLocks noGrp="1"/>
          </p:cNvSpPr>
          <p:nvPr>
            <p:ph type="ftr" sz="quarter" idx="11"/>
          </p:nvPr>
        </p:nvSpPr>
        <p:spPr/>
        <p:txBody>
          <a:bodyPr/>
          <a:lstStyle/>
          <a:p>
            <a:pPr rtl="0"/>
            <a:endParaRPr lang="fr-FR" dirty="0"/>
          </a:p>
        </p:txBody>
      </p:sp>
      <p:sp>
        <p:nvSpPr>
          <p:cNvPr id="6" name="Espace réservé du numéro de diapositive 5">
            <a:extLst>
              <a:ext uri="{FF2B5EF4-FFF2-40B4-BE49-F238E27FC236}">
                <a16:creationId xmlns:a16="http://schemas.microsoft.com/office/drawing/2014/main" id="{1B6CFFA4-56D8-872D-1075-A0956258F87A}"/>
              </a:ext>
            </a:extLst>
          </p:cNvPr>
          <p:cNvSpPr>
            <a:spLocks noGrp="1"/>
          </p:cNvSpPr>
          <p:nvPr>
            <p:ph type="sldNum" sz="quarter" idx="12"/>
          </p:nvPr>
        </p:nvSpPr>
        <p:spPr/>
        <p:txBody>
          <a:bodyPr/>
          <a:lstStyle/>
          <a:p>
            <a:pPr rtl="0"/>
            <a:fld id="{D57F1E4F-1CFF-5643-939E-02111984F565}" type="slidenum">
              <a:rPr lang="fr-FR" smtClean="0"/>
              <a:t>‹N°›</a:t>
            </a:fld>
            <a:endParaRPr lang="fr-FR" dirty="0"/>
          </a:p>
        </p:txBody>
      </p:sp>
    </p:spTree>
    <p:extLst>
      <p:ext uri="{BB962C8B-B14F-4D97-AF65-F5344CB8AC3E}">
        <p14:creationId xmlns:p14="http://schemas.microsoft.com/office/powerpoint/2010/main" val="3139979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EA101D3-BF33-04B5-0953-799C8B372F4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0A28F77-59CD-DFB6-E366-5C24FB3BE55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A037800-2C69-E68C-E48D-6935E6CACF59}"/>
              </a:ext>
            </a:extLst>
          </p:cNvPr>
          <p:cNvSpPr>
            <a:spLocks noGrp="1"/>
          </p:cNvSpPr>
          <p:nvPr>
            <p:ph type="dt" sz="half" idx="10"/>
          </p:nvPr>
        </p:nvSpPr>
        <p:spPr/>
        <p:txBody>
          <a:bodyPr/>
          <a:lstStyle/>
          <a:p>
            <a:pPr rtl="0"/>
            <a:fld id="{2BB015D3-C56C-485E-ADA3-DFD862F0F96E}" type="datetime1">
              <a:rPr lang="fr-FR" smtClean="0"/>
              <a:t>29/04/2026</a:t>
            </a:fld>
            <a:endParaRPr lang="fr-FR" dirty="0"/>
          </a:p>
        </p:txBody>
      </p:sp>
      <p:sp>
        <p:nvSpPr>
          <p:cNvPr id="5" name="Espace réservé du pied de page 4">
            <a:extLst>
              <a:ext uri="{FF2B5EF4-FFF2-40B4-BE49-F238E27FC236}">
                <a16:creationId xmlns:a16="http://schemas.microsoft.com/office/drawing/2014/main" id="{74668E71-92CA-C893-7827-E8B6CC052034}"/>
              </a:ext>
            </a:extLst>
          </p:cNvPr>
          <p:cNvSpPr>
            <a:spLocks noGrp="1"/>
          </p:cNvSpPr>
          <p:nvPr>
            <p:ph type="ftr" sz="quarter" idx="11"/>
          </p:nvPr>
        </p:nvSpPr>
        <p:spPr/>
        <p:txBody>
          <a:bodyPr/>
          <a:lstStyle/>
          <a:p>
            <a:pPr rtl="0"/>
            <a:endParaRPr lang="fr-FR" dirty="0"/>
          </a:p>
        </p:txBody>
      </p:sp>
      <p:sp>
        <p:nvSpPr>
          <p:cNvPr id="6" name="Espace réservé du numéro de diapositive 5">
            <a:extLst>
              <a:ext uri="{FF2B5EF4-FFF2-40B4-BE49-F238E27FC236}">
                <a16:creationId xmlns:a16="http://schemas.microsoft.com/office/drawing/2014/main" id="{D1A4B186-74D6-B223-19B3-96E5B6420178}"/>
              </a:ext>
            </a:extLst>
          </p:cNvPr>
          <p:cNvSpPr>
            <a:spLocks noGrp="1"/>
          </p:cNvSpPr>
          <p:nvPr>
            <p:ph type="sldNum" sz="quarter" idx="12"/>
          </p:nvPr>
        </p:nvSpPr>
        <p:spPr/>
        <p:txBody>
          <a:bodyPr/>
          <a:lstStyle/>
          <a:p>
            <a:pPr rtl="0"/>
            <a:fld id="{D57F1E4F-1CFF-5643-939E-02111984F565}" type="slidenum">
              <a:rPr lang="fr-FR" smtClean="0"/>
              <a:t>‹N°›</a:t>
            </a:fld>
            <a:endParaRPr lang="fr-FR" dirty="0"/>
          </a:p>
        </p:txBody>
      </p:sp>
    </p:spTree>
    <p:extLst>
      <p:ext uri="{BB962C8B-B14F-4D97-AF65-F5344CB8AC3E}">
        <p14:creationId xmlns:p14="http://schemas.microsoft.com/office/powerpoint/2010/main" val="2478246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13FB8B-8091-F032-4858-99F9328DF6D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08220FB-60AC-E783-0945-C966B1BF690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C904130-8B47-E532-C914-1A4EDEE7E49E}"/>
              </a:ext>
            </a:extLst>
          </p:cNvPr>
          <p:cNvSpPr>
            <a:spLocks noGrp="1"/>
          </p:cNvSpPr>
          <p:nvPr>
            <p:ph type="dt" sz="half" idx="10"/>
          </p:nvPr>
        </p:nvSpPr>
        <p:spPr/>
        <p:txBody>
          <a:bodyPr/>
          <a:lstStyle/>
          <a:p>
            <a:pPr rtl="0"/>
            <a:fld id="{04C05233-3885-4475-A1DF-8582CE7EA1BF}" type="datetime1">
              <a:rPr lang="fr-FR" noProof="0" smtClean="0"/>
              <a:t>29/04/2026</a:t>
            </a:fld>
            <a:endParaRPr lang="fr-FR" noProof="0"/>
          </a:p>
        </p:txBody>
      </p:sp>
      <p:sp>
        <p:nvSpPr>
          <p:cNvPr id="5" name="Espace réservé du pied de page 4">
            <a:extLst>
              <a:ext uri="{FF2B5EF4-FFF2-40B4-BE49-F238E27FC236}">
                <a16:creationId xmlns:a16="http://schemas.microsoft.com/office/drawing/2014/main" id="{456B9336-E09B-462B-87C0-76ED621EB931}"/>
              </a:ext>
            </a:extLst>
          </p:cNvPr>
          <p:cNvSpPr>
            <a:spLocks noGrp="1"/>
          </p:cNvSpPr>
          <p:nvPr>
            <p:ph type="ftr" sz="quarter" idx="11"/>
          </p:nvPr>
        </p:nvSpPr>
        <p:spPr/>
        <p:txBody>
          <a:bodyPr/>
          <a:lstStyle/>
          <a:p>
            <a:pPr rtl="0"/>
            <a:endParaRPr lang="fr-FR" noProof="0"/>
          </a:p>
        </p:txBody>
      </p:sp>
      <p:sp>
        <p:nvSpPr>
          <p:cNvPr id="6" name="Espace réservé du numéro de diapositive 5">
            <a:extLst>
              <a:ext uri="{FF2B5EF4-FFF2-40B4-BE49-F238E27FC236}">
                <a16:creationId xmlns:a16="http://schemas.microsoft.com/office/drawing/2014/main" id="{30075407-FD1C-ACF0-EF23-D7E325A9B067}"/>
              </a:ext>
            </a:extLst>
          </p:cNvPr>
          <p:cNvSpPr>
            <a:spLocks noGrp="1"/>
          </p:cNvSpPr>
          <p:nvPr>
            <p:ph type="sldNum" sz="quarter" idx="12"/>
          </p:nvPr>
        </p:nvSpPr>
        <p:spPr/>
        <p:txBody>
          <a:bodyPr/>
          <a:lstStyle/>
          <a:p>
            <a:pPr rtl="0"/>
            <a:fld id="{D57F1E4F-1CFF-5643-939E-02111984F565}" type="slidenum">
              <a:rPr lang="fr-FR" noProof="0" smtClean="0"/>
              <a:t>‹N°›</a:t>
            </a:fld>
            <a:endParaRPr lang="fr-FR" noProof="0"/>
          </a:p>
        </p:txBody>
      </p:sp>
    </p:spTree>
    <p:extLst>
      <p:ext uri="{BB962C8B-B14F-4D97-AF65-F5344CB8AC3E}">
        <p14:creationId xmlns:p14="http://schemas.microsoft.com/office/powerpoint/2010/main" val="1360693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D28391-6A22-8065-30A6-44BF2939086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BCE4229-AE92-20DD-88E8-C5FEB2A37F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44B0368-8189-3086-919D-05D8EFDFE547}"/>
              </a:ext>
            </a:extLst>
          </p:cNvPr>
          <p:cNvSpPr>
            <a:spLocks noGrp="1"/>
          </p:cNvSpPr>
          <p:nvPr>
            <p:ph type="dt" sz="half" idx="10"/>
          </p:nvPr>
        </p:nvSpPr>
        <p:spPr/>
        <p:txBody>
          <a:bodyPr/>
          <a:lstStyle/>
          <a:p>
            <a:pPr rtl="0"/>
            <a:fld id="{DC1B2652-4A2E-4DDD-9B10-7D380411AE4B}" type="datetime1">
              <a:rPr lang="fr-FR" noProof="0" smtClean="0"/>
              <a:t>29/04/2026</a:t>
            </a:fld>
            <a:endParaRPr lang="fr-FR" noProof="0"/>
          </a:p>
        </p:txBody>
      </p:sp>
      <p:sp>
        <p:nvSpPr>
          <p:cNvPr id="5" name="Espace réservé du pied de page 4">
            <a:extLst>
              <a:ext uri="{FF2B5EF4-FFF2-40B4-BE49-F238E27FC236}">
                <a16:creationId xmlns:a16="http://schemas.microsoft.com/office/drawing/2014/main" id="{09C1962C-4198-8D07-C555-F4457319F710}"/>
              </a:ext>
            </a:extLst>
          </p:cNvPr>
          <p:cNvSpPr>
            <a:spLocks noGrp="1"/>
          </p:cNvSpPr>
          <p:nvPr>
            <p:ph type="ftr" sz="quarter" idx="11"/>
          </p:nvPr>
        </p:nvSpPr>
        <p:spPr/>
        <p:txBody>
          <a:bodyPr/>
          <a:lstStyle/>
          <a:p>
            <a:pPr rtl="0"/>
            <a:endParaRPr lang="fr-FR" noProof="0"/>
          </a:p>
        </p:txBody>
      </p:sp>
      <p:sp>
        <p:nvSpPr>
          <p:cNvPr id="6" name="Espace réservé du numéro de diapositive 5">
            <a:extLst>
              <a:ext uri="{FF2B5EF4-FFF2-40B4-BE49-F238E27FC236}">
                <a16:creationId xmlns:a16="http://schemas.microsoft.com/office/drawing/2014/main" id="{9670441E-FDD0-A0B1-4B1B-C0A4FC596B1E}"/>
              </a:ext>
            </a:extLst>
          </p:cNvPr>
          <p:cNvSpPr>
            <a:spLocks noGrp="1"/>
          </p:cNvSpPr>
          <p:nvPr>
            <p:ph type="sldNum" sz="quarter" idx="12"/>
          </p:nvPr>
        </p:nvSpPr>
        <p:spPr/>
        <p:txBody>
          <a:bodyPr/>
          <a:lstStyle/>
          <a:p>
            <a:pPr rtl="0"/>
            <a:fld id="{D57F1E4F-1CFF-5643-939E-02111984F565}" type="slidenum">
              <a:rPr lang="fr-FR" noProof="0" smtClean="0"/>
              <a:t>‹N°›</a:t>
            </a:fld>
            <a:endParaRPr lang="fr-FR" noProof="0"/>
          </a:p>
        </p:txBody>
      </p:sp>
    </p:spTree>
    <p:extLst>
      <p:ext uri="{BB962C8B-B14F-4D97-AF65-F5344CB8AC3E}">
        <p14:creationId xmlns:p14="http://schemas.microsoft.com/office/powerpoint/2010/main" val="211661926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4B2038-A0C2-C4AF-BDBC-353525705C9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60FD84F-74FC-BA5C-40A6-F5A54093C40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4BF50BE-3529-BF1C-01CE-2D05B586CD4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63941CC-EC79-D069-BC53-EF5EE13593B6}"/>
              </a:ext>
            </a:extLst>
          </p:cNvPr>
          <p:cNvSpPr>
            <a:spLocks noGrp="1"/>
          </p:cNvSpPr>
          <p:nvPr>
            <p:ph type="dt" sz="half" idx="10"/>
          </p:nvPr>
        </p:nvSpPr>
        <p:spPr/>
        <p:txBody>
          <a:bodyPr/>
          <a:lstStyle/>
          <a:p>
            <a:pPr rtl="0"/>
            <a:fld id="{92F70E0D-ED27-43BD-AA91-8631F74E7BC6}" type="datetime1">
              <a:rPr lang="fr-FR" noProof="0" smtClean="0"/>
              <a:t>29/04/2026</a:t>
            </a:fld>
            <a:endParaRPr lang="fr-FR" noProof="0"/>
          </a:p>
        </p:txBody>
      </p:sp>
      <p:sp>
        <p:nvSpPr>
          <p:cNvPr id="6" name="Espace réservé du pied de page 5">
            <a:extLst>
              <a:ext uri="{FF2B5EF4-FFF2-40B4-BE49-F238E27FC236}">
                <a16:creationId xmlns:a16="http://schemas.microsoft.com/office/drawing/2014/main" id="{5158ECAE-3614-8D8F-3FC3-6890DA05125C}"/>
              </a:ext>
            </a:extLst>
          </p:cNvPr>
          <p:cNvSpPr>
            <a:spLocks noGrp="1"/>
          </p:cNvSpPr>
          <p:nvPr>
            <p:ph type="ftr" sz="quarter" idx="11"/>
          </p:nvPr>
        </p:nvSpPr>
        <p:spPr/>
        <p:txBody>
          <a:bodyPr/>
          <a:lstStyle/>
          <a:p>
            <a:pPr rtl="0"/>
            <a:endParaRPr lang="fr-FR" noProof="0"/>
          </a:p>
        </p:txBody>
      </p:sp>
      <p:sp>
        <p:nvSpPr>
          <p:cNvPr id="7" name="Espace réservé du numéro de diapositive 6">
            <a:extLst>
              <a:ext uri="{FF2B5EF4-FFF2-40B4-BE49-F238E27FC236}">
                <a16:creationId xmlns:a16="http://schemas.microsoft.com/office/drawing/2014/main" id="{B50CFE60-E402-FB49-7C34-6FE30AD550FC}"/>
              </a:ext>
            </a:extLst>
          </p:cNvPr>
          <p:cNvSpPr>
            <a:spLocks noGrp="1"/>
          </p:cNvSpPr>
          <p:nvPr>
            <p:ph type="sldNum" sz="quarter" idx="12"/>
          </p:nvPr>
        </p:nvSpPr>
        <p:spPr/>
        <p:txBody>
          <a:bodyPr/>
          <a:lstStyle/>
          <a:p>
            <a:pPr rtl="0"/>
            <a:fld id="{D57F1E4F-1CFF-5643-939E-02111984F565}" type="slidenum">
              <a:rPr lang="fr-FR" noProof="0" smtClean="0"/>
              <a:t>‹N°›</a:t>
            </a:fld>
            <a:endParaRPr lang="fr-FR" noProof="0"/>
          </a:p>
        </p:txBody>
      </p:sp>
    </p:spTree>
    <p:extLst>
      <p:ext uri="{BB962C8B-B14F-4D97-AF65-F5344CB8AC3E}">
        <p14:creationId xmlns:p14="http://schemas.microsoft.com/office/powerpoint/2010/main" val="525131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5FDEA-97E1-75A5-6491-1660309E2BB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D2761A0-E474-6E88-532C-3EDE839BDF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A730292-CA27-3F00-34BE-6D3742AD27D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E5072AD-4D4F-1E54-9E1B-F78226CA44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779DE00-B1C0-ACFC-C375-A47008E9F7B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35134B4C-51A5-7F8D-D056-5C31E9D1A0ED}"/>
              </a:ext>
            </a:extLst>
          </p:cNvPr>
          <p:cNvSpPr>
            <a:spLocks noGrp="1"/>
          </p:cNvSpPr>
          <p:nvPr>
            <p:ph type="dt" sz="half" idx="10"/>
          </p:nvPr>
        </p:nvSpPr>
        <p:spPr/>
        <p:txBody>
          <a:bodyPr/>
          <a:lstStyle/>
          <a:p>
            <a:pPr rtl="0"/>
            <a:fld id="{75D1613B-364B-494F-9DDC-9B91F3B5F2D8}" type="datetime1">
              <a:rPr lang="fr-FR" noProof="0" smtClean="0"/>
              <a:t>29/04/2026</a:t>
            </a:fld>
            <a:endParaRPr lang="fr-FR" noProof="0"/>
          </a:p>
        </p:txBody>
      </p:sp>
      <p:sp>
        <p:nvSpPr>
          <p:cNvPr id="8" name="Espace réservé du pied de page 7">
            <a:extLst>
              <a:ext uri="{FF2B5EF4-FFF2-40B4-BE49-F238E27FC236}">
                <a16:creationId xmlns:a16="http://schemas.microsoft.com/office/drawing/2014/main" id="{0C272EDA-870D-C7C3-D2C6-2D75C2FD2C8C}"/>
              </a:ext>
            </a:extLst>
          </p:cNvPr>
          <p:cNvSpPr>
            <a:spLocks noGrp="1"/>
          </p:cNvSpPr>
          <p:nvPr>
            <p:ph type="ftr" sz="quarter" idx="11"/>
          </p:nvPr>
        </p:nvSpPr>
        <p:spPr/>
        <p:txBody>
          <a:bodyPr/>
          <a:lstStyle/>
          <a:p>
            <a:pPr rtl="0"/>
            <a:endParaRPr lang="fr-FR" noProof="0"/>
          </a:p>
        </p:txBody>
      </p:sp>
      <p:sp>
        <p:nvSpPr>
          <p:cNvPr id="9" name="Espace réservé du numéro de diapositive 8">
            <a:extLst>
              <a:ext uri="{FF2B5EF4-FFF2-40B4-BE49-F238E27FC236}">
                <a16:creationId xmlns:a16="http://schemas.microsoft.com/office/drawing/2014/main" id="{CC47A4D0-6DAF-F6C0-F19B-B56948D2DC04}"/>
              </a:ext>
            </a:extLst>
          </p:cNvPr>
          <p:cNvSpPr>
            <a:spLocks noGrp="1"/>
          </p:cNvSpPr>
          <p:nvPr>
            <p:ph type="sldNum" sz="quarter" idx="12"/>
          </p:nvPr>
        </p:nvSpPr>
        <p:spPr/>
        <p:txBody>
          <a:bodyPr/>
          <a:lstStyle/>
          <a:p>
            <a:pPr rtl="0"/>
            <a:fld id="{D57F1E4F-1CFF-5643-939E-02111984F565}" type="slidenum">
              <a:rPr lang="fr-FR" noProof="0" smtClean="0"/>
              <a:t>‹N°›</a:t>
            </a:fld>
            <a:endParaRPr lang="fr-FR" noProof="0"/>
          </a:p>
        </p:txBody>
      </p:sp>
    </p:spTree>
    <p:extLst>
      <p:ext uri="{BB962C8B-B14F-4D97-AF65-F5344CB8AC3E}">
        <p14:creationId xmlns:p14="http://schemas.microsoft.com/office/powerpoint/2010/main" val="1921306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53558E-6283-2110-B5D8-3A95334EFCB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9A3D88E-AA58-61B4-AA33-420671D02E44}"/>
              </a:ext>
            </a:extLst>
          </p:cNvPr>
          <p:cNvSpPr>
            <a:spLocks noGrp="1"/>
          </p:cNvSpPr>
          <p:nvPr>
            <p:ph type="dt" sz="half" idx="10"/>
          </p:nvPr>
        </p:nvSpPr>
        <p:spPr/>
        <p:txBody>
          <a:bodyPr/>
          <a:lstStyle/>
          <a:p>
            <a:pPr rtl="0"/>
            <a:fld id="{DC1B2652-4A2E-4DDD-9B10-7D380411AE4B}" type="datetime1">
              <a:rPr lang="fr-FR" noProof="0" smtClean="0"/>
              <a:t>29/04/2026</a:t>
            </a:fld>
            <a:endParaRPr lang="fr-FR" noProof="0"/>
          </a:p>
        </p:txBody>
      </p:sp>
      <p:sp>
        <p:nvSpPr>
          <p:cNvPr id="4" name="Espace réservé du pied de page 3">
            <a:extLst>
              <a:ext uri="{FF2B5EF4-FFF2-40B4-BE49-F238E27FC236}">
                <a16:creationId xmlns:a16="http://schemas.microsoft.com/office/drawing/2014/main" id="{21BBAB5D-D0F3-726F-80BD-6C6FD53A1D5F}"/>
              </a:ext>
            </a:extLst>
          </p:cNvPr>
          <p:cNvSpPr>
            <a:spLocks noGrp="1"/>
          </p:cNvSpPr>
          <p:nvPr>
            <p:ph type="ftr" sz="quarter" idx="11"/>
          </p:nvPr>
        </p:nvSpPr>
        <p:spPr/>
        <p:txBody>
          <a:bodyPr/>
          <a:lstStyle/>
          <a:p>
            <a:pPr rtl="0"/>
            <a:endParaRPr lang="fr-FR" noProof="0"/>
          </a:p>
        </p:txBody>
      </p:sp>
      <p:sp>
        <p:nvSpPr>
          <p:cNvPr id="5" name="Espace réservé du numéro de diapositive 4">
            <a:extLst>
              <a:ext uri="{FF2B5EF4-FFF2-40B4-BE49-F238E27FC236}">
                <a16:creationId xmlns:a16="http://schemas.microsoft.com/office/drawing/2014/main" id="{CC63C49B-8EB0-1227-C00F-ADC93CA8F1B2}"/>
              </a:ext>
            </a:extLst>
          </p:cNvPr>
          <p:cNvSpPr>
            <a:spLocks noGrp="1"/>
          </p:cNvSpPr>
          <p:nvPr>
            <p:ph type="sldNum" sz="quarter" idx="12"/>
          </p:nvPr>
        </p:nvSpPr>
        <p:spPr/>
        <p:txBody>
          <a:bodyPr/>
          <a:lstStyle/>
          <a:p>
            <a:pPr rtl="0"/>
            <a:fld id="{D57F1E4F-1CFF-5643-939E-02111984F565}" type="slidenum">
              <a:rPr lang="fr-FR" noProof="0" smtClean="0"/>
              <a:t>‹N°›</a:t>
            </a:fld>
            <a:endParaRPr lang="fr-FR" noProof="0"/>
          </a:p>
        </p:txBody>
      </p:sp>
    </p:spTree>
    <p:extLst>
      <p:ext uri="{BB962C8B-B14F-4D97-AF65-F5344CB8AC3E}">
        <p14:creationId xmlns:p14="http://schemas.microsoft.com/office/powerpoint/2010/main" val="332788329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C290143-A840-478D-DF0F-92F48EBB3AAD}"/>
              </a:ext>
            </a:extLst>
          </p:cNvPr>
          <p:cNvSpPr>
            <a:spLocks noGrp="1"/>
          </p:cNvSpPr>
          <p:nvPr>
            <p:ph type="dt" sz="half" idx="10"/>
          </p:nvPr>
        </p:nvSpPr>
        <p:spPr/>
        <p:txBody>
          <a:bodyPr/>
          <a:lstStyle/>
          <a:p>
            <a:pPr rtl="0"/>
            <a:fld id="{FE03BADD-8AED-4097-BBB7-372C6E062074}" type="datetime1">
              <a:rPr lang="fr-FR" noProof="0" smtClean="0"/>
              <a:t>29/04/2026</a:t>
            </a:fld>
            <a:endParaRPr lang="fr-FR" noProof="0"/>
          </a:p>
        </p:txBody>
      </p:sp>
      <p:sp>
        <p:nvSpPr>
          <p:cNvPr id="3" name="Espace réservé du pied de page 2">
            <a:extLst>
              <a:ext uri="{FF2B5EF4-FFF2-40B4-BE49-F238E27FC236}">
                <a16:creationId xmlns:a16="http://schemas.microsoft.com/office/drawing/2014/main" id="{641D5569-EBB9-1446-9BB4-5BAD8410BB39}"/>
              </a:ext>
            </a:extLst>
          </p:cNvPr>
          <p:cNvSpPr>
            <a:spLocks noGrp="1"/>
          </p:cNvSpPr>
          <p:nvPr>
            <p:ph type="ftr" sz="quarter" idx="11"/>
          </p:nvPr>
        </p:nvSpPr>
        <p:spPr/>
        <p:txBody>
          <a:bodyPr/>
          <a:lstStyle/>
          <a:p>
            <a:pPr rtl="0"/>
            <a:endParaRPr lang="fr-FR" noProof="0"/>
          </a:p>
        </p:txBody>
      </p:sp>
      <p:sp>
        <p:nvSpPr>
          <p:cNvPr id="4" name="Espace réservé du numéro de diapositive 3">
            <a:extLst>
              <a:ext uri="{FF2B5EF4-FFF2-40B4-BE49-F238E27FC236}">
                <a16:creationId xmlns:a16="http://schemas.microsoft.com/office/drawing/2014/main" id="{B108180D-8CFC-51E1-2D22-1A9C3426ADEB}"/>
              </a:ext>
            </a:extLst>
          </p:cNvPr>
          <p:cNvSpPr>
            <a:spLocks noGrp="1"/>
          </p:cNvSpPr>
          <p:nvPr>
            <p:ph type="sldNum" sz="quarter" idx="12"/>
          </p:nvPr>
        </p:nvSpPr>
        <p:spPr/>
        <p:txBody>
          <a:bodyPr/>
          <a:lstStyle/>
          <a:p>
            <a:pPr rtl="0"/>
            <a:fld id="{D57F1E4F-1CFF-5643-939E-02111984F565}" type="slidenum">
              <a:rPr lang="fr-FR" noProof="0" smtClean="0"/>
              <a:t>‹N°›</a:t>
            </a:fld>
            <a:endParaRPr lang="fr-FR" noProof="0"/>
          </a:p>
        </p:txBody>
      </p:sp>
    </p:spTree>
    <p:extLst>
      <p:ext uri="{BB962C8B-B14F-4D97-AF65-F5344CB8AC3E}">
        <p14:creationId xmlns:p14="http://schemas.microsoft.com/office/powerpoint/2010/main" val="1215977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E8ABAD-4E35-B55D-C78D-6C47F3C27B1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88ABF54-E296-9CB4-EA4C-B2A13B2B4B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70B649B-D4B9-4025-0AC9-8057F779BB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53E12EA-2DF0-3E18-A5D9-6AC93B838178}"/>
              </a:ext>
            </a:extLst>
          </p:cNvPr>
          <p:cNvSpPr>
            <a:spLocks noGrp="1"/>
          </p:cNvSpPr>
          <p:nvPr>
            <p:ph type="dt" sz="half" idx="10"/>
          </p:nvPr>
        </p:nvSpPr>
        <p:spPr/>
        <p:txBody>
          <a:bodyPr/>
          <a:lstStyle/>
          <a:p>
            <a:pPr rtl="0"/>
            <a:fld id="{5CEB6E2A-70BD-494C-BC49-B37CE6C22863}" type="datetime1">
              <a:rPr lang="fr-FR" noProof="0" smtClean="0"/>
              <a:t>29/04/2026</a:t>
            </a:fld>
            <a:endParaRPr lang="fr-FR" noProof="0"/>
          </a:p>
        </p:txBody>
      </p:sp>
      <p:sp>
        <p:nvSpPr>
          <p:cNvPr id="6" name="Espace réservé du pied de page 5">
            <a:extLst>
              <a:ext uri="{FF2B5EF4-FFF2-40B4-BE49-F238E27FC236}">
                <a16:creationId xmlns:a16="http://schemas.microsoft.com/office/drawing/2014/main" id="{48A653A7-3B68-3450-81CA-A1AB634902B1}"/>
              </a:ext>
            </a:extLst>
          </p:cNvPr>
          <p:cNvSpPr>
            <a:spLocks noGrp="1"/>
          </p:cNvSpPr>
          <p:nvPr>
            <p:ph type="ftr" sz="quarter" idx="11"/>
          </p:nvPr>
        </p:nvSpPr>
        <p:spPr/>
        <p:txBody>
          <a:bodyPr/>
          <a:lstStyle/>
          <a:p>
            <a:pPr rtl="0"/>
            <a:endParaRPr lang="fr-FR" noProof="0"/>
          </a:p>
        </p:txBody>
      </p:sp>
      <p:sp>
        <p:nvSpPr>
          <p:cNvPr id="7" name="Espace réservé du numéro de diapositive 6">
            <a:extLst>
              <a:ext uri="{FF2B5EF4-FFF2-40B4-BE49-F238E27FC236}">
                <a16:creationId xmlns:a16="http://schemas.microsoft.com/office/drawing/2014/main" id="{3267F9D6-F399-70E4-D515-D8DD6F80329C}"/>
              </a:ext>
            </a:extLst>
          </p:cNvPr>
          <p:cNvSpPr>
            <a:spLocks noGrp="1"/>
          </p:cNvSpPr>
          <p:nvPr>
            <p:ph type="sldNum" sz="quarter" idx="12"/>
          </p:nvPr>
        </p:nvSpPr>
        <p:spPr/>
        <p:txBody>
          <a:bodyPr/>
          <a:lstStyle/>
          <a:p>
            <a:pPr rtl="0"/>
            <a:fld id="{D57F1E4F-1CFF-5643-939E-02111984F565}" type="slidenum">
              <a:rPr lang="fr-FR" noProof="0" smtClean="0"/>
              <a:t>‹N°›</a:t>
            </a:fld>
            <a:endParaRPr lang="fr-FR" noProof="0"/>
          </a:p>
        </p:txBody>
      </p:sp>
    </p:spTree>
    <p:extLst>
      <p:ext uri="{BB962C8B-B14F-4D97-AF65-F5344CB8AC3E}">
        <p14:creationId xmlns:p14="http://schemas.microsoft.com/office/powerpoint/2010/main" val="1424486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A09D7D-F303-E39F-423F-0EDC01D6CFC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CD8988F-3D37-6B79-F92F-4BF5F8C38B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F77FFBE-BA31-DC1B-93A2-F8CB146788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4CB3BC1-5327-0007-A5C2-D198524C7BAB}"/>
              </a:ext>
            </a:extLst>
          </p:cNvPr>
          <p:cNvSpPr>
            <a:spLocks noGrp="1"/>
          </p:cNvSpPr>
          <p:nvPr>
            <p:ph type="dt" sz="half" idx="10"/>
          </p:nvPr>
        </p:nvSpPr>
        <p:spPr/>
        <p:txBody>
          <a:bodyPr/>
          <a:lstStyle/>
          <a:p>
            <a:pPr rtl="0"/>
            <a:fld id="{59BF8E41-B49A-4F02-995F-16C27B2AFE22}" type="datetime1">
              <a:rPr lang="fr-FR" noProof="0" smtClean="0"/>
              <a:t>29/04/2026</a:t>
            </a:fld>
            <a:endParaRPr lang="fr-FR" noProof="0"/>
          </a:p>
        </p:txBody>
      </p:sp>
      <p:sp>
        <p:nvSpPr>
          <p:cNvPr id="6" name="Espace réservé du pied de page 5">
            <a:extLst>
              <a:ext uri="{FF2B5EF4-FFF2-40B4-BE49-F238E27FC236}">
                <a16:creationId xmlns:a16="http://schemas.microsoft.com/office/drawing/2014/main" id="{2F478F12-9D92-9417-C2DB-EABC8F5EE35A}"/>
              </a:ext>
            </a:extLst>
          </p:cNvPr>
          <p:cNvSpPr>
            <a:spLocks noGrp="1"/>
          </p:cNvSpPr>
          <p:nvPr>
            <p:ph type="ftr" sz="quarter" idx="11"/>
          </p:nvPr>
        </p:nvSpPr>
        <p:spPr/>
        <p:txBody>
          <a:bodyPr/>
          <a:lstStyle/>
          <a:p>
            <a:pPr rtl="0"/>
            <a:endParaRPr lang="fr-FR" noProof="0"/>
          </a:p>
        </p:txBody>
      </p:sp>
      <p:sp>
        <p:nvSpPr>
          <p:cNvPr id="7" name="Espace réservé du numéro de diapositive 6">
            <a:extLst>
              <a:ext uri="{FF2B5EF4-FFF2-40B4-BE49-F238E27FC236}">
                <a16:creationId xmlns:a16="http://schemas.microsoft.com/office/drawing/2014/main" id="{B783810F-D29B-A7F3-38CB-6A2A1478B116}"/>
              </a:ext>
            </a:extLst>
          </p:cNvPr>
          <p:cNvSpPr>
            <a:spLocks noGrp="1"/>
          </p:cNvSpPr>
          <p:nvPr>
            <p:ph type="sldNum" sz="quarter" idx="12"/>
          </p:nvPr>
        </p:nvSpPr>
        <p:spPr/>
        <p:txBody>
          <a:bodyPr/>
          <a:lstStyle/>
          <a:p>
            <a:pPr rtl="0"/>
            <a:fld id="{D57F1E4F-1CFF-5643-939E-02111984F565}" type="slidenum">
              <a:rPr lang="fr-FR" noProof="0" smtClean="0"/>
              <a:t>‹N°›</a:t>
            </a:fld>
            <a:endParaRPr lang="fr-FR" noProof="0"/>
          </a:p>
        </p:txBody>
      </p:sp>
    </p:spTree>
    <p:extLst>
      <p:ext uri="{BB962C8B-B14F-4D97-AF65-F5344CB8AC3E}">
        <p14:creationId xmlns:p14="http://schemas.microsoft.com/office/powerpoint/2010/main" val="215311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7E3C412-0371-E2F5-4C9A-CB9FC81203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E9832D1-63AF-E135-2433-640B5BBA60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6E0D31C-7299-2582-C2BA-CFD7DD7DE7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DC1B2652-4A2E-4DDD-9B10-7D380411AE4B}" type="datetime1">
              <a:rPr lang="fr-FR" noProof="0" smtClean="0"/>
              <a:t>29/04/2026</a:t>
            </a:fld>
            <a:endParaRPr lang="fr-FR" noProof="0"/>
          </a:p>
        </p:txBody>
      </p:sp>
      <p:sp>
        <p:nvSpPr>
          <p:cNvPr id="5" name="Espace réservé du pied de page 4">
            <a:extLst>
              <a:ext uri="{FF2B5EF4-FFF2-40B4-BE49-F238E27FC236}">
                <a16:creationId xmlns:a16="http://schemas.microsoft.com/office/drawing/2014/main" id="{8B7B21EC-3598-B178-CEE3-50FECA0E63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fr-FR" noProof="0"/>
          </a:p>
        </p:txBody>
      </p:sp>
      <p:sp>
        <p:nvSpPr>
          <p:cNvPr id="6" name="Espace réservé du numéro de diapositive 5">
            <a:extLst>
              <a:ext uri="{FF2B5EF4-FFF2-40B4-BE49-F238E27FC236}">
                <a16:creationId xmlns:a16="http://schemas.microsoft.com/office/drawing/2014/main" id="{70DC7E27-AAAF-CBA1-DE8C-1B75C8F660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D57F1E4F-1CFF-5643-939E-02111984F565}" type="slidenum">
              <a:rPr lang="fr-FR" noProof="0" smtClean="0"/>
              <a:t>‹N°›</a:t>
            </a:fld>
            <a:endParaRPr lang="fr-FR" noProof="0"/>
          </a:p>
        </p:txBody>
      </p:sp>
    </p:spTree>
    <p:extLst>
      <p:ext uri="{BB962C8B-B14F-4D97-AF65-F5344CB8AC3E}">
        <p14:creationId xmlns:p14="http://schemas.microsoft.com/office/powerpoint/2010/main" val="100532093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6.tmp"/></Relationships>
</file>

<file path=ppt/slides/_rels/slide13.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hyperlink" Target="https://github.com/danielmiessler/SecLists/tree/master/Passwords/Common-Credentials/Language-Specific"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9.tmp"/><Relationship Id="rId2" Type="http://schemas.openxmlformats.org/officeDocument/2006/relationships/hyperlink" Target="cyber/script4.py" TargetMode="External"/><Relationship Id="rId1" Type="http://schemas.openxmlformats.org/officeDocument/2006/relationships/slideLayout" Target="../slideLayouts/slideLayout2.xml"/><Relationship Id="rId6" Type="http://schemas.openxmlformats.org/officeDocument/2006/relationships/image" Target="../media/image6.tmp"/><Relationship Id="rId5" Type="http://schemas.openxmlformats.org/officeDocument/2006/relationships/image" Target="../media/image12.tmp"/><Relationship Id="rId4" Type="http://schemas.openxmlformats.org/officeDocument/2006/relationships/hyperlink" Target="https://www.wallpaperflare.com/programming-programming-language-python-programming-logo-wallpaper-ytffg/download/1920x1200"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tmp"/><Relationship Id="rId1" Type="http://schemas.openxmlformats.org/officeDocument/2006/relationships/slideLayout" Target="../slideLayouts/slideLayout2.xml"/><Relationship Id="rId4" Type="http://schemas.openxmlformats.org/officeDocument/2006/relationships/image" Target="../media/image6.tmp"/></Relationships>
</file>

<file path=ppt/slides/_rels/slide21.xml.rels><?xml version="1.0" encoding="UTF-8" standalone="yes"?>
<Relationships xmlns="http://schemas.openxmlformats.org/package/2006/relationships"><Relationship Id="rId8" Type="http://schemas.openxmlformats.org/officeDocument/2006/relationships/image" Target="../media/image19.tmp"/><Relationship Id="rId3" Type="http://schemas.openxmlformats.org/officeDocument/2006/relationships/image" Target="../media/image16.tmp"/><Relationship Id="rId7" Type="http://schemas.openxmlformats.org/officeDocument/2006/relationships/hyperlink" Target="https://www.wallpaperflare.com/programming-programming-language-python-programming-logo-wallpaper-ytffg/download/1920x1200" TargetMode="External"/><Relationship Id="rId2" Type="http://schemas.openxmlformats.org/officeDocument/2006/relationships/hyperlink" Target="https://actif.numedu.org/" TargetMode="Externa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18.tmp"/><Relationship Id="rId10" Type="http://schemas.openxmlformats.org/officeDocument/2006/relationships/image" Target="../media/image9.tmp"/><Relationship Id="rId4" Type="http://schemas.openxmlformats.org/officeDocument/2006/relationships/image" Target="../media/image17.tmp"/><Relationship Id="rId9" Type="http://schemas.openxmlformats.org/officeDocument/2006/relationships/image" Target="../media/image6.tmp"/></Relationships>
</file>

<file path=ppt/slides/_rels/slide22.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9.tmp"/><Relationship Id="rId2" Type="http://schemas.openxmlformats.org/officeDocument/2006/relationships/hyperlink" Target="cyber/sansThreadSelenium.py" TargetMode="External"/><Relationship Id="rId1" Type="http://schemas.openxmlformats.org/officeDocument/2006/relationships/slideLayout" Target="../slideLayouts/slideLayout2.xml"/><Relationship Id="rId6" Type="http://schemas.openxmlformats.org/officeDocument/2006/relationships/image" Target="../media/image6.tmp"/><Relationship Id="rId5" Type="http://schemas.openxmlformats.org/officeDocument/2006/relationships/hyperlink" Target="cyber/pythonPostPHP.py" TargetMode="External"/><Relationship Id="rId4" Type="http://schemas.openxmlformats.org/officeDocument/2006/relationships/hyperlink" Target="https://www.wallpaperflare.com/programming-programming-language-python-programming-logo-wallpaper-ytffg/download/1920x120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1.tmp"/><Relationship Id="rId7" Type="http://schemas.openxmlformats.org/officeDocument/2006/relationships/image" Target="../media/image9.tmp"/><Relationship Id="rId2" Type="http://schemas.openxmlformats.org/officeDocument/2006/relationships/image" Target="../media/image20.tmp"/><Relationship Id="rId1" Type="http://schemas.openxmlformats.org/officeDocument/2006/relationships/slideLayout" Target="../slideLayouts/slideLayout2.xml"/><Relationship Id="rId6" Type="http://schemas.openxmlformats.org/officeDocument/2006/relationships/image" Target="../media/image23.tmp"/><Relationship Id="rId5" Type="http://schemas.openxmlformats.org/officeDocument/2006/relationships/image" Target="../media/image22.tmp"/><Relationship Id="rId4" Type="http://schemas.openxmlformats.org/officeDocument/2006/relationships/image" Target="../media/image6.tmp"/></Relationships>
</file>

<file path=ppt/slides/_rels/slide28.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24.tmp"/><Relationship Id="rId1" Type="http://schemas.openxmlformats.org/officeDocument/2006/relationships/slideLayout" Target="../slideLayouts/slideLayout2.xml"/><Relationship Id="rId5" Type="http://schemas.openxmlformats.org/officeDocument/2006/relationships/image" Target="../media/image9.tmp"/><Relationship Id="rId4" Type="http://schemas.openxmlformats.org/officeDocument/2006/relationships/image" Target="../media/image25.tmp"/></Relationships>
</file>

<file path=ppt/slides/_rels/slide29.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C1IyYP3XoWA?feature=oembed"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cyber/sqlUpdate.py" TargetMode="External"/><Relationship Id="rId2" Type="http://schemas.openxmlformats.org/officeDocument/2006/relationships/image" Target="../media/image6.tmp"/><Relationship Id="rId1" Type="http://schemas.openxmlformats.org/officeDocument/2006/relationships/slideLayout" Target="../slideLayouts/slideLayout2.xml"/><Relationship Id="rId6" Type="http://schemas.openxmlformats.org/officeDocument/2006/relationships/image" Target="../media/image9.tmp"/><Relationship Id="rId5" Type="http://schemas.openxmlformats.org/officeDocument/2006/relationships/hyperlink" Target="https://www.wallpaperflare.com/programming-programming-language-python-programming-logo-wallpaper-ytffg/download/1920x1200" TargetMode="External"/><Relationship Id="rId4" Type="http://schemas.openxmlformats.org/officeDocument/2006/relationships/image" Target="../media/image8.jpg"/></Relationships>
</file>

<file path=ppt/slides/_rels/slide37.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28.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9.tmp"/><Relationship Id="rId3" Type="http://schemas.openxmlformats.org/officeDocument/2006/relationships/hyperlink" Target="http://localhost/phpmyadmin/url.php?url=https://dev.mysql.com/doc/refman/5.7/en/logical-operators.html#operator_or" TargetMode="External"/><Relationship Id="rId7" Type="http://schemas.openxmlformats.org/officeDocument/2006/relationships/hyperlink" Target="https://www.wallpaperflare.com/programming-programming-language-python-programming-logo-wallpaper-ytffg/download/1920x1200" TargetMode="External"/><Relationship Id="rId2" Type="http://schemas.openxmlformats.org/officeDocument/2006/relationships/hyperlink" Target="http://localhost/phpmyadmin/url.php?url=https://dev.mysql.com/doc/refman/5.7/en/select.html" TargetMode="Externa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hyperlink" Target="cyber/sqlSelect.py" TargetMode="External"/><Relationship Id="rId4" Type="http://schemas.openxmlformats.org/officeDocument/2006/relationships/image" Target="../media/image6.tmp"/></Relationships>
</file>

<file path=ppt/slides/_rels/slide41.xml.rels><?xml version="1.0" encoding="UTF-8" standalone="yes"?>
<Relationships xmlns="http://schemas.openxmlformats.org/package/2006/relationships"><Relationship Id="rId3" Type="http://schemas.openxmlformats.org/officeDocument/2006/relationships/hyperlink" Target="http://localhost/phpmyadmin/url.php?url=https://dev.mysql.com/doc/refman/5.7/en/logical-operators.html#operator_or" TargetMode="External"/><Relationship Id="rId2" Type="http://schemas.openxmlformats.org/officeDocument/2006/relationships/hyperlink" Target="http://localhost/phpmyadmin/url.php?url=https://dev.mysql.com/doc/refman/5.7/en/select.html" TargetMode="External"/><Relationship Id="rId1" Type="http://schemas.openxmlformats.org/officeDocument/2006/relationships/slideLayout" Target="../slideLayouts/slideLayout2.xml"/><Relationship Id="rId5" Type="http://schemas.openxmlformats.org/officeDocument/2006/relationships/image" Target="../media/image6.tmp"/><Relationship Id="rId4" Type="http://schemas.openxmlformats.org/officeDocument/2006/relationships/image" Target="../media/image29.tmp"/></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cyber/md5VsArgon2.py" TargetMode="External"/><Relationship Id="rId1" Type="http://schemas.openxmlformats.org/officeDocument/2006/relationships/slideLayout" Target="../slideLayouts/slideLayout2.xml"/><Relationship Id="rId6" Type="http://schemas.openxmlformats.org/officeDocument/2006/relationships/image" Target="../media/image9.tmp"/><Relationship Id="rId5" Type="http://schemas.openxmlformats.org/officeDocument/2006/relationships/image" Target="../media/image31.tmp"/><Relationship Id="rId4" Type="http://schemas.openxmlformats.org/officeDocument/2006/relationships/hyperlink" Target="https://www.wallpaperflare.com/programming-programming-language-python-programming-logo-wallpaper-ytffg/download/1920x1200"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mp"/><Relationship Id="rId7" Type="http://schemas.openxmlformats.org/officeDocument/2006/relationships/image" Target="../media/image9.tmp"/><Relationship Id="rId2" Type="http://schemas.openxmlformats.org/officeDocument/2006/relationships/image" Target="../media/image6.tmp"/><Relationship Id="rId1" Type="http://schemas.openxmlformats.org/officeDocument/2006/relationships/slideLayout" Target="../slideLayouts/slideLayout9.xml"/><Relationship Id="rId6" Type="http://schemas.openxmlformats.org/officeDocument/2006/relationships/hyperlink" Target="https://www.wallpaperflare.com/programming-programming-language-python-programming-logo-wallpaper-ytffg/download/1920x1200" TargetMode="External"/><Relationship Id="rId5" Type="http://schemas.openxmlformats.org/officeDocument/2006/relationships/image" Target="../media/image8.jpg"/><Relationship Id="rId4" Type="http://schemas.openxmlformats.org/officeDocument/2006/relationships/hyperlink" Target="cyber/script1.py"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hyperlink" Target="https://haveibeenpwned.com/"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cheatsheetseries.owasp.org/cheatsheets/Password_Storage_Cheat_Sheet.html" TargetMode="External"/><Relationship Id="rId2" Type="http://schemas.openxmlformats.org/officeDocument/2006/relationships/hyperlink" Target="https://www.youtube.com/watch?v=rO5aQzgKOs0" TargetMode="External"/><Relationship Id="rId1" Type="http://schemas.openxmlformats.org/officeDocument/2006/relationships/slideLayout" Target="../slideLayouts/slideLayout2.xml"/><Relationship Id="rId4" Type="http://schemas.openxmlformats.org/officeDocument/2006/relationships/hyperlink" Target="https://cyberini.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cyber/script1.py" TargetMode="External"/><Relationship Id="rId1" Type="http://schemas.openxmlformats.org/officeDocument/2006/relationships/slideLayout" Target="../slideLayouts/slideLayout2.xml"/><Relationship Id="rId6" Type="http://schemas.openxmlformats.org/officeDocument/2006/relationships/image" Target="../media/image9.tmp"/><Relationship Id="rId5" Type="http://schemas.openxmlformats.org/officeDocument/2006/relationships/hyperlink" Target="cyber/script2.py" TargetMode="External"/><Relationship Id="rId4" Type="http://schemas.openxmlformats.org/officeDocument/2006/relationships/hyperlink" Target="https://www.wallpaperflare.com/programming-programming-language-python-programming-logo-wallpaper-ytffg/download/1920x1200"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5" name="Image 4" descr="liens de chaîne">
            <a:extLst>
              <a:ext uri="{FF2B5EF4-FFF2-40B4-BE49-F238E27FC236}">
                <a16:creationId xmlns:a16="http://schemas.microsoft.com/office/drawing/2014/main" id="{A4511EBC-2F3C-446D-867B-7DC328517A44}"/>
              </a:ext>
            </a:extLst>
          </p:cNvPr>
          <p:cNvPicPr>
            <a:picLocks noChangeAspect="1"/>
          </p:cNvPicPr>
          <p:nvPr/>
        </p:nvPicPr>
        <p:blipFill rotWithShape="1">
          <a:blip r:embed="rId4">
            <a:duotone>
              <a:prstClr val="black"/>
              <a:schemeClr val="accent5">
                <a:tint val="45000"/>
                <a:satMod val="400000"/>
              </a:schemeClr>
            </a:duotone>
            <a:alphaModFix amt="25000"/>
          </a:blip>
          <a:srcRect t="23391" r="9091"/>
          <a:stretch/>
        </p:blipFill>
        <p:spPr>
          <a:xfrm>
            <a:off x="20" y="10"/>
            <a:ext cx="12191980" cy="6857990"/>
          </a:xfrm>
          <a:prstGeom prst="rect">
            <a:avLst/>
          </a:prstGeom>
        </p:spPr>
      </p:pic>
      <p:sp>
        <p:nvSpPr>
          <p:cNvPr id="2" name="Titre 1">
            <a:extLst>
              <a:ext uri="{FF2B5EF4-FFF2-40B4-BE49-F238E27FC236}">
                <a16:creationId xmlns:a16="http://schemas.microsoft.com/office/drawing/2014/main" id="{3D30D32A-359B-41BB-9746-2CF3A21EEFFC}"/>
              </a:ext>
            </a:extLst>
          </p:cNvPr>
          <p:cNvSpPr>
            <a:spLocks noGrp="1"/>
          </p:cNvSpPr>
          <p:nvPr>
            <p:ph type="ctrTitle"/>
          </p:nvPr>
        </p:nvSpPr>
        <p:spPr>
          <a:xfrm>
            <a:off x="1092325" y="1447800"/>
            <a:ext cx="8825658" cy="3329581"/>
          </a:xfrm>
        </p:spPr>
        <p:txBody>
          <a:bodyPr rtlCol="0">
            <a:normAutofit/>
          </a:bodyPr>
          <a:lstStyle/>
          <a:p>
            <a:pPr rtl="0"/>
            <a:r>
              <a:rPr lang="fr-FR" dirty="0"/>
              <a:t>Les mots de passe</a:t>
            </a:r>
            <a:br>
              <a:rPr lang="fr-FR" dirty="0"/>
            </a:br>
            <a:br>
              <a:rPr lang="fr-FR" dirty="0"/>
            </a:br>
            <a:r>
              <a:rPr lang="fr-FR" dirty="0"/>
              <a:t>attaques et protections</a:t>
            </a:r>
          </a:p>
        </p:txBody>
      </p:sp>
    </p:spTree>
    <p:extLst>
      <p:ext uri="{BB962C8B-B14F-4D97-AF65-F5344CB8AC3E}">
        <p14:creationId xmlns:p14="http://schemas.microsoft.com/office/powerpoint/2010/main" val="193000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7F09049-3F1E-E3C1-26BB-72F5EB166BA4}"/>
              </a:ext>
            </a:extLst>
          </p:cNvPr>
          <p:cNvSpPr>
            <a:spLocks noGrp="1"/>
          </p:cNvSpPr>
          <p:nvPr>
            <p:ph type="title"/>
          </p:nvPr>
        </p:nvSpPr>
        <p:spPr/>
        <p:txBody>
          <a:bodyPr/>
          <a:lstStyle/>
          <a:p>
            <a:r>
              <a:rPr lang="fr-FR" dirty="0"/>
              <a:t>Ordinateurs zombies</a:t>
            </a:r>
          </a:p>
        </p:txBody>
      </p:sp>
      <p:sp>
        <p:nvSpPr>
          <p:cNvPr id="5" name="Espace réservé du texte 4">
            <a:extLst>
              <a:ext uri="{FF2B5EF4-FFF2-40B4-BE49-F238E27FC236}">
                <a16:creationId xmlns:a16="http://schemas.microsoft.com/office/drawing/2014/main" id="{33C2DC5D-73E2-64C1-BB67-1817CBC86C20}"/>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235654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F5226-2DE9-BE27-E7E6-AFC48F582205}"/>
              </a:ext>
            </a:extLst>
          </p:cNvPr>
          <p:cNvSpPr>
            <a:spLocks noGrp="1"/>
          </p:cNvSpPr>
          <p:nvPr>
            <p:ph type="title"/>
          </p:nvPr>
        </p:nvSpPr>
        <p:spPr/>
        <p:txBody>
          <a:bodyPr/>
          <a:lstStyle/>
          <a:p>
            <a:r>
              <a:rPr lang="fr-FR" dirty="0"/>
              <a:t>Distribuer la recherche de mots de passe</a:t>
            </a:r>
          </a:p>
        </p:txBody>
      </p:sp>
      <p:sp>
        <p:nvSpPr>
          <p:cNvPr id="12" name="Espace réservé du contenu 11">
            <a:extLst>
              <a:ext uri="{FF2B5EF4-FFF2-40B4-BE49-F238E27FC236}">
                <a16:creationId xmlns:a16="http://schemas.microsoft.com/office/drawing/2014/main" id="{0A5406CB-22E0-7705-5DBA-921FCF9A6BD4}"/>
              </a:ext>
            </a:extLst>
          </p:cNvPr>
          <p:cNvSpPr>
            <a:spLocks noGrp="1"/>
          </p:cNvSpPr>
          <p:nvPr>
            <p:ph idx="1"/>
          </p:nvPr>
        </p:nvSpPr>
        <p:spPr>
          <a:xfrm>
            <a:off x="838199" y="1825625"/>
            <a:ext cx="10387149" cy="4351338"/>
          </a:xfrm>
        </p:spPr>
        <p:txBody>
          <a:bodyPr>
            <a:normAutofit/>
          </a:bodyPr>
          <a:lstStyle/>
          <a:p>
            <a:pPr marL="0" indent="0" algn="just">
              <a:buNone/>
            </a:pPr>
            <a:r>
              <a:rPr lang="fr-FR" dirty="0">
                <a:latin typeface="Consolas" panose="020B0609020204030204" pitchFamily="49" charset="0"/>
              </a:rPr>
              <a:t>Les ordinateurs zombies (ou </a:t>
            </a:r>
            <a:r>
              <a:rPr lang="fr-FR" i="1" dirty="0">
                <a:latin typeface="Consolas" panose="020B0609020204030204" pitchFamily="49" charset="0"/>
              </a:rPr>
              <a:t>botnets</a:t>
            </a:r>
            <a:r>
              <a:rPr lang="fr-FR" dirty="0">
                <a:latin typeface="Consolas" panose="020B0609020204030204" pitchFamily="49" charset="0"/>
              </a:rPr>
              <a:t>) sont des machines infectées par un malware et contrôlées à distance par un attaquant. Dans la recherche de mots de passe, ils sont utilisés pour répartir la charge de calcul sur des milliers d’appareils.</a:t>
            </a:r>
          </a:p>
        </p:txBody>
      </p:sp>
      <p:pic>
        <p:nvPicPr>
          <p:cNvPr id="3" name="Image 2">
            <a:extLst>
              <a:ext uri="{FF2B5EF4-FFF2-40B4-BE49-F238E27FC236}">
                <a16:creationId xmlns:a16="http://schemas.microsoft.com/office/drawing/2014/main" id="{6B9D1372-80AA-8A0E-56B1-A2AF05C97763}"/>
              </a:ext>
            </a:extLst>
          </p:cNvPr>
          <p:cNvPicPr>
            <a:picLocks noChangeAspect="1"/>
          </p:cNvPicPr>
          <p:nvPr/>
        </p:nvPicPr>
        <p:blipFill>
          <a:blip r:embed="rId2"/>
          <a:stretch>
            <a:fillRect/>
          </a:stretch>
        </p:blipFill>
        <p:spPr>
          <a:xfrm>
            <a:off x="10867737" y="219076"/>
            <a:ext cx="959426" cy="886042"/>
          </a:xfrm>
          <a:prstGeom prst="rect">
            <a:avLst/>
          </a:prstGeom>
        </p:spPr>
      </p:pic>
    </p:spTree>
    <p:extLst>
      <p:ext uri="{BB962C8B-B14F-4D97-AF65-F5344CB8AC3E}">
        <p14:creationId xmlns:p14="http://schemas.microsoft.com/office/powerpoint/2010/main" val="2103715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F5226-2DE9-BE27-E7E6-AFC48F582205}"/>
              </a:ext>
            </a:extLst>
          </p:cNvPr>
          <p:cNvSpPr>
            <a:spLocks noGrp="1"/>
          </p:cNvSpPr>
          <p:nvPr>
            <p:ph type="title"/>
          </p:nvPr>
        </p:nvSpPr>
        <p:spPr/>
        <p:txBody>
          <a:bodyPr/>
          <a:lstStyle/>
          <a:p>
            <a:r>
              <a:rPr lang="fr-FR" dirty="0"/>
              <a:t>Distribuer la recherche de mots de passe</a:t>
            </a:r>
          </a:p>
        </p:txBody>
      </p:sp>
      <p:sp>
        <p:nvSpPr>
          <p:cNvPr id="12" name="Espace réservé du contenu 11">
            <a:extLst>
              <a:ext uri="{FF2B5EF4-FFF2-40B4-BE49-F238E27FC236}">
                <a16:creationId xmlns:a16="http://schemas.microsoft.com/office/drawing/2014/main" id="{0A5406CB-22E0-7705-5DBA-921FCF9A6BD4}"/>
              </a:ext>
            </a:extLst>
          </p:cNvPr>
          <p:cNvSpPr>
            <a:spLocks noGrp="1"/>
          </p:cNvSpPr>
          <p:nvPr>
            <p:ph idx="1"/>
          </p:nvPr>
        </p:nvSpPr>
        <p:spPr>
          <a:xfrm>
            <a:off x="5041990" y="1690688"/>
            <a:ext cx="6677025" cy="4351338"/>
          </a:xfrm>
        </p:spPr>
        <p:txBody>
          <a:bodyPr>
            <a:normAutofit/>
          </a:bodyPr>
          <a:lstStyle/>
          <a:p>
            <a:pPr marL="0" indent="0" algn="just">
              <a:buNone/>
            </a:pPr>
            <a:r>
              <a:rPr lang="fr-FR" dirty="0">
                <a:latin typeface="Consolas" panose="020B0609020204030204" pitchFamily="49" charset="0"/>
              </a:rPr>
              <a:t>Ces attaques consistent à tester des combinaisons de mots de passe jusqu’à trouver la bonne, en exploitant la puissance collective du botnet.</a:t>
            </a:r>
          </a:p>
        </p:txBody>
      </p:sp>
      <p:pic>
        <p:nvPicPr>
          <p:cNvPr id="2054" name="Picture 6">
            <a:extLst>
              <a:ext uri="{FF2B5EF4-FFF2-40B4-BE49-F238E27FC236}">
                <a16:creationId xmlns:a16="http://schemas.microsoft.com/office/drawing/2014/main" id="{274A4159-0ED2-BADF-4008-602F0EF309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91" t="32035" b="5823"/>
          <a:stretch>
            <a:fillRect/>
          </a:stretch>
        </p:blipFill>
        <p:spPr bwMode="auto">
          <a:xfrm>
            <a:off x="239697" y="1690688"/>
            <a:ext cx="4445107" cy="2301875"/>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11">
            <a:extLst>
              <a:ext uri="{FF2B5EF4-FFF2-40B4-BE49-F238E27FC236}">
                <a16:creationId xmlns:a16="http://schemas.microsoft.com/office/drawing/2014/main" id="{64C5C438-EA60-F1AF-3198-BE3C125F5714}"/>
              </a:ext>
            </a:extLst>
          </p:cNvPr>
          <p:cNvSpPr txBox="1">
            <a:spLocks/>
          </p:cNvSpPr>
          <p:nvPr/>
        </p:nvSpPr>
        <p:spPr>
          <a:xfrm>
            <a:off x="472985" y="4167188"/>
            <a:ext cx="6677025" cy="23018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dirty="0">
                <a:latin typeface="Consolas" panose="020B0609020204030204" pitchFamily="49" charset="0"/>
              </a:rPr>
              <a:t>L’utilisation de zombies permet de masquer l’origine de l’attaque et de contourner les protections comme les limites de tentatives de connexion.</a:t>
            </a:r>
          </a:p>
        </p:txBody>
      </p:sp>
      <p:pic>
        <p:nvPicPr>
          <p:cNvPr id="2058" name="Picture 10">
            <a:extLst>
              <a:ext uri="{FF2B5EF4-FFF2-40B4-BE49-F238E27FC236}">
                <a16:creationId xmlns:a16="http://schemas.microsoft.com/office/drawing/2014/main" id="{A076CA8B-74C4-7E53-E1A4-ECE4A72773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439" r="29556" b="8316"/>
          <a:stretch>
            <a:fillRect/>
          </a:stretch>
        </p:blipFill>
        <p:spPr bwMode="auto">
          <a:xfrm>
            <a:off x="7753215" y="3762101"/>
            <a:ext cx="3750808" cy="296091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D91CAA5C-EED4-59B7-EDB3-5261552B56EA}"/>
              </a:ext>
            </a:extLst>
          </p:cNvPr>
          <p:cNvPicPr>
            <a:picLocks noChangeAspect="1"/>
          </p:cNvPicPr>
          <p:nvPr/>
        </p:nvPicPr>
        <p:blipFill>
          <a:blip r:embed="rId4"/>
          <a:stretch>
            <a:fillRect/>
          </a:stretch>
        </p:blipFill>
        <p:spPr>
          <a:xfrm>
            <a:off x="10867737" y="219076"/>
            <a:ext cx="959426" cy="886042"/>
          </a:xfrm>
          <a:prstGeom prst="rect">
            <a:avLst/>
          </a:prstGeom>
        </p:spPr>
      </p:pic>
    </p:spTree>
    <p:extLst>
      <p:ext uri="{BB962C8B-B14F-4D97-AF65-F5344CB8AC3E}">
        <p14:creationId xmlns:p14="http://schemas.microsoft.com/office/powerpoint/2010/main" val="2700360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3B2D81-6B44-7A10-9704-20BE5431EED4}"/>
              </a:ext>
            </a:extLst>
          </p:cNvPr>
          <p:cNvSpPr>
            <a:spLocks noGrp="1"/>
          </p:cNvSpPr>
          <p:nvPr>
            <p:ph type="title"/>
          </p:nvPr>
        </p:nvSpPr>
        <p:spPr/>
        <p:txBody>
          <a:bodyPr/>
          <a:lstStyle/>
          <a:p>
            <a:r>
              <a:rPr lang="fr-FR" dirty="0"/>
              <a:t>Les dictionnaires de mots de passe</a:t>
            </a:r>
          </a:p>
        </p:txBody>
      </p:sp>
      <p:sp>
        <p:nvSpPr>
          <p:cNvPr id="3" name="Espace réservé du contenu 2">
            <a:extLst>
              <a:ext uri="{FF2B5EF4-FFF2-40B4-BE49-F238E27FC236}">
                <a16:creationId xmlns:a16="http://schemas.microsoft.com/office/drawing/2014/main" id="{4812226B-7FEC-291B-91A0-D62EFC528BBB}"/>
              </a:ext>
            </a:extLst>
          </p:cNvPr>
          <p:cNvSpPr>
            <a:spLocks noGrp="1"/>
          </p:cNvSpPr>
          <p:nvPr>
            <p:ph type="body" idx="1"/>
          </p:nvPr>
        </p:nvSpPr>
        <p:spPr/>
        <p:txBody>
          <a:bodyPr/>
          <a:lstStyle/>
          <a:p>
            <a:endParaRPr lang="fr-FR" dirty="0"/>
          </a:p>
          <a:p>
            <a:endParaRPr lang="fr-FR" dirty="0"/>
          </a:p>
        </p:txBody>
      </p:sp>
      <p:pic>
        <p:nvPicPr>
          <p:cNvPr id="4" name="Image 3">
            <a:extLst>
              <a:ext uri="{FF2B5EF4-FFF2-40B4-BE49-F238E27FC236}">
                <a16:creationId xmlns:a16="http://schemas.microsoft.com/office/drawing/2014/main" id="{D6494910-F9C3-CEF3-E237-16824371C652}"/>
              </a:ext>
            </a:extLst>
          </p:cNvPr>
          <p:cNvPicPr>
            <a:picLocks noChangeAspect="1"/>
          </p:cNvPicPr>
          <p:nvPr/>
        </p:nvPicPr>
        <p:blipFill>
          <a:blip r:embed="rId2"/>
          <a:stretch>
            <a:fillRect/>
          </a:stretch>
        </p:blipFill>
        <p:spPr>
          <a:xfrm>
            <a:off x="10867737" y="219076"/>
            <a:ext cx="959426" cy="886042"/>
          </a:xfrm>
          <a:prstGeom prst="rect">
            <a:avLst/>
          </a:prstGeom>
        </p:spPr>
      </p:pic>
    </p:spTree>
    <p:extLst>
      <p:ext uri="{BB962C8B-B14F-4D97-AF65-F5344CB8AC3E}">
        <p14:creationId xmlns:p14="http://schemas.microsoft.com/office/powerpoint/2010/main" val="2951821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3B2D81-6B44-7A10-9704-20BE5431EED4}"/>
              </a:ext>
            </a:extLst>
          </p:cNvPr>
          <p:cNvSpPr>
            <a:spLocks noGrp="1"/>
          </p:cNvSpPr>
          <p:nvPr>
            <p:ph type="title"/>
          </p:nvPr>
        </p:nvSpPr>
        <p:spPr/>
        <p:txBody>
          <a:bodyPr/>
          <a:lstStyle/>
          <a:p>
            <a:r>
              <a:rPr lang="fr-FR" dirty="0"/>
              <a:t>Les dictionnaires de mots de passe</a:t>
            </a:r>
          </a:p>
        </p:txBody>
      </p:sp>
      <p:sp>
        <p:nvSpPr>
          <p:cNvPr id="3" name="Espace réservé du contenu 2">
            <a:extLst>
              <a:ext uri="{FF2B5EF4-FFF2-40B4-BE49-F238E27FC236}">
                <a16:creationId xmlns:a16="http://schemas.microsoft.com/office/drawing/2014/main" id="{4812226B-7FEC-291B-91A0-D62EFC528BBB}"/>
              </a:ext>
            </a:extLst>
          </p:cNvPr>
          <p:cNvSpPr>
            <a:spLocks noGrp="1"/>
          </p:cNvSpPr>
          <p:nvPr>
            <p:ph idx="1"/>
          </p:nvPr>
        </p:nvSpPr>
        <p:spPr/>
        <p:txBody>
          <a:bodyPr>
            <a:normAutofit/>
          </a:bodyPr>
          <a:lstStyle/>
          <a:p>
            <a:pPr algn="just"/>
            <a:r>
              <a:rPr lang="fr-FR" dirty="0">
                <a:latin typeface="Consolas" panose="020B0609020204030204" pitchFamily="49" charset="0"/>
              </a:rPr>
              <a:t>Les dictionnaires de mots de passe sont des listes préétablies ou de données personnelles qui rendent les recherches plus rapides et efficaces contre les mots de passe faibles ou prévisibles.</a:t>
            </a:r>
          </a:p>
          <a:p>
            <a:pPr algn="just"/>
            <a:endParaRPr lang="fr-FR" dirty="0">
              <a:latin typeface="Consolas" panose="020B0609020204030204" pitchFamily="49" charset="0"/>
            </a:endParaRPr>
          </a:p>
          <a:p>
            <a:r>
              <a:rPr lang="fr-FR" dirty="0">
                <a:latin typeface="Consolas" panose="020B0609020204030204" pitchFamily="49" charset="0"/>
              </a:rPr>
              <a:t>Les attaquants utilisent des dictionnaires de mot de passe les plus fréquents </a:t>
            </a:r>
          </a:p>
          <a:p>
            <a:pPr lvl="1"/>
            <a:r>
              <a:rPr lang="fr-FR" dirty="0">
                <a:hlinkClick r:id="rId2"/>
              </a:rPr>
              <a:t>https://github.com/danielmiessler/SecLists/tree/master</a:t>
            </a:r>
            <a:endParaRPr lang="fr-FR" dirty="0"/>
          </a:p>
          <a:p>
            <a:pPr lvl="1"/>
            <a:r>
              <a:rPr lang="fr-FR" dirty="0">
                <a:hlinkClick r:id="rId2"/>
              </a:rPr>
              <a:t>https://github.com/danielmiessler/SecLists/tree/master/Passwords/Common-Credentials/Language-Specific</a:t>
            </a:r>
            <a:endParaRPr lang="fr-FR" dirty="0"/>
          </a:p>
          <a:p>
            <a:endParaRPr lang="fr-FR" dirty="0"/>
          </a:p>
          <a:p>
            <a:endParaRPr lang="fr-FR" dirty="0"/>
          </a:p>
        </p:txBody>
      </p:sp>
      <p:pic>
        <p:nvPicPr>
          <p:cNvPr id="4" name="Image 3">
            <a:extLst>
              <a:ext uri="{FF2B5EF4-FFF2-40B4-BE49-F238E27FC236}">
                <a16:creationId xmlns:a16="http://schemas.microsoft.com/office/drawing/2014/main" id="{3D5B7B02-D71C-2718-152E-A5FAA46A0CBA}"/>
              </a:ext>
            </a:extLst>
          </p:cNvPr>
          <p:cNvPicPr>
            <a:picLocks noChangeAspect="1"/>
          </p:cNvPicPr>
          <p:nvPr/>
        </p:nvPicPr>
        <p:blipFill>
          <a:blip r:embed="rId3"/>
          <a:stretch>
            <a:fillRect/>
          </a:stretch>
        </p:blipFill>
        <p:spPr>
          <a:xfrm>
            <a:off x="10867737" y="219076"/>
            <a:ext cx="959426" cy="886042"/>
          </a:xfrm>
          <a:prstGeom prst="rect">
            <a:avLst/>
          </a:prstGeom>
        </p:spPr>
      </p:pic>
    </p:spTree>
    <p:extLst>
      <p:ext uri="{BB962C8B-B14F-4D97-AF65-F5344CB8AC3E}">
        <p14:creationId xmlns:p14="http://schemas.microsoft.com/office/powerpoint/2010/main" val="3061302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3B2D81-6B44-7A10-9704-20BE5431EED4}"/>
              </a:ext>
            </a:extLst>
          </p:cNvPr>
          <p:cNvSpPr>
            <a:spLocks noGrp="1"/>
          </p:cNvSpPr>
          <p:nvPr>
            <p:ph type="title"/>
          </p:nvPr>
        </p:nvSpPr>
        <p:spPr/>
        <p:txBody>
          <a:bodyPr/>
          <a:lstStyle/>
          <a:p>
            <a:r>
              <a:rPr lang="fr-FR" dirty="0"/>
              <a:t>Les dictionnaires de mots de passe</a:t>
            </a:r>
          </a:p>
        </p:txBody>
      </p:sp>
      <p:sp>
        <p:nvSpPr>
          <p:cNvPr id="3" name="Espace réservé du contenu 2">
            <a:extLst>
              <a:ext uri="{FF2B5EF4-FFF2-40B4-BE49-F238E27FC236}">
                <a16:creationId xmlns:a16="http://schemas.microsoft.com/office/drawing/2014/main" id="{4812226B-7FEC-291B-91A0-D62EFC528BBB}"/>
              </a:ext>
            </a:extLst>
          </p:cNvPr>
          <p:cNvSpPr>
            <a:spLocks noGrp="1"/>
          </p:cNvSpPr>
          <p:nvPr>
            <p:ph idx="1"/>
          </p:nvPr>
        </p:nvSpPr>
        <p:spPr/>
        <p:txBody>
          <a:bodyPr/>
          <a:lstStyle/>
          <a:p>
            <a:pPr algn="just"/>
            <a:r>
              <a:rPr lang="fr-FR" dirty="0">
                <a:latin typeface="Consolas" panose="020B0609020204030204" pitchFamily="49" charset="0"/>
              </a:rPr>
              <a:t>Grace à ces fichiers, il suffit de prendre chacun des mots de passe et de les tester dans l’application concernée.</a:t>
            </a:r>
          </a:p>
          <a:p>
            <a:pPr algn="just"/>
            <a:r>
              <a:rPr lang="fr-FR" dirty="0">
                <a:latin typeface="Consolas" panose="020B0609020204030204" pitchFamily="49" charset="0"/>
              </a:rPr>
              <a:t>Les ordinateurs zombies sont utilisés dans ce processus.</a:t>
            </a:r>
          </a:p>
          <a:p>
            <a:pPr algn="just"/>
            <a:endParaRPr lang="fr-FR" dirty="0">
              <a:latin typeface="Consolas" panose="020B0609020204030204" pitchFamily="49" charset="0"/>
            </a:endParaRPr>
          </a:p>
          <a:p>
            <a:pPr algn="just"/>
            <a:endParaRPr lang="fr-FR" dirty="0">
              <a:latin typeface="Consolas" panose="020B0609020204030204" pitchFamily="49" charset="0"/>
            </a:endParaRPr>
          </a:p>
        </p:txBody>
      </p:sp>
      <p:pic>
        <p:nvPicPr>
          <p:cNvPr id="4" name="Image 3">
            <a:extLst>
              <a:ext uri="{FF2B5EF4-FFF2-40B4-BE49-F238E27FC236}">
                <a16:creationId xmlns:a16="http://schemas.microsoft.com/office/drawing/2014/main" id="{9D5D0B3A-85F1-7FB6-4577-076B12D0FFA9}"/>
              </a:ext>
            </a:extLst>
          </p:cNvPr>
          <p:cNvPicPr>
            <a:picLocks noChangeAspect="1"/>
          </p:cNvPicPr>
          <p:nvPr/>
        </p:nvPicPr>
        <p:blipFill>
          <a:blip r:embed="rId2"/>
          <a:stretch>
            <a:fillRect/>
          </a:stretch>
        </p:blipFill>
        <p:spPr>
          <a:xfrm>
            <a:off x="10867737" y="219076"/>
            <a:ext cx="959426" cy="886042"/>
          </a:xfrm>
          <a:prstGeom prst="rect">
            <a:avLst/>
          </a:prstGeom>
        </p:spPr>
      </p:pic>
    </p:spTree>
    <p:extLst>
      <p:ext uri="{BB962C8B-B14F-4D97-AF65-F5344CB8AC3E}">
        <p14:creationId xmlns:p14="http://schemas.microsoft.com/office/powerpoint/2010/main" val="3072171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3B2D81-6B44-7A10-9704-20BE5431EED4}"/>
              </a:ext>
            </a:extLst>
          </p:cNvPr>
          <p:cNvSpPr>
            <a:spLocks noGrp="1"/>
          </p:cNvSpPr>
          <p:nvPr>
            <p:ph type="title"/>
          </p:nvPr>
        </p:nvSpPr>
        <p:spPr/>
        <p:txBody>
          <a:bodyPr/>
          <a:lstStyle/>
          <a:p>
            <a:r>
              <a:rPr lang="fr-FR" dirty="0"/>
              <a:t>Les dictionnaires de mots de passe</a:t>
            </a:r>
          </a:p>
        </p:txBody>
      </p:sp>
      <p:sp>
        <p:nvSpPr>
          <p:cNvPr id="3" name="Espace réservé du contenu 2">
            <a:extLst>
              <a:ext uri="{FF2B5EF4-FFF2-40B4-BE49-F238E27FC236}">
                <a16:creationId xmlns:a16="http://schemas.microsoft.com/office/drawing/2014/main" id="{4812226B-7FEC-291B-91A0-D62EFC528BBB}"/>
              </a:ext>
            </a:extLst>
          </p:cNvPr>
          <p:cNvSpPr>
            <a:spLocks noGrp="1"/>
          </p:cNvSpPr>
          <p:nvPr>
            <p:ph idx="1"/>
          </p:nvPr>
        </p:nvSpPr>
        <p:spPr/>
        <p:txBody>
          <a:bodyPr/>
          <a:lstStyle/>
          <a:p>
            <a:r>
              <a:rPr lang="fr-FR" dirty="0">
                <a:latin typeface="Consolas" panose="020B0609020204030204" pitchFamily="49" charset="0"/>
              </a:rPr>
              <a:t>Lecture d’un fichier de 10 millions mots de passe </a:t>
            </a:r>
          </a:p>
          <a:p>
            <a:pPr lvl="1"/>
            <a:r>
              <a:rPr lang="fr-FR" dirty="0"/>
              <a:t>xato-net-10-million-passwords-1000000.txt</a:t>
            </a:r>
          </a:p>
          <a:p>
            <a:pPr lvl="1"/>
            <a:r>
              <a:rPr lang="fr-FR" dirty="0"/>
              <a:t>script4.py</a:t>
            </a:r>
          </a:p>
          <a:p>
            <a:pPr lvl="1"/>
            <a:r>
              <a:rPr lang="fr-FR" dirty="0"/>
              <a:t>Durée : 2,5 jours pour lire chaque ligne du fichier</a:t>
            </a:r>
          </a:p>
          <a:p>
            <a:pPr lvl="1"/>
            <a:endParaRPr lang="fr-FR" dirty="0"/>
          </a:p>
          <a:p>
            <a:r>
              <a:rPr lang="fr-FR" dirty="0">
                <a:latin typeface="Consolas" panose="020B0609020204030204" pitchFamily="49" charset="0"/>
              </a:rPr>
              <a:t>Lecture avec un fichier 20 000 mots de passe</a:t>
            </a:r>
          </a:p>
          <a:p>
            <a:pPr lvl="1"/>
            <a:r>
              <a:rPr lang="fr-FR" dirty="0"/>
              <a:t>French-common-password-list-top-20000.txt</a:t>
            </a:r>
          </a:p>
          <a:p>
            <a:pPr lvl="1"/>
            <a:r>
              <a:rPr lang="fr-FR" dirty="0"/>
              <a:t>script4.py</a:t>
            </a:r>
          </a:p>
          <a:p>
            <a:pPr lvl="1"/>
            <a:r>
              <a:rPr lang="fr-FR" dirty="0"/>
              <a:t>Durée : 1/5 de seconde</a:t>
            </a:r>
          </a:p>
          <a:p>
            <a:pPr lvl="1"/>
            <a:r>
              <a:rPr lang="fr-FR" dirty="0"/>
              <a:t>Le fichier est chargé en mémoire</a:t>
            </a:r>
          </a:p>
          <a:p>
            <a:pPr lvl="1"/>
            <a:endParaRPr lang="fr-FR" dirty="0"/>
          </a:p>
          <a:p>
            <a:endParaRPr lang="fr-FR" dirty="0"/>
          </a:p>
          <a:p>
            <a:endParaRPr lang="fr-FR" dirty="0"/>
          </a:p>
        </p:txBody>
      </p:sp>
      <p:pic>
        <p:nvPicPr>
          <p:cNvPr id="4" name="Image 3">
            <a:hlinkClick r:id="rId2" action="ppaction://hlinkfile"/>
            <a:extLst>
              <a:ext uri="{FF2B5EF4-FFF2-40B4-BE49-F238E27FC236}">
                <a16:creationId xmlns:a16="http://schemas.microsoft.com/office/drawing/2014/main" id="{E165F472-C580-F6B3-F1C7-B4F21109DFE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69021" y="4001294"/>
            <a:ext cx="669179" cy="376873"/>
          </a:xfrm>
          <a:prstGeom prst="rect">
            <a:avLst/>
          </a:prstGeom>
        </p:spPr>
      </p:pic>
      <p:pic>
        <p:nvPicPr>
          <p:cNvPr id="8" name="Image 7">
            <a:extLst>
              <a:ext uri="{FF2B5EF4-FFF2-40B4-BE49-F238E27FC236}">
                <a16:creationId xmlns:a16="http://schemas.microsoft.com/office/drawing/2014/main" id="{ABDFCC57-EA39-9B54-F6C2-0474E157B7D2}"/>
              </a:ext>
            </a:extLst>
          </p:cNvPr>
          <p:cNvPicPr>
            <a:picLocks noChangeAspect="1"/>
          </p:cNvPicPr>
          <p:nvPr/>
        </p:nvPicPr>
        <p:blipFill>
          <a:blip r:embed="rId5"/>
          <a:stretch>
            <a:fillRect/>
          </a:stretch>
        </p:blipFill>
        <p:spPr>
          <a:xfrm>
            <a:off x="6819145" y="4844820"/>
            <a:ext cx="4963218" cy="1648055"/>
          </a:xfrm>
          <a:prstGeom prst="rect">
            <a:avLst/>
          </a:prstGeom>
        </p:spPr>
      </p:pic>
      <p:pic>
        <p:nvPicPr>
          <p:cNvPr id="5" name="Image 4">
            <a:extLst>
              <a:ext uri="{FF2B5EF4-FFF2-40B4-BE49-F238E27FC236}">
                <a16:creationId xmlns:a16="http://schemas.microsoft.com/office/drawing/2014/main" id="{A37E4614-6A55-3FA9-A879-253020EC1750}"/>
              </a:ext>
            </a:extLst>
          </p:cNvPr>
          <p:cNvPicPr>
            <a:picLocks noChangeAspect="1"/>
          </p:cNvPicPr>
          <p:nvPr/>
        </p:nvPicPr>
        <p:blipFill>
          <a:blip r:embed="rId6"/>
          <a:stretch>
            <a:fillRect/>
          </a:stretch>
        </p:blipFill>
        <p:spPr>
          <a:xfrm>
            <a:off x="10867737" y="219076"/>
            <a:ext cx="959426" cy="886042"/>
          </a:xfrm>
          <a:prstGeom prst="rect">
            <a:avLst/>
          </a:prstGeom>
        </p:spPr>
      </p:pic>
      <p:pic>
        <p:nvPicPr>
          <p:cNvPr id="6" name="Image 5">
            <a:extLst>
              <a:ext uri="{FF2B5EF4-FFF2-40B4-BE49-F238E27FC236}">
                <a16:creationId xmlns:a16="http://schemas.microsoft.com/office/drawing/2014/main" id="{11C29989-C8F0-6FAE-F130-B318F3261C4F}"/>
              </a:ext>
            </a:extLst>
          </p:cNvPr>
          <p:cNvPicPr>
            <a:picLocks noChangeAspect="1"/>
          </p:cNvPicPr>
          <p:nvPr/>
        </p:nvPicPr>
        <p:blipFill>
          <a:blip r:embed="rId7"/>
          <a:stretch>
            <a:fillRect/>
          </a:stretch>
        </p:blipFill>
        <p:spPr>
          <a:xfrm>
            <a:off x="10872720" y="1251167"/>
            <a:ext cx="962159" cy="914528"/>
          </a:xfrm>
          <a:prstGeom prst="rect">
            <a:avLst/>
          </a:prstGeom>
        </p:spPr>
      </p:pic>
    </p:spTree>
    <p:extLst>
      <p:ext uri="{BB962C8B-B14F-4D97-AF65-F5344CB8AC3E}">
        <p14:creationId xmlns:p14="http://schemas.microsoft.com/office/powerpoint/2010/main" val="2627006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3B2D81-6B44-7A10-9704-20BE5431EED4}"/>
              </a:ext>
            </a:extLst>
          </p:cNvPr>
          <p:cNvSpPr>
            <a:spLocks noGrp="1"/>
          </p:cNvSpPr>
          <p:nvPr>
            <p:ph type="title"/>
          </p:nvPr>
        </p:nvSpPr>
        <p:spPr/>
        <p:txBody>
          <a:bodyPr/>
          <a:lstStyle/>
          <a:p>
            <a:r>
              <a:rPr lang="fr-FR" dirty="0"/>
              <a:t>Dictionnaire contextualisé</a:t>
            </a:r>
          </a:p>
        </p:txBody>
      </p:sp>
      <p:sp>
        <p:nvSpPr>
          <p:cNvPr id="4" name="Espace réservé du texte 3">
            <a:extLst>
              <a:ext uri="{FF2B5EF4-FFF2-40B4-BE49-F238E27FC236}">
                <a16:creationId xmlns:a16="http://schemas.microsoft.com/office/drawing/2014/main" id="{6FFBA6C7-B5B4-9B36-CFD7-381DA5A08D01}"/>
              </a:ext>
            </a:extLst>
          </p:cNvPr>
          <p:cNvSpPr>
            <a:spLocks noGrp="1"/>
          </p:cNvSpPr>
          <p:nvPr>
            <p:ph type="body" idx="1"/>
          </p:nvPr>
        </p:nvSpPr>
        <p:spPr/>
        <p:txBody>
          <a:bodyPr/>
          <a:lstStyle/>
          <a:p>
            <a:endParaRPr lang="fr-FR"/>
          </a:p>
        </p:txBody>
      </p:sp>
      <p:pic>
        <p:nvPicPr>
          <p:cNvPr id="3" name="Image 2">
            <a:extLst>
              <a:ext uri="{FF2B5EF4-FFF2-40B4-BE49-F238E27FC236}">
                <a16:creationId xmlns:a16="http://schemas.microsoft.com/office/drawing/2014/main" id="{07958740-D672-89D2-9F10-6EA8EA6339A8}"/>
              </a:ext>
            </a:extLst>
          </p:cNvPr>
          <p:cNvPicPr>
            <a:picLocks noChangeAspect="1"/>
          </p:cNvPicPr>
          <p:nvPr/>
        </p:nvPicPr>
        <p:blipFill>
          <a:blip r:embed="rId2"/>
          <a:stretch>
            <a:fillRect/>
          </a:stretch>
        </p:blipFill>
        <p:spPr>
          <a:xfrm>
            <a:off x="10867737" y="219076"/>
            <a:ext cx="959426" cy="886042"/>
          </a:xfrm>
          <a:prstGeom prst="rect">
            <a:avLst/>
          </a:prstGeom>
        </p:spPr>
      </p:pic>
    </p:spTree>
    <p:extLst>
      <p:ext uri="{BB962C8B-B14F-4D97-AF65-F5344CB8AC3E}">
        <p14:creationId xmlns:p14="http://schemas.microsoft.com/office/powerpoint/2010/main" val="1683677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3B2D81-6B44-7A10-9704-20BE5431EED4}"/>
              </a:ext>
            </a:extLst>
          </p:cNvPr>
          <p:cNvSpPr>
            <a:spLocks noGrp="1"/>
          </p:cNvSpPr>
          <p:nvPr>
            <p:ph type="title"/>
          </p:nvPr>
        </p:nvSpPr>
        <p:spPr/>
        <p:txBody>
          <a:bodyPr/>
          <a:lstStyle/>
          <a:p>
            <a:r>
              <a:rPr lang="fr-FR" dirty="0"/>
              <a:t>Les dictionnaires de mot de passe contextualisés</a:t>
            </a:r>
          </a:p>
        </p:txBody>
      </p:sp>
      <p:sp>
        <p:nvSpPr>
          <p:cNvPr id="3" name="Espace réservé du contenu 2">
            <a:extLst>
              <a:ext uri="{FF2B5EF4-FFF2-40B4-BE49-F238E27FC236}">
                <a16:creationId xmlns:a16="http://schemas.microsoft.com/office/drawing/2014/main" id="{4812226B-7FEC-291B-91A0-D62EFC528BBB}"/>
              </a:ext>
            </a:extLst>
          </p:cNvPr>
          <p:cNvSpPr>
            <a:spLocks noGrp="1"/>
          </p:cNvSpPr>
          <p:nvPr>
            <p:ph idx="1"/>
          </p:nvPr>
        </p:nvSpPr>
        <p:spPr>
          <a:xfrm>
            <a:off x="5103222" y="1558834"/>
            <a:ext cx="6250577" cy="2682239"/>
          </a:xfrm>
        </p:spPr>
        <p:txBody>
          <a:bodyPr>
            <a:normAutofit lnSpcReduction="10000"/>
          </a:bodyPr>
          <a:lstStyle/>
          <a:p>
            <a:pPr marL="0" indent="0" algn="just">
              <a:buNone/>
            </a:pPr>
            <a:r>
              <a:rPr lang="fr-FR" dirty="0">
                <a:latin typeface="Consolas" panose="020B0609020204030204" pitchFamily="49" charset="0"/>
              </a:rPr>
              <a:t>L’utilisation de dictionnaires contextualisés dans les attaques par force brute repose sur une stratégie ciblée et efficace, qui exploite les habitudes humaines en matière de création de mots de passe. </a:t>
            </a:r>
          </a:p>
        </p:txBody>
      </p:sp>
      <p:pic>
        <p:nvPicPr>
          <p:cNvPr id="4" name="Image 3">
            <a:extLst>
              <a:ext uri="{FF2B5EF4-FFF2-40B4-BE49-F238E27FC236}">
                <a16:creationId xmlns:a16="http://schemas.microsoft.com/office/drawing/2014/main" id="{F822D0EA-3AAC-BE02-02F3-709F71504747}"/>
              </a:ext>
            </a:extLst>
          </p:cNvPr>
          <p:cNvPicPr>
            <a:picLocks noChangeAspect="1"/>
          </p:cNvPicPr>
          <p:nvPr/>
        </p:nvPicPr>
        <p:blipFill>
          <a:blip r:embed="rId2"/>
          <a:stretch>
            <a:fillRect/>
          </a:stretch>
        </p:blipFill>
        <p:spPr>
          <a:xfrm>
            <a:off x="10867737" y="219076"/>
            <a:ext cx="959426" cy="886042"/>
          </a:xfrm>
          <a:prstGeom prst="rect">
            <a:avLst/>
          </a:prstGeom>
        </p:spPr>
      </p:pic>
      <p:pic>
        <p:nvPicPr>
          <p:cNvPr id="5122" name="Picture 2">
            <a:extLst>
              <a:ext uri="{FF2B5EF4-FFF2-40B4-BE49-F238E27FC236}">
                <a16:creationId xmlns:a16="http://schemas.microsoft.com/office/drawing/2014/main" id="{8BB9089B-B9F6-4BBB-B96D-CBCA6209B0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29" b="9449"/>
          <a:stretch>
            <a:fillRect/>
          </a:stretch>
        </p:blipFill>
        <p:spPr bwMode="auto">
          <a:xfrm>
            <a:off x="305753" y="1896290"/>
            <a:ext cx="4609423" cy="1532710"/>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a:extLst>
              <a:ext uri="{FF2B5EF4-FFF2-40B4-BE49-F238E27FC236}">
                <a16:creationId xmlns:a16="http://schemas.microsoft.com/office/drawing/2014/main" id="{A7F75B7D-A68B-7957-3084-C6759EC940F5}"/>
              </a:ext>
            </a:extLst>
          </p:cNvPr>
          <p:cNvSpPr txBox="1">
            <a:spLocks/>
          </p:cNvSpPr>
          <p:nvPr/>
        </p:nvSpPr>
        <p:spPr>
          <a:xfrm>
            <a:off x="305753" y="4341857"/>
            <a:ext cx="11048046" cy="2151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dirty="0">
                <a:latin typeface="Consolas" panose="020B0609020204030204" pitchFamily="49" charset="0"/>
              </a:rPr>
              <a:t>Les utilisateurs ont tendance à créer des mots de passe basés sur des informations personnelles (noms de proches, dates de naissance, noms d’animaux, groupes préférés, etc.). </a:t>
            </a:r>
          </a:p>
        </p:txBody>
      </p:sp>
    </p:spTree>
    <p:extLst>
      <p:ext uri="{BB962C8B-B14F-4D97-AF65-F5344CB8AC3E}">
        <p14:creationId xmlns:p14="http://schemas.microsoft.com/office/powerpoint/2010/main" val="1120382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3B2D81-6B44-7A10-9704-20BE5431EED4}"/>
              </a:ext>
            </a:extLst>
          </p:cNvPr>
          <p:cNvSpPr>
            <a:spLocks noGrp="1"/>
          </p:cNvSpPr>
          <p:nvPr>
            <p:ph type="title"/>
          </p:nvPr>
        </p:nvSpPr>
        <p:spPr/>
        <p:txBody>
          <a:bodyPr/>
          <a:lstStyle/>
          <a:p>
            <a:r>
              <a:rPr lang="fr-FR" dirty="0"/>
              <a:t>Les dictionnaires de mot de passe contextualisés</a:t>
            </a:r>
          </a:p>
        </p:txBody>
      </p:sp>
      <p:sp>
        <p:nvSpPr>
          <p:cNvPr id="3" name="Espace réservé du contenu 2">
            <a:extLst>
              <a:ext uri="{FF2B5EF4-FFF2-40B4-BE49-F238E27FC236}">
                <a16:creationId xmlns:a16="http://schemas.microsoft.com/office/drawing/2014/main" id="{4812226B-7FEC-291B-91A0-D62EFC528BBB}"/>
              </a:ext>
            </a:extLst>
          </p:cNvPr>
          <p:cNvSpPr>
            <a:spLocks noGrp="1"/>
          </p:cNvSpPr>
          <p:nvPr>
            <p:ph idx="1"/>
          </p:nvPr>
        </p:nvSpPr>
        <p:spPr/>
        <p:txBody>
          <a:bodyPr>
            <a:normAutofit fontScale="92500" lnSpcReduction="10000"/>
          </a:bodyPr>
          <a:lstStyle/>
          <a:p>
            <a:pPr marL="0" indent="0">
              <a:buNone/>
            </a:pPr>
            <a:r>
              <a:rPr lang="fr-FR" dirty="0">
                <a:latin typeface="Consolas" panose="020B0609020204030204" pitchFamily="49" charset="0"/>
              </a:rPr>
              <a:t>Exemple :  </a:t>
            </a:r>
            <a:r>
              <a:rPr lang="fr-FR" dirty="0" err="1">
                <a:latin typeface="Consolas" panose="020B0609020204030204" pitchFamily="49" charset="0"/>
              </a:rPr>
              <a:t>DateDeNaissance</a:t>
            </a:r>
            <a:r>
              <a:rPr lang="fr-FR" dirty="0">
                <a:latin typeface="Consolas" panose="020B0609020204030204" pitchFamily="49" charset="0"/>
              </a:rPr>
              <a:t> + </a:t>
            </a:r>
            <a:r>
              <a:rPr lang="fr-FR" dirty="0" err="1">
                <a:latin typeface="Consolas" panose="020B0609020204030204" pitchFamily="49" charset="0"/>
              </a:rPr>
              <a:t>PrénomDuConjoint</a:t>
            </a:r>
            <a:r>
              <a:rPr lang="fr-FR" dirty="0">
                <a:latin typeface="Consolas" panose="020B0609020204030204" pitchFamily="49" charset="0"/>
              </a:rPr>
              <a:t>, </a:t>
            </a:r>
            <a:r>
              <a:rPr lang="fr-FR" dirty="0" err="1">
                <a:latin typeface="Consolas" panose="020B0609020204030204" pitchFamily="49" charset="0"/>
              </a:rPr>
              <a:t>Animal+PrénomDuConjoint</a:t>
            </a:r>
            <a:r>
              <a:rPr lang="fr-FR" dirty="0">
                <a:latin typeface="Consolas" panose="020B0609020204030204" pitchFamily="49" charset="0"/>
              </a:rPr>
              <a:t>, etc…</a:t>
            </a:r>
          </a:p>
          <a:p>
            <a:pPr marL="0" indent="0">
              <a:buNone/>
            </a:pPr>
            <a:r>
              <a:rPr lang="fr-FR" dirty="0">
                <a:latin typeface="Consolas" panose="020B0609020204030204" pitchFamily="49" charset="0"/>
              </a:rPr>
              <a:t>Construction : A partir d’une IA (mistral)</a:t>
            </a:r>
          </a:p>
          <a:p>
            <a:pPr lvl="1"/>
            <a:r>
              <a:rPr lang="fr-FR" dirty="0">
                <a:latin typeface="Consolas" panose="020B0609020204030204" pitchFamily="49" charset="0"/>
              </a:rPr>
              <a:t>« Dans le cadre d'une formation que j'organise, je souhaiterais démontrer qu'avec l'aide d'une IA telle que Mistral, il est facile de créer une liste de mots de passe à partir de différents pattern et de données spécifiques à l'individu pour lequel on souhaite créer cette liste. </a:t>
            </a:r>
            <a:br>
              <a:rPr lang="fr-FR" dirty="0">
                <a:latin typeface="Consolas" panose="020B0609020204030204" pitchFamily="49" charset="0"/>
              </a:rPr>
            </a:br>
            <a:r>
              <a:rPr lang="fr-FR" dirty="0">
                <a:latin typeface="Consolas" panose="020B0609020204030204" pitchFamily="49" charset="0"/>
              </a:rPr>
              <a:t>Créer moi une liste de 50 mots de passe potentiels à partir des données suivantes : l'utilisateur aime le groupe police, son épouse s'appelle </a:t>
            </a:r>
            <a:r>
              <a:rPr lang="fr-FR" dirty="0" err="1">
                <a:latin typeface="Consolas" panose="020B0609020204030204" pitchFamily="49" charset="0"/>
              </a:rPr>
              <a:t>géraldine</a:t>
            </a:r>
            <a:r>
              <a:rPr lang="fr-FR" dirty="0">
                <a:latin typeface="Consolas" panose="020B0609020204030204" pitchFamily="49" charset="0"/>
              </a:rPr>
              <a:t>, il a 2 chats, </a:t>
            </a:r>
            <a:r>
              <a:rPr lang="fr-FR" dirty="0" err="1">
                <a:latin typeface="Consolas" panose="020B0609020204030204" pitchFamily="49" charset="0"/>
              </a:rPr>
              <a:t>moon</a:t>
            </a:r>
            <a:r>
              <a:rPr lang="fr-FR" dirty="0">
                <a:latin typeface="Consolas" panose="020B0609020204030204" pitchFamily="49" charset="0"/>
              </a:rPr>
              <a:t> et </a:t>
            </a:r>
            <a:r>
              <a:rPr lang="fr-FR" dirty="0" err="1">
                <a:latin typeface="Consolas" panose="020B0609020204030204" pitchFamily="49" charset="0"/>
              </a:rPr>
              <a:t>oumi</a:t>
            </a:r>
            <a:r>
              <a:rPr lang="fr-FR" dirty="0">
                <a:latin typeface="Consolas" panose="020B0609020204030204" pitchFamily="49" charset="0"/>
              </a:rPr>
              <a:t>, 2 chiens, linux et </a:t>
            </a:r>
            <a:r>
              <a:rPr lang="fr-FR" dirty="0" err="1">
                <a:latin typeface="Consolas" panose="020B0609020204030204" pitchFamily="49" charset="0"/>
              </a:rPr>
              <a:t>laia</a:t>
            </a:r>
            <a:r>
              <a:rPr lang="fr-FR" dirty="0">
                <a:latin typeface="Consolas" panose="020B0609020204030204" pitchFamily="49" charset="0"/>
              </a:rPr>
              <a:t>, ses enfants s'appellent Thomas, </a:t>
            </a:r>
            <a:r>
              <a:rPr lang="fr-FR" dirty="0" err="1">
                <a:latin typeface="Consolas" panose="020B0609020204030204" pitchFamily="49" charset="0"/>
              </a:rPr>
              <a:t>Jérémi</a:t>
            </a:r>
            <a:r>
              <a:rPr lang="fr-FR" dirty="0">
                <a:latin typeface="Consolas" panose="020B0609020204030204" pitchFamily="49" charset="0"/>
              </a:rPr>
              <a:t> et Amélie, les dates importantes pour lui sont le 15/09/1995, le 26/12/1985, le 18/11/2000 »</a:t>
            </a:r>
          </a:p>
        </p:txBody>
      </p:sp>
      <p:pic>
        <p:nvPicPr>
          <p:cNvPr id="4" name="Image 3">
            <a:extLst>
              <a:ext uri="{FF2B5EF4-FFF2-40B4-BE49-F238E27FC236}">
                <a16:creationId xmlns:a16="http://schemas.microsoft.com/office/drawing/2014/main" id="{3CA75C33-1442-94F7-B4C2-32F295872DA3}"/>
              </a:ext>
            </a:extLst>
          </p:cNvPr>
          <p:cNvPicPr>
            <a:picLocks noChangeAspect="1"/>
          </p:cNvPicPr>
          <p:nvPr/>
        </p:nvPicPr>
        <p:blipFill>
          <a:blip r:embed="rId2"/>
          <a:stretch>
            <a:fillRect/>
          </a:stretch>
        </p:blipFill>
        <p:spPr>
          <a:xfrm>
            <a:off x="10867737" y="219076"/>
            <a:ext cx="959426" cy="886042"/>
          </a:xfrm>
          <a:prstGeom prst="rect">
            <a:avLst/>
          </a:prstGeom>
        </p:spPr>
      </p:pic>
      <p:pic>
        <p:nvPicPr>
          <p:cNvPr id="5" name="Image 4">
            <a:extLst>
              <a:ext uri="{FF2B5EF4-FFF2-40B4-BE49-F238E27FC236}">
                <a16:creationId xmlns:a16="http://schemas.microsoft.com/office/drawing/2014/main" id="{82A38586-4804-1979-F336-0F3B196987A7}"/>
              </a:ext>
            </a:extLst>
          </p:cNvPr>
          <p:cNvPicPr>
            <a:picLocks noChangeAspect="1"/>
          </p:cNvPicPr>
          <p:nvPr/>
        </p:nvPicPr>
        <p:blipFill>
          <a:blip r:embed="rId3"/>
          <a:stretch>
            <a:fillRect/>
          </a:stretch>
        </p:blipFill>
        <p:spPr>
          <a:xfrm>
            <a:off x="10872720" y="1251167"/>
            <a:ext cx="962159" cy="914528"/>
          </a:xfrm>
          <a:prstGeom prst="rect">
            <a:avLst/>
          </a:prstGeom>
        </p:spPr>
      </p:pic>
    </p:spTree>
    <p:extLst>
      <p:ext uri="{BB962C8B-B14F-4D97-AF65-F5344CB8AC3E}">
        <p14:creationId xmlns:p14="http://schemas.microsoft.com/office/powerpoint/2010/main" val="1797671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B794928-1064-80B1-9DBB-88F62AAE0BB5}"/>
              </a:ext>
            </a:extLst>
          </p:cNvPr>
          <p:cNvSpPr>
            <a:spLocks noGrp="1"/>
          </p:cNvSpPr>
          <p:nvPr>
            <p:ph type="title"/>
          </p:nvPr>
        </p:nvSpPr>
        <p:spPr/>
        <p:txBody>
          <a:bodyPr/>
          <a:lstStyle/>
          <a:p>
            <a:r>
              <a:rPr lang="fr-FR" dirty="0"/>
              <a:t>Attaque TV5 monde</a:t>
            </a:r>
          </a:p>
        </p:txBody>
      </p:sp>
      <p:sp>
        <p:nvSpPr>
          <p:cNvPr id="5" name="Espace réservé du texte 4">
            <a:extLst>
              <a:ext uri="{FF2B5EF4-FFF2-40B4-BE49-F238E27FC236}">
                <a16:creationId xmlns:a16="http://schemas.microsoft.com/office/drawing/2014/main" id="{E4C5E779-2136-5CB6-0808-B01DD6278D2E}"/>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369064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3B2D81-6B44-7A10-9704-20BE5431EED4}"/>
              </a:ext>
            </a:extLst>
          </p:cNvPr>
          <p:cNvSpPr>
            <a:spLocks noGrp="1"/>
          </p:cNvSpPr>
          <p:nvPr>
            <p:ph type="title"/>
          </p:nvPr>
        </p:nvSpPr>
        <p:spPr/>
        <p:txBody>
          <a:bodyPr/>
          <a:lstStyle/>
          <a:p>
            <a:r>
              <a:rPr lang="fr-FR" dirty="0"/>
              <a:t>Les dictionnaires contextualisés</a:t>
            </a:r>
          </a:p>
        </p:txBody>
      </p:sp>
      <p:pic>
        <p:nvPicPr>
          <p:cNvPr id="9" name="Image 8">
            <a:extLst>
              <a:ext uri="{FF2B5EF4-FFF2-40B4-BE49-F238E27FC236}">
                <a16:creationId xmlns:a16="http://schemas.microsoft.com/office/drawing/2014/main" id="{DB9232AA-A0AD-1E18-53C0-9D795FBB90CC}"/>
              </a:ext>
            </a:extLst>
          </p:cNvPr>
          <p:cNvPicPr>
            <a:picLocks noChangeAspect="1"/>
          </p:cNvPicPr>
          <p:nvPr/>
        </p:nvPicPr>
        <p:blipFill>
          <a:blip r:embed="rId2"/>
          <a:stretch>
            <a:fillRect/>
          </a:stretch>
        </p:blipFill>
        <p:spPr>
          <a:xfrm>
            <a:off x="750730" y="1613138"/>
            <a:ext cx="4915653" cy="4792144"/>
          </a:xfrm>
          <a:prstGeom prst="rect">
            <a:avLst/>
          </a:prstGeom>
        </p:spPr>
      </p:pic>
      <p:pic>
        <p:nvPicPr>
          <p:cNvPr id="11" name="Image 10">
            <a:extLst>
              <a:ext uri="{FF2B5EF4-FFF2-40B4-BE49-F238E27FC236}">
                <a16:creationId xmlns:a16="http://schemas.microsoft.com/office/drawing/2014/main" id="{D2F7FD57-3891-76FF-E0D7-C64EBDE17894}"/>
              </a:ext>
            </a:extLst>
          </p:cNvPr>
          <p:cNvPicPr>
            <a:picLocks noChangeAspect="1"/>
          </p:cNvPicPr>
          <p:nvPr/>
        </p:nvPicPr>
        <p:blipFill>
          <a:blip r:embed="rId3"/>
          <a:stretch>
            <a:fillRect/>
          </a:stretch>
        </p:blipFill>
        <p:spPr>
          <a:xfrm>
            <a:off x="6323160" y="1613138"/>
            <a:ext cx="5241004" cy="4799175"/>
          </a:xfrm>
          <a:prstGeom prst="rect">
            <a:avLst/>
          </a:prstGeom>
        </p:spPr>
      </p:pic>
      <p:pic>
        <p:nvPicPr>
          <p:cNvPr id="3" name="Image 2">
            <a:extLst>
              <a:ext uri="{FF2B5EF4-FFF2-40B4-BE49-F238E27FC236}">
                <a16:creationId xmlns:a16="http://schemas.microsoft.com/office/drawing/2014/main" id="{DE5B6903-A83B-86CF-2BFB-96D46E7B48B9}"/>
              </a:ext>
            </a:extLst>
          </p:cNvPr>
          <p:cNvPicPr>
            <a:picLocks noChangeAspect="1"/>
          </p:cNvPicPr>
          <p:nvPr/>
        </p:nvPicPr>
        <p:blipFill>
          <a:blip r:embed="rId4"/>
          <a:stretch>
            <a:fillRect/>
          </a:stretch>
        </p:blipFill>
        <p:spPr>
          <a:xfrm>
            <a:off x="10867737" y="219076"/>
            <a:ext cx="959426" cy="886042"/>
          </a:xfrm>
          <a:prstGeom prst="rect">
            <a:avLst/>
          </a:prstGeom>
        </p:spPr>
      </p:pic>
    </p:spTree>
    <p:extLst>
      <p:ext uri="{BB962C8B-B14F-4D97-AF65-F5344CB8AC3E}">
        <p14:creationId xmlns:p14="http://schemas.microsoft.com/office/powerpoint/2010/main" val="3043871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7783DC2-F4DA-6D62-FE42-16B7B5605749}"/>
              </a:ext>
            </a:extLst>
          </p:cNvPr>
          <p:cNvSpPr>
            <a:spLocks noGrp="1"/>
          </p:cNvSpPr>
          <p:nvPr>
            <p:ph idx="1"/>
          </p:nvPr>
        </p:nvSpPr>
        <p:spPr>
          <a:xfrm>
            <a:off x="838199" y="1825625"/>
            <a:ext cx="10515599" cy="4351338"/>
          </a:xfrm>
        </p:spPr>
        <p:txBody>
          <a:bodyPr/>
          <a:lstStyle/>
          <a:p>
            <a:pPr algn="just"/>
            <a:r>
              <a:rPr lang="fr-FR" dirty="0"/>
              <a:t>Utiliser le site </a:t>
            </a:r>
            <a:r>
              <a:rPr lang="fr-FR" dirty="0">
                <a:hlinkClick r:id="rId2"/>
              </a:rPr>
              <a:t>https://actif.numedu.org/</a:t>
            </a:r>
            <a:r>
              <a:rPr lang="fr-FR" dirty="0"/>
              <a:t> qui propose une méthode de création de prompts structurés. Ce site permet ensuite de lancer l’IA choisie (</a:t>
            </a:r>
            <a:r>
              <a:rPr lang="fr-FR" dirty="0" err="1"/>
              <a:t>chatgpt,claude,mistral</a:t>
            </a:r>
            <a:r>
              <a:rPr lang="fr-FR" dirty="0"/>
              <a:t>) ou copier le prompt dans le presse-papier.</a:t>
            </a:r>
          </a:p>
        </p:txBody>
      </p:sp>
      <p:sp>
        <p:nvSpPr>
          <p:cNvPr id="2" name="Titre 1">
            <a:extLst>
              <a:ext uri="{FF2B5EF4-FFF2-40B4-BE49-F238E27FC236}">
                <a16:creationId xmlns:a16="http://schemas.microsoft.com/office/drawing/2014/main" id="{8E91645E-ACBA-D502-3912-AE9FD3EE5139}"/>
              </a:ext>
            </a:extLst>
          </p:cNvPr>
          <p:cNvSpPr>
            <a:spLocks noGrp="1"/>
          </p:cNvSpPr>
          <p:nvPr>
            <p:ph type="title"/>
          </p:nvPr>
        </p:nvSpPr>
        <p:spPr/>
        <p:txBody>
          <a:bodyPr/>
          <a:lstStyle/>
          <a:p>
            <a:r>
              <a:rPr lang="fr-FR" dirty="0"/>
              <a:t>Tester une IA</a:t>
            </a:r>
          </a:p>
        </p:txBody>
      </p:sp>
      <p:pic>
        <p:nvPicPr>
          <p:cNvPr id="11" name="Image 10">
            <a:extLst>
              <a:ext uri="{FF2B5EF4-FFF2-40B4-BE49-F238E27FC236}">
                <a16:creationId xmlns:a16="http://schemas.microsoft.com/office/drawing/2014/main" id="{E0F44CFA-CF5C-6CE5-4D9F-B1A960AF6AFA}"/>
              </a:ext>
            </a:extLst>
          </p:cNvPr>
          <p:cNvPicPr>
            <a:picLocks noChangeAspect="1"/>
          </p:cNvPicPr>
          <p:nvPr/>
        </p:nvPicPr>
        <p:blipFill>
          <a:blip r:embed="rId3"/>
          <a:stretch>
            <a:fillRect/>
          </a:stretch>
        </p:blipFill>
        <p:spPr>
          <a:xfrm>
            <a:off x="6642371" y="1027906"/>
            <a:ext cx="5296639" cy="4725059"/>
          </a:xfrm>
          <a:prstGeom prst="rect">
            <a:avLst/>
          </a:prstGeom>
        </p:spPr>
      </p:pic>
      <p:pic>
        <p:nvPicPr>
          <p:cNvPr id="14" name="Image 13">
            <a:extLst>
              <a:ext uri="{FF2B5EF4-FFF2-40B4-BE49-F238E27FC236}">
                <a16:creationId xmlns:a16="http://schemas.microsoft.com/office/drawing/2014/main" id="{70556A9C-09A7-B2A3-9E43-4EC753DE79D8}"/>
              </a:ext>
            </a:extLst>
          </p:cNvPr>
          <p:cNvPicPr>
            <a:picLocks noChangeAspect="1"/>
          </p:cNvPicPr>
          <p:nvPr/>
        </p:nvPicPr>
        <p:blipFill>
          <a:blip r:embed="rId4"/>
          <a:stretch>
            <a:fillRect/>
          </a:stretch>
        </p:blipFill>
        <p:spPr>
          <a:xfrm>
            <a:off x="2110664" y="1442300"/>
            <a:ext cx="8278380" cy="3896269"/>
          </a:xfrm>
          <a:prstGeom prst="rect">
            <a:avLst/>
          </a:prstGeom>
          <a:ln>
            <a:noFill/>
          </a:ln>
          <a:effectLst>
            <a:outerShdw blurRad="292100" dist="139700" dir="2700000" algn="tl" rotWithShape="0">
              <a:srgbClr val="333333">
                <a:alpha val="65000"/>
              </a:srgbClr>
            </a:outerShdw>
          </a:effectLst>
        </p:spPr>
      </p:pic>
      <p:pic>
        <p:nvPicPr>
          <p:cNvPr id="16" name="Image 15">
            <a:extLst>
              <a:ext uri="{FF2B5EF4-FFF2-40B4-BE49-F238E27FC236}">
                <a16:creationId xmlns:a16="http://schemas.microsoft.com/office/drawing/2014/main" id="{79AAA680-2CF2-B971-98DA-D40A2F445E01}"/>
              </a:ext>
            </a:extLst>
          </p:cNvPr>
          <p:cNvPicPr>
            <a:picLocks noChangeAspect="1"/>
          </p:cNvPicPr>
          <p:nvPr/>
        </p:nvPicPr>
        <p:blipFill>
          <a:blip r:embed="rId5"/>
          <a:stretch>
            <a:fillRect/>
          </a:stretch>
        </p:blipFill>
        <p:spPr>
          <a:xfrm>
            <a:off x="2277374" y="923575"/>
            <a:ext cx="7944959" cy="5010849"/>
          </a:xfrm>
          <a:prstGeom prst="rect">
            <a:avLst/>
          </a:prstGeom>
          <a:ln>
            <a:noFill/>
          </a:ln>
          <a:effectLst>
            <a:outerShdw blurRad="292100" dist="139700" dir="2700000" algn="tl" rotWithShape="0">
              <a:srgbClr val="333333">
                <a:alpha val="65000"/>
              </a:srgbClr>
            </a:outerShdw>
          </a:effectLst>
        </p:spPr>
      </p:pic>
      <p:pic>
        <p:nvPicPr>
          <p:cNvPr id="17" name="Image 16">
            <a:hlinkClick r:id="rId2"/>
            <a:extLst>
              <a:ext uri="{FF2B5EF4-FFF2-40B4-BE49-F238E27FC236}">
                <a16:creationId xmlns:a16="http://schemas.microsoft.com/office/drawing/2014/main" id="{10F803CD-5151-0293-A32F-8856C27C815E}"/>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69020" y="2310391"/>
            <a:ext cx="669179" cy="376873"/>
          </a:xfrm>
          <a:prstGeom prst="rect">
            <a:avLst/>
          </a:prstGeom>
        </p:spPr>
      </p:pic>
      <p:pic>
        <p:nvPicPr>
          <p:cNvPr id="9" name="Image 8">
            <a:extLst>
              <a:ext uri="{FF2B5EF4-FFF2-40B4-BE49-F238E27FC236}">
                <a16:creationId xmlns:a16="http://schemas.microsoft.com/office/drawing/2014/main" id="{0ECA2E7C-116C-59FB-75B9-908705CE80E2}"/>
              </a:ext>
            </a:extLst>
          </p:cNvPr>
          <p:cNvPicPr>
            <a:picLocks noChangeAspect="1"/>
          </p:cNvPicPr>
          <p:nvPr/>
        </p:nvPicPr>
        <p:blipFill>
          <a:blip r:embed="rId8"/>
          <a:stretch>
            <a:fillRect/>
          </a:stretch>
        </p:blipFill>
        <p:spPr>
          <a:xfrm>
            <a:off x="428430" y="1980006"/>
            <a:ext cx="5821424" cy="3256228"/>
          </a:xfrm>
          <a:prstGeom prst="rect">
            <a:avLst/>
          </a:prstGeom>
        </p:spPr>
      </p:pic>
      <p:pic>
        <p:nvPicPr>
          <p:cNvPr id="4" name="Image 3">
            <a:extLst>
              <a:ext uri="{FF2B5EF4-FFF2-40B4-BE49-F238E27FC236}">
                <a16:creationId xmlns:a16="http://schemas.microsoft.com/office/drawing/2014/main" id="{19CF2D4B-C421-492F-374D-B112F6AD2939}"/>
              </a:ext>
            </a:extLst>
          </p:cNvPr>
          <p:cNvPicPr>
            <a:picLocks noChangeAspect="1"/>
          </p:cNvPicPr>
          <p:nvPr/>
        </p:nvPicPr>
        <p:blipFill>
          <a:blip r:embed="rId9"/>
          <a:stretch>
            <a:fillRect/>
          </a:stretch>
        </p:blipFill>
        <p:spPr>
          <a:xfrm>
            <a:off x="10867737" y="219076"/>
            <a:ext cx="959426" cy="886042"/>
          </a:xfrm>
          <a:prstGeom prst="rect">
            <a:avLst/>
          </a:prstGeom>
        </p:spPr>
      </p:pic>
      <p:pic>
        <p:nvPicPr>
          <p:cNvPr id="5" name="Image 4">
            <a:extLst>
              <a:ext uri="{FF2B5EF4-FFF2-40B4-BE49-F238E27FC236}">
                <a16:creationId xmlns:a16="http://schemas.microsoft.com/office/drawing/2014/main" id="{E76AEF47-6D06-EBC3-9A33-46E0B03749B6}"/>
              </a:ext>
            </a:extLst>
          </p:cNvPr>
          <p:cNvPicPr>
            <a:picLocks noChangeAspect="1"/>
          </p:cNvPicPr>
          <p:nvPr/>
        </p:nvPicPr>
        <p:blipFill>
          <a:blip r:embed="rId10"/>
          <a:stretch>
            <a:fillRect/>
          </a:stretch>
        </p:blipFill>
        <p:spPr>
          <a:xfrm>
            <a:off x="10872720" y="1251167"/>
            <a:ext cx="962159" cy="914528"/>
          </a:xfrm>
          <a:prstGeom prst="rect">
            <a:avLst/>
          </a:prstGeom>
        </p:spPr>
      </p:pic>
    </p:spTree>
    <p:extLst>
      <p:ext uri="{BB962C8B-B14F-4D97-AF65-F5344CB8AC3E}">
        <p14:creationId xmlns:p14="http://schemas.microsoft.com/office/powerpoint/2010/main" val="288923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DE9348-7084-6371-0098-43D5E64E62F7}"/>
              </a:ext>
            </a:extLst>
          </p:cNvPr>
          <p:cNvSpPr>
            <a:spLocks noGrp="1"/>
          </p:cNvSpPr>
          <p:nvPr>
            <p:ph type="title"/>
          </p:nvPr>
        </p:nvSpPr>
        <p:spPr/>
        <p:txBody>
          <a:bodyPr/>
          <a:lstStyle/>
          <a:p>
            <a:r>
              <a:rPr lang="fr-FR" dirty="0"/>
              <a:t>Tester une IA</a:t>
            </a:r>
          </a:p>
        </p:txBody>
      </p:sp>
      <p:sp>
        <p:nvSpPr>
          <p:cNvPr id="3" name="Espace réservé du contenu 2">
            <a:extLst>
              <a:ext uri="{FF2B5EF4-FFF2-40B4-BE49-F238E27FC236}">
                <a16:creationId xmlns:a16="http://schemas.microsoft.com/office/drawing/2014/main" id="{BF2048FA-9FE7-AA3D-1943-77B3C6E80EE8}"/>
              </a:ext>
            </a:extLst>
          </p:cNvPr>
          <p:cNvSpPr>
            <a:spLocks noGrp="1"/>
          </p:cNvSpPr>
          <p:nvPr>
            <p:ph idx="1"/>
          </p:nvPr>
        </p:nvSpPr>
        <p:spPr/>
        <p:txBody>
          <a:bodyPr/>
          <a:lstStyle/>
          <a:p>
            <a:r>
              <a:rPr lang="fr-FR" dirty="0"/>
              <a:t>Demander à l’IA de : </a:t>
            </a:r>
          </a:p>
          <a:p>
            <a:pPr lvl="1"/>
            <a:r>
              <a:rPr lang="fr-FR" dirty="0"/>
              <a:t>Créer un fichier txt</a:t>
            </a:r>
          </a:p>
          <a:p>
            <a:pPr lvl="1"/>
            <a:r>
              <a:rPr lang="fr-FR" dirty="0"/>
              <a:t>Créer un fichier </a:t>
            </a:r>
            <a:r>
              <a:rPr lang="fr-FR" dirty="0" err="1"/>
              <a:t>markdown</a:t>
            </a:r>
            <a:endParaRPr lang="fr-FR" dirty="0"/>
          </a:p>
          <a:p>
            <a:pPr lvl="1"/>
            <a:r>
              <a:rPr lang="fr-FR" dirty="0"/>
              <a:t>Créer une requête SQL pour insérer ces données dans une base de données</a:t>
            </a:r>
          </a:p>
        </p:txBody>
      </p:sp>
      <p:pic>
        <p:nvPicPr>
          <p:cNvPr id="5" name="Image 4">
            <a:extLst>
              <a:ext uri="{FF2B5EF4-FFF2-40B4-BE49-F238E27FC236}">
                <a16:creationId xmlns:a16="http://schemas.microsoft.com/office/drawing/2014/main" id="{795E1C33-3C5A-25E9-609E-EEF0D11D5005}"/>
              </a:ext>
            </a:extLst>
          </p:cNvPr>
          <p:cNvPicPr>
            <a:picLocks noChangeAspect="1"/>
          </p:cNvPicPr>
          <p:nvPr/>
        </p:nvPicPr>
        <p:blipFill>
          <a:blip r:embed="rId2"/>
          <a:stretch>
            <a:fillRect/>
          </a:stretch>
        </p:blipFill>
        <p:spPr>
          <a:xfrm>
            <a:off x="10867737" y="219076"/>
            <a:ext cx="959426" cy="886042"/>
          </a:xfrm>
          <a:prstGeom prst="rect">
            <a:avLst/>
          </a:prstGeom>
        </p:spPr>
      </p:pic>
      <p:pic>
        <p:nvPicPr>
          <p:cNvPr id="6" name="Image 5">
            <a:extLst>
              <a:ext uri="{FF2B5EF4-FFF2-40B4-BE49-F238E27FC236}">
                <a16:creationId xmlns:a16="http://schemas.microsoft.com/office/drawing/2014/main" id="{8F09DADB-5D0D-5956-0914-AD8630913C92}"/>
              </a:ext>
            </a:extLst>
          </p:cNvPr>
          <p:cNvPicPr>
            <a:picLocks noChangeAspect="1"/>
          </p:cNvPicPr>
          <p:nvPr/>
        </p:nvPicPr>
        <p:blipFill>
          <a:blip r:embed="rId3"/>
          <a:stretch>
            <a:fillRect/>
          </a:stretch>
        </p:blipFill>
        <p:spPr>
          <a:xfrm>
            <a:off x="10872720" y="1251167"/>
            <a:ext cx="962159" cy="914528"/>
          </a:xfrm>
          <a:prstGeom prst="rect">
            <a:avLst/>
          </a:prstGeom>
        </p:spPr>
      </p:pic>
    </p:spTree>
    <p:extLst>
      <p:ext uri="{BB962C8B-B14F-4D97-AF65-F5344CB8AC3E}">
        <p14:creationId xmlns:p14="http://schemas.microsoft.com/office/powerpoint/2010/main" val="3364012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3B2D81-6B44-7A10-9704-20BE5431EED4}"/>
              </a:ext>
            </a:extLst>
          </p:cNvPr>
          <p:cNvSpPr>
            <a:spLocks noGrp="1"/>
          </p:cNvSpPr>
          <p:nvPr>
            <p:ph type="title"/>
          </p:nvPr>
        </p:nvSpPr>
        <p:spPr/>
        <p:txBody>
          <a:bodyPr/>
          <a:lstStyle/>
          <a:p>
            <a:r>
              <a:rPr lang="fr-FR" dirty="0"/>
              <a:t>Simulation avec </a:t>
            </a:r>
            <a:r>
              <a:rPr lang="fr-FR" dirty="0" err="1"/>
              <a:t>Selenium</a:t>
            </a:r>
            <a:endParaRPr lang="fr-FR" dirty="0"/>
          </a:p>
        </p:txBody>
      </p:sp>
      <p:sp>
        <p:nvSpPr>
          <p:cNvPr id="4" name="Espace réservé du texte 3">
            <a:extLst>
              <a:ext uri="{FF2B5EF4-FFF2-40B4-BE49-F238E27FC236}">
                <a16:creationId xmlns:a16="http://schemas.microsoft.com/office/drawing/2014/main" id="{6FFBA6C7-B5B4-9B36-CFD7-381DA5A08D01}"/>
              </a:ext>
            </a:extLst>
          </p:cNvPr>
          <p:cNvSpPr>
            <a:spLocks noGrp="1"/>
          </p:cNvSpPr>
          <p:nvPr>
            <p:ph type="body" idx="1"/>
          </p:nvPr>
        </p:nvSpPr>
        <p:spPr/>
        <p:txBody>
          <a:bodyPr/>
          <a:lstStyle/>
          <a:p>
            <a:endParaRPr lang="fr-FR"/>
          </a:p>
        </p:txBody>
      </p:sp>
      <p:pic>
        <p:nvPicPr>
          <p:cNvPr id="3" name="Image 2">
            <a:extLst>
              <a:ext uri="{FF2B5EF4-FFF2-40B4-BE49-F238E27FC236}">
                <a16:creationId xmlns:a16="http://schemas.microsoft.com/office/drawing/2014/main" id="{5B38553F-22CE-2C9B-9246-CDCE0E5B0D23}"/>
              </a:ext>
            </a:extLst>
          </p:cNvPr>
          <p:cNvPicPr>
            <a:picLocks noChangeAspect="1"/>
          </p:cNvPicPr>
          <p:nvPr/>
        </p:nvPicPr>
        <p:blipFill>
          <a:blip r:embed="rId2"/>
          <a:stretch>
            <a:fillRect/>
          </a:stretch>
        </p:blipFill>
        <p:spPr>
          <a:xfrm>
            <a:off x="10867737" y="219076"/>
            <a:ext cx="959426" cy="886042"/>
          </a:xfrm>
          <a:prstGeom prst="rect">
            <a:avLst/>
          </a:prstGeom>
        </p:spPr>
      </p:pic>
    </p:spTree>
    <p:extLst>
      <p:ext uri="{BB962C8B-B14F-4D97-AF65-F5344CB8AC3E}">
        <p14:creationId xmlns:p14="http://schemas.microsoft.com/office/powerpoint/2010/main" val="3670410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3B2D81-6B44-7A10-9704-20BE5431EED4}"/>
              </a:ext>
            </a:extLst>
          </p:cNvPr>
          <p:cNvSpPr>
            <a:spLocks noGrp="1"/>
          </p:cNvSpPr>
          <p:nvPr>
            <p:ph type="title"/>
          </p:nvPr>
        </p:nvSpPr>
        <p:spPr/>
        <p:txBody>
          <a:bodyPr/>
          <a:lstStyle/>
          <a:p>
            <a:r>
              <a:rPr lang="fr-FR" dirty="0"/>
              <a:t>Simulation avec </a:t>
            </a:r>
            <a:r>
              <a:rPr lang="fr-FR" dirty="0" err="1"/>
              <a:t>Selenium</a:t>
            </a:r>
            <a:endParaRPr lang="fr-FR" dirty="0"/>
          </a:p>
        </p:txBody>
      </p:sp>
      <p:sp>
        <p:nvSpPr>
          <p:cNvPr id="3" name="Espace réservé du contenu 2">
            <a:extLst>
              <a:ext uri="{FF2B5EF4-FFF2-40B4-BE49-F238E27FC236}">
                <a16:creationId xmlns:a16="http://schemas.microsoft.com/office/drawing/2014/main" id="{4812226B-7FEC-291B-91A0-D62EFC528BBB}"/>
              </a:ext>
            </a:extLst>
          </p:cNvPr>
          <p:cNvSpPr>
            <a:spLocks noGrp="1"/>
          </p:cNvSpPr>
          <p:nvPr>
            <p:ph idx="1"/>
          </p:nvPr>
        </p:nvSpPr>
        <p:spPr/>
        <p:txBody>
          <a:bodyPr>
            <a:normAutofit/>
          </a:bodyPr>
          <a:lstStyle/>
          <a:p>
            <a:pPr marL="0" indent="0" algn="just">
              <a:buNone/>
            </a:pPr>
            <a:r>
              <a:rPr lang="fr-FR" b="1" dirty="0" err="1"/>
              <a:t>Selenium</a:t>
            </a:r>
            <a:r>
              <a:rPr lang="fr-FR" dirty="0"/>
              <a:t> est un outil open source qui permet d’automatiser les navigateurs web, principalement pour tester des applications web ou pour le web </a:t>
            </a:r>
            <a:r>
              <a:rPr lang="fr-FR" dirty="0" err="1"/>
              <a:t>scraping</a:t>
            </a:r>
            <a:r>
              <a:rPr lang="fr-FR" dirty="0"/>
              <a:t> (aspirateur de sites web).</a:t>
            </a:r>
          </a:p>
          <a:p>
            <a:pPr marL="0" indent="0" algn="just">
              <a:buNone/>
            </a:pPr>
            <a:r>
              <a:rPr lang="fr-FR" dirty="0"/>
              <a:t>Il simule les interactions d’un utilisateur (clics, saisies, navigation) via des scripts écrits en Python, Java ou JavaScript.</a:t>
            </a:r>
          </a:p>
          <a:p>
            <a:pPr marL="0" indent="0" algn="just">
              <a:buNone/>
            </a:pPr>
            <a:br>
              <a:rPr lang="fr-FR" dirty="0"/>
            </a:br>
            <a:r>
              <a:rPr lang="fr-FR" dirty="0" err="1"/>
              <a:t>Selenium</a:t>
            </a:r>
            <a:r>
              <a:rPr lang="fr-FR" dirty="0"/>
              <a:t> est largement utilisé en QA (assurance qualité) pour vérifier le bon fonctionnement des sites web, automatiser des tâches répétitives, faire des tests pour vérifier la non régression.</a:t>
            </a:r>
          </a:p>
        </p:txBody>
      </p:sp>
      <p:pic>
        <p:nvPicPr>
          <p:cNvPr id="4" name="Image 3">
            <a:extLst>
              <a:ext uri="{FF2B5EF4-FFF2-40B4-BE49-F238E27FC236}">
                <a16:creationId xmlns:a16="http://schemas.microsoft.com/office/drawing/2014/main" id="{48FE3656-8ADC-C3F9-0E61-2CD1DF0B7890}"/>
              </a:ext>
            </a:extLst>
          </p:cNvPr>
          <p:cNvPicPr>
            <a:picLocks noChangeAspect="1"/>
          </p:cNvPicPr>
          <p:nvPr/>
        </p:nvPicPr>
        <p:blipFill>
          <a:blip r:embed="rId2"/>
          <a:stretch>
            <a:fillRect/>
          </a:stretch>
        </p:blipFill>
        <p:spPr>
          <a:xfrm>
            <a:off x="10867737" y="219076"/>
            <a:ext cx="959426" cy="886042"/>
          </a:xfrm>
          <a:prstGeom prst="rect">
            <a:avLst/>
          </a:prstGeom>
        </p:spPr>
      </p:pic>
    </p:spTree>
    <p:extLst>
      <p:ext uri="{BB962C8B-B14F-4D97-AF65-F5344CB8AC3E}">
        <p14:creationId xmlns:p14="http://schemas.microsoft.com/office/powerpoint/2010/main" val="2929080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3B2D81-6B44-7A10-9704-20BE5431EED4}"/>
              </a:ext>
            </a:extLst>
          </p:cNvPr>
          <p:cNvSpPr>
            <a:spLocks noGrp="1"/>
          </p:cNvSpPr>
          <p:nvPr>
            <p:ph type="title"/>
          </p:nvPr>
        </p:nvSpPr>
        <p:spPr/>
        <p:txBody>
          <a:bodyPr/>
          <a:lstStyle/>
          <a:p>
            <a:r>
              <a:rPr lang="fr-FR" dirty="0"/>
              <a:t>Simulation avec </a:t>
            </a:r>
            <a:r>
              <a:rPr lang="fr-FR" dirty="0" err="1"/>
              <a:t>Selenium</a:t>
            </a:r>
            <a:endParaRPr lang="fr-FR" dirty="0"/>
          </a:p>
        </p:txBody>
      </p:sp>
      <p:sp>
        <p:nvSpPr>
          <p:cNvPr id="3" name="Espace réservé du contenu 2">
            <a:extLst>
              <a:ext uri="{FF2B5EF4-FFF2-40B4-BE49-F238E27FC236}">
                <a16:creationId xmlns:a16="http://schemas.microsoft.com/office/drawing/2014/main" id="{4812226B-7FEC-291B-91A0-D62EFC528BBB}"/>
              </a:ext>
            </a:extLst>
          </p:cNvPr>
          <p:cNvSpPr>
            <a:spLocks noGrp="1"/>
          </p:cNvSpPr>
          <p:nvPr>
            <p:ph idx="1"/>
          </p:nvPr>
        </p:nvSpPr>
        <p:spPr/>
        <p:txBody>
          <a:bodyPr>
            <a:normAutofit/>
          </a:bodyPr>
          <a:lstStyle/>
          <a:p>
            <a:pPr marL="0" indent="0" algn="just">
              <a:buNone/>
            </a:pPr>
            <a:r>
              <a:rPr lang="fr-FR" dirty="0"/>
              <a:t>L’utilisation de </a:t>
            </a:r>
            <a:r>
              <a:rPr lang="fr-FR" dirty="0" err="1"/>
              <a:t>webdriver</a:t>
            </a:r>
            <a:r>
              <a:rPr lang="fr-FR" dirty="0"/>
              <a:t> est nécessaire pour faire l’interface entre le programme python et le navigateur utilisé.</a:t>
            </a:r>
          </a:p>
          <a:p>
            <a:pPr algn="just"/>
            <a:r>
              <a:rPr lang="fr-FR" dirty="0"/>
              <a:t>Pour fonctionner avec Firefox, il faut utiliser </a:t>
            </a:r>
            <a:r>
              <a:rPr lang="fr-FR" dirty="0" err="1"/>
              <a:t>Geckodriver</a:t>
            </a:r>
            <a:r>
              <a:rPr lang="fr-FR" dirty="0"/>
              <a:t>.</a:t>
            </a:r>
          </a:p>
          <a:p>
            <a:pPr algn="just"/>
            <a:r>
              <a:rPr lang="fr-FR" dirty="0"/>
              <a:t>Pour fonctionner avec google chrome, il faut utiliser </a:t>
            </a:r>
            <a:r>
              <a:rPr lang="fr-FR" dirty="0" err="1"/>
              <a:t>ChromeDriver</a:t>
            </a:r>
            <a:endParaRPr lang="fr-FR" dirty="0"/>
          </a:p>
          <a:p>
            <a:pPr algn="just"/>
            <a:endParaRPr lang="fr-FR" dirty="0"/>
          </a:p>
          <a:p>
            <a:pPr marL="0" indent="0" algn="just">
              <a:buNone/>
            </a:pPr>
            <a:r>
              <a:rPr lang="fr-FR" i="1" dirty="0"/>
              <a:t>Les exercices utiliseront le navigateur Firefox ainsi que </a:t>
            </a:r>
            <a:r>
              <a:rPr lang="fr-FR" i="1" dirty="0" err="1"/>
              <a:t>geckodriver</a:t>
            </a:r>
            <a:r>
              <a:rPr lang="fr-FR" i="1" dirty="0"/>
              <a:t> (droits admin du poste ou </a:t>
            </a:r>
            <a:r>
              <a:rPr lang="fr-FR" i="1" dirty="0" err="1"/>
              <a:t>runas</a:t>
            </a:r>
            <a:r>
              <a:rPr lang="fr-FR" i="1" dirty="0"/>
              <a:t>)</a:t>
            </a:r>
          </a:p>
          <a:p>
            <a:pPr marL="0" indent="0" algn="just">
              <a:buNone/>
            </a:pPr>
            <a:endParaRPr lang="fr-FR" dirty="0"/>
          </a:p>
        </p:txBody>
      </p:sp>
      <p:pic>
        <p:nvPicPr>
          <p:cNvPr id="4" name="Image 3">
            <a:extLst>
              <a:ext uri="{FF2B5EF4-FFF2-40B4-BE49-F238E27FC236}">
                <a16:creationId xmlns:a16="http://schemas.microsoft.com/office/drawing/2014/main" id="{DE6D3D1A-CBD3-0CAB-9747-9143F7C56A53}"/>
              </a:ext>
            </a:extLst>
          </p:cNvPr>
          <p:cNvPicPr>
            <a:picLocks noChangeAspect="1"/>
          </p:cNvPicPr>
          <p:nvPr/>
        </p:nvPicPr>
        <p:blipFill>
          <a:blip r:embed="rId2"/>
          <a:stretch>
            <a:fillRect/>
          </a:stretch>
        </p:blipFill>
        <p:spPr>
          <a:xfrm>
            <a:off x="10867737" y="219076"/>
            <a:ext cx="959426" cy="886042"/>
          </a:xfrm>
          <a:prstGeom prst="rect">
            <a:avLst/>
          </a:prstGeom>
        </p:spPr>
      </p:pic>
    </p:spTree>
    <p:extLst>
      <p:ext uri="{BB962C8B-B14F-4D97-AF65-F5344CB8AC3E}">
        <p14:creationId xmlns:p14="http://schemas.microsoft.com/office/powerpoint/2010/main" val="942653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3B2D81-6B44-7A10-9704-20BE5431EED4}"/>
              </a:ext>
            </a:extLst>
          </p:cNvPr>
          <p:cNvSpPr>
            <a:spLocks noGrp="1"/>
          </p:cNvSpPr>
          <p:nvPr>
            <p:ph type="title"/>
          </p:nvPr>
        </p:nvSpPr>
        <p:spPr/>
        <p:txBody>
          <a:bodyPr/>
          <a:lstStyle/>
          <a:p>
            <a:r>
              <a:rPr lang="fr-FR" dirty="0"/>
              <a:t>Exemple de saisie automatisée</a:t>
            </a:r>
          </a:p>
        </p:txBody>
      </p:sp>
      <p:sp>
        <p:nvSpPr>
          <p:cNvPr id="3" name="Espace réservé du contenu 2">
            <a:extLst>
              <a:ext uri="{FF2B5EF4-FFF2-40B4-BE49-F238E27FC236}">
                <a16:creationId xmlns:a16="http://schemas.microsoft.com/office/drawing/2014/main" id="{4812226B-7FEC-291B-91A0-D62EFC528BBB}"/>
              </a:ext>
            </a:extLst>
          </p:cNvPr>
          <p:cNvSpPr>
            <a:spLocks noGrp="1"/>
          </p:cNvSpPr>
          <p:nvPr>
            <p:ph idx="1"/>
          </p:nvPr>
        </p:nvSpPr>
        <p:spPr/>
        <p:txBody>
          <a:bodyPr>
            <a:normAutofit/>
          </a:bodyPr>
          <a:lstStyle/>
          <a:p>
            <a:r>
              <a:rPr lang="fr-FR" dirty="0"/>
              <a:t>Saisie automatique des mots de passe avec </a:t>
            </a:r>
            <a:r>
              <a:rPr lang="fr-FR" dirty="0" err="1"/>
              <a:t>Selenium</a:t>
            </a:r>
            <a:r>
              <a:rPr lang="fr-FR" dirty="0"/>
              <a:t> et </a:t>
            </a:r>
            <a:r>
              <a:rPr lang="fr-FR" dirty="0" err="1"/>
              <a:t>Geckodriver</a:t>
            </a:r>
            <a:r>
              <a:rPr lang="fr-FR" dirty="0"/>
              <a:t> : </a:t>
            </a:r>
          </a:p>
          <a:p>
            <a:pPr lvl="1"/>
            <a:r>
              <a:rPr lang="fr-FR" dirty="0"/>
              <a:t>Lancer le serveur </a:t>
            </a:r>
            <a:r>
              <a:rPr lang="fr-FR" dirty="0" err="1"/>
              <a:t>geckodriver</a:t>
            </a:r>
            <a:endParaRPr lang="fr-FR" dirty="0"/>
          </a:p>
          <a:p>
            <a:pPr lvl="1"/>
            <a:r>
              <a:rPr lang="fr-FR" dirty="0"/>
              <a:t>Avoir créer une page web pour l’exercice</a:t>
            </a:r>
          </a:p>
          <a:p>
            <a:pPr lvl="1"/>
            <a:r>
              <a:rPr lang="fr-FR" dirty="0"/>
              <a:t>Repérer les champs de saisie et du bouton de validation du formulaire</a:t>
            </a:r>
          </a:p>
          <a:p>
            <a:pPr lvl="1"/>
            <a:r>
              <a:rPr lang="fr-FR" dirty="0"/>
              <a:t>sansThreadSelenium.py</a:t>
            </a:r>
          </a:p>
          <a:p>
            <a:endParaRPr lang="fr-FR" dirty="0"/>
          </a:p>
          <a:p>
            <a:r>
              <a:rPr lang="fr-FR" dirty="0"/>
              <a:t>Exécution automatique avec le </a:t>
            </a:r>
            <a:r>
              <a:rPr lang="fr-FR" dirty="0" err="1"/>
              <a:t>protocol</a:t>
            </a:r>
            <a:r>
              <a:rPr lang="fr-FR" dirty="0"/>
              <a:t> HTTP et la méthode POST</a:t>
            </a:r>
          </a:p>
          <a:p>
            <a:pPr lvl="1"/>
            <a:r>
              <a:rPr lang="fr-FR" dirty="0"/>
              <a:t>Disposer d’un serveur web (APACHE) + PHP =&gt; exemple WAMP (</a:t>
            </a:r>
            <a:r>
              <a:rPr lang="fr-FR" dirty="0" err="1"/>
              <a:t>uwamp</a:t>
            </a:r>
            <a:r>
              <a:rPr lang="fr-FR" dirty="0"/>
              <a:t>)</a:t>
            </a:r>
          </a:p>
          <a:p>
            <a:pPr lvl="1"/>
            <a:r>
              <a:rPr lang="fr-FR" dirty="0"/>
              <a:t>Exécution du script </a:t>
            </a:r>
          </a:p>
        </p:txBody>
      </p:sp>
      <p:pic>
        <p:nvPicPr>
          <p:cNvPr id="4" name="Image 3">
            <a:hlinkClick r:id="rId2" action="ppaction://hlinkfile"/>
            <a:extLst>
              <a:ext uri="{FF2B5EF4-FFF2-40B4-BE49-F238E27FC236}">
                <a16:creationId xmlns:a16="http://schemas.microsoft.com/office/drawing/2014/main" id="{35E8006B-51C8-825E-5C16-AEE7F916FC3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34133" y="2930050"/>
            <a:ext cx="669179" cy="376873"/>
          </a:xfrm>
          <a:prstGeom prst="rect">
            <a:avLst/>
          </a:prstGeom>
        </p:spPr>
      </p:pic>
      <p:pic>
        <p:nvPicPr>
          <p:cNvPr id="5" name="Image 4">
            <a:hlinkClick r:id="rId5" action="ppaction://hlinkfile"/>
            <a:extLst>
              <a:ext uri="{FF2B5EF4-FFF2-40B4-BE49-F238E27FC236}">
                <a16:creationId xmlns:a16="http://schemas.microsoft.com/office/drawing/2014/main" id="{8A46E28B-CACA-7FFC-76E7-F9E3074813C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34133" y="4582298"/>
            <a:ext cx="669179" cy="376873"/>
          </a:xfrm>
          <a:prstGeom prst="rect">
            <a:avLst/>
          </a:prstGeom>
        </p:spPr>
      </p:pic>
      <p:pic>
        <p:nvPicPr>
          <p:cNvPr id="6" name="Image 5">
            <a:extLst>
              <a:ext uri="{FF2B5EF4-FFF2-40B4-BE49-F238E27FC236}">
                <a16:creationId xmlns:a16="http://schemas.microsoft.com/office/drawing/2014/main" id="{50216F1A-534D-56D3-6870-30C208D99D9B}"/>
              </a:ext>
            </a:extLst>
          </p:cNvPr>
          <p:cNvPicPr>
            <a:picLocks noChangeAspect="1"/>
          </p:cNvPicPr>
          <p:nvPr/>
        </p:nvPicPr>
        <p:blipFill>
          <a:blip r:embed="rId6"/>
          <a:stretch>
            <a:fillRect/>
          </a:stretch>
        </p:blipFill>
        <p:spPr>
          <a:xfrm>
            <a:off x="10867737" y="219076"/>
            <a:ext cx="959426" cy="886042"/>
          </a:xfrm>
          <a:prstGeom prst="rect">
            <a:avLst/>
          </a:prstGeom>
        </p:spPr>
      </p:pic>
      <p:pic>
        <p:nvPicPr>
          <p:cNvPr id="7" name="Image 6">
            <a:extLst>
              <a:ext uri="{FF2B5EF4-FFF2-40B4-BE49-F238E27FC236}">
                <a16:creationId xmlns:a16="http://schemas.microsoft.com/office/drawing/2014/main" id="{8B3B3B0E-3817-F3E4-D3AB-EABFD808B553}"/>
              </a:ext>
            </a:extLst>
          </p:cNvPr>
          <p:cNvPicPr>
            <a:picLocks noChangeAspect="1"/>
          </p:cNvPicPr>
          <p:nvPr/>
        </p:nvPicPr>
        <p:blipFill>
          <a:blip r:embed="rId7"/>
          <a:stretch>
            <a:fillRect/>
          </a:stretch>
        </p:blipFill>
        <p:spPr>
          <a:xfrm>
            <a:off x="10872720" y="1251167"/>
            <a:ext cx="962159" cy="914528"/>
          </a:xfrm>
          <a:prstGeom prst="rect">
            <a:avLst/>
          </a:prstGeom>
        </p:spPr>
      </p:pic>
    </p:spTree>
    <p:extLst>
      <p:ext uri="{BB962C8B-B14F-4D97-AF65-F5344CB8AC3E}">
        <p14:creationId xmlns:p14="http://schemas.microsoft.com/office/powerpoint/2010/main" val="3130510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F5226-2DE9-BE27-E7E6-AFC48F582205}"/>
              </a:ext>
            </a:extLst>
          </p:cNvPr>
          <p:cNvSpPr>
            <a:spLocks noGrp="1"/>
          </p:cNvSpPr>
          <p:nvPr>
            <p:ph type="title"/>
          </p:nvPr>
        </p:nvSpPr>
        <p:spPr/>
        <p:txBody>
          <a:bodyPr/>
          <a:lstStyle/>
          <a:p>
            <a:r>
              <a:rPr lang="fr-FR" dirty="0"/>
              <a:t>Automatisation des tests en brute force</a:t>
            </a:r>
          </a:p>
        </p:txBody>
      </p:sp>
      <p:sp>
        <p:nvSpPr>
          <p:cNvPr id="10" name="ZoneTexte 9">
            <a:extLst>
              <a:ext uri="{FF2B5EF4-FFF2-40B4-BE49-F238E27FC236}">
                <a16:creationId xmlns:a16="http://schemas.microsoft.com/office/drawing/2014/main" id="{3A44DC37-6C79-AD3E-B6E6-9DB5D374CB15}"/>
              </a:ext>
            </a:extLst>
          </p:cNvPr>
          <p:cNvSpPr txBox="1"/>
          <p:nvPr/>
        </p:nvSpPr>
        <p:spPr>
          <a:xfrm>
            <a:off x="4119953" y="1635066"/>
            <a:ext cx="3605474" cy="369332"/>
          </a:xfrm>
          <a:prstGeom prst="rect">
            <a:avLst/>
          </a:prstGeom>
          <a:noFill/>
        </p:spPr>
        <p:txBody>
          <a:bodyPr wrap="none" rtlCol="0">
            <a:spAutoFit/>
          </a:bodyPr>
          <a:lstStyle/>
          <a:p>
            <a:r>
              <a:rPr lang="fr-FR" dirty="0"/>
              <a:t>Saisie dans une interface web</a:t>
            </a:r>
          </a:p>
        </p:txBody>
      </p:sp>
      <p:pic>
        <p:nvPicPr>
          <p:cNvPr id="6" name="Image 5">
            <a:extLst>
              <a:ext uri="{FF2B5EF4-FFF2-40B4-BE49-F238E27FC236}">
                <a16:creationId xmlns:a16="http://schemas.microsoft.com/office/drawing/2014/main" id="{11C35BE9-BF68-5FAD-9E6B-747088F6CEE7}"/>
              </a:ext>
            </a:extLst>
          </p:cNvPr>
          <p:cNvPicPr>
            <a:picLocks noChangeAspect="1"/>
          </p:cNvPicPr>
          <p:nvPr/>
        </p:nvPicPr>
        <p:blipFill>
          <a:blip r:embed="rId2"/>
          <a:stretch>
            <a:fillRect/>
          </a:stretch>
        </p:blipFill>
        <p:spPr>
          <a:xfrm>
            <a:off x="235056" y="2295337"/>
            <a:ext cx="6195843" cy="4089867"/>
          </a:xfrm>
          <a:prstGeom prst="rect">
            <a:avLst/>
          </a:prstGeom>
          <a:ln>
            <a:solidFill>
              <a:schemeClr val="accent1"/>
            </a:solidFill>
          </a:ln>
        </p:spPr>
      </p:pic>
      <p:pic>
        <p:nvPicPr>
          <p:cNvPr id="8" name="Image 7">
            <a:extLst>
              <a:ext uri="{FF2B5EF4-FFF2-40B4-BE49-F238E27FC236}">
                <a16:creationId xmlns:a16="http://schemas.microsoft.com/office/drawing/2014/main" id="{220A433B-FADA-5C88-3314-9721F04DBE3A}"/>
              </a:ext>
            </a:extLst>
          </p:cNvPr>
          <p:cNvPicPr>
            <a:picLocks noChangeAspect="1"/>
          </p:cNvPicPr>
          <p:nvPr/>
        </p:nvPicPr>
        <p:blipFill>
          <a:blip r:embed="rId3"/>
          <a:stretch>
            <a:fillRect/>
          </a:stretch>
        </p:blipFill>
        <p:spPr>
          <a:xfrm>
            <a:off x="6482781" y="2295337"/>
            <a:ext cx="5589246" cy="1548021"/>
          </a:xfrm>
          <a:prstGeom prst="rect">
            <a:avLst/>
          </a:prstGeom>
          <a:ln>
            <a:solidFill>
              <a:schemeClr val="accent1"/>
            </a:solidFill>
          </a:ln>
        </p:spPr>
      </p:pic>
      <p:pic>
        <p:nvPicPr>
          <p:cNvPr id="3" name="Image 2">
            <a:extLst>
              <a:ext uri="{FF2B5EF4-FFF2-40B4-BE49-F238E27FC236}">
                <a16:creationId xmlns:a16="http://schemas.microsoft.com/office/drawing/2014/main" id="{290457F2-AE4D-CBD9-BAFE-C333065A5EB0}"/>
              </a:ext>
            </a:extLst>
          </p:cNvPr>
          <p:cNvPicPr>
            <a:picLocks noChangeAspect="1"/>
          </p:cNvPicPr>
          <p:nvPr/>
        </p:nvPicPr>
        <p:blipFill>
          <a:blip r:embed="rId4"/>
          <a:stretch>
            <a:fillRect/>
          </a:stretch>
        </p:blipFill>
        <p:spPr>
          <a:xfrm>
            <a:off x="10867737" y="219076"/>
            <a:ext cx="959426" cy="886042"/>
          </a:xfrm>
          <a:prstGeom prst="rect">
            <a:avLst/>
          </a:prstGeom>
        </p:spPr>
      </p:pic>
      <p:pic>
        <p:nvPicPr>
          <p:cNvPr id="11" name="Image 10">
            <a:extLst>
              <a:ext uri="{FF2B5EF4-FFF2-40B4-BE49-F238E27FC236}">
                <a16:creationId xmlns:a16="http://schemas.microsoft.com/office/drawing/2014/main" id="{9BA3C1AB-D946-37C5-1796-3C9B50107826}"/>
              </a:ext>
            </a:extLst>
          </p:cNvPr>
          <p:cNvPicPr>
            <a:picLocks noChangeAspect="1"/>
          </p:cNvPicPr>
          <p:nvPr/>
        </p:nvPicPr>
        <p:blipFill>
          <a:blip r:embed="rId5"/>
          <a:stretch>
            <a:fillRect/>
          </a:stretch>
        </p:blipFill>
        <p:spPr>
          <a:xfrm>
            <a:off x="2522933" y="3757408"/>
            <a:ext cx="2867364" cy="1077804"/>
          </a:xfrm>
          <a:prstGeom prst="rect">
            <a:avLst/>
          </a:prstGeom>
        </p:spPr>
      </p:pic>
      <p:pic>
        <p:nvPicPr>
          <p:cNvPr id="13" name="Image 12">
            <a:extLst>
              <a:ext uri="{FF2B5EF4-FFF2-40B4-BE49-F238E27FC236}">
                <a16:creationId xmlns:a16="http://schemas.microsoft.com/office/drawing/2014/main" id="{A93F9A98-FEF8-7226-203B-27C19B5BAD1D}"/>
              </a:ext>
            </a:extLst>
          </p:cNvPr>
          <p:cNvPicPr>
            <a:picLocks noChangeAspect="1"/>
          </p:cNvPicPr>
          <p:nvPr/>
        </p:nvPicPr>
        <p:blipFill>
          <a:blip r:embed="rId6"/>
          <a:stretch>
            <a:fillRect/>
          </a:stretch>
        </p:blipFill>
        <p:spPr>
          <a:xfrm>
            <a:off x="9243895" y="2335828"/>
            <a:ext cx="2526160" cy="917320"/>
          </a:xfrm>
          <a:prstGeom prst="rect">
            <a:avLst/>
          </a:prstGeom>
        </p:spPr>
      </p:pic>
      <p:pic>
        <p:nvPicPr>
          <p:cNvPr id="14" name="Image 13">
            <a:extLst>
              <a:ext uri="{FF2B5EF4-FFF2-40B4-BE49-F238E27FC236}">
                <a16:creationId xmlns:a16="http://schemas.microsoft.com/office/drawing/2014/main" id="{40C12DCA-DF2F-847A-48D4-6EAF45CEAD9C}"/>
              </a:ext>
            </a:extLst>
          </p:cNvPr>
          <p:cNvPicPr>
            <a:picLocks noChangeAspect="1"/>
          </p:cNvPicPr>
          <p:nvPr/>
        </p:nvPicPr>
        <p:blipFill>
          <a:blip r:embed="rId7"/>
          <a:stretch>
            <a:fillRect/>
          </a:stretch>
        </p:blipFill>
        <p:spPr>
          <a:xfrm>
            <a:off x="10872720" y="1251167"/>
            <a:ext cx="962159" cy="914528"/>
          </a:xfrm>
          <a:prstGeom prst="rect">
            <a:avLst/>
          </a:prstGeom>
        </p:spPr>
      </p:pic>
    </p:spTree>
    <p:extLst>
      <p:ext uri="{BB962C8B-B14F-4D97-AF65-F5344CB8AC3E}">
        <p14:creationId xmlns:p14="http://schemas.microsoft.com/office/powerpoint/2010/main" val="358464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44D43F5B-A01A-E594-10B3-E47B8C349F4C}"/>
              </a:ext>
            </a:extLst>
          </p:cNvPr>
          <p:cNvPicPr>
            <a:picLocks noChangeAspect="1"/>
          </p:cNvPicPr>
          <p:nvPr/>
        </p:nvPicPr>
        <p:blipFill>
          <a:blip r:embed="rId2"/>
          <a:stretch>
            <a:fillRect/>
          </a:stretch>
        </p:blipFill>
        <p:spPr>
          <a:xfrm>
            <a:off x="232043" y="2310534"/>
            <a:ext cx="8385867" cy="4096005"/>
          </a:xfrm>
          <a:prstGeom prst="rect">
            <a:avLst/>
          </a:prstGeom>
        </p:spPr>
      </p:pic>
      <p:sp>
        <p:nvSpPr>
          <p:cNvPr id="2" name="Titre 1">
            <a:extLst>
              <a:ext uri="{FF2B5EF4-FFF2-40B4-BE49-F238E27FC236}">
                <a16:creationId xmlns:a16="http://schemas.microsoft.com/office/drawing/2014/main" id="{DB4F5226-2DE9-BE27-E7E6-AFC48F582205}"/>
              </a:ext>
            </a:extLst>
          </p:cNvPr>
          <p:cNvSpPr>
            <a:spLocks noGrp="1"/>
          </p:cNvSpPr>
          <p:nvPr>
            <p:ph type="title"/>
          </p:nvPr>
        </p:nvSpPr>
        <p:spPr/>
        <p:txBody>
          <a:bodyPr/>
          <a:lstStyle/>
          <a:p>
            <a:r>
              <a:rPr lang="fr-FR" dirty="0"/>
              <a:t>Automatisation des tests en brute force</a:t>
            </a:r>
          </a:p>
        </p:txBody>
      </p:sp>
      <p:sp>
        <p:nvSpPr>
          <p:cNvPr id="10" name="ZoneTexte 9">
            <a:extLst>
              <a:ext uri="{FF2B5EF4-FFF2-40B4-BE49-F238E27FC236}">
                <a16:creationId xmlns:a16="http://schemas.microsoft.com/office/drawing/2014/main" id="{3A44DC37-6C79-AD3E-B6E6-9DB5D374CB15}"/>
              </a:ext>
            </a:extLst>
          </p:cNvPr>
          <p:cNvSpPr txBox="1"/>
          <p:nvPr/>
        </p:nvSpPr>
        <p:spPr>
          <a:xfrm>
            <a:off x="232043" y="1941202"/>
            <a:ext cx="4466287" cy="369332"/>
          </a:xfrm>
          <a:prstGeom prst="rect">
            <a:avLst/>
          </a:prstGeom>
          <a:noFill/>
        </p:spPr>
        <p:txBody>
          <a:bodyPr wrap="none" rtlCol="0">
            <a:spAutoFit/>
          </a:bodyPr>
          <a:lstStyle/>
          <a:p>
            <a:r>
              <a:rPr lang="fr-FR" dirty="0"/>
              <a:t>Envoi des données en POST en python</a:t>
            </a:r>
          </a:p>
        </p:txBody>
      </p:sp>
      <p:sp>
        <p:nvSpPr>
          <p:cNvPr id="5" name="ZoneTexte 4">
            <a:extLst>
              <a:ext uri="{FF2B5EF4-FFF2-40B4-BE49-F238E27FC236}">
                <a16:creationId xmlns:a16="http://schemas.microsoft.com/office/drawing/2014/main" id="{7C2D4813-1DC6-BDBF-6914-6F23FBE4D57F}"/>
              </a:ext>
            </a:extLst>
          </p:cNvPr>
          <p:cNvSpPr txBox="1"/>
          <p:nvPr/>
        </p:nvSpPr>
        <p:spPr>
          <a:xfrm>
            <a:off x="7341340" y="1941202"/>
            <a:ext cx="4073551" cy="369332"/>
          </a:xfrm>
          <a:prstGeom prst="rect">
            <a:avLst/>
          </a:prstGeom>
          <a:noFill/>
        </p:spPr>
        <p:txBody>
          <a:bodyPr wrap="none" rtlCol="0">
            <a:spAutoFit/>
          </a:bodyPr>
          <a:lstStyle/>
          <a:p>
            <a:r>
              <a:rPr lang="fr-FR" dirty="0"/>
              <a:t>Réponse du PHP sur le serveur web</a:t>
            </a:r>
          </a:p>
        </p:txBody>
      </p:sp>
      <p:pic>
        <p:nvPicPr>
          <p:cNvPr id="3" name="Image 2">
            <a:extLst>
              <a:ext uri="{FF2B5EF4-FFF2-40B4-BE49-F238E27FC236}">
                <a16:creationId xmlns:a16="http://schemas.microsoft.com/office/drawing/2014/main" id="{5222C830-2C3C-A940-C1DF-DC715CF1616A}"/>
              </a:ext>
            </a:extLst>
          </p:cNvPr>
          <p:cNvPicPr>
            <a:picLocks noChangeAspect="1"/>
          </p:cNvPicPr>
          <p:nvPr/>
        </p:nvPicPr>
        <p:blipFill>
          <a:blip r:embed="rId3"/>
          <a:stretch>
            <a:fillRect/>
          </a:stretch>
        </p:blipFill>
        <p:spPr>
          <a:xfrm>
            <a:off x="10867737" y="219076"/>
            <a:ext cx="959426" cy="886042"/>
          </a:xfrm>
          <a:prstGeom prst="rect">
            <a:avLst/>
          </a:prstGeom>
        </p:spPr>
      </p:pic>
      <p:sp>
        <p:nvSpPr>
          <p:cNvPr id="14" name="ZoneTexte 13">
            <a:extLst>
              <a:ext uri="{FF2B5EF4-FFF2-40B4-BE49-F238E27FC236}">
                <a16:creationId xmlns:a16="http://schemas.microsoft.com/office/drawing/2014/main" id="{56293F11-D426-AB5F-BC57-1352747B7728}"/>
              </a:ext>
            </a:extLst>
          </p:cNvPr>
          <p:cNvSpPr txBox="1"/>
          <p:nvPr/>
        </p:nvSpPr>
        <p:spPr>
          <a:xfrm>
            <a:off x="2145323" y="3277025"/>
            <a:ext cx="8385867" cy="1200329"/>
          </a:xfrm>
          <a:prstGeom prst="rect">
            <a:avLst/>
          </a:prstGeom>
          <a:solidFill>
            <a:schemeClr val="tx2">
              <a:lumMod val="40000"/>
              <a:lumOff val="60000"/>
            </a:schemeClr>
          </a:solidFill>
        </p:spPr>
        <p:txBody>
          <a:bodyPr wrap="square" rtlCol="0">
            <a:spAutoFit/>
          </a:bodyPr>
          <a:lstStyle/>
          <a:p>
            <a:r>
              <a:rPr lang="fr-FR" dirty="0"/>
              <a:t>Ici, pour l’exemple, le serveur affiche les données qu’il a reçues. Dans le cadre d’une attaque force brute, il faut analyser les champs de saisie du formulaire web que le programme rempliera automatiquement et cliquer sur le mot de passe de validation.</a:t>
            </a:r>
          </a:p>
          <a:p>
            <a:r>
              <a:rPr lang="fr-FR" dirty="0"/>
              <a:t>Ca peut faire l’objet d’une activité pour les élèves.</a:t>
            </a:r>
          </a:p>
        </p:txBody>
      </p:sp>
      <p:pic>
        <p:nvPicPr>
          <p:cNvPr id="11" name="Image 10">
            <a:extLst>
              <a:ext uri="{FF2B5EF4-FFF2-40B4-BE49-F238E27FC236}">
                <a16:creationId xmlns:a16="http://schemas.microsoft.com/office/drawing/2014/main" id="{7BE9D21C-A5B2-B7F7-9BD9-0EAB52F65B2B}"/>
              </a:ext>
            </a:extLst>
          </p:cNvPr>
          <p:cNvPicPr>
            <a:picLocks noChangeAspect="1"/>
          </p:cNvPicPr>
          <p:nvPr/>
        </p:nvPicPr>
        <p:blipFill>
          <a:blip r:embed="rId4"/>
          <a:stretch>
            <a:fillRect/>
          </a:stretch>
        </p:blipFill>
        <p:spPr>
          <a:xfrm>
            <a:off x="7341340" y="2455926"/>
            <a:ext cx="4445670" cy="1381383"/>
          </a:xfrm>
          <a:prstGeom prst="rect">
            <a:avLst/>
          </a:prstGeom>
        </p:spPr>
      </p:pic>
      <p:pic>
        <p:nvPicPr>
          <p:cNvPr id="15" name="Image 14">
            <a:extLst>
              <a:ext uri="{FF2B5EF4-FFF2-40B4-BE49-F238E27FC236}">
                <a16:creationId xmlns:a16="http://schemas.microsoft.com/office/drawing/2014/main" id="{E22366C6-EECA-AB0C-9FD7-D0F221C6E6AD}"/>
              </a:ext>
            </a:extLst>
          </p:cNvPr>
          <p:cNvPicPr>
            <a:picLocks noChangeAspect="1"/>
          </p:cNvPicPr>
          <p:nvPr/>
        </p:nvPicPr>
        <p:blipFill>
          <a:blip r:embed="rId5"/>
          <a:stretch>
            <a:fillRect/>
          </a:stretch>
        </p:blipFill>
        <p:spPr>
          <a:xfrm>
            <a:off x="10872720" y="1251167"/>
            <a:ext cx="962159" cy="914528"/>
          </a:xfrm>
          <a:prstGeom prst="rect">
            <a:avLst/>
          </a:prstGeom>
        </p:spPr>
      </p:pic>
    </p:spTree>
    <p:extLst>
      <p:ext uri="{BB962C8B-B14F-4D97-AF65-F5344CB8AC3E}">
        <p14:creationId xmlns:p14="http://schemas.microsoft.com/office/powerpoint/2010/main" val="407051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A07BD76-4AE2-B71E-3CBE-25A05ACB68CE}"/>
              </a:ext>
            </a:extLst>
          </p:cNvPr>
          <p:cNvSpPr>
            <a:spLocks noGrp="1"/>
          </p:cNvSpPr>
          <p:nvPr>
            <p:ph type="title"/>
          </p:nvPr>
        </p:nvSpPr>
        <p:spPr/>
        <p:txBody>
          <a:bodyPr/>
          <a:lstStyle/>
          <a:p>
            <a:r>
              <a:rPr lang="fr-FR" dirty="0"/>
              <a:t>Techniques de protection du mot de passe</a:t>
            </a:r>
          </a:p>
        </p:txBody>
      </p:sp>
      <p:sp>
        <p:nvSpPr>
          <p:cNvPr id="5" name="Espace réservé du texte 4">
            <a:extLst>
              <a:ext uri="{FF2B5EF4-FFF2-40B4-BE49-F238E27FC236}">
                <a16:creationId xmlns:a16="http://schemas.microsoft.com/office/drawing/2014/main" id="{7C1F395C-FC25-1BA3-78B5-5EDB6863DE99}"/>
              </a:ext>
            </a:extLst>
          </p:cNvPr>
          <p:cNvSpPr>
            <a:spLocks noGrp="1"/>
          </p:cNvSpPr>
          <p:nvPr>
            <p:ph type="body" idx="1"/>
          </p:nvPr>
        </p:nvSpPr>
        <p:spPr/>
        <p:txBody>
          <a:bodyPr/>
          <a:lstStyle/>
          <a:p>
            <a:endParaRPr lang="fr-FR"/>
          </a:p>
        </p:txBody>
      </p:sp>
      <p:pic>
        <p:nvPicPr>
          <p:cNvPr id="2" name="Image 1">
            <a:extLst>
              <a:ext uri="{FF2B5EF4-FFF2-40B4-BE49-F238E27FC236}">
                <a16:creationId xmlns:a16="http://schemas.microsoft.com/office/drawing/2014/main" id="{6136F298-8D17-3030-5820-ED51C3F41973}"/>
              </a:ext>
            </a:extLst>
          </p:cNvPr>
          <p:cNvPicPr>
            <a:picLocks noChangeAspect="1"/>
          </p:cNvPicPr>
          <p:nvPr/>
        </p:nvPicPr>
        <p:blipFill>
          <a:blip r:embed="rId2"/>
          <a:stretch>
            <a:fillRect/>
          </a:stretch>
        </p:blipFill>
        <p:spPr>
          <a:xfrm>
            <a:off x="10886499" y="219075"/>
            <a:ext cx="804254" cy="886043"/>
          </a:xfrm>
          <a:prstGeom prst="rect">
            <a:avLst/>
          </a:prstGeom>
        </p:spPr>
      </p:pic>
    </p:spTree>
    <p:extLst>
      <p:ext uri="{BB962C8B-B14F-4D97-AF65-F5344CB8AC3E}">
        <p14:creationId xmlns:p14="http://schemas.microsoft.com/office/powerpoint/2010/main" val="3766549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édia en ligne 3" title="TV5 Monde affiche ses mots de passe pendant une interview">
            <a:hlinkClick r:id="" action="ppaction://media"/>
            <a:extLst>
              <a:ext uri="{FF2B5EF4-FFF2-40B4-BE49-F238E27FC236}">
                <a16:creationId xmlns:a16="http://schemas.microsoft.com/office/drawing/2014/main" id="{E7E2E289-E409-2CC7-CCC0-8A3125BA7AEE}"/>
              </a:ext>
            </a:extLst>
          </p:cNvPr>
          <p:cNvPicPr>
            <a:picLocks noRot="1" noChangeAspect="1"/>
          </p:cNvPicPr>
          <p:nvPr>
            <a:videoFile r:link="rId1"/>
          </p:nvPr>
        </p:nvPicPr>
        <p:blipFill>
          <a:blip r:embed="rId3"/>
          <a:stretch>
            <a:fillRect/>
          </a:stretch>
        </p:blipFill>
        <p:spPr>
          <a:xfrm>
            <a:off x="163901" y="111787"/>
            <a:ext cx="11742319" cy="6634426"/>
          </a:xfrm>
          <a:prstGeom prst="rect">
            <a:avLst/>
          </a:prstGeom>
        </p:spPr>
      </p:pic>
    </p:spTree>
    <p:extLst>
      <p:ext uri="{BB962C8B-B14F-4D97-AF65-F5344CB8AC3E}">
        <p14:creationId xmlns:p14="http://schemas.microsoft.com/office/powerpoint/2010/main" val="120766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BC418-C2F5-7953-860F-4DE2EE57D38C}"/>
              </a:ext>
            </a:extLst>
          </p:cNvPr>
          <p:cNvSpPr>
            <a:spLocks noGrp="1"/>
          </p:cNvSpPr>
          <p:nvPr>
            <p:ph type="title"/>
          </p:nvPr>
        </p:nvSpPr>
        <p:spPr/>
        <p:txBody>
          <a:bodyPr/>
          <a:lstStyle/>
          <a:p>
            <a:r>
              <a:rPr lang="fr-FR" dirty="0"/>
              <a:t>Les données hachées</a:t>
            </a:r>
          </a:p>
        </p:txBody>
      </p:sp>
      <p:sp>
        <p:nvSpPr>
          <p:cNvPr id="3" name="Espace réservé du contenu 2">
            <a:extLst>
              <a:ext uri="{FF2B5EF4-FFF2-40B4-BE49-F238E27FC236}">
                <a16:creationId xmlns:a16="http://schemas.microsoft.com/office/drawing/2014/main" id="{E2242232-B4A1-775F-AB15-5AA98B4DE4E1}"/>
              </a:ext>
            </a:extLst>
          </p:cNvPr>
          <p:cNvSpPr>
            <a:spLocks noGrp="1"/>
          </p:cNvSpPr>
          <p:nvPr>
            <p:ph idx="1"/>
          </p:nvPr>
        </p:nvSpPr>
        <p:spPr/>
        <p:txBody>
          <a:bodyPr>
            <a:normAutofit lnSpcReduction="10000"/>
          </a:bodyPr>
          <a:lstStyle/>
          <a:p>
            <a:pPr marL="0" indent="0">
              <a:buNone/>
            </a:pPr>
            <a:r>
              <a:rPr lang="fr-FR" dirty="0">
                <a:latin typeface="Consolas" panose="020B0609020204030204" pitchFamily="49" charset="0"/>
              </a:rPr>
              <a:t>Le Hachage</a:t>
            </a:r>
          </a:p>
          <a:p>
            <a:pPr marL="457200" lvl="1" indent="0" algn="just">
              <a:buNone/>
            </a:pPr>
            <a:r>
              <a:rPr lang="fr-FR" dirty="0">
                <a:latin typeface="Consolas" panose="020B0609020204030204" pitchFamily="49" charset="0"/>
              </a:rPr>
              <a:t>Une fonction de hachage a pour objectif de transformer un texte en un résultat qui devient illisible pour le celui qui aurait récupéré la donnée. Il ne pourrait pas retrouver le mot de passe initial.</a:t>
            </a:r>
          </a:p>
          <a:p>
            <a:pPr marL="0" indent="0">
              <a:buNone/>
            </a:pPr>
            <a:r>
              <a:rPr lang="fr-FR" dirty="0">
                <a:latin typeface="Consolas" panose="020B0609020204030204" pitchFamily="49" charset="0"/>
              </a:rPr>
              <a:t>Ex: </a:t>
            </a:r>
          </a:p>
          <a:p>
            <a:pPr lvl="1"/>
            <a:r>
              <a:rPr lang="fr-FR" dirty="0">
                <a:latin typeface="Consolas" panose="020B0609020204030204" pitchFamily="49" charset="0"/>
              </a:rPr>
              <a:t>NSI c'est une matière </a:t>
            </a:r>
            <a:r>
              <a:rPr lang="fr-FR" dirty="0" err="1">
                <a:latin typeface="Consolas" panose="020B0609020204030204" pitchFamily="49" charset="0"/>
              </a:rPr>
              <a:t>géni@le</a:t>
            </a:r>
            <a:endParaRPr lang="fr-FR" dirty="0">
              <a:latin typeface="Consolas" panose="020B0609020204030204" pitchFamily="49" charset="0"/>
            </a:endParaRPr>
          </a:p>
          <a:p>
            <a:pPr lvl="2"/>
            <a:r>
              <a:rPr lang="fr-FR" dirty="0">
                <a:latin typeface="Consolas" panose="020B0609020204030204" pitchFamily="49" charset="0"/>
              </a:rPr>
              <a:t>SHA-1 (40 car) :  b39deab52002ff32dce00cc797eb69a8931350d8 </a:t>
            </a:r>
          </a:p>
          <a:p>
            <a:pPr lvl="2"/>
            <a:r>
              <a:rPr lang="fr-FR" dirty="0">
                <a:latin typeface="Consolas" panose="020B0609020204030204" pitchFamily="49" charset="0"/>
              </a:rPr>
              <a:t>SHA-256 (64 car) : 5b80ec79aafe0ea49dd8a4a8d3f965f669a798473861906a621d33b9a32bcdca</a:t>
            </a:r>
          </a:p>
          <a:p>
            <a:pPr lvl="2"/>
            <a:r>
              <a:rPr lang="fr-FR" dirty="0">
                <a:latin typeface="Consolas" panose="020B0609020204030204" pitchFamily="49" charset="0"/>
              </a:rPr>
              <a:t>SHA-512 (128 car) : d1bf7a3ae6b15b306ebf2450a5085d2393c1233996edf53228fba79832f2c7631ebd5f7693002bc83264ad869f2259a1d749b25e3dcf71b0bc96a908d6c5a5eb</a:t>
            </a:r>
          </a:p>
          <a:p>
            <a:pPr lvl="2"/>
            <a:endParaRPr lang="fr-FR" dirty="0">
              <a:latin typeface="Consolas" panose="020B0609020204030204" pitchFamily="49" charset="0"/>
            </a:endParaRPr>
          </a:p>
          <a:p>
            <a:pPr lvl="2"/>
            <a:endParaRPr lang="fr-FR" dirty="0">
              <a:latin typeface="Consolas" panose="020B0609020204030204" pitchFamily="49" charset="0"/>
            </a:endParaRPr>
          </a:p>
          <a:p>
            <a:pPr lvl="1"/>
            <a:endParaRPr lang="fr-FR" dirty="0">
              <a:latin typeface="Consolas" panose="020B0609020204030204" pitchFamily="49" charset="0"/>
            </a:endParaRPr>
          </a:p>
          <a:p>
            <a:pPr lvl="1"/>
            <a:endParaRPr lang="fr-FR" dirty="0">
              <a:latin typeface="Consolas" panose="020B0609020204030204" pitchFamily="49" charset="0"/>
            </a:endParaRPr>
          </a:p>
        </p:txBody>
      </p:sp>
      <p:pic>
        <p:nvPicPr>
          <p:cNvPr id="4" name="Image 3">
            <a:extLst>
              <a:ext uri="{FF2B5EF4-FFF2-40B4-BE49-F238E27FC236}">
                <a16:creationId xmlns:a16="http://schemas.microsoft.com/office/drawing/2014/main" id="{49F73188-9ABB-B907-1B2F-E4A9A7D59BDF}"/>
              </a:ext>
            </a:extLst>
          </p:cNvPr>
          <p:cNvPicPr>
            <a:picLocks noChangeAspect="1"/>
          </p:cNvPicPr>
          <p:nvPr/>
        </p:nvPicPr>
        <p:blipFill>
          <a:blip r:embed="rId2"/>
          <a:stretch>
            <a:fillRect/>
          </a:stretch>
        </p:blipFill>
        <p:spPr>
          <a:xfrm>
            <a:off x="10886499" y="219075"/>
            <a:ext cx="804254" cy="886043"/>
          </a:xfrm>
          <a:prstGeom prst="rect">
            <a:avLst/>
          </a:prstGeom>
        </p:spPr>
      </p:pic>
    </p:spTree>
    <p:extLst>
      <p:ext uri="{BB962C8B-B14F-4D97-AF65-F5344CB8AC3E}">
        <p14:creationId xmlns:p14="http://schemas.microsoft.com/office/powerpoint/2010/main" val="2684555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BC418-C2F5-7953-860F-4DE2EE57D38C}"/>
              </a:ext>
            </a:extLst>
          </p:cNvPr>
          <p:cNvSpPr>
            <a:spLocks noGrp="1"/>
          </p:cNvSpPr>
          <p:nvPr>
            <p:ph type="title"/>
          </p:nvPr>
        </p:nvSpPr>
        <p:spPr/>
        <p:txBody>
          <a:bodyPr/>
          <a:lstStyle/>
          <a:p>
            <a:r>
              <a:rPr lang="fr-FR" dirty="0"/>
              <a:t>Les données hachées en base de données</a:t>
            </a:r>
          </a:p>
        </p:txBody>
      </p:sp>
      <p:sp>
        <p:nvSpPr>
          <p:cNvPr id="3" name="Espace réservé du contenu 2">
            <a:extLst>
              <a:ext uri="{FF2B5EF4-FFF2-40B4-BE49-F238E27FC236}">
                <a16:creationId xmlns:a16="http://schemas.microsoft.com/office/drawing/2014/main" id="{E2242232-B4A1-775F-AB15-5AA98B4DE4E1}"/>
              </a:ext>
            </a:extLst>
          </p:cNvPr>
          <p:cNvSpPr>
            <a:spLocks noGrp="1"/>
          </p:cNvSpPr>
          <p:nvPr>
            <p:ph idx="1"/>
          </p:nvPr>
        </p:nvSpPr>
        <p:spPr/>
        <p:txBody>
          <a:bodyPr>
            <a:normAutofit/>
          </a:bodyPr>
          <a:lstStyle/>
          <a:p>
            <a:pPr lvl="1" algn="just"/>
            <a:r>
              <a:rPr lang="fr-FR" dirty="0">
                <a:latin typeface="Consolas" panose="020B0609020204030204" pitchFamily="49" charset="0"/>
              </a:rPr>
              <a:t>Les mots de passe ne sont jamais stockés en clair dans les bases de données(RGPD).</a:t>
            </a:r>
          </a:p>
          <a:p>
            <a:pPr lvl="1" algn="just"/>
            <a:r>
              <a:rPr lang="fr-FR" dirty="0">
                <a:latin typeface="Consolas" panose="020B0609020204030204" pitchFamily="49" charset="0"/>
              </a:rPr>
              <a:t>La fonction de hachage peut être répétée plusieurs fois mais le processus de hachage est plus lent. Cela contribue cependant à rendre la tâche de déchiffrement plus compliquée.</a:t>
            </a:r>
          </a:p>
        </p:txBody>
      </p:sp>
      <p:pic>
        <p:nvPicPr>
          <p:cNvPr id="4" name="Image 3">
            <a:extLst>
              <a:ext uri="{FF2B5EF4-FFF2-40B4-BE49-F238E27FC236}">
                <a16:creationId xmlns:a16="http://schemas.microsoft.com/office/drawing/2014/main" id="{4C211081-E60F-82D2-B604-899555333666}"/>
              </a:ext>
            </a:extLst>
          </p:cNvPr>
          <p:cNvPicPr>
            <a:picLocks noChangeAspect="1"/>
          </p:cNvPicPr>
          <p:nvPr/>
        </p:nvPicPr>
        <p:blipFill>
          <a:blip r:embed="rId2"/>
          <a:stretch>
            <a:fillRect/>
          </a:stretch>
        </p:blipFill>
        <p:spPr>
          <a:xfrm>
            <a:off x="10886499" y="219075"/>
            <a:ext cx="804254" cy="886043"/>
          </a:xfrm>
          <a:prstGeom prst="rect">
            <a:avLst/>
          </a:prstGeom>
        </p:spPr>
      </p:pic>
    </p:spTree>
    <p:extLst>
      <p:ext uri="{BB962C8B-B14F-4D97-AF65-F5344CB8AC3E}">
        <p14:creationId xmlns:p14="http://schemas.microsoft.com/office/powerpoint/2010/main" val="3223689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966DF97-EA9C-A4DB-4BE8-F031B70DC739}"/>
              </a:ext>
            </a:extLst>
          </p:cNvPr>
          <p:cNvPicPr>
            <a:picLocks noChangeAspect="1"/>
          </p:cNvPicPr>
          <p:nvPr/>
        </p:nvPicPr>
        <p:blipFill>
          <a:blip r:embed="rId2"/>
          <a:stretch>
            <a:fillRect/>
          </a:stretch>
        </p:blipFill>
        <p:spPr>
          <a:xfrm>
            <a:off x="0" y="26581"/>
            <a:ext cx="12192000" cy="6804837"/>
          </a:xfrm>
          <a:prstGeom prst="rect">
            <a:avLst/>
          </a:prstGeom>
        </p:spPr>
      </p:pic>
    </p:spTree>
    <p:extLst>
      <p:ext uri="{BB962C8B-B14F-4D97-AF65-F5344CB8AC3E}">
        <p14:creationId xmlns:p14="http://schemas.microsoft.com/office/powerpoint/2010/main" val="4248466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B301033-EF0A-DB37-20BA-E043F7C35D0B}"/>
              </a:ext>
            </a:extLst>
          </p:cNvPr>
          <p:cNvSpPr>
            <a:spLocks noGrp="1"/>
          </p:cNvSpPr>
          <p:nvPr>
            <p:ph type="title"/>
          </p:nvPr>
        </p:nvSpPr>
        <p:spPr/>
        <p:txBody>
          <a:bodyPr/>
          <a:lstStyle/>
          <a:p>
            <a:r>
              <a:rPr lang="fr-FR" dirty="0"/>
              <a:t>Créer des tables arc-en-ciel</a:t>
            </a:r>
          </a:p>
        </p:txBody>
      </p:sp>
      <p:sp>
        <p:nvSpPr>
          <p:cNvPr id="6" name="Espace réservé du contenu 2">
            <a:extLst>
              <a:ext uri="{FF2B5EF4-FFF2-40B4-BE49-F238E27FC236}">
                <a16:creationId xmlns:a16="http://schemas.microsoft.com/office/drawing/2014/main" id="{C122F1CF-4D1A-5FB0-97C1-6413FA10AB07}"/>
              </a:ext>
            </a:extLst>
          </p:cNvPr>
          <p:cNvSpPr txBox="1">
            <a:spLocks/>
          </p:cNvSpPr>
          <p:nvPr/>
        </p:nvSpPr>
        <p:spPr>
          <a:xfrm>
            <a:off x="838199" y="1825625"/>
            <a:ext cx="1078774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Consolas" panose="020B0609020204030204" pitchFamily="49" charset="0"/>
              </a:rPr>
              <a:t>A partir des dictionnaires de mots de passe, préparer une table arc-en-ciel.</a:t>
            </a:r>
          </a:p>
          <a:p>
            <a:pPr marL="0" indent="0">
              <a:buNone/>
            </a:pPr>
            <a:endParaRPr lang="fr-FR" dirty="0">
              <a:latin typeface="Consolas" panose="020B0609020204030204" pitchFamily="49" charset="0"/>
            </a:endParaRPr>
          </a:p>
          <a:p>
            <a:pPr marL="0" indent="0">
              <a:buNone/>
            </a:pPr>
            <a:r>
              <a:rPr lang="fr-FR" dirty="0">
                <a:latin typeface="Consolas" panose="020B0609020204030204" pitchFamily="49" charset="0"/>
              </a:rPr>
              <a:t>Dans les exemples qui suivent 2 outils sont utilisés : </a:t>
            </a:r>
          </a:p>
          <a:p>
            <a:pPr lvl="1"/>
            <a:r>
              <a:rPr lang="fr-FR" dirty="0" err="1">
                <a:latin typeface="Consolas" panose="020B0609020204030204" pitchFamily="49" charset="0"/>
              </a:rPr>
              <a:t>Uwamp</a:t>
            </a:r>
            <a:r>
              <a:rPr lang="fr-FR" dirty="0">
                <a:latin typeface="Consolas" panose="020B0609020204030204" pitchFamily="49" charset="0"/>
              </a:rPr>
              <a:t> (serveur </a:t>
            </a:r>
            <a:r>
              <a:rPr lang="fr-FR" dirty="0" err="1">
                <a:latin typeface="Consolas" panose="020B0609020204030204" pitchFamily="49" charset="0"/>
              </a:rPr>
              <a:t>windows</a:t>
            </a:r>
            <a:r>
              <a:rPr lang="fr-FR" dirty="0">
                <a:latin typeface="Consolas" panose="020B0609020204030204" pitchFamily="49" charset="0"/>
              </a:rPr>
              <a:t>, apache, </a:t>
            </a:r>
            <a:r>
              <a:rPr lang="fr-FR" dirty="0" err="1">
                <a:latin typeface="Consolas" panose="020B0609020204030204" pitchFamily="49" charset="0"/>
              </a:rPr>
              <a:t>mysql</a:t>
            </a:r>
            <a:r>
              <a:rPr lang="fr-FR" dirty="0">
                <a:latin typeface="Consolas" panose="020B0609020204030204" pitchFamily="49" charset="0"/>
              </a:rPr>
              <a:t> et </a:t>
            </a:r>
            <a:r>
              <a:rPr lang="fr-FR" dirty="0" err="1">
                <a:latin typeface="Consolas" panose="020B0609020204030204" pitchFamily="49" charset="0"/>
              </a:rPr>
              <a:t>phpmyadmin</a:t>
            </a:r>
            <a:r>
              <a:rPr lang="fr-FR" dirty="0">
                <a:latin typeface="Consolas" panose="020B0609020204030204" pitchFamily="49" charset="0"/>
              </a:rPr>
              <a:t>) portable</a:t>
            </a:r>
          </a:p>
          <a:p>
            <a:pPr lvl="1"/>
            <a:r>
              <a:rPr lang="fr-FR" dirty="0" err="1">
                <a:latin typeface="Consolas" panose="020B0609020204030204" pitchFamily="49" charset="0"/>
              </a:rPr>
              <a:t>Thonny</a:t>
            </a:r>
            <a:r>
              <a:rPr lang="fr-FR" dirty="0">
                <a:latin typeface="Consolas" panose="020B0609020204030204" pitchFamily="49" charset="0"/>
              </a:rPr>
              <a:t>, scripts python avec la bibliothèque </a:t>
            </a:r>
            <a:r>
              <a:rPr lang="fr-FR" dirty="0" err="1">
                <a:latin typeface="Consolas" panose="020B0609020204030204" pitchFamily="49" charset="0"/>
              </a:rPr>
              <a:t>pymsql</a:t>
            </a:r>
            <a:endParaRPr lang="fr-FR" dirty="0">
              <a:latin typeface="Consolas" panose="020B0609020204030204" pitchFamily="49" charset="0"/>
            </a:endParaRPr>
          </a:p>
          <a:p>
            <a:pPr lvl="1"/>
            <a:endParaRPr lang="fr-FR" dirty="0">
              <a:latin typeface="Consolas" panose="020B0609020204030204" pitchFamily="49" charset="0"/>
            </a:endParaRPr>
          </a:p>
        </p:txBody>
      </p:sp>
      <p:pic>
        <p:nvPicPr>
          <p:cNvPr id="8" name="Image 7">
            <a:extLst>
              <a:ext uri="{FF2B5EF4-FFF2-40B4-BE49-F238E27FC236}">
                <a16:creationId xmlns:a16="http://schemas.microsoft.com/office/drawing/2014/main" id="{DF0636D7-C381-ACC7-5334-79F0C05BD46A}"/>
              </a:ext>
            </a:extLst>
          </p:cNvPr>
          <p:cNvPicPr>
            <a:picLocks noChangeAspect="1"/>
          </p:cNvPicPr>
          <p:nvPr/>
        </p:nvPicPr>
        <p:blipFill>
          <a:blip r:embed="rId2"/>
          <a:stretch>
            <a:fillRect/>
          </a:stretch>
        </p:blipFill>
        <p:spPr>
          <a:xfrm>
            <a:off x="10867737" y="219076"/>
            <a:ext cx="959426" cy="886042"/>
          </a:xfrm>
          <a:prstGeom prst="rect">
            <a:avLst/>
          </a:prstGeom>
        </p:spPr>
      </p:pic>
    </p:spTree>
    <p:extLst>
      <p:ext uri="{BB962C8B-B14F-4D97-AF65-F5344CB8AC3E}">
        <p14:creationId xmlns:p14="http://schemas.microsoft.com/office/powerpoint/2010/main" val="1139590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BC418-C2F5-7953-860F-4DE2EE57D38C}"/>
              </a:ext>
            </a:extLst>
          </p:cNvPr>
          <p:cNvSpPr>
            <a:spLocks noGrp="1"/>
          </p:cNvSpPr>
          <p:nvPr>
            <p:ph type="title"/>
          </p:nvPr>
        </p:nvSpPr>
        <p:spPr/>
        <p:txBody>
          <a:bodyPr/>
          <a:lstStyle/>
          <a:p>
            <a:r>
              <a:rPr lang="fr-FR" dirty="0"/>
              <a:t>Fonction de hachage en </a:t>
            </a:r>
            <a:r>
              <a:rPr lang="fr-FR" dirty="0" err="1"/>
              <a:t>sql</a:t>
            </a:r>
            <a:endParaRPr lang="fr-FR" dirty="0"/>
          </a:p>
        </p:txBody>
      </p:sp>
      <p:pic>
        <p:nvPicPr>
          <p:cNvPr id="5" name="Image 4">
            <a:extLst>
              <a:ext uri="{FF2B5EF4-FFF2-40B4-BE49-F238E27FC236}">
                <a16:creationId xmlns:a16="http://schemas.microsoft.com/office/drawing/2014/main" id="{06C2BD75-3497-34DA-6D0B-D522D8299385}"/>
              </a:ext>
            </a:extLst>
          </p:cNvPr>
          <p:cNvPicPr>
            <a:picLocks noChangeAspect="1"/>
          </p:cNvPicPr>
          <p:nvPr/>
        </p:nvPicPr>
        <p:blipFill>
          <a:blip r:embed="rId2"/>
          <a:stretch>
            <a:fillRect/>
          </a:stretch>
        </p:blipFill>
        <p:spPr>
          <a:xfrm>
            <a:off x="10867737" y="219076"/>
            <a:ext cx="959426" cy="886042"/>
          </a:xfrm>
          <a:prstGeom prst="rect">
            <a:avLst/>
          </a:prstGeom>
        </p:spPr>
      </p:pic>
      <p:pic>
        <p:nvPicPr>
          <p:cNvPr id="4" name="Image 3">
            <a:extLst>
              <a:ext uri="{FF2B5EF4-FFF2-40B4-BE49-F238E27FC236}">
                <a16:creationId xmlns:a16="http://schemas.microsoft.com/office/drawing/2014/main" id="{A0D67931-8437-2CEE-AD01-601406EE2ABF}"/>
              </a:ext>
            </a:extLst>
          </p:cNvPr>
          <p:cNvPicPr>
            <a:picLocks noChangeAspect="1"/>
          </p:cNvPicPr>
          <p:nvPr/>
        </p:nvPicPr>
        <p:blipFill>
          <a:blip r:embed="rId3"/>
          <a:stretch>
            <a:fillRect/>
          </a:stretch>
        </p:blipFill>
        <p:spPr>
          <a:xfrm>
            <a:off x="10872720" y="1251167"/>
            <a:ext cx="962159" cy="914528"/>
          </a:xfrm>
          <a:prstGeom prst="rect">
            <a:avLst/>
          </a:prstGeom>
        </p:spPr>
      </p:pic>
      <p:sp>
        <p:nvSpPr>
          <p:cNvPr id="3" name="Espace réservé du contenu 2">
            <a:extLst>
              <a:ext uri="{FF2B5EF4-FFF2-40B4-BE49-F238E27FC236}">
                <a16:creationId xmlns:a16="http://schemas.microsoft.com/office/drawing/2014/main" id="{E2242232-B4A1-775F-AB15-5AA98B4DE4E1}"/>
              </a:ext>
            </a:extLst>
          </p:cNvPr>
          <p:cNvSpPr>
            <a:spLocks noGrp="1"/>
          </p:cNvSpPr>
          <p:nvPr>
            <p:ph idx="1"/>
          </p:nvPr>
        </p:nvSpPr>
        <p:spPr/>
        <p:txBody>
          <a:bodyPr>
            <a:normAutofit lnSpcReduction="10000"/>
          </a:bodyPr>
          <a:lstStyle/>
          <a:p>
            <a:pPr marL="0" indent="0" algn="just">
              <a:buNone/>
            </a:pPr>
            <a:r>
              <a:rPr lang="fr-FR" dirty="0">
                <a:latin typeface="Consolas" panose="020B0609020204030204" pitchFamily="49" charset="0"/>
              </a:rPr>
              <a:t>Les fonctions de hachage sont incluses dans le langage SQL selon les éditeurs (md5, sha2, </a:t>
            </a:r>
            <a:r>
              <a:rPr lang="fr-FR" dirty="0" err="1">
                <a:latin typeface="Consolas" panose="020B0609020204030204" pitchFamily="49" charset="0"/>
              </a:rPr>
              <a:t>hashbytes</a:t>
            </a:r>
            <a:r>
              <a:rPr lang="fr-FR" dirty="0">
                <a:latin typeface="Consolas" panose="020B0609020204030204" pitchFamily="49" charset="0"/>
              </a:rPr>
              <a:t>, </a:t>
            </a:r>
            <a:r>
              <a:rPr lang="fr-FR" dirty="0" err="1">
                <a:latin typeface="Consolas" panose="020B0609020204030204" pitchFamily="49" charset="0"/>
              </a:rPr>
              <a:t>dbms_crypto.hash</a:t>
            </a:r>
            <a:r>
              <a:rPr lang="fr-FR" dirty="0">
                <a:latin typeface="Consolas" panose="020B0609020204030204" pitchFamily="49" charset="0"/>
              </a:rPr>
              <a:t>,…)</a:t>
            </a:r>
          </a:p>
          <a:p>
            <a:pPr marL="0" indent="0" algn="just">
              <a:buNone/>
            </a:pPr>
            <a:endParaRPr lang="fr-FR" dirty="0">
              <a:latin typeface="Consolas" panose="020B0609020204030204" pitchFamily="49" charset="0"/>
            </a:endParaRPr>
          </a:p>
          <a:p>
            <a:pPr marL="0" indent="0">
              <a:buNone/>
            </a:pPr>
            <a:r>
              <a:rPr lang="fr-FR" dirty="0">
                <a:latin typeface="Consolas" panose="020B0609020204030204" pitchFamily="49" charset="0"/>
              </a:rPr>
              <a:t>Considérons le modèle suivant et les requêtes SQL de chiffrement :</a:t>
            </a:r>
          </a:p>
          <a:p>
            <a:pPr lvl="1"/>
            <a:r>
              <a:rPr lang="fr-FR" dirty="0">
                <a:latin typeface="Consolas" panose="020B0609020204030204" pitchFamily="49" charset="0"/>
              </a:rPr>
              <a:t>Base de données : </a:t>
            </a:r>
            <a:r>
              <a:rPr lang="fr-FR" dirty="0" err="1">
                <a:latin typeface="Consolas" panose="020B0609020204030204" pitchFamily="49" charset="0"/>
              </a:rPr>
              <a:t>mysql</a:t>
            </a:r>
            <a:endParaRPr lang="fr-FR" dirty="0">
              <a:latin typeface="Consolas" panose="020B0609020204030204" pitchFamily="49" charset="0"/>
            </a:endParaRPr>
          </a:p>
          <a:p>
            <a:pPr lvl="1"/>
            <a:r>
              <a:rPr lang="fr-FR" dirty="0">
                <a:latin typeface="Consolas" panose="020B0609020204030204" pitchFamily="49" charset="0"/>
              </a:rPr>
              <a:t>Table : </a:t>
            </a:r>
            <a:r>
              <a:rPr lang="fr-FR" dirty="0" err="1">
                <a:latin typeface="Consolas" panose="020B0609020204030204" pitchFamily="49" charset="0"/>
              </a:rPr>
              <a:t>mdp</a:t>
            </a:r>
            <a:r>
              <a:rPr lang="fr-FR" dirty="0">
                <a:latin typeface="Consolas" panose="020B0609020204030204" pitchFamily="49" charset="0"/>
              </a:rPr>
              <a:t> (mdp,SHA256,SHA512,MD5)</a:t>
            </a:r>
          </a:p>
          <a:p>
            <a:pPr lvl="2"/>
            <a:r>
              <a:rPr lang="fr-FR" dirty="0">
                <a:latin typeface="Consolas" panose="020B0609020204030204" pitchFamily="49" charset="0"/>
              </a:rPr>
              <a:t>Chiffrement SHA256 : UPDATE </a:t>
            </a:r>
            <a:r>
              <a:rPr lang="fr-FR" dirty="0" err="1">
                <a:latin typeface="Consolas" panose="020B0609020204030204" pitchFamily="49" charset="0"/>
              </a:rPr>
              <a:t>mdp</a:t>
            </a:r>
            <a:r>
              <a:rPr lang="fr-FR" dirty="0">
                <a:latin typeface="Consolas" panose="020B0609020204030204" pitchFamily="49" charset="0"/>
              </a:rPr>
              <a:t> SET SHA256 = SHA2(</a:t>
            </a:r>
            <a:r>
              <a:rPr lang="fr-FR" dirty="0" err="1">
                <a:latin typeface="Consolas" panose="020B0609020204030204" pitchFamily="49" charset="0"/>
              </a:rPr>
              <a:t>motDP</a:t>
            </a:r>
            <a:r>
              <a:rPr lang="fr-FR" dirty="0">
                <a:latin typeface="Consolas" panose="020B0609020204030204" pitchFamily="49" charset="0"/>
              </a:rPr>
              <a:t>, 256);</a:t>
            </a:r>
          </a:p>
          <a:p>
            <a:pPr lvl="2"/>
            <a:r>
              <a:rPr lang="fr-FR" dirty="0">
                <a:latin typeface="Consolas" panose="020B0609020204030204" pitchFamily="49" charset="0"/>
              </a:rPr>
              <a:t>Chiffrement SHA512 : UPDATE </a:t>
            </a:r>
            <a:r>
              <a:rPr lang="fr-FR" dirty="0" err="1">
                <a:latin typeface="Consolas" panose="020B0609020204030204" pitchFamily="49" charset="0"/>
              </a:rPr>
              <a:t>mdp</a:t>
            </a:r>
            <a:r>
              <a:rPr lang="fr-FR" dirty="0">
                <a:latin typeface="Consolas" panose="020B0609020204030204" pitchFamily="49" charset="0"/>
              </a:rPr>
              <a:t> SET SHA512 = SHA2(</a:t>
            </a:r>
            <a:r>
              <a:rPr lang="fr-FR" dirty="0" err="1">
                <a:latin typeface="Consolas" panose="020B0609020204030204" pitchFamily="49" charset="0"/>
              </a:rPr>
              <a:t>motDP</a:t>
            </a:r>
            <a:r>
              <a:rPr lang="fr-FR" dirty="0">
                <a:latin typeface="Consolas" panose="020B0609020204030204" pitchFamily="49" charset="0"/>
              </a:rPr>
              <a:t>, 512);</a:t>
            </a:r>
          </a:p>
          <a:p>
            <a:pPr lvl="2"/>
            <a:r>
              <a:rPr lang="fr-FR" dirty="0" err="1">
                <a:latin typeface="Consolas" panose="020B0609020204030204" pitchFamily="49" charset="0"/>
              </a:rPr>
              <a:t>Chiffement</a:t>
            </a:r>
            <a:r>
              <a:rPr lang="fr-FR" dirty="0">
                <a:latin typeface="Consolas" panose="020B0609020204030204" pitchFamily="49" charset="0"/>
              </a:rPr>
              <a:t> MD5 : </a:t>
            </a:r>
            <a:r>
              <a:rPr lang="nn-NO" dirty="0">
                <a:latin typeface="Consolas" panose="020B0609020204030204" pitchFamily="49" charset="0"/>
              </a:rPr>
              <a:t>UPDATE mdp SET MD5 = MD5(</a:t>
            </a:r>
            <a:r>
              <a:rPr lang="fr-FR" dirty="0" err="1">
                <a:latin typeface="Consolas" panose="020B0609020204030204" pitchFamily="49" charset="0"/>
              </a:rPr>
              <a:t>motDP</a:t>
            </a:r>
            <a:r>
              <a:rPr lang="nn-NO" dirty="0">
                <a:latin typeface="Consolas" panose="020B0609020204030204" pitchFamily="49" charset="0"/>
              </a:rPr>
              <a:t>)</a:t>
            </a:r>
          </a:p>
          <a:p>
            <a:pPr lvl="1"/>
            <a:endParaRPr lang="fr-FR" dirty="0"/>
          </a:p>
          <a:p>
            <a:pPr lvl="1"/>
            <a:endParaRPr lang="fr-FR" dirty="0"/>
          </a:p>
          <a:p>
            <a:pPr lvl="1"/>
            <a:endParaRPr lang="fr-FR" dirty="0">
              <a:latin typeface="Consolas" panose="020B0609020204030204" pitchFamily="49" charset="0"/>
            </a:endParaRPr>
          </a:p>
          <a:p>
            <a:pPr lvl="1"/>
            <a:endParaRPr lang="fr-FR" dirty="0">
              <a:latin typeface="Consolas" panose="020B0609020204030204" pitchFamily="49" charset="0"/>
            </a:endParaRPr>
          </a:p>
        </p:txBody>
      </p:sp>
    </p:spTree>
    <p:extLst>
      <p:ext uri="{BB962C8B-B14F-4D97-AF65-F5344CB8AC3E}">
        <p14:creationId xmlns:p14="http://schemas.microsoft.com/office/powerpoint/2010/main" val="2700553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1C7FE8-5C5F-2D4E-7F60-1A91A91988EF}"/>
              </a:ext>
            </a:extLst>
          </p:cNvPr>
          <p:cNvSpPr>
            <a:spLocks noGrp="1"/>
          </p:cNvSpPr>
          <p:nvPr>
            <p:ph type="title"/>
          </p:nvPr>
        </p:nvSpPr>
        <p:spPr/>
        <p:txBody>
          <a:bodyPr/>
          <a:lstStyle/>
          <a:p>
            <a:r>
              <a:rPr lang="fr-FR" dirty="0"/>
              <a:t>Pratique</a:t>
            </a:r>
          </a:p>
        </p:txBody>
      </p:sp>
      <p:sp>
        <p:nvSpPr>
          <p:cNvPr id="3" name="Espace réservé du contenu 2">
            <a:extLst>
              <a:ext uri="{FF2B5EF4-FFF2-40B4-BE49-F238E27FC236}">
                <a16:creationId xmlns:a16="http://schemas.microsoft.com/office/drawing/2014/main" id="{0DD8DD25-1696-2D87-736C-36194540B3D3}"/>
              </a:ext>
            </a:extLst>
          </p:cNvPr>
          <p:cNvSpPr>
            <a:spLocks noGrp="1"/>
          </p:cNvSpPr>
          <p:nvPr>
            <p:ph idx="1"/>
          </p:nvPr>
        </p:nvSpPr>
        <p:spPr/>
        <p:txBody>
          <a:bodyPr>
            <a:normAutofit/>
          </a:bodyPr>
          <a:lstStyle/>
          <a:p>
            <a:r>
              <a:rPr lang="fr-FR" dirty="0"/>
              <a:t>Environnement portable : </a:t>
            </a:r>
            <a:r>
              <a:rPr lang="fr-FR" dirty="0" err="1"/>
              <a:t>uwamp</a:t>
            </a:r>
            <a:endParaRPr lang="fr-FR" dirty="0"/>
          </a:p>
          <a:p>
            <a:r>
              <a:rPr lang="fr-FR" dirty="0"/>
              <a:t>Créer une base de données </a:t>
            </a:r>
            <a:r>
              <a:rPr lang="fr-FR" dirty="0" err="1"/>
              <a:t>formmdp</a:t>
            </a:r>
            <a:endParaRPr lang="fr-FR" dirty="0"/>
          </a:p>
          <a:p>
            <a:r>
              <a:rPr lang="fr-FR" dirty="0"/>
              <a:t>Prendre le fichier </a:t>
            </a:r>
            <a:r>
              <a:rPr lang="fr-FR" dirty="0" err="1"/>
              <a:t>MDP.sql</a:t>
            </a:r>
            <a:r>
              <a:rPr lang="fr-FR" dirty="0"/>
              <a:t> et copier/coller son contenu dans l’onglet SQL </a:t>
            </a:r>
          </a:p>
          <a:p>
            <a:r>
              <a:rPr lang="fr-FR" dirty="0"/>
              <a:t>Exécuter</a:t>
            </a:r>
          </a:p>
          <a:p>
            <a:pPr marL="0" indent="0">
              <a:buNone/>
            </a:pPr>
            <a:r>
              <a:rPr lang="fr-FR" dirty="0"/>
              <a:t>19994 mots de passe insérés dans la table</a:t>
            </a:r>
          </a:p>
        </p:txBody>
      </p:sp>
      <p:pic>
        <p:nvPicPr>
          <p:cNvPr id="6" name="Image 5">
            <a:extLst>
              <a:ext uri="{FF2B5EF4-FFF2-40B4-BE49-F238E27FC236}">
                <a16:creationId xmlns:a16="http://schemas.microsoft.com/office/drawing/2014/main" id="{4B2DEAA0-8E9B-CD0F-DE53-EA72D66E2EC7}"/>
              </a:ext>
            </a:extLst>
          </p:cNvPr>
          <p:cNvPicPr>
            <a:picLocks noChangeAspect="1"/>
          </p:cNvPicPr>
          <p:nvPr/>
        </p:nvPicPr>
        <p:blipFill>
          <a:blip r:embed="rId2"/>
          <a:stretch>
            <a:fillRect/>
          </a:stretch>
        </p:blipFill>
        <p:spPr>
          <a:xfrm>
            <a:off x="10867737" y="219076"/>
            <a:ext cx="959426" cy="886042"/>
          </a:xfrm>
          <a:prstGeom prst="rect">
            <a:avLst/>
          </a:prstGeom>
        </p:spPr>
      </p:pic>
      <p:pic>
        <p:nvPicPr>
          <p:cNvPr id="4" name="Image 3">
            <a:extLst>
              <a:ext uri="{FF2B5EF4-FFF2-40B4-BE49-F238E27FC236}">
                <a16:creationId xmlns:a16="http://schemas.microsoft.com/office/drawing/2014/main" id="{2D9D8791-C312-9466-DC3D-8B3A23BDDD8E}"/>
              </a:ext>
            </a:extLst>
          </p:cNvPr>
          <p:cNvPicPr>
            <a:picLocks noChangeAspect="1"/>
          </p:cNvPicPr>
          <p:nvPr/>
        </p:nvPicPr>
        <p:blipFill>
          <a:blip r:embed="rId3"/>
          <a:stretch>
            <a:fillRect/>
          </a:stretch>
        </p:blipFill>
        <p:spPr>
          <a:xfrm>
            <a:off x="10872720" y="1251167"/>
            <a:ext cx="962159" cy="914528"/>
          </a:xfrm>
          <a:prstGeom prst="rect">
            <a:avLst/>
          </a:prstGeom>
        </p:spPr>
      </p:pic>
    </p:spTree>
    <p:extLst>
      <p:ext uri="{BB962C8B-B14F-4D97-AF65-F5344CB8AC3E}">
        <p14:creationId xmlns:p14="http://schemas.microsoft.com/office/powerpoint/2010/main" val="37303138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1C7FE8-5C5F-2D4E-7F60-1A91A91988EF}"/>
              </a:ext>
            </a:extLst>
          </p:cNvPr>
          <p:cNvSpPr>
            <a:spLocks noGrp="1"/>
          </p:cNvSpPr>
          <p:nvPr>
            <p:ph type="title"/>
          </p:nvPr>
        </p:nvSpPr>
        <p:spPr/>
        <p:txBody>
          <a:bodyPr/>
          <a:lstStyle/>
          <a:p>
            <a:r>
              <a:rPr lang="fr-FR" dirty="0"/>
              <a:t>Pratique</a:t>
            </a:r>
          </a:p>
        </p:txBody>
      </p:sp>
      <p:sp>
        <p:nvSpPr>
          <p:cNvPr id="3" name="Espace réservé du contenu 2">
            <a:extLst>
              <a:ext uri="{FF2B5EF4-FFF2-40B4-BE49-F238E27FC236}">
                <a16:creationId xmlns:a16="http://schemas.microsoft.com/office/drawing/2014/main" id="{0DD8DD25-1696-2D87-736C-36194540B3D3}"/>
              </a:ext>
            </a:extLst>
          </p:cNvPr>
          <p:cNvSpPr>
            <a:spLocks noGrp="1"/>
          </p:cNvSpPr>
          <p:nvPr>
            <p:ph idx="1"/>
          </p:nvPr>
        </p:nvSpPr>
        <p:spPr/>
        <p:txBody>
          <a:bodyPr>
            <a:normAutofit/>
          </a:bodyPr>
          <a:lstStyle/>
          <a:p>
            <a:r>
              <a:rPr lang="fr-FR" dirty="0"/>
              <a:t>Exécuter les requêtes </a:t>
            </a:r>
            <a:r>
              <a:rPr lang="fr-FR" dirty="0" err="1"/>
              <a:t>sql</a:t>
            </a:r>
            <a:r>
              <a:rPr lang="fr-FR" dirty="0"/>
              <a:t> de hachage selon l’exemple précédent</a:t>
            </a:r>
          </a:p>
          <a:p>
            <a:pPr lvl="1"/>
            <a:r>
              <a:rPr lang="fr-FR" dirty="0" err="1"/>
              <a:t>Phpmyadmin</a:t>
            </a:r>
            <a:r>
              <a:rPr lang="fr-FR" dirty="0"/>
              <a:t> (serveur </a:t>
            </a:r>
            <a:r>
              <a:rPr lang="fr-FR" dirty="0" err="1"/>
              <a:t>uwamp</a:t>
            </a:r>
            <a:r>
              <a:rPr lang="fr-FR" dirty="0"/>
              <a:t>)</a:t>
            </a:r>
          </a:p>
          <a:p>
            <a:pPr lvl="1"/>
            <a:r>
              <a:rPr lang="fr-FR" dirty="0"/>
              <a:t>scripts python</a:t>
            </a:r>
          </a:p>
        </p:txBody>
      </p:sp>
      <p:pic>
        <p:nvPicPr>
          <p:cNvPr id="6" name="Image 5">
            <a:extLst>
              <a:ext uri="{FF2B5EF4-FFF2-40B4-BE49-F238E27FC236}">
                <a16:creationId xmlns:a16="http://schemas.microsoft.com/office/drawing/2014/main" id="{AFCF8A7E-DC12-9CA1-A9A9-AEA17ECB1883}"/>
              </a:ext>
            </a:extLst>
          </p:cNvPr>
          <p:cNvPicPr>
            <a:picLocks noChangeAspect="1"/>
          </p:cNvPicPr>
          <p:nvPr/>
        </p:nvPicPr>
        <p:blipFill>
          <a:blip r:embed="rId2"/>
          <a:stretch>
            <a:fillRect/>
          </a:stretch>
        </p:blipFill>
        <p:spPr>
          <a:xfrm>
            <a:off x="10867737" y="219076"/>
            <a:ext cx="959426" cy="886042"/>
          </a:xfrm>
          <a:prstGeom prst="rect">
            <a:avLst/>
          </a:prstGeom>
        </p:spPr>
      </p:pic>
      <p:pic>
        <p:nvPicPr>
          <p:cNvPr id="8" name="Image 7">
            <a:hlinkClick r:id="rId3" action="ppaction://hlinkfile"/>
            <a:extLst>
              <a:ext uri="{FF2B5EF4-FFF2-40B4-BE49-F238E27FC236}">
                <a16:creationId xmlns:a16="http://schemas.microsoft.com/office/drawing/2014/main" id="{AA1E2B5D-ACB7-4614-F3F8-C7006B37A85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69021" y="2468497"/>
            <a:ext cx="669179" cy="376873"/>
          </a:xfrm>
          <a:prstGeom prst="rect">
            <a:avLst/>
          </a:prstGeom>
        </p:spPr>
      </p:pic>
      <p:pic>
        <p:nvPicPr>
          <p:cNvPr id="4" name="Image 3">
            <a:extLst>
              <a:ext uri="{FF2B5EF4-FFF2-40B4-BE49-F238E27FC236}">
                <a16:creationId xmlns:a16="http://schemas.microsoft.com/office/drawing/2014/main" id="{60251EF0-F5F6-26A0-EC2D-ACD3C2B3F6FD}"/>
              </a:ext>
            </a:extLst>
          </p:cNvPr>
          <p:cNvPicPr>
            <a:picLocks noChangeAspect="1"/>
          </p:cNvPicPr>
          <p:nvPr/>
        </p:nvPicPr>
        <p:blipFill>
          <a:blip r:embed="rId6"/>
          <a:stretch>
            <a:fillRect/>
          </a:stretch>
        </p:blipFill>
        <p:spPr>
          <a:xfrm>
            <a:off x="10872720" y="1251167"/>
            <a:ext cx="962159" cy="914528"/>
          </a:xfrm>
          <a:prstGeom prst="rect">
            <a:avLst/>
          </a:prstGeom>
        </p:spPr>
      </p:pic>
    </p:spTree>
    <p:extLst>
      <p:ext uri="{BB962C8B-B14F-4D97-AF65-F5344CB8AC3E}">
        <p14:creationId xmlns:p14="http://schemas.microsoft.com/office/powerpoint/2010/main" val="4109493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55408FA-604D-2CDF-5254-376C4A58A97E}"/>
              </a:ext>
            </a:extLst>
          </p:cNvPr>
          <p:cNvSpPr>
            <a:spLocks noGrp="1"/>
          </p:cNvSpPr>
          <p:nvPr>
            <p:ph type="title"/>
          </p:nvPr>
        </p:nvSpPr>
        <p:spPr/>
        <p:txBody>
          <a:bodyPr/>
          <a:lstStyle/>
          <a:p>
            <a:r>
              <a:rPr lang="fr-FR" dirty="0"/>
              <a:t>Les attaques à partir de table arc-en-ciel</a:t>
            </a:r>
          </a:p>
        </p:txBody>
      </p:sp>
      <p:sp>
        <p:nvSpPr>
          <p:cNvPr id="5" name="Espace réservé du texte 4">
            <a:extLst>
              <a:ext uri="{FF2B5EF4-FFF2-40B4-BE49-F238E27FC236}">
                <a16:creationId xmlns:a16="http://schemas.microsoft.com/office/drawing/2014/main" id="{EECBA4EE-6F3C-607D-E9C1-953B45E7A4B5}"/>
              </a:ext>
            </a:extLst>
          </p:cNvPr>
          <p:cNvSpPr>
            <a:spLocks noGrp="1"/>
          </p:cNvSpPr>
          <p:nvPr>
            <p:ph type="body" idx="1"/>
          </p:nvPr>
        </p:nvSpPr>
        <p:spPr/>
        <p:txBody>
          <a:bodyPr/>
          <a:lstStyle/>
          <a:p>
            <a:endParaRPr lang="fr-FR"/>
          </a:p>
        </p:txBody>
      </p:sp>
      <p:pic>
        <p:nvPicPr>
          <p:cNvPr id="2" name="Image 1">
            <a:extLst>
              <a:ext uri="{FF2B5EF4-FFF2-40B4-BE49-F238E27FC236}">
                <a16:creationId xmlns:a16="http://schemas.microsoft.com/office/drawing/2014/main" id="{9010B6C0-5015-40E6-8D25-FF1610044B76}"/>
              </a:ext>
            </a:extLst>
          </p:cNvPr>
          <p:cNvPicPr>
            <a:picLocks noChangeAspect="1"/>
          </p:cNvPicPr>
          <p:nvPr/>
        </p:nvPicPr>
        <p:blipFill>
          <a:blip r:embed="rId2"/>
          <a:stretch>
            <a:fillRect/>
          </a:stretch>
        </p:blipFill>
        <p:spPr>
          <a:xfrm>
            <a:off x="10867737" y="219076"/>
            <a:ext cx="959426" cy="886042"/>
          </a:xfrm>
          <a:prstGeom prst="rect">
            <a:avLst/>
          </a:prstGeom>
        </p:spPr>
      </p:pic>
    </p:spTree>
    <p:extLst>
      <p:ext uri="{BB962C8B-B14F-4D97-AF65-F5344CB8AC3E}">
        <p14:creationId xmlns:p14="http://schemas.microsoft.com/office/powerpoint/2010/main" val="1515650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3B2D81-6B44-7A10-9704-20BE5431EED4}"/>
              </a:ext>
            </a:extLst>
          </p:cNvPr>
          <p:cNvSpPr>
            <a:spLocks noGrp="1"/>
          </p:cNvSpPr>
          <p:nvPr>
            <p:ph type="title"/>
          </p:nvPr>
        </p:nvSpPr>
        <p:spPr/>
        <p:txBody>
          <a:bodyPr/>
          <a:lstStyle/>
          <a:p>
            <a:r>
              <a:rPr lang="fr-FR" dirty="0"/>
              <a:t>Les dictionnaires arc en ciel</a:t>
            </a:r>
          </a:p>
        </p:txBody>
      </p:sp>
      <p:sp>
        <p:nvSpPr>
          <p:cNvPr id="3" name="Espace réservé du contenu 2">
            <a:extLst>
              <a:ext uri="{FF2B5EF4-FFF2-40B4-BE49-F238E27FC236}">
                <a16:creationId xmlns:a16="http://schemas.microsoft.com/office/drawing/2014/main" id="{4812226B-7FEC-291B-91A0-D62EFC528BBB}"/>
              </a:ext>
            </a:extLst>
          </p:cNvPr>
          <p:cNvSpPr>
            <a:spLocks noGrp="1"/>
          </p:cNvSpPr>
          <p:nvPr>
            <p:ph idx="1"/>
          </p:nvPr>
        </p:nvSpPr>
        <p:spPr/>
        <p:txBody>
          <a:bodyPr/>
          <a:lstStyle/>
          <a:p>
            <a:pPr algn="just"/>
            <a:r>
              <a:rPr lang="fr-FR" dirty="0">
                <a:latin typeface="Consolas" panose="020B0609020204030204" pitchFamily="49" charset="0"/>
              </a:rPr>
              <a:t>Les tables arc-en-ciel sont des tables dont le hachage (SHA-1, SHA-256, SHA-512…) est déjà précalculé. </a:t>
            </a:r>
          </a:p>
        </p:txBody>
      </p:sp>
      <p:pic>
        <p:nvPicPr>
          <p:cNvPr id="4" name="Image 3">
            <a:extLst>
              <a:ext uri="{FF2B5EF4-FFF2-40B4-BE49-F238E27FC236}">
                <a16:creationId xmlns:a16="http://schemas.microsoft.com/office/drawing/2014/main" id="{8401AF17-A3D0-99B2-A128-00B9852690E5}"/>
              </a:ext>
            </a:extLst>
          </p:cNvPr>
          <p:cNvPicPr>
            <a:picLocks noChangeAspect="1"/>
          </p:cNvPicPr>
          <p:nvPr/>
        </p:nvPicPr>
        <p:blipFill>
          <a:blip r:embed="rId2"/>
          <a:stretch>
            <a:fillRect/>
          </a:stretch>
        </p:blipFill>
        <p:spPr>
          <a:xfrm>
            <a:off x="10867737" y="219076"/>
            <a:ext cx="959426" cy="886042"/>
          </a:xfrm>
          <a:prstGeom prst="rect">
            <a:avLst/>
          </a:prstGeom>
        </p:spPr>
      </p:pic>
      <p:pic>
        <p:nvPicPr>
          <p:cNvPr id="6146" name="Picture 2">
            <a:extLst>
              <a:ext uri="{FF2B5EF4-FFF2-40B4-BE49-F238E27FC236}">
                <a16:creationId xmlns:a16="http://schemas.microsoft.com/office/drawing/2014/main" id="{72E7AB4A-D902-08C2-A1E8-936C28192D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133" b="9927"/>
          <a:stretch>
            <a:fillRect/>
          </a:stretch>
        </p:blipFill>
        <p:spPr bwMode="auto">
          <a:xfrm>
            <a:off x="2062497" y="3217771"/>
            <a:ext cx="8067005" cy="3094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837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BC418-C2F5-7953-860F-4DE2EE57D38C}"/>
              </a:ext>
            </a:extLst>
          </p:cNvPr>
          <p:cNvSpPr>
            <a:spLocks noGrp="1"/>
          </p:cNvSpPr>
          <p:nvPr>
            <p:ph type="title"/>
          </p:nvPr>
        </p:nvSpPr>
        <p:spPr/>
        <p:txBody>
          <a:bodyPr/>
          <a:lstStyle/>
          <a:p>
            <a:r>
              <a:rPr lang="fr-FR" dirty="0"/>
              <a:t>Les données hachées en </a:t>
            </a:r>
            <a:r>
              <a:rPr lang="fr-FR" dirty="0" err="1"/>
              <a:t>sql</a:t>
            </a:r>
            <a:endParaRPr lang="fr-FR" dirty="0"/>
          </a:p>
        </p:txBody>
      </p:sp>
      <p:sp>
        <p:nvSpPr>
          <p:cNvPr id="3" name="Espace réservé du contenu 2">
            <a:extLst>
              <a:ext uri="{FF2B5EF4-FFF2-40B4-BE49-F238E27FC236}">
                <a16:creationId xmlns:a16="http://schemas.microsoft.com/office/drawing/2014/main" id="{E2242232-B4A1-775F-AB15-5AA98B4DE4E1}"/>
              </a:ext>
            </a:extLst>
          </p:cNvPr>
          <p:cNvSpPr>
            <a:spLocks noGrp="1"/>
          </p:cNvSpPr>
          <p:nvPr>
            <p:ph idx="1"/>
          </p:nvPr>
        </p:nvSpPr>
        <p:spPr/>
        <p:txBody>
          <a:bodyPr/>
          <a:lstStyle/>
          <a:p>
            <a:r>
              <a:rPr lang="fr-FR" dirty="0">
                <a:latin typeface="Consolas" panose="020B0609020204030204" pitchFamily="49" charset="0"/>
              </a:rPr>
              <a:t>Le Hachage en </a:t>
            </a:r>
            <a:r>
              <a:rPr lang="fr-FR" dirty="0" err="1">
                <a:latin typeface="Consolas" panose="020B0609020204030204" pitchFamily="49" charset="0"/>
              </a:rPr>
              <a:t>sql</a:t>
            </a:r>
            <a:endParaRPr lang="fr-FR" dirty="0">
              <a:latin typeface="Consolas" panose="020B0609020204030204" pitchFamily="49" charset="0"/>
            </a:endParaRPr>
          </a:p>
          <a:p>
            <a:pPr lvl="1"/>
            <a:r>
              <a:rPr lang="fr-FR" dirty="0">
                <a:latin typeface="Consolas" panose="020B0609020204030204" pitchFamily="49" charset="0"/>
              </a:rPr>
              <a:t>Considérons le modèle suivant :</a:t>
            </a:r>
          </a:p>
          <a:p>
            <a:pPr lvl="2"/>
            <a:r>
              <a:rPr lang="fr-FR" dirty="0">
                <a:latin typeface="Consolas" panose="020B0609020204030204" pitchFamily="49" charset="0"/>
              </a:rPr>
              <a:t>Base de données : </a:t>
            </a:r>
            <a:r>
              <a:rPr lang="fr-FR" dirty="0" err="1">
                <a:latin typeface="Consolas" panose="020B0609020204030204" pitchFamily="49" charset="0"/>
              </a:rPr>
              <a:t>mysql</a:t>
            </a:r>
            <a:endParaRPr lang="fr-FR" dirty="0">
              <a:latin typeface="Consolas" panose="020B0609020204030204" pitchFamily="49" charset="0"/>
            </a:endParaRPr>
          </a:p>
          <a:p>
            <a:pPr lvl="2"/>
            <a:r>
              <a:rPr lang="fr-FR" dirty="0" err="1">
                <a:latin typeface="Consolas" panose="020B0609020204030204" pitchFamily="49" charset="0"/>
              </a:rPr>
              <a:t>mdp</a:t>
            </a:r>
            <a:r>
              <a:rPr lang="fr-FR" dirty="0">
                <a:latin typeface="Consolas" panose="020B0609020204030204" pitchFamily="49" charset="0"/>
              </a:rPr>
              <a:t> (mdp,SHA256,SHA512,MD5)</a:t>
            </a:r>
          </a:p>
          <a:p>
            <a:pPr lvl="3"/>
            <a:r>
              <a:rPr lang="fr-FR" dirty="0">
                <a:latin typeface="Consolas" panose="020B0609020204030204" pitchFamily="49" charset="0"/>
              </a:rPr>
              <a:t>Chiffrement SHA256 : UPDATE </a:t>
            </a:r>
            <a:r>
              <a:rPr lang="fr-FR" dirty="0" err="1">
                <a:latin typeface="Consolas" panose="020B0609020204030204" pitchFamily="49" charset="0"/>
              </a:rPr>
              <a:t>mdp</a:t>
            </a:r>
            <a:r>
              <a:rPr lang="fr-FR" dirty="0">
                <a:latin typeface="Consolas" panose="020B0609020204030204" pitchFamily="49" charset="0"/>
              </a:rPr>
              <a:t> SET SHA256 = SHA2(</a:t>
            </a:r>
            <a:r>
              <a:rPr lang="fr-FR" dirty="0" err="1">
                <a:latin typeface="Consolas" panose="020B0609020204030204" pitchFamily="49" charset="0"/>
              </a:rPr>
              <a:t>mdp</a:t>
            </a:r>
            <a:r>
              <a:rPr lang="fr-FR" dirty="0">
                <a:latin typeface="Consolas" panose="020B0609020204030204" pitchFamily="49" charset="0"/>
              </a:rPr>
              <a:t>, 256);</a:t>
            </a:r>
          </a:p>
          <a:p>
            <a:pPr lvl="3"/>
            <a:r>
              <a:rPr lang="fr-FR" dirty="0">
                <a:latin typeface="Consolas" panose="020B0609020204030204" pitchFamily="49" charset="0"/>
              </a:rPr>
              <a:t>Chiffrement SHA512 : UPDATE </a:t>
            </a:r>
            <a:r>
              <a:rPr lang="fr-FR" dirty="0" err="1">
                <a:latin typeface="Consolas" panose="020B0609020204030204" pitchFamily="49" charset="0"/>
              </a:rPr>
              <a:t>mdp</a:t>
            </a:r>
            <a:r>
              <a:rPr lang="fr-FR" dirty="0">
                <a:latin typeface="Consolas" panose="020B0609020204030204" pitchFamily="49" charset="0"/>
              </a:rPr>
              <a:t> SET SHA512 = SHA2(</a:t>
            </a:r>
            <a:r>
              <a:rPr lang="fr-FR" dirty="0" err="1">
                <a:latin typeface="Consolas" panose="020B0609020204030204" pitchFamily="49" charset="0"/>
              </a:rPr>
              <a:t>mdp</a:t>
            </a:r>
            <a:r>
              <a:rPr lang="fr-FR" dirty="0">
                <a:latin typeface="Consolas" panose="020B0609020204030204" pitchFamily="49" charset="0"/>
              </a:rPr>
              <a:t>, 512);</a:t>
            </a:r>
          </a:p>
          <a:p>
            <a:pPr lvl="3"/>
            <a:r>
              <a:rPr lang="fr-FR" dirty="0" err="1">
                <a:latin typeface="Consolas" panose="020B0609020204030204" pitchFamily="49" charset="0"/>
              </a:rPr>
              <a:t>Chiffement</a:t>
            </a:r>
            <a:r>
              <a:rPr lang="fr-FR" dirty="0">
                <a:latin typeface="Consolas" panose="020B0609020204030204" pitchFamily="49" charset="0"/>
              </a:rPr>
              <a:t> MD5 : </a:t>
            </a:r>
            <a:r>
              <a:rPr lang="nn-NO" dirty="0">
                <a:latin typeface="Consolas" panose="020B0609020204030204" pitchFamily="49" charset="0"/>
              </a:rPr>
              <a:t>UPDATE mdp SET MD5 = MD5(mdp);</a:t>
            </a:r>
            <a:endParaRPr lang="fr-FR" dirty="0">
              <a:latin typeface="Consolas" panose="020B0609020204030204" pitchFamily="49" charset="0"/>
            </a:endParaRPr>
          </a:p>
          <a:p>
            <a:pPr lvl="2"/>
            <a:endParaRPr lang="fr-FR" dirty="0"/>
          </a:p>
          <a:p>
            <a:pPr lvl="2"/>
            <a:endParaRPr lang="fr-FR" dirty="0"/>
          </a:p>
          <a:p>
            <a:pPr lvl="1"/>
            <a:endParaRPr lang="fr-FR" dirty="0">
              <a:latin typeface="Consolas" panose="020B0609020204030204" pitchFamily="49" charset="0"/>
            </a:endParaRPr>
          </a:p>
          <a:p>
            <a:pPr lvl="1"/>
            <a:endParaRPr lang="fr-FR" dirty="0">
              <a:latin typeface="Consolas" panose="020B0609020204030204" pitchFamily="49" charset="0"/>
            </a:endParaRPr>
          </a:p>
        </p:txBody>
      </p:sp>
      <p:pic>
        <p:nvPicPr>
          <p:cNvPr id="5" name="Image 4">
            <a:extLst>
              <a:ext uri="{FF2B5EF4-FFF2-40B4-BE49-F238E27FC236}">
                <a16:creationId xmlns:a16="http://schemas.microsoft.com/office/drawing/2014/main" id="{312BAADD-BB8A-5CAE-8BB2-36200047689C}"/>
              </a:ext>
            </a:extLst>
          </p:cNvPr>
          <p:cNvPicPr>
            <a:picLocks noChangeAspect="1"/>
          </p:cNvPicPr>
          <p:nvPr/>
        </p:nvPicPr>
        <p:blipFill>
          <a:blip r:embed="rId2"/>
          <a:stretch>
            <a:fillRect/>
          </a:stretch>
        </p:blipFill>
        <p:spPr>
          <a:xfrm>
            <a:off x="551220" y="2656973"/>
            <a:ext cx="10802858" cy="3591426"/>
          </a:xfrm>
          <a:prstGeom prst="rect">
            <a:avLst/>
          </a:prstGeom>
          <a:ln>
            <a:noFill/>
          </a:ln>
          <a:effectLst>
            <a:outerShdw blurRad="292100" dist="139700" dir="2700000" algn="tl" rotWithShape="0">
              <a:srgbClr val="333333">
                <a:alpha val="65000"/>
              </a:srgbClr>
            </a:outerShdw>
          </a:effectLst>
        </p:spPr>
      </p:pic>
      <p:pic>
        <p:nvPicPr>
          <p:cNvPr id="4" name="Image 3">
            <a:extLst>
              <a:ext uri="{FF2B5EF4-FFF2-40B4-BE49-F238E27FC236}">
                <a16:creationId xmlns:a16="http://schemas.microsoft.com/office/drawing/2014/main" id="{9E27E4CC-330A-5D32-4374-ADB2E3C86046}"/>
              </a:ext>
            </a:extLst>
          </p:cNvPr>
          <p:cNvPicPr>
            <a:picLocks noChangeAspect="1"/>
          </p:cNvPicPr>
          <p:nvPr/>
        </p:nvPicPr>
        <p:blipFill>
          <a:blip r:embed="rId3"/>
          <a:stretch>
            <a:fillRect/>
          </a:stretch>
        </p:blipFill>
        <p:spPr>
          <a:xfrm>
            <a:off x="10867737" y="219076"/>
            <a:ext cx="959426" cy="886042"/>
          </a:xfrm>
          <a:prstGeom prst="rect">
            <a:avLst/>
          </a:prstGeom>
        </p:spPr>
      </p:pic>
    </p:spTree>
    <p:extLst>
      <p:ext uri="{BB962C8B-B14F-4D97-AF65-F5344CB8AC3E}">
        <p14:creationId xmlns:p14="http://schemas.microsoft.com/office/powerpoint/2010/main" val="2511863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4A40F1E-6DAC-9AB3-4EA5-4B2B00DE02EB}"/>
              </a:ext>
            </a:extLst>
          </p:cNvPr>
          <p:cNvPicPr>
            <a:picLocks noChangeAspect="1"/>
          </p:cNvPicPr>
          <p:nvPr/>
        </p:nvPicPr>
        <p:blipFill>
          <a:blip r:embed="rId2"/>
          <a:srcRect t="12335"/>
          <a:stretch>
            <a:fillRect/>
          </a:stretch>
        </p:blipFill>
        <p:spPr>
          <a:xfrm>
            <a:off x="405940" y="806695"/>
            <a:ext cx="11136279" cy="5244610"/>
          </a:xfrm>
          <a:prstGeom prst="rect">
            <a:avLst/>
          </a:prstGeom>
        </p:spPr>
      </p:pic>
      <p:sp>
        <p:nvSpPr>
          <p:cNvPr id="6" name="ZoneTexte 5">
            <a:extLst>
              <a:ext uri="{FF2B5EF4-FFF2-40B4-BE49-F238E27FC236}">
                <a16:creationId xmlns:a16="http://schemas.microsoft.com/office/drawing/2014/main" id="{A8576CCA-4504-104A-9ABC-276D05EA188E}"/>
              </a:ext>
            </a:extLst>
          </p:cNvPr>
          <p:cNvSpPr txBox="1"/>
          <p:nvPr/>
        </p:nvSpPr>
        <p:spPr>
          <a:xfrm>
            <a:off x="6827323" y="1781491"/>
            <a:ext cx="4958179" cy="2092881"/>
          </a:xfrm>
          <a:prstGeom prst="rect">
            <a:avLst/>
          </a:prstGeom>
          <a:solidFill>
            <a:schemeClr val="tx2">
              <a:lumMod val="40000"/>
              <a:lumOff val="60000"/>
            </a:schemeClr>
          </a:solidFill>
          <a:ln>
            <a:solidFill>
              <a:schemeClr val="accent1"/>
            </a:solidFill>
          </a:ln>
        </p:spPr>
        <p:txBody>
          <a:bodyPr wrap="square" rtlCol="0">
            <a:spAutoFit/>
          </a:bodyPr>
          <a:lstStyle/>
          <a:p>
            <a:pPr algn="just"/>
            <a:r>
              <a:rPr lang="fr-FR" sz="1600" i="1" dirty="0"/>
              <a:t>TV5 Monde a dû changer en urgence les mots de passe et identifiants qui avaient été rendus publics à la télévision, notamment celui du compte YouTube. La chaîne a précisé que ces codes avaient été affichés temporairement après la cyberattaque pour permettre aux équipes de continuer à travailler, mais leur diffusion à l’antenne a forcé une révision immédiate de ces accès </a:t>
            </a:r>
          </a:p>
          <a:p>
            <a:endParaRPr lang="fr-FR" dirty="0"/>
          </a:p>
        </p:txBody>
      </p:sp>
      <p:sp>
        <p:nvSpPr>
          <p:cNvPr id="7" name="ZoneTexte 6">
            <a:extLst>
              <a:ext uri="{FF2B5EF4-FFF2-40B4-BE49-F238E27FC236}">
                <a16:creationId xmlns:a16="http://schemas.microsoft.com/office/drawing/2014/main" id="{20C2A569-18CE-DB26-1548-305329B76363}"/>
              </a:ext>
            </a:extLst>
          </p:cNvPr>
          <p:cNvSpPr txBox="1"/>
          <p:nvPr/>
        </p:nvSpPr>
        <p:spPr>
          <a:xfrm>
            <a:off x="6917817" y="2901299"/>
            <a:ext cx="4958179" cy="2092881"/>
          </a:xfrm>
          <a:prstGeom prst="rect">
            <a:avLst/>
          </a:prstGeom>
          <a:solidFill>
            <a:schemeClr val="tx2">
              <a:lumMod val="40000"/>
              <a:lumOff val="60000"/>
            </a:schemeClr>
          </a:solidFill>
          <a:ln>
            <a:solidFill>
              <a:schemeClr val="accent1"/>
            </a:solidFill>
          </a:ln>
        </p:spPr>
        <p:txBody>
          <a:bodyPr wrap="square" rtlCol="0">
            <a:spAutoFit/>
          </a:bodyPr>
          <a:lstStyle/>
          <a:p>
            <a:pPr algn="just"/>
            <a:r>
              <a:rPr lang="fr-FR" sz="1600" dirty="0"/>
              <a:t>La chaîne a dû revoir ses protocoles de gestion des mots de passe, notamment en interdisant l’affichage d’identifiants sur des supports non sécurisés (Post-it, vitres, etc.).</a:t>
            </a:r>
          </a:p>
          <a:p>
            <a:pPr algn="just"/>
            <a:r>
              <a:rPr lang="fr-FR" sz="1600" dirty="0"/>
              <a:t>Cet incident a servi d’électrochoc pour sensibiliser les équipes à la cybersécurité, une pratique déjà recommandée mais souvent négligée dans les médias.</a:t>
            </a:r>
          </a:p>
          <a:p>
            <a:endParaRPr lang="fr-FR" dirty="0"/>
          </a:p>
        </p:txBody>
      </p:sp>
      <p:sp>
        <p:nvSpPr>
          <p:cNvPr id="8" name="ZoneTexte 7">
            <a:extLst>
              <a:ext uri="{FF2B5EF4-FFF2-40B4-BE49-F238E27FC236}">
                <a16:creationId xmlns:a16="http://schemas.microsoft.com/office/drawing/2014/main" id="{8ED5D2FE-CEF2-AE6C-7ED4-8B25D6F0166C}"/>
              </a:ext>
            </a:extLst>
          </p:cNvPr>
          <p:cNvSpPr txBox="1"/>
          <p:nvPr/>
        </p:nvSpPr>
        <p:spPr>
          <a:xfrm>
            <a:off x="7008311" y="4028770"/>
            <a:ext cx="4958179" cy="1815882"/>
          </a:xfrm>
          <a:prstGeom prst="rect">
            <a:avLst/>
          </a:prstGeom>
          <a:solidFill>
            <a:schemeClr val="tx2">
              <a:lumMod val="40000"/>
              <a:lumOff val="60000"/>
            </a:schemeClr>
          </a:solidFill>
          <a:ln>
            <a:solidFill>
              <a:schemeClr val="accent1"/>
            </a:solidFill>
          </a:ln>
        </p:spPr>
        <p:txBody>
          <a:bodyPr wrap="square" rtlCol="0">
            <a:spAutoFit/>
          </a:bodyPr>
          <a:lstStyle/>
          <a:p>
            <a:pPr algn="just"/>
            <a:r>
              <a:rPr lang="fr-FR" sz="1600" dirty="0"/>
              <a:t>TV5 Monde a reconnu publiquement une « bourde » et a expliqué que ces mots de passe n’étaient pas ceux utilisés avant le piratage, mais leur exposition a tout de même mis en lumière des failles dans la gestion des accès. La chaîne a insisté sur le fait que ces identifiants n’avaient pas permis le piratage initial, mais leur diffusion a aggravé la crise de confiance </a:t>
            </a:r>
          </a:p>
        </p:txBody>
      </p:sp>
      <p:sp>
        <p:nvSpPr>
          <p:cNvPr id="9" name="ZoneTexte 8">
            <a:extLst>
              <a:ext uri="{FF2B5EF4-FFF2-40B4-BE49-F238E27FC236}">
                <a16:creationId xmlns:a16="http://schemas.microsoft.com/office/drawing/2014/main" id="{EC3A421F-4F2B-D18C-7B86-F7D94D2AFD01}"/>
              </a:ext>
            </a:extLst>
          </p:cNvPr>
          <p:cNvSpPr txBox="1"/>
          <p:nvPr/>
        </p:nvSpPr>
        <p:spPr>
          <a:xfrm>
            <a:off x="1340928" y="3049150"/>
            <a:ext cx="4958179" cy="2062103"/>
          </a:xfrm>
          <a:prstGeom prst="rect">
            <a:avLst/>
          </a:prstGeom>
          <a:solidFill>
            <a:schemeClr val="tx2">
              <a:lumMod val="40000"/>
              <a:lumOff val="60000"/>
            </a:schemeClr>
          </a:solidFill>
          <a:ln>
            <a:solidFill>
              <a:schemeClr val="accent1"/>
            </a:solidFill>
          </a:ln>
        </p:spPr>
        <p:txBody>
          <a:bodyPr wrap="square" rtlCol="0">
            <a:spAutoFit/>
          </a:bodyPr>
          <a:lstStyle/>
          <a:p>
            <a:pPr algn="just"/>
            <a:r>
              <a:rPr lang="fr-FR" sz="1600" dirty="0"/>
              <a:t>L’affaire a été largement médiatisée, devenant un exemple souvent cité pour illustrer les risques liés à la négligence en matière de sécurité informatique.</a:t>
            </a:r>
          </a:p>
          <a:p>
            <a:pPr algn="just"/>
            <a:r>
              <a:rPr lang="fr-FR" sz="1600" dirty="0"/>
              <a:t>Elle a aussi servi de cas d’école pour d’autres entreprises et institutions, rappelant l’importance de ne jamais laisser traîner des informations sensibles, surtout dans un environnement médiatique où elles peuvent être filmées et diffusées.</a:t>
            </a:r>
          </a:p>
        </p:txBody>
      </p:sp>
    </p:spTree>
    <p:extLst>
      <p:ext uri="{BB962C8B-B14F-4D97-AF65-F5344CB8AC3E}">
        <p14:creationId xmlns:p14="http://schemas.microsoft.com/office/powerpoint/2010/main" val="148467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BC418-C2F5-7953-860F-4DE2EE57D38C}"/>
              </a:ext>
            </a:extLst>
          </p:cNvPr>
          <p:cNvSpPr>
            <a:spLocks noGrp="1"/>
          </p:cNvSpPr>
          <p:nvPr>
            <p:ph type="title"/>
          </p:nvPr>
        </p:nvSpPr>
        <p:spPr/>
        <p:txBody>
          <a:bodyPr/>
          <a:lstStyle/>
          <a:p>
            <a:r>
              <a:rPr lang="fr-FR" dirty="0"/>
              <a:t>Les données hachées en </a:t>
            </a:r>
            <a:r>
              <a:rPr lang="fr-FR" dirty="0" err="1"/>
              <a:t>sql</a:t>
            </a:r>
            <a:endParaRPr lang="fr-FR" dirty="0"/>
          </a:p>
        </p:txBody>
      </p:sp>
      <p:sp>
        <p:nvSpPr>
          <p:cNvPr id="3" name="Espace réservé du contenu 2">
            <a:extLst>
              <a:ext uri="{FF2B5EF4-FFF2-40B4-BE49-F238E27FC236}">
                <a16:creationId xmlns:a16="http://schemas.microsoft.com/office/drawing/2014/main" id="{E2242232-B4A1-775F-AB15-5AA98B4DE4E1}"/>
              </a:ext>
            </a:extLst>
          </p:cNvPr>
          <p:cNvSpPr>
            <a:spLocks noGrp="1"/>
          </p:cNvSpPr>
          <p:nvPr>
            <p:ph idx="1"/>
          </p:nvPr>
        </p:nvSpPr>
        <p:spPr/>
        <p:txBody>
          <a:bodyPr>
            <a:normAutofit/>
          </a:bodyPr>
          <a:lstStyle/>
          <a:p>
            <a:r>
              <a:rPr lang="nn-NO" dirty="0">
                <a:latin typeface="Consolas" panose="020B0609020204030204" pitchFamily="49" charset="0"/>
              </a:rPr>
              <a:t>Retrouvons le HASH </a:t>
            </a:r>
            <a:r>
              <a:rPr lang="fr-FR" dirty="0">
                <a:latin typeface="Consolas" panose="020B0609020204030204" pitchFamily="49" charset="0"/>
              </a:rPr>
              <a:t>5e884898da28047151d0e56f8dc6292773603d0d6aabbdd62a11ef721d1542d8 (</a:t>
            </a:r>
            <a:r>
              <a:rPr lang="fr-FR" dirty="0" err="1">
                <a:latin typeface="Consolas" panose="020B0609020204030204" pitchFamily="49" charset="0"/>
              </a:rPr>
              <a:t>phpmyadmin</a:t>
            </a:r>
            <a:r>
              <a:rPr lang="fr-FR" dirty="0">
                <a:latin typeface="Consolas" panose="020B0609020204030204" pitchFamily="49" charset="0"/>
              </a:rPr>
              <a:t> ou python)</a:t>
            </a:r>
          </a:p>
          <a:p>
            <a:endParaRPr lang="nn-NO" dirty="0">
              <a:latin typeface="Consolas" panose="020B0609020204030204" pitchFamily="49" charset="0"/>
            </a:endParaRPr>
          </a:p>
          <a:p>
            <a:pPr lvl="1"/>
            <a:r>
              <a:rPr lang="fr-FR" dirty="0">
                <a:latin typeface="Consolas" panose="020B0609020204030204" pitchFamily="49" charset="0"/>
                <a:hlinkClick r:id="rId2"/>
              </a:rPr>
              <a:t>SELECT</a:t>
            </a:r>
            <a:r>
              <a:rPr lang="fr-FR" dirty="0">
                <a:latin typeface="Consolas" panose="020B0609020204030204" pitchFamily="49" charset="0"/>
              </a:rPr>
              <a:t> * FROM </a:t>
            </a:r>
            <a:r>
              <a:rPr lang="fr-FR" dirty="0" err="1">
                <a:latin typeface="Consolas" panose="020B0609020204030204" pitchFamily="49" charset="0"/>
              </a:rPr>
              <a:t>mdp</a:t>
            </a:r>
            <a:r>
              <a:rPr lang="fr-FR" dirty="0">
                <a:latin typeface="Consolas" panose="020B0609020204030204" pitchFamily="49" charset="0"/>
              </a:rPr>
              <a:t> </a:t>
            </a:r>
            <a:r>
              <a:rPr lang="fr-FR" dirty="0" err="1">
                <a:latin typeface="Consolas" panose="020B0609020204030204" pitchFamily="49" charset="0"/>
              </a:rPr>
              <a:t>where</a:t>
            </a:r>
            <a:r>
              <a:rPr lang="fr-FR" dirty="0">
                <a:latin typeface="Consolas" panose="020B0609020204030204" pitchFamily="49" charset="0"/>
              </a:rPr>
              <a:t> SHA256 = "5e884898da28047151d0e56f8dc6292773603d0d6aabbdd62a11ef721d1542d8" </a:t>
            </a:r>
            <a:r>
              <a:rPr lang="fr-FR" dirty="0">
                <a:latin typeface="Consolas" panose="020B0609020204030204" pitchFamily="49" charset="0"/>
                <a:hlinkClick r:id="rId3"/>
              </a:rPr>
              <a:t>or</a:t>
            </a:r>
            <a:r>
              <a:rPr lang="fr-FR" dirty="0">
                <a:latin typeface="Consolas" panose="020B0609020204030204" pitchFamily="49" charset="0"/>
              </a:rPr>
              <a:t> sha512="5e884898da28047151d0e56f8dc6292773603d0d6aabbdd62a11ef721d1542d8" </a:t>
            </a:r>
            <a:r>
              <a:rPr lang="fr-FR" dirty="0">
                <a:latin typeface="Consolas" panose="020B0609020204030204" pitchFamily="49" charset="0"/>
                <a:hlinkClick r:id="rId3"/>
              </a:rPr>
              <a:t>or</a:t>
            </a:r>
            <a:r>
              <a:rPr lang="fr-FR" dirty="0">
                <a:latin typeface="Consolas" panose="020B0609020204030204" pitchFamily="49" charset="0"/>
              </a:rPr>
              <a:t> md5="5e884898da28047151d0e56f8dc6292773603d0d6aabbdd62a11ef721d1542d8"; </a:t>
            </a:r>
          </a:p>
          <a:p>
            <a:pPr lvl="2"/>
            <a:endParaRPr lang="fr-FR" dirty="0">
              <a:latin typeface="Consolas" panose="020B0609020204030204" pitchFamily="49" charset="0"/>
            </a:endParaRPr>
          </a:p>
          <a:p>
            <a:pPr lvl="2"/>
            <a:endParaRPr lang="fr-FR" dirty="0">
              <a:latin typeface="Consolas" panose="020B0609020204030204" pitchFamily="49" charset="0"/>
            </a:endParaRPr>
          </a:p>
          <a:p>
            <a:pPr lvl="1"/>
            <a:endParaRPr lang="fr-FR" dirty="0">
              <a:latin typeface="Consolas" panose="020B0609020204030204" pitchFamily="49" charset="0"/>
            </a:endParaRPr>
          </a:p>
          <a:p>
            <a:pPr lvl="1"/>
            <a:endParaRPr lang="fr-FR" dirty="0">
              <a:latin typeface="Consolas" panose="020B0609020204030204" pitchFamily="49" charset="0"/>
            </a:endParaRPr>
          </a:p>
        </p:txBody>
      </p:sp>
      <p:pic>
        <p:nvPicPr>
          <p:cNvPr id="4" name="Image 3">
            <a:extLst>
              <a:ext uri="{FF2B5EF4-FFF2-40B4-BE49-F238E27FC236}">
                <a16:creationId xmlns:a16="http://schemas.microsoft.com/office/drawing/2014/main" id="{60CE822B-3763-4CBF-67F2-7F728B48E6AE}"/>
              </a:ext>
            </a:extLst>
          </p:cNvPr>
          <p:cNvPicPr>
            <a:picLocks noChangeAspect="1"/>
          </p:cNvPicPr>
          <p:nvPr/>
        </p:nvPicPr>
        <p:blipFill>
          <a:blip r:embed="rId4"/>
          <a:stretch>
            <a:fillRect/>
          </a:stretch>
        </p:blipFill>
        <p:spPr>
          <a:xfrm>
            <a:off x="10867737" y="219076"/>
            <a:ext cx="959426" cy="886042"/>
          </a:xfrm>
          <a:prstGeom prst="rect">
            <a:avLst/>
          </a:prstGeom>
        </p:spPr>
      </p:pic>
      <p:pic>
        <p:nvPicPr>
          <p:cNvPr id="5" name="Image 4">
            <a:hlinkClick r:id="rId5" action="ppaction://hlinkfile"/>
            <a:extLst>
              <a:ext uri="{FF2B5EF4-FFF2-40B4-BE49-F238E27FC236}">
                <a16:creationId xmlns:a16="http://schemas.microsoft.com/office/drawing/2014/main" id="{8445CB5E-D9FD-4215-C10A-A75DFF821F4E}"/>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69021" y="3812857"/>
            <a:ext cx="669179" cy="376873"/>
          </a:xfrm>
          <a:prstGeom prst="rect">
            <a:avLst/>
          </a:prstGeom>
        </p:spPr>
      </p:pic>
      <p:pic>
        <p:nvPicPr>
          <p:cNvPr id="6" name="Image 5">
            <a:extLst>
              <a:ext uri="{FF2B5EF4-FFF2-40B4-BE49-F238E27FC236}">
                <a16:creationId xmlns:a16="http://schemas.microsoft.com/office/drawing/2014/main" id="{80B33F42-B163-ECFF-5AE9-ACD54135BB60}"/>
              </a:ext>
            </a:extLst>
          </p:cNvPr>
          <p:cNvPicPr>
            <a:picLocks noChangeAspect="1"/>
          </p:cNvPicPr>
          <p:nvPr/>
        </p:nvPicPr>
        <p:blipFill>
          <a:blip r:embed="rId8"/>
          <a:stretch>
            <a:fillRect/>
          </a:stretch>
        </p:blipFill>
        <p:spPr>
          <a:xfrm>
            <a:off x="10872720" y="1251167"/>
            <a:ext cx="962159" cy="914528"/>
          </a:xfrm>
          <a:prstGeom prst="rect">
            <a:avLst/>
          </a:prstGeom>
        </p:spPr>
      </p:pic>
    </p:spTree>
    <p:extLst>
      <p:ext uri="{BB962C8B-B14F-4D97-AF65-F5344CB8AC3E}">
        <p14:creationId xmlns:p14="http://schemas.microsoft.com/office/powerpoint/2010/main" val="6491550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BC418-C2F5-7953-860F-4DE2EE57D38C}"/>
              </a:ext>
            </a:extLst>
          </p:cNvPr>
          <p:cNvSpPr>
            <a:spLocks noGrp="1"/>
          </p:cNvSpPr>
          <p:nvPr>
            <p:ph type="title"/>
          </p:nvPr>
        </p:nvSpPr>
        <p:spPr/>
        <p:txBody>
          <a:bodyPr/>
          <a:lstStyle/>
          <a:p>
            <a:r>
              <a:rPr lang="fr-FR" dirty="0"/>
              <a:t>Les données hachées en </a:t>
            </a:r>
            <a:r>
              <a:rPr lang="fr-FR" dirty="0" err="1"/>
              <a:t>sql</a:t>
            </a:r>
            <a:endParaRPr lang="fr-FR" dirty="0"/>
          </a:p>
        </p:txBody>
      </p:sp>
      <p:sp>
        <p:nvSpPr>
          <p:cNvPr id="3" name="Espace réservé du contenu 2">
            <a:extLst>
              <a:ext uri="{FF2B5EF4-FFF2-40B4-BE49-F238E27FC236}">
                <a16:creationId xmlns:a16="http://schemas.microsoft.com/office/drawing/2014/main" id="{E2242232-B4A1-775F-AB15-5AA98B4DE4E1}"/>
              </a:ext>
            </a:extLst>
          </p:cNvPr>
          <p:cNvSpPr>
            <a:spLocks noGrp="1"/>
          </p:cNvSpPr>
          <p:nvPr>
            <p:ph idx="1"/>
          </p:nvPr>
        </p:nvSpPr>
        <p:spPr/>
        <p:txBody>
          <a:bodyPr>
            <a:normAutofit/>
          </a:bodyPr>
          <a:lstStyle/>
          <a:p>
            <a:pPr lvl="1"/>
            <a:r>
              <a:rPr lang="nn-NO" dirty="0">
                <a:latin typeface="Consolas" panose="020B0609020204030204" pitchFamily="49" charset="0"/>
              </a:rPr>
              <a:t>Retrouvons le HASH </a:t>
            </a:r>
            <a:r>
              <a:rPr lang="fr-FR" dirty="0"/>
              <a:t>5e884898da28047151d0e56f8dc6292773603d0d6aabbdd62a11ef721d1542d8</a:t>
            </a:r>
            <a:endParaRPr lang="nn-NO" dirty="0">
              <a:latin typeface="Consolas" panose="020B0609020204030204" pitchFamily="49" charset="0"/>
            </a:endParaRPr>
          </a:p>
          <a:p>
            <a:pPr lvl="2"/>
            <a:r>
              <a:rPr lang="fr-FR" dirty="0">
                <a:hlinkClick r:id="rId2"/>
              </a:rPr>
              <a:t>SELECT</a:t>
            </a:r>
            <a:r>
              <a:rPr lang="fr-FR" dirty="0"/>
              <a:t> * FROM </a:t>
            </a:r>
            <a:r>
              <a:rPr lang="fr-FR" dirty="0" err="1"/>
              <a:t>mdp</a:t>
            </a:r>
            <a:r>
              <a:rPr lang="fr-FR" dirty="0"/>
              <a:t> </a:t>
            </a:r>
            <a:r>
              <a:rPr lang="fr-FR" dirty="0" err="1"/>
              <a:t>where</a:t>
            </a:r>
            <a:r>
              <a:rPr lang="fr-FR" dirty="0"/>
              <a:t> SHA256 = "5e884898da28047151d0e56f8dc6292773603d0d6aabbdd62a11ef721d1542d8" </a:t>
            </a:r>
            <a:r>
              <a:rPr lang="fr-FR" dirty="0">
                <a:hlinkClick r:id="rId3"/>
              </a:rPr>
              <a:t>or</a:t>
            </a:r>
            <a:r>
              <a:rPr lang="fr-FR" dirty="0"/>
              <a:t> sha512="5e884898da28047151d0e56f8dc6292773603d0d6aabbdd62a11ef721d1542d8" </a:t>
            </a:r>
            <a:r>
              <a:rPr lang="fr-FR" dirty="0">
                <a:hlinkClick r:id="rId3"/>
              </a:rPr>
              <a:t>or</a:t>
            </a:r>
            <a:r>
              <a:rPr lang="fr-FR" dirty="0"/>
              <a:t> md5="5e884898da28047151d0e56f8dc6292773603d0d6aabbdd62a11ef721d1542d8"; </a:t>
            </a:r>
          </a:p>
          <a:p>
            <a:pPr lvl="2"/>
            <a:endParaRPr lang="fr-FR" dirty="0"/>
          </a:p>
          <a:p>
            <a:pPr lvl="2"/>
            <a:endParaRPr lang="fr-FR" dirty="0"/>
          </a:p>
          <a:p>
            <a:pPr lvl="1"/>
            <a:endParaRPr lang="fr-FR" dirty="0">
              <a:latin typeface="Consolas" panose="020B0609020204030204" pitchFamily="49" charset="0"/>
            </a:endParaRPr>
          </a:p>
          <a:p>
            <a:pPr lvl="1"/>
            <a:endParaRPr lang="fr-FR" dirty="0">
              <a:latin typeface="Consolas" panose="020B0609020204030204" pitchFamily="49" charset="0"/>
            </a:endParaRPr>
          </a:p>
        </p:txBody>
      </p:sp>
      <p:pic>
        <p:nvPicPr>
          <p:cNvPr id="5" name="Image 4">
            <a:extLst>
              <a:ext uri="{FF2B5EF4-FFF2-40B4-BE49-F238E27FC236}">
                <a16:creationId xmlns:a16="http://schemas.microsoft.com/office/drawing/2014/main" id="{BF8E0285-AF54-77A9-C043-BE335CBA5D23}"/>
              </a:ext>
            </a:extLst>
          </p:cNvPr>
          <p:cNvPicPr>
            <a:picLocks noChangeAspect="1"/>
          </p:cNvPicPr>
          <p:nvPr/>
        </p:nvPicPr>
        <p:blipFill>
          <a:blip r:embed="rId4"/>
          <a:stretch>
            <a:fillRect/>
          </a:stretch>
        </p:blipFill>
        <p:spPr>
          <a:xfrm>
            <a:off x="2074674" y="1568889"/>
            <a:ext cx="7975179" cy="4067519"/>
          </a:xfrm>
          <a:prstGeom prst="rect">
            <a:avLst/>
          </a:prstGeom>
        </p:spPr>
      </p:pic>
      <p:sp>
        <p:nvSpPr>
          <p:cNvPr id="6" name="Flèche : droite 5">
            <a:extLst>
              <a:ext uri="{FF2B5EF4-FFF2-40B4-BE49-F238E27FC236}">
                <a16:creationId xmlns:a16="http://schemas.microsoft.com/office/drawing/2014/main" id="{A5B1BDBB-231C-96C8-B04A-81D3833FD8A4}"/>
              </a:ext>
            </a:extLst>
          </p:cNvPr>
          <p:cNvSpPr/>
          <p:nvPr/>
        </p:nvSpPr>
        <p:spPr>
          <a:xfrm>
            <a:off x="3321170" y="3719244"/>
            <a:ext cx="1466490" cy="110418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 droite 6">
            <a:extLst>
              <a:ext uri="{FF2B5EF4-FFF2-40B4-BE49-F238E27FC236}">
                <a16:creationId xmlns:a16="http://schemas.microsoft.com/office/drawing/2014/main" id="{5B6B0B05-C823-4867-EF5C-3C60423B5191}"/>
              </a:ext>
            </a:extLst>
          </p:cNvPr>
          <p:cNvSpPr/>
          <p:nvPr/>
        </p:nvSpPr>
        <p:spPr>
          <a:xfrm rot="19862869">
            <a:off x="4230033" y="1854839"/>
            <a:ext cx="1466490" cy="110418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E969B781-0092-D6DF-8A57-D832C5CCC776}"/>
              </a:ext>
            </a:extLst>
          </p:cNvPr>
          <p:cNvPicPr>
            <a:picLocks noChangeAspect="1"/>
          </p:cNvPicPr>
          <p:nvPr/>
        </p:nvPicPr>
        <p:blipFill>
          <a:blip r:embed="rId5"/>
          <a:stretch>
            <a:fillRect/>
          </a:stretch>
        </p:blipFill>
        <p:spPr>
          <a:xfrm>
            <a:off x="10867737" y="219076"/>
            <a:ext cx="959426" cy="886042"/>
          </a:xfrm>
          <a:prstGeom prst="rect">
            <a:avLst/>
          </a:prstGeom>
        </p:spPr>
      </p:pic>
    </p:spTree>
    <p:extLst>
      <p:ext uri="{BB962C8B-B14F-4D97-AF65-F5344CB8AC3E}">
        <p14:creationId xmlns:p14="http://schemas.microsoft.com/office/powerpoint/2010/main" val="15249827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55408FA-604D-2CDF-5254-376C4A58A97E}"/>
              </a:ext>
            </a:extLst>
          </p:cNvPr>
          <p:cNvSpPr>
            <a:spLocks noGrp="1"/>
          </p:cNvSpPr>
          <p:nvPr>
            <p:ph type="title"/>
          </p:nvPr>
        </p:nvSpPr>
        <p:spPr/>
        <p:txBody>
          <a:bodyPr/>
          <a:lstStyle/>
          <a:p>
            <a:r>
              <a:rPr lang="fr-FR" dirty="0"/>
              <a:t>Les collisions</a:t>
            </a:r>
          </a:p>
        </p:txBody>
      </p:sp>
      <p:sp>
        <p:nvSpPr>
          <p:cNvPr id="5" name="Espace réservé du texte 4">
            <a:extLst>
              <a:ext uri="{FF2B5EF4-FFF2-40B4-BE49-F238E27FC236}">
                <a16:creationId xmlns:a16="http://schemas.microsoft.com/office/drawing/2014/main" id="{EECBA4EE-6F3C-607D-E9C1-953B45E7A4B5}"/>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21032593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F56EC9-9432-C8D5-2F4E-688C08A0E993}"/>
              </a:ext>
            </a:extLst>
          </p:cNvPr>
          <p:cNvSpPr>
            <a:spLocks noGrp="1"/>
          </p:cNvSpPr>
          <p:nvPr>
            <p:ph type="title"/>
          </p:nvPr>
        </p:nvSpPr>
        <p:spPr>
          <a:xfrm>
            <a:off x="646111" y="452718"/>
            <a:ext cx="9653829" cy="1400530"/>
          </a:xfrm>
        </p:spPr>
        <p:txBody>
          <a:bodyPr/>
          <a:lstStyle/>
          <a:p>
            <a:r>
              <a:rPr lang="fr-FR" dirty="0"/>
              <a:t>Les collisions</a:t>
            </a:r>
          </a:p>
        </p:txBody>
      </p:sp>
      <p:sp>
        <p:nvSpPr>
          <p:cNvPr id="3" name="Espace réservé du contenu 2">
            <a:extLst>
              <a:ext uri="{FF2B5EF4-FFF2-40B4-BE49-F238E27FC236}">
                <a16:creationId xmlns:a16="http://schemas.microsoft.com/office/drawing/2014/main" id="{03D10A6D-7508-E56D-4499-F0C0DDAEBED4}"/>
              </a:ext>
            </a:extLst>
          </p:cNvPr>
          <p:cNvSpPr>
            <a:spLocks noGrp="1"/>
          </p:cNvSpPr>
          <p:nvPr>
            <p:ph idx="1"/>
          </p:nvPr>
        </p:nvSpPr>
        <p:spPr/>
        <p:txBody>
          <a:bodyPr>
            <a:normAutofit lnSpcReduction="10000"/>
          </a:bodyPr>
          <a:lstStyle/>
          <a:p>
            <a:pPr algn="just"/>
            <a:r>
              <a:rPr lang="fr-FR" dirty="0">
                <a:latin typeface="Consolas" panose="020B0609020204030204" pitchFamily="49" charset="0"/>
              </a:rPr>
              <a:t>Les collisions : </a:t>
            </a:r>
          </a:p>
          <a:p>
            <a:pPr lvl="1" algn="just"/>
            <a:r>
              <a:rPr lang="fr-FR" dirty="0">
                <a:latin typeface="Consolas" panose="020B0609020204030204" pitchFamily="49" charset="0"/>
              </a:rPr>
              <a:t>Le risque de collision consiste à ce que 2 mots de passe distincts donnent le même résultat à l’issue de la fonction de hachage. Si le 1</a:t>
            </a:r>
            <a:r>
              <a:rPr lang="fr-FR" baseline="30000" dirty="0">
                <a:latin typeface="Consolas" panose="020B0609020204030204" pitchFamily="49" charset="0"/>
              </a:rPr>
              <a:t>er</a:t>
            </a:r>
            <a:r>
              <a:rPr lang="fr-FR" dirty="0">
                <a:latin typeface="Consolas" panose="020B0609020204030204" pitchFamily="49" charset="0"/>
              </a:rPr>
              <a:t> mot de passe a des droits étendus sur un système, le cybercriminel pourrait, à l’aide d’un 2</a:t>
            </a:r>
            <a:r>
              <a:rPr lang="fr-FR" baseline="30000" dirty="0">
                <a:latin typeface="Consolas" panose="020B0609020204030204" pitchFamily="49" charset="0"/>
              </a:rPr>
              <a:t>e</a:t>
            </a:r>
            <a:r>
              <a:rPr lang="fr-FR" dirty="0">
                <a:latin typeface="Consolas" panose="020B0609020204030204" pitchFamily="49" charset="0"/>
              </a:rPr>
              <a:t> mot de passe dont il serait le créateur, accéder aux mêmes droits.</a:t>
            </a:r>
          </a:p>
          <a:p>
            <a:pPr lvl="1" algn="just"/>
            <a:r>
              <a:rPr lang="fr-FR" dirty="0">
                <a:latin typeface="Consolas" panose="020B0609020204030204" pitchFamily="49" charset="0"/>
              </a:rPr>
              <a:t>Des collisions dans les fonctions de hachage SHA1 et MD5 ont été démontrées et font que ces algorithmes ne sont plus utilisés actuellement.</a:t>
            </a:r>
          </a:p>
          <a:p>
            <a:pPr lvl="2" algn="just"/>
            <a:r>
              <a:rPr lang="fr-FR" dirty="0">
                <a:latin typeface="Consolas" panose="020B0609020204030204" pitchFamily="49" charset="0"/>
              </a:rPr>
              <a:t>La raison est qu’une fonction de hachage retourne un résultat dont le nombre de caractères est limité, quelque soit la taille du mot de passe à chiffrer.</a:t>
            </a:r>
          </a:p>
        </p:txBody>
      </p:sp>
    </p:spTree>
    <p:extLst>
      <p:ext uri="{BB962C8B-B14F-4D97-AF65-F5344CB8AC3E}">
        <p14:creationId xmlns:p14="http://schemas.microsoft.com/office/powerpoint/2010/main" val="1729154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BC418-C2F5-7953-860F-4DE2EE57D38C}"/>
              </a:ext>
            </a:extLst>
          </p:cNvPr>
          <p:cNvSpPr>
            <a:spLocks noGrp="1"/>
          </p:cNvSpPr>
          <p:nvPr>
            <p:ph type="title"/>
          </p:nvPr>
        </p:nvSpPr>
        <p:spPr/>
        <p:txBody>
          <a:bodyPr/>
          <a:lstStyle/>
          <a:p>
            <a:r>
              <a:rPr lang="fr-FR" dirty="0"/>
              <a:t>Les bases de données au régime salé</a:t>
            </a:r>
          </a:p>
        </p:txBody>
      </p:sp>
      <p:sp>
        <p:nvSpPr>
          <p:cNvPr id="3" name="Espace réservé du contenu 2">
            <a:extLst>
              <a:ext uri="{FF2B5EF4-FFF2-40B4-BE49-F238E27FC236}">
                <a16:creationId xmlns:a16="http://schemas.microsoft.com/office/drawing/2014/main" id="{E2242232-B4A1-775F-AB15-5AA98B4DE4E1}"/>
              </a:ext>
            </a:extLst>
          </p:cNvPr>
          <p:cNvSpPr>
            <a:spLocks noGrp="1"/>
          </p:cNvSpPr>
          <p:nvPr>
            <p:ph idx="1"/>
          </p:nvPr>
        </p:nvSpPr>
        <p:spPr/>
        <p:txBody>
          <a:bodyPr/>
          <a:lstStyle/>
          <a:p>
            <a:pPr algn="just"/>
            <a:r>
              <a:rPr lang="fr-FR" dirty="0">
                <a:latin typeface="Consolas" panose="020B0609020204030204" pitchFamily="49" charset="0"/>
              </a:rPr>
              <a:t>Sel cryptographique</a:t>
            </a:r>
          </a:p>
          <a:p>
            <a:pPr lvl="1" algn="just"/>
            <a:r>
              <a:rPr lang="fr-FR" dirty="0">
                <a:latin typeface="Consolas" panose="020B0609020204030204" pitchFamily="49" charset="0"/>
              </a:rPr>
              <a:t>Un </a:t>
            </a:r>
            <a:r>
              <a:rPr lang="fr-FR" b="1" dirty="0">
                <a:latin typeface="Consolas" panose="020B0609020204030204" pitchFamily="49" charset="0"/>
              </a:rPr>
              <a:t>sel</a:t>
            </a:r>
            <a:r>
              <a:rPr lang="fr-FR" dirty="0">
                <a:latin typeface="Consolas" panose="020B0609020204030204" pitchFamily="49" charset="0"/>
              </a:rPr>
              <a:t> est une </a:t>
            </a:r>
            <a:r>
              <a:rPr lang="fr-FR" b="1" dirty="0">
                <a:latin typeface="Consolas" panose="020B0609020204030204" pitchFamily="49" charset="0"/>
              </a:rPr>
              <a:t>valeur aléatoire</a:t>
            </a:r>
            <a:r>
              <a:rPr lang="fr-FR" dirty="0">
                <a:latin typeface="Consolas" panose="020B0609020204030204" pitchFamily="49" charset="0"/>
              </a:rPr>
              <a:t> ajoutée à un mot de passe avant son hachage. Chaque utilisateur (ou chaque mot de passe) doit avoir un sel </a:t>
            </a:r>
            <a:r>
              <a:rPr lang="fr-FR" b="1" dirty="0">
                <a:latin typeface="Consolas" panose="020B0609020204030204" pitchFamily="49" charset="0"/>
              </a:rPr>
              <a:t>différent</a:t>
            </a:r>
            <a:r>
              <a:rPr lang="fr-FR" dirty="0">
                <a:latin typeface="Consolas" panose="020B0609020204030204" pitchFamily="49" charset="0"/>
              </a:rPr>
              <a:t>. C’est le système qui choisi ce sel ignoré par l’utilisateur.</a:t>
            </a:r>
          </a:p>
          <a:p>
            <a:pPr lvl="1" algn="just"/>
            <a:r>
              <a:rPr lang="fr-FR" b="1" dirty="0">
                <a:latin typeface="Consolas" panose="020B0609020204030204" pitchFamily="49" charset="0"/>
              </a:rPr>
              <a:t>Exemple</a:t>
            </a:r>
            <a:r>
              <a:rPr lang="fr-FR" dirty="0">
                <a:latin typeface="Consolas" panose="020B0609020204030204" pitchFamily="49" charset="0"/>
              </a:rPr>
              <a:t> : </a:t>
            </a:r>
          </a:p>
          <a:p>
            <a:pPr lvl="2" algn="just"/>
            <a:r>
              <a:rPr lang="fr-FR" dirty="0">
                <a:latin typeface="Consolas" panose="020B0609020204030204" pitchFamily="49" charset="0"/>
              </a:rPr>
              <a:t>Mot de passe : monMotDePasse123</a:t>
            </a:r>
          </a:p>
          <a:p>
            <a:pPr lvl="2" algn="just"/>
            <a:r>
              <a:rPr lang="fr-FR" dirty="0">
                <a:latin typeface="Consolas" panose="020B0609020204030204" pitchFamily="49" charset="0"/>
              </a:rPr>
              <a:t>Sel aléatoire : 7x!9F#2</a:t>
            </a:r>
          </a:p>
          <a:p>
            <a:pPr lvl="2" algn="just"/>
            <a:r>
              <a:rPr lang="fr-FR" dirty="0">
                <a:latin typeface="Consolas" panose="020B0609020204030204" pitchFamily="49" charset="0"/>
              </a:rPr>
              <a:t>Mot de passe salé : monMotDePasse1237x!9F#2</a:t>
            </a:r>
          </a:p>
          <a:p>
            <a:pPr lvl="1" algn="just"/>
            <a:endParaRPr lang="fr-FR" dirty="0">
              <a:latin typeface="Consolas" panose="020B0609020204030204" pitchFamily="49" charset="0"/>
            </a:endParaRPr>
          </a:p>
        </p:txBody>
      </p:sp>
      <p:pic>
        <p:nvPicPr>
          <p:cNvPr id="4" name="Image 3">
            <a:extLst>
              <a:ext uri="{FF2B5EF4-FFF2-40B4-BE49-F238E27FC236}">
                <a16:creationId xmlns:a16="http://schemas.microsoft.com/office/drawing/2014/main" id="{669687A6-F4CE-F1C2-E175-CD371E334D57}"/>
              </a:ext>
            </a:extLst>
          </p:cNvPr>
          <p:cNvPicPr>
            <a:picLocks noChangeAspect="1"/>
          </p:cNvPicPr>
          <p:nvPr/>
        </p:nvPicPr>
        <p:blipFill>
          <a:blip r:embed="rId2"/>
          <a:stretch>
            <a:fillRect/>
          </a:stretch>
        </p:blipFill>
        <p:spPr>
          <a:xfrm>
            <a:off x="10886499" y="219075"/>
            <a:ext cx="804254" cy="886043"/>
          </a:xfrm>
          <a:prstGeom prst="rect">
            <a:avLst/>
          </a:prstGeom>
        </p:spPr>
      </p:pic>
    </p:spTree>
    <p:extLst>
      <p:ext uri="{BB962C8B-B14F-4D97-AF65-F5344CB8AC3E}">
        <p14:creationId xmlns:p14="http://schemas.microsoft.com/office/powerpoint/2010/main" val="35101711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BC418-C2F5-7953-860F-4DE2EE57D38C}"/>
              </a:ext>
            </a:extLst>
          </p:cNvPr>
          <p:cNvSpPr>
            <a:spLocks noGrp="1"/>
          </p:cNvSpPr>
          <p:nvPr>
            <p:ph type="title"/>
          </p:nvPr>
        </p:nvSpPr>
        <p:spPr/>
        <p:txBody>
          <a:bodyPr/>
          <a:lstStyle/>
          <a:p>
            <a:r>
              <a:rPr lang="fr-FR" dirty="0"/>
              <a:t>Les bases de données au régime salé</a:t>
            </a:r>
          </a:p>
        </p:txBody>
      </p:sp>
      <p:sp>
        <p:nvSpPr>
          <p:cNvPr id="3" name="Espace réservé du contenu 2">
            <a:extLst>
              <a:ext uri="{FF2B5EF4-FFF2-40B4-BE49-F238E27FC236}">
                <a16:creationId xmlns:a16="http://schemas.microsoft.com/office/drawing/2014/main" id="{E2242232-B4A1-775F-AB15-5AA98B4DE4E1}"/>
              </a:ext>
            </a:extLst>
          </p:cNvPr>
          <p:cNvSpPr>
            <a:spLocks noGrp="1"/>
          </p:cNvSpPr>
          <p:nvPr>
            <p:ph idx="1"/>
          </p:nvPr>
        </p:nvSpPr>
        <p:spPr/>
        <p:txBody>
          <a:bodyPr/>
          <a:lstStyle/>
          <a:p>
            <a:r>
              <a:rPr lang="fr-FR" b="1" dirty="0">
                <a:latin typeface="Consolas" panose="020B0609020204030204" pitchFamily="49" charset="0"/>
              </a:rPr>
              <a:t>Problème sans sel</a:t>
            </a:r>
          </a:p>
          <a:p>
            <a:pPr lvl="1"/>
            <a:r>
              <a:rPr lang="fr-FR" dirty="0">
                <a:latin typeface="Consolas" panose="020B0609020204030204" pitchFamily="49" charset="0"/>
              </a:rPr>
              <a:t>Si deux utilisateurs ont le même mot de passe, leur hash sera identique. Un attaquant peut :</a:t>
            </a:r>
          </a:p>
          <a:p>
            <a:pPr lvl="2"/>
            <a:r>
              <a:rPr lang="fr-FR" dirty="0">
                <a:latin typeface="Consolas" panose="020B0609020204030204" pitchFamily="49" charset="0"/>
              </a:rPr>
              <a:t>Utiliser des </a:t>
            </a:r>
            <a:r>
              <a:rPr lang="fr-FR" b="1" dirty="0">
                <a:latin typeface="Consolas" panose="020B0609020204030204" pitchFamily="49" charset="0"/>
              </a:rPr>
              <a:t>tables arc-en-ciel</a:t>
            </a:r>
            <a:r>
              <a:rPr lang="fr-FR" dirty="0">
                <a:latin typeface="Consolas" panose="020B0609020204030204" pitchFamily="49" charset="0"/>
              </a:rPr>
              <a:t> (listes précalculées de données hachées pour des mots de passe courants) pour casser facilement les mots de passe.</a:t>
            </a:r>
          </a:p>
          <a:p>
            <a:pPr lvl="2"/>
            <a:r>
              <a:rPr lang="fr-FR" dirty="0">
                <a:latin typeface="Consolas" panose="020B0609020204030204" pitchFamily="49" charset="0"/>
              </a:rPr>
              <a:t>Deviner des mots de passe simples en comparant les </a:t>
            </a:r>
            <a:r>
              <a:rPr lang="fr-FR" dirty="0" err="1">
                <a:latin typeface="Consolas" panose="020B0609020204030204" pitchFamily="49" charset="0"/>
              </a:rPr>
              <a:t>hashs</a:t>
            </a:r>
            <a:r>
              <a:rPr lang="fr-FR" dirty="0">
                <a:latin typeface="Consolas" panose="020B0609020204030204" pitchFamily="49" charset="0"/>
              </a:rPr>
              <a:t>.</a:t>
            </a:r>
          </a:p>
        </p:txBody>
      </p:sp>
    </p:spTree>
    <p:extLst>
      <p:ext uri="{BB962C8B-B14F-4D97-AF65-F5344CB8AC3E}">
        <p14:creationId xmlns:p14="http://schemas.microsoft.com/office/powerpoint/2010/main" val="1289248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BC418-C2F5-7953-860F-4DE2EE57D38C}"/>
              </a:ext>
            </a:extLst>
          </p:cNvPr>
          <p:cNvSpPr>
            <a:spLocks noGrp="1"/>
          </p:cNvSpPr>
          <p:nvPr>
            <p:ph type="title"/>
          </p:nvPr>
        </p:nvSpPr>
        <p:spPr/>
        <p:txBody>
          <a:bodyPr/>
          <a:lstStyle/>
          <a:p>
            <a:r>
              <a:rPr lang="fr-FR" dirty="0"/>
              <a:t>Les bases de données au régime salé</a:t>
            </a:r>
          </a:p>
        </p:txBody>
      </p:sp>
      <p:graphicFrame>
        <p:nvGraphicFramePr>
          <p:cNvPr id="4" name="Tableau 3">
            <a:extLst>
              <a:ext uri="{FF2B5EF4-FFF2-40B4-BE49-F238E27FC236}">
                <a16:creationId xmlns:a16="http://schemas.microsoft.com/office/drawing/2014/main" id="{92BAE49B-39EE-300A-1FCB-DE7F8FF95B97}"/>
              </a:ext>
            </a:extLst>
          </p:cNvPr>
          <p:cNvGraphicFramePr>
            <a:graphicFrameLocks noGrp="1"/>
          </p:cNvGraphicFramePr>
          <p:nvPr>
            <p:extLst>
              <p:ext uri="{D42A27DB-BD31-4B8C-83A1-F6EECF244321}">
                <p14:modId xmlns:p14="http://schemas.microsoft.com/office/powerpoint/2010/main" val="1776824683"/>
              </p:ext>
            </p:extLst>
          </p:nvPr>
        </p:nvGraphicFramePr>
        <p:xfrm>
          <a:off x="1103313" y="2733199"/>
          <a:ext cx="8947149" cy="2834640"/>
        </p:xfrm>
        <a:graphic>
          <a:graphicData uri="http://schemas.openxmlformats.org/drawingml/2006/table">
            <a:tbl>
              <a:tblPr>
                <a:tableStyleId>{69CF1AB2-1976-4502-BF36-3FF5EA218861}</a:tableStyleId>
              </a:tblPr>
              <a:tblGrid>
                <a:gridCol w="2982383">
                  <a:extLst>
                    <a:ext uri="{9D8B030D-6E8A-4147-A177-3AD203B41FA5}">
                      <a16:colId xmlns:a16="http://schemas.microsoft.com/office/drawing/2014/main" val="2602143319"/>
                    </a:ext>
                  </a:extLst>
                </a:gridCol>
                <a:gridCol w="2982383">
                  <a:extLst>
                    <a:ext uri="{9D8B030D-6E8A-4147-A177-3AD203B41FA5}">
                      <a16:colId xmlns:a16="http://schemas.microsoft.com/office/drawing/2014/main" val="3179822699"/>
                    </a:ext>
                  </a:extLst>
                </a:gridCol>
                <a:gridCol w="2982383">
                  <a:extLst>
                    <a:ext uri="{9D8B030D-6E8A-4147-A177-3AD203B41FA5}">
                      <a16:colId xmlns:a16="http://schemas.microsoft.com/office/drawing/2014/main" val="1146058909"/>
                    </a:ext>
                  </a:extLst>
                </a:gridCol>
              </a:tblGrid>
              <a:tr h="0">
                <a:tc>
                  <a:txBody>
                    <a:bodyPr/>
                    <a:lstStyle/>
                    <a:p>
                      <a:pPr>
                        <a:buNone/>
                      </a:pPr>
                      <a:r>
                        <a:rPr lang="fr-FR"/>
                        <a:t>Utilisateur</a:t>
                      </a:r>
                    </a:p>
                  </a:txBody>
                  <a:tcPr anchor="ctr"/>
                </a:tc>
                <a:tc>
                  <a:txBody>
                    <a:bodyPr/>
                    <a:lstStyle/>
                    <a:p>
                      <a:pPr>
                        <a:buNone/>
                      </a:pPr>
                      <a:r>
                        <a:rPr lang="fr-FR"/>
                        <a:t>Mot de passe</a:t>
                      </a:r>
                    </a:p>
                  </a:txBody>
                  <a:tcPr anchor="ctr"/>
                </a:tc>
                <a:tc>
                  <a:txBody>
                    <a:bodyPr/>
                    <a:lstStyle/>
                    <a:p>
                      <a:pPr>
                        <a:buNone/>
                      </a:pPr>
                      <a:r>
                        <a:rPr lang="fr-FR"/>
                        <a:t>Hash (SHA-256)</a:t>
                      </a:r>
                    </a:p>
                  </a:txBody>
                  <a:tcPr anchor="ctr"/>
                </a:tc>
                <a:extLst>
                  <a:ext uri="{0D108BD9-81ED-4DB2-BD59-A6C34878D82A}">
                    <a16:rowId xmlns:a16="http://schemas.microsoft.com/office/drawing/2014/main" val="3179298390"/>
                  </a:ext>
                </a:extLst>
              </a:tr>
              <a:tr h="0">
                <a:tc>
                  <a:txBody>
                    <a:bodyPr/>
                    <a:lstStyle/>
                    <a:p>
                      <a:pPr>
                        <a:buNone/>
                      </a:pPr>
                      <a:r>
                        <a:rPr lang="fr-FR" dirty="0"/>
                        <a:t>Alice</a:t>
                      </a:r>
                    </a:p>
                  </a:txBody>
                  <a:tcPr anchor="ctr"/>
                </a:tc>
                <a:tc>
                  <a:txBody>
                    <a:bodyPr/>
                    <a:lstStyle/>
                    <a:p>
                      <a:pPr>
                        <a:buNone/>
                      </a:pPr>
                      <a:r>
                        <a:rPr lang="fr-FR"/>
                        <a:t>123456</a:t>
                      </a:r>
                    </a:p>
                  </a:txBody>
                  <a:tcPr anchor="ctr"/>
                </a:tc>
                <a:tc>
                  <a:txBody>
                    <a:bodyPr/>
                    <a:lstStyle/>
                    <a:p>
                      <a:pPr>
                        <a:buNone/>
                      </a:pPr>
                      <a:r>
                        <a:rPr lang="fr-FR"/>
                        <a:t>8d969eef6ecad3c29a3a629280e686cf...</a:t>
                      </a:r>
                    </a:p>
                  </a:txBody>
                  <a:tcPr anchor="ctr"/>
                </a:tc>
                <a:extLst>
                  <a:ext uri="{0D108BD9-81ED-4DB2-BD59-A6C34878D82A}">
                    <a16:rowId xmlns:a16="http://schemas.microsoft.com/office/drawing/2014/main" val="2278796566"/>
                  </a:ext>
                </a:extLst>
              </a:tr>
              <a:tr h="0">
                <a:tc>
                  <a:txBody>
                    <a:bodyPr/>
                    <a:lstStyle/>
                    <a:p>
                      <a:pPr>
                        <a:buNone/>
                      </a:pPr>
                      <a:r>
                        <a:rPr lang="fr-FR" dirty="0"/>
                        <a:t>Bob</a:t>
                      </a:r>
                    </a:p>
                  </a:txBody>
                  <a:tcPr anchor="ctr"/>
                </a:tc>
                <a:tc>
                  <a:txBody>
                    <a:bodyPr/>
                    <a:lstStyle/>
                    <a:p>
                      <a:pPr>
                        <a:buNone/>
                      </a:pPr>
                      <a:r>
                        <a:rPr lang="fr-FR"/>
                        <a:t>123456</a:t>
                      </a:r>
                    </a:p>
                  </a:txBody>
                  <a:tcPr anchor="ctr"/>
                </a:tc>
                <a:tc>
                  <a:txBody>
                    <a:bodyPr/>
                    <a:lstStyle/>
                    <a:p>
                      <a:pPr>
                        <a:buNone/>
                      </a:pPr>
                      <a:r>
                        <a:rPr lang="fr-FR"/>
                        <a:t>8d969eef6ecad3c29a3a629280e686cf...</a:t>
                      </a:r>
                    </a:p>
                  </a:txBody>
                  <a:tcPr anchor="ctr"/>
                </a:tc>
                <a:extLst>
                  <a:ext uri="{0D108BD9-81ED-4DB2-BD59-A6C34878D82A}">
                    <a16:rowId xmlns:a16="http://schemas.microsoft.com/office/drawing/2014/main" val="1300786031"/>
                  </a:ext>
                </a:extLst>
              </a:tr>
              <a:tr h="0">
                <a:tc>
                  <a:txBody>
                    <a:bodyPr/>
                    <a:lstStyle/>
                    <a:p>
                      <a:pPr>
                        <a:buNone/>
                      </a:pPr>
                      <a:r>
                        <a:rPr lang="fr-FR" dirty="0"/>
                        <a:t>→ Un attaquant voit que les </a:t>
                      </a:r>
                      <a:r>
                        <a:rPr lang="fr-FR" dirty="0" err="1"/>
                        <a:t>hashs</a:t>
                      </a:r>
                      <a:r>
                        <a:rPr lang="fr-FR" dirty="0"/>
                        <a:t> sont identiques et devine que les mots de passe le sont aussi.</a:t>
                      </a:r>
                    </a:p>
                  </a:txBody>
                  <a:tcPr anchor="ctr"/>
                </a:tc>
                <a:tc>
                  <a:txBody>
                    <a:bodyPr/>
                    <a:lstStyle/>
                    <a:p>
                      <a:pPr>
                        <a:buNone/>
                      </a:pPr>
                      <a:endParaRPr lang="fr-FR"/>
                    </a:p>
                  </a:txBody>
                  <a:tcPr anchor="ctr"/>
                </a:tc>
                <a:tc>
                  <a:txBody>
                    <a:bodyPr/>
                    <a:lstStyle/>
                    <a:p>
                      <a:pPr>
                        <a:buNone/>
                      </a:pPr>
                      <a:endParaRPr lang="fr-FR" dirty="0"/>
                    </a:p>
                  </a:txBody>
                  <a:tcPr anchor="ctr"/>
                </a:tc>
                <a:extLst>
                  <a:ext uri="{0D108BD9-81ED-4DB2-BD59-A6C34878D82A}">
                    <a16:rowId xmlns:a16="http://schemas.microsoft.com/office/drawing/2014/main" val="2668422969"/>
                  </a:ext>
                </a:extLst>
              </a:tr>
            </a:tbl>
          </a:graphicData>
        </a:graphic>
      </p:graphicFrame>
      <p:sp>
        <p:nvSpPr>
          <p:cNvPr id="7" name="ZoneTexte 6">
            <a:extLst>
              <a:ext uri="{FF2B5EF4-FFF2-40B4-BE49-F238E27FC236}">
                <a16:creationId xmlns:a16="http://schemas.microsoft.com/office/drawing/2014/main" id="{98E7EC6C-8172-1C78-7DB2-7A13563ED9BB}"/>
              </a:ext>
            </a:extLst>
          </p:cNvPr>
          <p:cNvSpPr txBox="1"/>
          <p:nvPr/>
        </p:nvSpPr>
        <p:spPr>
          <a:xfrm>
            <a:off x="705628" y="2108557"/>
            <a:ext cx="1064715" cy="369332"/>
          </a:xfrm>
          <a:prstGeom prst="rect">
            <a:avLst/>
          </a:prstGeom>
          <a:noFill/>
        </p:spPr>
        <p:txBody>
          <a:bodyPr wrap="none" rtlCol="0">
            <a:spAutoFit/>
          </a:bodyPr>
          <a:lstStyle/>
          <a:p>
            <a:r>
              <a:rPr lang="fr-FR" b="1" dirty="0"/>
              <a:t>Sans sel</a:t>
            </a:r>
          </a:p>
        </p:txBody>
      </p:sp>
      <p:pic>
        <p:nvPicPr>
          <p:cNvPr id="3" name="Image 2">
            <a:extLst>
              <a:ext uri="{FF2B5EF4-FFF2-40B4-BE49-F238E27FC236}">
                <a16:creationId xmlns:a16="http://schemas.microsoft.com/office/drawing/2014/main" id="{3AF6871C-51A6-3C8E-5DB9-4C46317B1A59}"/>
              </a:ext>
            </a:extLst>
          </p:cNvPr>
          <p:cNvPicPr>
            <a:picLocks noChangeAspect="1"/>
          </p:cNvPicPr>
          <p:nvPr/>
        </p:nvPicPr>
        <p:blipFill>
          <a:blip r:embed="rId2"/>
          <a:stretch>
            <a:fillRect/>
          </a:stretch>
        </p:blipFill>
        <p:spPr>
          <a:xfrm>
            <a:off x="10886499" y="219075"/>
            <a:ext cx="804254" cy="886043"/>
          </a:xfrm>
          <a:prstGeom prst="rect">
            <a:avLst/>
          </a:prstGeom>
        </p:spPr>
      </p:pic>
    </p:spTree>
    <p:extLst>
      <p:ext uri="{BB962C8B-B14F-4D97-AF65-F5344CB8AC3E}">
        <p14:creationId xmlns:p14="http://schemas.microsoft.com/office/powerpoint/2010/main" val="11322863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BC418-C2F5-7953-860F-4DE2EE57D38C}"/>
              </a:ext>
            </a:extLst>
          </p:cNvPr>
          <p:cNvSpPr>
            <a:spLocks noGrp="1"/>
          </p:cNvSpPr>
          <p:nvPr>
            <p:ph type="title"/>
          </p:nvPr>
        </p:nvSpPr>
        <p:spPr/>
        <p:txBody>
          <a:bodyPr/>
          <a:lstStyle/>
          <a:p>
            <a:r>
              <a:rPr lang="fr-FR" dirty="0"/>
              <a:t>Les bases de données au régime salé</a:t>
            </a:r>
          </a:p>
        </p:txBody>
      </p:sp>
      <p:sp>
        <p:nvSpPr>
          <p:cNvPr id="7" name="ZoneTexte 6">
            <a:extLst>
              <a:ext uri="{FF2B5EF4-FFF2-40B4-BE49-F238E27FC236}">
                <a16:creationId xmlns:a16="http://schemas.microsoft.com/office/drawing/2014/main" id="{98E7EC6C-8172-1C78-7DB2-7A13563ED9BB}"/>
              </a:ext>
            </a:extLst>
          </p:cNvPr>
          <p:cNvSpPr txBox="1"/>
          <p:nvPr/>
        </p:nvSpPr>
        <p:spPr>
          <a:xfrm>
            <a:off x="705628" y="2108557"/>
            <a:ext cx="1149674" cy="369332"/>
          </a:xfrm>
          <a:prstGeom prst="rect">
            <a:avLst/>
          </a:prstGeom>
          <a:noFill/>
        </p:spPr>
        <p:txBody>
          <a:bodyPr wrap="none" rtlCol="0">
            <a:spAutoFit/>
          </a:bodyPr>
          <a:lstStyle/>
          <a:p>
            <a:r>
              <a:rPr lang="fr-FR" b="1" dirty="0"/>
              <a:t>Avec sel</a:t>
            </a:r>
          </a:p>
        </p:txBody>
      </p:sp>
      <p:graphicFrame>
        <p:nvGraphicFramePr>
          <p:cNvPr id="3" name="Tableau 2">
            <a:extLst>
              <a:ext uri="{FF2B5EF4-FFF2-40B4-BE49-F238E27FC236}">
                <a16:creationId xmlns:a16="http://schemas.microsoft.com/office/drawing/2014/main" id="{520CCBCE-C86B-8D0D-C17C-545385962ACA}"/>
              </a:ext>
            </a:extLst>
          </p:cNvPr>
          <p:cNvGraphicFramePr>
            <a:graphicFrameLocks noGrp="1"/>
          </p:cNvGraphicFramePr>
          <p:nvPr>
            <p:extLst>
              <p:ext uri="{D42A27DB-BD31-4B8C-83A1-F6EECF244321}">
                <p14:modId xmlns:p14="http://schemas.microsoft.com/office/powerpoint/2010/main" val="982237460"/>
              </p:ext>
            </p:extLst>
          </p:nvPr>
        </p:nvGraphicFramePr>
        <p:xfrm>
          <a:off x="1103686" y="2733198"/>
          <a:ext cx="8947148" cy="3657600"/>
        </p:xfrm>
        <a:graphic>
          <a:graphicData uri="http://schemas.openxmlformats.org/drawingml/2006/table">
            <a:tbl>
              <a:tblPr>
                <a:tableStyleId>{69CF1AB2-1976-4502-BF36-3FF5EA218861}</a:tableStyleId>
              </a:tblPr>
              <a:tblGrid>
                <a:gridCol w="2236787">
                  <a:extLst>
                    <a:ext uri="{9D8B030D-6E8A-4147-A177-3AD203B41FA5}">
                      <a16:colId xmlns:a16="http://schemas.microsoft.com/office/drawing/2014/main" val="1131725567"/>
                    </a:ext>
                  </a:extLst>
                </a:gridCol>
                <a:gridCol w="2236787">
                  <a:extLst>
                    <a:ext uri="{9D8B030D-6E8A-4147-A177-3AD203B41FA5}">
                      <a16:colId xmlns:a16="http://schemas.microsoft.com/office/drawing/2014/main" val="3848105308"/>
                    </a:ext>
                  </a:extLst>
                </a:gridCol>
                <a:gridCol w="2236787">
                  <a:extLst>
                    <a:ext uri="{9D8B030D-6E8A-4147-A177-3AD203B41FA5}">
                      <a16:colId xmlns:a16="http://schemas.microsoft.com/office/drawing/2014/main" val="2360087317"/>
                    </a:ext>
                  </a:extLst>
                </a:gridCol>
                <a:gridCol w="2236787">
                  <a:extLst>
                    <a:ext uri="{9D8B030D-6E8A-4147-A177-3AD203B41FA5}">
                      <a16:colId xmlns:a16="http://schemas.microsoft.com/office/drawing/2014/main" val="2499980598"/>
                    </a:ext>
                  </a:extLst>
                </a:gridCol>
              </a:tblGrid>
              <a:tr h="365760">
                <a:tc>
                  <a:txBody>
                    <a:bodyPr/>
                    <a:lstStyle/>
                    <a:p>
                      <a:pPr>
                        <a:buNone/>
                      </a:pPr>
                      <a:r>
                        <a:rPr lang="fr-FR" sz="1800"/>
                        <a:t>Utilisateur</a:t>
                      </a:r>
                    </a:p>
                  </a:txBody>
                  <a:tcPr anchor="ctr"/>
                </a:tc>
                <a:tc>
                  <a:txBody>
                    <a:bodyPr/>
                    <a:lstStyle/>
                    <a:p>
                      <a:pPr>
                        <a:buNone/>
                      </a:pPr>
                      <a:r>
                        <a:rPr lang="fr-FR" sz="1800"/>
                        <a:t>Mot de passe</a:t>
                      </a:r>
                    </a:p>
                  </a:txBody>
                  <a:tcPr anchor="ctr"/>
                </a:tc>
                <a:tc>
                  <a:txBody>
                    <a:bodyPr/>
                    <a:lstStyle/>
                    <a:p>
                      <a:pPr>
                        <a:buNone/>
                      </a:pPr>
                      <a:r>
                        <a:rPr lang="fr-FR" sz="1800"/>
                        <a:t>Sel</a:t>
                      </a:r>
                    </a:p>
                  </a:txBody>
                  <a:tcPr anchor="ctr"/>
                </a:tc>
                <a:tc>
                  <a:txBody>
                    <a:bodyPr/>
                    <a:lstStyle/>
                    <a:p>
                      <a:pPr>
                        <a:buNone/>
                      </a:pPr>
                      <a:r>
                        <a:rPr lang="fr-FR" sz="1800"/>
                        <a:t>Hash (SHA-256)</a:t>
                      </a:r>
                    </a:p>
                  </a:txBody>
                  <a:tcPr anchor="ctr"/>
                </a:tc>
                <a:extLst>
                  <a:ext uri="{0D108BD9-81ED-4DB2-BD59-A6C34878D82A}">
                    <a16:rowId xmlns:a16="http://schemas.microsoft.com/office/drawing/2014/main" val="575804826"/>
                  </a:ext>
                </a:extLst>
              </a:tr>
              <a:tr h="914400">
                <a:tc>
                  <a:txBody>
                    <a:bodyPr/>
                    <a:lstStyle/>
                    <a:p>
                      <a:pPr>
                        <a:buNone/>
                      </a:pPr>
                      <a:r>
                        <a:rPr lang="fr-FR" sz="1800"/>
                        <a:t>Alice</a:t>
                      </a:r>
                    </a:p>
                  </a:txBody>
                  <a:tcPr anchor="ctr"/>
                </a:tc>
                <a:tc>
                  <a:txBody>
                    <a:bodyPr/>
                    <a:lstStyle/>
                    <a:p>
                      <a:pPr>
                        <a:buNone/>
                      </a:pPr>
                      <a:r>
                        <a:rPr lang="fr-FR" sz="1800"/>
                        <a:t>123456</a:t>
                      </a:r>
                    </a:p>
                  </a:txBody>
                  <a:tcPr anchor="ctr"/>
                </a:tc>
                <a:tc>
                  <a:txBody>
                    <a:bodyPr/>
                    <a:lstStyle/>
                    <a:p>
                      <a:pPr>
                        <a:buNone/>
                      </a:pPr>
                      <a:r>
                        <a:rPr lang="fr-FR" sz="1800" dirty="0"/>
                        <a:t>salt1</a:t>
                      </a:r>
                    </a:p>
                  </a:txBody>
                  <a:tcPr anchor="ctr"/>
                </a:tc>
                <a:tc>
                  <a:txBody>
                    <a:bodyPr/>
                    <a:lstStyle/>
                    <a:p>
                      <a:pPr>
                        <a:buNone/>
                      </a:pPr>
                      <a:r>
                        <a:rPr lang="fr-FR" sz="1800"/>
                        <a:t>5f4dcc3b5aa765d61d8327deb882cf99...</a:t>
                      </a:r>
                    </a:p>
                  </a:txBody>
                  <a:tcPr anchor="ctr"/>
                </a:tc>
                <a:extLst>
                  <a:ext uri="{0D108BD9-81ED-4DB2-BD59-A6C34878D82A}">
                    <a16:rowId xmlns:a16="http://schemas.microsoft.com/office/drawing/2014/main" val="3673694385"/>
                  </a:ext>
                </a:extLst>
              </a:tr>
              <a:tr h="914400">
                <a:tc>
                  <a:txBody>
                    <a:bodyPr/>
                    <a:lstStyle/>
                    <a:p>
                      <a:pPr>
                        <a:buNone/>
                      </a:pPr>
                      <a:r>
                        <a:rPr lang="fr-FR" sz="1800"/>
                        <a:t>Bob</a:t>
                      </a:r>
                    </a:p>
                  </a:txBody>
                  <a:tcPr anchor="ctr"/>
                </a:tc>
                <a:tc>
                  <a:txBody>
                    <a:bodyPr/>
                    <a:lstStyle/>
                    <a:p>
                      <a:pPr>
                        <a:buNone/>
                      </a:pPr>
                      <a:r>
                        <a:rPr lang="fr-FR" sz="1800"/>
                        <a:t>123456</a:t>
                      </a:r>
                    </a:p>
                  </a:txBody>
                  <a:tcPr anchor="ctr"/>
                </a:tc>
                <a:tc>
                  <a:txBody>
                    <a:bodyPr/>
                    <a:lstStyle/>
                    <a:p>
                      <a:pPr>
                        <a:buNone/>
                      </a:pPr>
                      <a:r>
                        <a:rPr lang="fr-FR" sz="1800"/>
                        <a:t>salt2</a:t>
                      </a:r>
                    </a:p>
                  </a:txBody>
                  <a:tcPr anchor="ctr"/>
                </a:tc>
                <a:tc>
                  <a:txBody>
                    <a:bodyPr/>
                    <a:lstStyle/>
                    <a:p>
                      <a:pPr>
                        <a:buNone/>
                      </a:pPr>
                      <a:r>
                        <a:rPr lang="fr-FR" sz="1800"/>
                        <a:t>a591a6d40bf420404a011733cfb7b190...</a:t>
                      </a:r>
                    </a:p>
                  </a:txBody>
                  <a:tcPr anchor="ctr"/>
                </a:tc>
                <a:extLst>
                  <a:ext uri="{0D108BD9-81ED-4DB2-BD59-A6C34878D82A}">
                    <a16:rowId xmlns:a16="http://schemas.microsoft.com/office/drawing/2014/main" val="2200686526"/>
                  </a:ext>
                </a:extLst>
              </a:tr>
              <a:tr h="1463040">
                <a:tc>
                  <a:txBody>
                    <a:bodyPr/>
                    <a:lstStyle/>
                    <a:p>
                      <a:pPr>
                        <a:buNone/>
                      </a:pPr>
                      <a:r>
                        <a:rPr lang="fr-FR" sz="1800"/>
                        <a:t>→ Même mot de passe, mais des hashs </a:t>
                      </a:r>
                      <a:r>
                        <a:rPr lang="fr-FR" sz="1800" b="1"/>
                        <a:t>totalement différents</a:t>
                      </a:r>
                      <a:r>
                        <a:rPr lang="fr-FR" sz="1800"/>
                        <a:t> grâce au sel.</a:t>
                      </a:r>
                    </a:p>
                  </a:txBody>
                  <a:tcPr anchor="ctr"/>
                </a:tc>
                <a:tc>
                  <a:txBody>
                    <a:bodyPr/>
                    <a:lstStyle/>
                    <a:p>
                      <a:pPr>
                        <a:buNone/>
                      </a:pPr>
                      <a:endParaRPr lang="fr-FR" sz="1800"/>
                    </a:p>
                  </a:txBody>
                  <a:tcPr anchor="ctr"/>
                </a:tc>
                <a:tc>
                  <a:txBody>
                    <a:bodyPr/>
                    <a:lstStyle/>
                    <a:p>
                      <a:pPr>
                        <a:buNone/>
                      </a:pPr>
                      <a:endParaRPr lang="fr-FR" sz="1800"/>
                    </a:p>
                  </a:txBody>
                  <a:tcPr anchor="ctr"/>
                </a:tc>
                <a:tc>
                  <a:txBody>
                    <a:bodyPr/>
                    <a:lstStyle/>
                    <a:p>
                      <a:pPr>
                        <a:buNone/>
                      </a:pPr>
                      <a:endParaRPr lang="fr-FR" sz="1800" dirty="0"/>
                    </a:p>
                  </a:txBody>
                  <a:tcPr anchor="ctr"/>
                </a:tc>
                <a:extLst>
                  <a:ext uri="{0D108BD9-81ED-4DB2-BD59-A6C34878D82A}">
                    <a16:rowId xmlns:a16="http://schemas.microsoft.com/office/drawing/2014/main" val="3666383280"/>
                  </a:ext>
                </a:extLst>
              </a:tr>
            </a:tbl>
          </a:graphicData>
        </a:graphic>
      </p:graphicFrame>
      <p:pic>
        <p:nvPicPr>
          <p:cNvPr id="4" name="Image 3">
            <a:extLst>
              <a:ext uri="{FF2B5EF4-FFF2-40B4-BE49-F238E27FC236}">
                <a16:creationId xmlns:a16="http://schemas.microsoft.com/office/drawing/2014/main" id="{B2DDD408-E2EA-5C3F-76B2-EC451641F318}"/>
              </a:ext>
            </a:extLst>
          </p:cNvPr>
          <p:cNvPicPr>
            <a:picLocks noChangeAspect="1"/>
          </p:cNvPicPr>
          <p:nvPr/>
        </p:nvPicPr>
        <p:blipFill>
          <a:blip r:embed="rId2"/>
          <a:stretch>
            <a:fillRect/>
          </a:stretch>
        </p:blipFill>
        <p:spPr>
          <a:xfrm>
            <a:off x="10886499" y="219075"/>
            <a:ext cx="804254" cy="886043"/>
          </a:xfrm>
          <a:prstGeom prst="rect">
            <a:avLst/>
          </a:prstGeom>
        </p:spPr>
      </p:pic>
    </p:spTree>
    <p:extLst>
      <p:ext uri="{BB962C8B-B14F-4D97-AF65-F5344CB8AC3E}">
        <p14:creationId xmlns:p14="http://schemas.microsoft.com/office/powerpoint/2010/main" val="6431934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BC418-C2F5-7953-860F-4DE2EE57D38C}"/>
              </a:ext>
            </a:extLst>
          </p:cNvPr>
          <p:cNvSpPr>
            <a:spLocks noGrp="1"/>
          </p:cNvSpPr>
          <p:nvPr>
            <p:ph type="title"/>
          </p:nvPr>
        </p:nvSpPr>
        <p:spPr>
          <a:xfrm>
            <a:off x="646111" y="452718"/>
            <a:ext cx="9895368" cy="1400530"/>
          </a:xfrm>
        </p:spPr>
        <p:txBody>
          <a:bodyPr/>
          <a:lstStyle/>
          <a:p>
            <a:r>
              <a:rPr lang="fr-FR" dirty="0"/>
              <a:t>Les bases de données au régime salé</a:t>
            </a:r>
          </a:p>
        </p:txBody>
      </p:sp>
      <p:sp>
        <p:nvSpPr>
          <p:cNvPr id="6" name="ZoneTexte 5">
            <a:extLst>
              <a:ext uri="{FF2B5EF4-FFF2-40B4-BE49-F238E27FC236}">
                <a16:creationId xmlns:a16="http://schemas.microsoft.com/office/drawing/2014/main" id="{3FE6402A-F06D-91D6-A3C9-E885960953F8}"/>
              </a:ext>
            </a:extLst>
          </p:cNvPr>
          <p:cNvSpPr txBox="1"/>
          <p:nvPr/>
        </p:nvSpPr>
        <p:spPr>
          <a:xfrm>
            <a:off x="646110" y="2281557"/>
            <a:ext cx="10663119" cy="3139321"/>
          </a:xfrm>
          <a:prstGeom prst="rect">
            <a:avLst/>
          </a:prstGeom>
          <a:noFill/>
        </p:spPr>
        <p:txBody>
          <a:bodyPr wrap="square">
            <a:spAutoFit/>
          </a:bodyPr>
          <a:lstStyle/>
          <a:p>
            <a:pPr>
              <a:buNone/>
            </a:pPr>
            <a:r>
              <a:rPr lang="fr-FR" b="1" dirty="0">
                <a:latin typeface="Consolas" panose="020B0609020204030204" pitchFamily="49" charset="0"/>
              </a:rPr>
              <a:t>Le sel ne protège pas contre la force brute... mais la rend beaucoup plus difficile</a:t>
            </a:r>
          </a:p>
          <a:p>
            <a:pPr>
              <a:buNone/>
            </a:pPr>
            <a:endParaRPr lang="fr-FR" b="1" dirty="0">
              <a:latin typeface="Consolas" panose="020B0609020204030204" pitchFamily="49" charset="0"/>
            </a:endParaRPr>
          </a:p>
          <a:p>
            <a:pPr marL="285750" indent="-285750">
              <a:buFont typeface="Arial" panose="020B0604020202020204" pitchFamily="34" charset="0"/>
              <a:buChar char="•"/>
            </a:pPr>
            <a:r>
              <a:rPr lang="fr-FR" b="1" dirty="0">
                <a:latin typeface="Consolas" panose="020B0609020204030204" pitchFamily="49" charset="0"/>
              </a:rPr>
              <a:t>Avec sel</a:t>
            </a:r>
            <a:r>
              <a:rPr lang="fr-FR" dirty="0">
                <a:latin typeface="Consolas" panose="020B0609020204030204" pitchFamily="49" charset="0"/>
              </a:rPr>
              <a:t> : Un attaquant doit lancer une attaque par force brute </a:t>
            </a:r>
            <a:r>
              <a:rPr lang="fr-FR" b="1" dirty="0">
                <a:latin typeface="Consolas" panose="020B0609020204030204" pitchFamily="49" charset="0"/>
              </a:rPr>
              <a:t>pour chaque utilisateur individuellement</a:t>
            </a:r>
            <a:r>
              <a:rPr lang="fr-FR" dirty="0">
                <a:latin typeface="Consolas" panose="020B0609020204030204" pitchFamily="49" charset="0"/>
              </a:rPr>
              <a:t> (car chaque sel est unique). → Cela multiplie le temps et la puissance de calcul nécessaires.</a:t>
            </a:r>
          </a:p>
          <a:p>
            <a:pPr>
              <a:buFont typeface="Arial" panose="020B0604020202020204" pitchFamily="34" charset="0"/>
              <a:buChar char="•"/>
            </a:pPr>
            <a:endParaRPr lang="fr-FR" dirty="0">
              <a:latin typeface="Consolas" panose="020B0609020204030204" pitchFamily="49" charset="0"/>
            </a:endParaRPr>
          </a:p>
          <a:p>
            <a:pPr marL="285750" indent="-285750">
              <a:buFont typeface="Arial" panose="020B0604020202020204" pitchFamily="34" charset="0"/>
              <a:buChar char="•"/>
            </a:pPr>
            <a:r>
              <a:rPr lang="fr-FR" b="1" dirty="0">
                <a:latin typeface="Consolas" panose="020B0609020204030204" pitchFamily="49" charset="0"/>
              </a:rPr>
              <a:t>Sans sel</a:t>
            </a:r>
            <a:r>
              <a:rPr lang="fr-FR" dirty="0">
                <a:latin typeface="Consolas" panose="020B0609020204030204" pitchFamily="49" charset="0"/>
              </a:rPr>
              <a:t> : Un attaquant peut </a:t>
            </a:r>
            <a:r>
              <a:rPr lang="fr-FR" dirty="0" err="1">
                <a:latin typeface="Consolas" panose="020B0609020204030204" pitchFamily="49" charset="0"/>
              </a:rPr>
              <a:t>pré-calculer</a:t>
            </a:r>
            <a:r>
              <a:rPr lang="fr-FR" dirty="0">
                <a:latin typeface="Consolas" panose="020B0609020204030204" pitchFamily="49" charset="0"/>
              </a:rPr>
              <a:t> des </a:t>
            </a:r>
            <a:r>
              <a:rPr lang="fr-FR" dirty="0" err="1">
                <a:latin typeface="Consolas" panose="020B0609020204030204" pitchFamily="49" charset="0"/>
              </a:rPr>
              <a:t>hashs</a:t>
            </a:r>
            <a:r>
              <a:rPr lang="fr-FR" dirty="0">
                <a:latin typeface="Consolas" panose="020B0609020204030204" pitchFamily="49" charset="0"/>
              </a:rPr>
              <a:t> pour des mots de passe courants (</a:t>
            </a:r>
            <a:r>
              <a:rPr lang="fr-FR" dirty="0">
                <a:effectLst/>
                <a:latin typeface="Consolas" panose="020B0609020204030204" pitchFamily="49" charset="0"/>
              </a:rPr>
              <a:t>tables arc-en-ciel</a:t>
            </a:r>
            <a:r>
              <a:rPr lang="fr-FR" dirty="0">
                <a:latin typeface="Consolas" panose="020B0609020204030204" pitchFamily="49" charset="0"/>
              </a:rPr>
              <a:t>) et les réutiliser pour tous les utilisateurs.</a:t>
            </a:r>
          </a:p>
          <a:p>
            <a:pPr marL="285750" indent="-285750">
              <a:buFont typeface="Arial" panose="020B0604020202020204" pitchFamily="34" charset="0"/>
              <a:buChar char="•"/>
            </a:pPr>
            <a:endParaRPr lang="fr-FR" dirty="0">
              <a:latin typeface="Consolas" panose="020B0609020204030204" pitchFamily="49" charset="0"/>
            </a:endParaRPr>
          </a:p>
          <a:p>
            <a:pPr>
              <a:buNone/>
            </a:pPr>
            <a:r>
              <a:rPr lang="fr-FR" b="1" dirty="0">
                <a:latin typeface="Consolas" panose="020B0609020204030204" pitchFamily="49" charset="0"/>
              </a:rPr>
              <a:t>Exemple</a:t>
            </a:r>
            <a:r>
              <a:rPr lang="fr-FR" dirty="0">
                <a:latin typeface="Consolas" panose="020B0609020204030204" pitchFamily="49" charset="0"/>
              </a:rPr>
              <a:t> : Si 1 000 utilisateurs ont le même mot de passe 123456 mais des sels différents, l’attaquant doit lancer 1 000 attaques par force brute séparées.</a:t>
            </a:r>
          </a:p>
        </p:txBody>
      </p:sp>
    </p:spTree>
    <p:extLst>
      <p:ext uri="{BB962C8B-B14F-4D97-AF65-F5344CB8AC3E}">
        <p14:creationId xmlns:p14="http://schemas.microsoft.com/office/powerpoint/2010/main" val="14251571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BC418-C2F5-7953-860F-4DE2EE57D38C}"/>
              </a:ext>
            </a:extLst>
          </p:cNvPr>
          <p:cNvSpPr>
            <a:spLocks noGrp="1"/>
          </p:cNvSpPr>
          <p:nvPr>
            <p:ph type="title"/>
          </p:nvPr>
        </p:nvSpPr>
        <p:spPr>
          <a:xfrm>
            <a:off x="646111" y="452718"/>
            <a:ext cx="9895368" cy="1400530"/>
          </a:xfrm>
        </p:spPr>
        <p:txBody>
          <a:bodyPr/>
          <a:lstStyle/>
          <a:p>
            <a:r>
              <a:rPr lang="fr-FR" dirty="0"/>
              <a:t>Algorithmes de chiffrement</a:t>
            </a:r>
          </a:p>
        </p:txBody>
      </p:sp>
      <p:pic>
        <p:nvPicPr>
          <p:cNvPr id="6" name="Image 5">
            <a:extLst>
              <a:ext uri="{FF2B5EF4-FFF2-40B4-BE49-F238E27FC236}">
                <a16:creationId xmlns:a16="http://schemas.microsoft.com/office/drawing/2014/main" id="{A6F94949-000D-D328-5922-D556CC40A13E}"/>
              </a:ext>
            </a:extLst>
          </p:cNvPr>
          <p:cNvPicPr>
            <a:picLocks noChangeAspect="1"/>
          </p:cNvPicPr>
          <p:nvPr/>
        </p:nvPicPr>
        <p:blipFill>
          <a:blip r:embed="rId2"/>
          <a:stretch>
            <a:fillRect/>
          </a:stretch>
        </p:blipFill>
        <p:spPr>
          <a:xfrm>
            <a:off x="680107" y="1654624"/>
            <a:ext cx="10865782" cy="5031990"/>
          </a:xfrm>
          <a:prstGeom prst="rect">
            <a:avLst/>
          </a:prstGeom>
        </p:spPr>
      </p:pic>
    </p:spTree>
    <p:extLst>
      <p:ext uri="{BB962C8B-B14F-4D97-AF65-F5344CB8AC3E}">
        <p14:creationId xmlns:p14="http://schemas.microsoft.com/office/powerpoint/2010/main" val="1909021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image abstraite">
            <a:extLst>
              <a:ext uri="{FF2B5EF4-FFF2-40B4-BE49-F238E27FC236}">
                <a16:creationId xmlns:a16="http://schemas.microsoft.com/office/drawing/2014/main" id="{6D67ECEE-E07D-C3A9-D153-0D464E266FF3}"/>
              </a:ext>
            </a:extLst>
          </p:cNvPr>
          <p:cNvPicPr>
            <a:picLocks noChangeAspect="1"/>
          </p:cNvPicPr>
          <p:nvPr/>
        </p:nvPicPr>
        <p:blipFill rotWithShape="1">
          <a:blip r:embed="rId2"/>
          <a:srcRect l="22999" r="23682"/>
          <a:stretch/>
        </p:blipFill>
        <p:spPr>
          <a:xfrm>
            <a:off x="0" y="-4758"/>
            <a:ext cx="5114925" cy="6857990"/>
          </a:xfrm>
          <a:prstGeom prst="rect">
            <a:avLst/>
          </a:prstGeom>
        </p:spPr>
      </p:pic>
      <p:sp>
        <p:nvSpPr>
          <p:cNvPr id="4" name="Titre 3">
            <a:extLst>
              <a:ext uri="{FF2B5EF4-FFF2-40B4-BE49-F238E27FC236}">
                <a16:creationId xmlns:a16="http://schemas.microsoft.com/office/drawing/2014/main" id="{0359CF9F-F8AD-6F8E-4D96-0F0CAB32E071}"/>
              </a:ext>
            </a:extLst>
          </p:cNvPr>
          <p:cNvSpPr>
            <a:spLocks noGrp="1"/>
          </p:cNvSpPr>
          <p:nvPr>
            <p:ph type="title"/>
          </p:nvPr>
        </p:nvSpPr>
        <p:spPr/>
        <p:txBody>
          <a:bodyPr/>
          <a:lstStyle/>
          <a:p>
            <a:r>
              <a:rPr lang="fr-FR" b="1" dirty="0">
                <a:solidFill>
                  <a:schemeClr val="bg1"/>
                </a:solidFill>
              </a:rPr>
              <a:t>Plan</a:t>
            </a:r>
          </a:p>
        </p:txBody>
      </p:sp>
      <p:sp>
        <p:nvSpPr>
          <p:cNvPr id="2" name="Espace réservé du contenu 1">
            <a:extLst>
              <a:ext uri="{FF2B5EF4-FFF2-40B4-BE49-F238E27FC236}">
                <a16:creationId xmlns:a16="http://schemas.microsoft.com/office/drawing/2014/main" id="{F9262D0A-90E7-76DE-8F48-731D31035143}"/>
              </a:ext>
            </a:extLst>
          </p:cNvPr>
          <p:cNvSpPr>
            <a:spLocks noGrp="1"/>
          </p:cNvSpPr>
          <p:nvPr>
            <p:ph idx="1"/>
          </p:nvPr>
        </p:nvSpPr>
        <p:spPr>
          <a:xfrm>
            <a:off x="5183187" y="741872"/>
            <a:ext cx="6884987" cy="5719313"/>
          </a:xfrm>
        </p:spPr>
        <p:txBody>
          <a:bodyPr>
            <a:normAutofit fontScale="85000" lnSpcReduction="20000"/>
          </a:bodyPr>
          <a:lstStyle/>
          <a:p>
            <a:pPr algn="just"/>
            <a:r>
              <a:rPr lang="fr-FR" dirty="0"/>
              <a:t>Mots de passe, taille et complexité</a:t>
            </a:r>
          </a:p>
          <a:p>
            <a:pPr algn="just"/>
            <a:r>
              <a:rPr lang="fr-FR" dirty="0"/>
              <a:t>Ordinateurs zombies</a:t>
            </a:r>
          </a:p>
          <a:p>
            <a:pPr algn="just"/>
            <a:r>
              <a:rPr lang="fr-FR" dirty="0"/>
              <a:t>Les dictionnaires de mots de passe</a:t>
            </a:r>
          </a:p>
          <a:p>
            <a:pPr lvl="1" algn="just"/>
            <a:r>
              <a:rPr lang="fr-FR" dirty="0"/>
              <a:t>Dictionnaires publics</a:t>
            </a:r>
          </a:p>
          <a:p>
            <a:pPr lvl="1" algn="just"/>
            <a:r>
              <a:rPr lang="fr-FR" dirty="0"/>
              <a:t>Dictionnaires contextualisés</a:t>
            </a:r>
          </a:p>
          <a:p>
            <a:pPr lvl="1" algn="just"/>
            <a:r>
              <a:rPr lang="fr-FR" dirty="0"/>
              <a:t>Simulation avec </a:t>
            </a:r>
            <a:r>
              <a:rPr lang="fr-FR" dirty="0" err="1"/>
              <a:t>Selenium</a:t>
            </a:r>
            <a:endParaRPr lang="fr-FR" dirty="0"/>
          </a:p>
          <a:p>
            <a:pPr algn="just"/>
            <a:r>
              <a:rPr lang="fr-FR" dirty="0"/>
              <a:t>Techniques de protection du mot de passe</a:t>
            </a:r>
          </a:p>
          <a:p>
            <a:pPr lvl="1" algn="just"/>
            <a:r>
              <a:rPr lang="fr-FR" dirty="0"/>
              <a:t>Tables arc-en-ciel</a:t>
            </a:r>
          </a:p>
          <a:p>
            <a:pPr lvl="2" algn="just"/>
            <a:r>
              <a:rPr lang="fr-FR" dirty="0"/>
              <a:t>Attaques à partir des tables arc-en-ciel</a:t>
            </a:r>
          </a:p>
          <a:p>
            <a:pPr lvl="1" algn="just"/>
            <a:r>
              <a:rPr lang="fr-FR" dirty="0"/>
              <a:t>Les collisions</a:t>
            </a:r>
          </a:p>
          <a:p>
            <a:pPr lvl="1" algn="just"/>
            <a:r>
              <a:rPr lang="fr-FR" dirty="0"/>
              <a:t>Les sels cryptographiques</a:t>
            </a:r>
          </a:p>
          <a:p>
            <a:pPr algn="just"/>
            <a:r>
              <a:rPr lang="fr-FR" dirty="0"/>
              <a:t>Algorithmes de chiffrements</a:t>
            </a:r>
          </a:p>
          <a:p>
            <a:pPr algn="just"/>
            <a:r>
              <a:rPr lang="fr-FR" dirty="0"/>
              <a:t>Security by design</a:t>
            </a:r>
          </a:p>
          <a:p>
            <a:pPr algn="just"/>
            <a:r>
              <a:rPr lang="fr-FR" dirty="0"/>
              <a:t>Quelques citations</a:t>
            </a:r>
          </a:p>
          <a:p>
            <a:pPr algn="just"/>
            <a:r>
              <a:rPr lang="fr-FR" dirty="0"/>
              <a:t>Conclusion</a:t>
            </a:r>
          </a:p>
          <a:p>
            <a:pPr marL="0" indent="0" algn="just">
              <a:buNone/>
            </a:pPr>
            <a:endParaRPr lang="fr-FR" dirty="0"/>
          </a:p>
          <a:p>
            <a:endParaRPr lang="fr-FR" dirty="0"/>
          </a:p>
          <a:p>
            <a:endParaRPr lang="fr-FR" dirty="0"/>
          </a:p>
        </p:txBody>
      </p:sp>
      <p:sp>
        <p:nvSpPr>
          <p:cNvPr id="3" name="Espace réservé du texte 2">
            <a:extLst>
              <a:ext uri="{FF2B5EF4-FFF2-40B4-BE49-F238E27FC236}">
                <a16:creationId xmlns:a16="http://schemas.microsoft.com/office/drawing/2014/main" id="{17FD57ED-A1AB-AAF5-9F0C-FD8671089090}"/>
              </a:ext>
            </a:extLst>
          </p:cNvPr>
          <p:cNvSpPr>
            <a:spLocks noGrp="1"/>
          </p:cNvSpPr>
          <p:nvPr>
            <p:ph type="body" sz="half" idx="2"/>
          </p:nvPr>
        </p:nvSpPr>
        <p:spPr/>
        <p:txBody>
          <a:bodyPr/>
          <a:lstStyle/>
          <a:p>
            <a:endParaRPr lang="fr-FR" dirty="0"/>
          </a:p>
        </p:txBody>
      </p:sp>
    </p:spTree>
    <p:extLst>
      <p:ext uri="{BB962C8B-B14F-4D97-AF65-F5344CB8AC3E}">
        <p14:creationId xmlns:p14="http://schemas.microsoft.com/office/powerpoint/2010/main" val="9043547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465983-E6BD-99A9-F62A-62F2346AE04C}"/>
              </a:ext>
            </a:extLst>
          </p:cNvPr>
          <p:cNvSpPr>
            <a:spLocks noGrp="1"/>
          </p:cNvSpPr>
          <p:nvPr>
            <p:ph type="title"/>
          </p:nvPr>
        </p:nvSpPr>
        <p:spPr/>
        <p:txBody>
          <a:bodyPr/>
          <a:lstStyle/>
          <a:p>
            <a:r>
              <a:rPr lang="fr-FR" dirty="0"/>
              <a:t>Mesure de performances entre md5 et argon2</a:t>
            </a:r>
          </a:p>
        </p:txBody>
      </p:sp>
      <p:sp>
        <p:nvSpPr>
          <p:cNvPr id="3" name="Espace réservé du contenu 2">
            <a:extLst>
              <a:ext uri="{FF2B5EF4-FFF2-40B4-BE49-F238E27FC236}">
                <a16:creationId xmlns:a16="http://schemas.microsoft.com/office/drawing/2014/main" id="{26FF4F3A-18EF-38EF-F9A6-B26FE48706D6}"/>
              </a:ext>
            </a:extLst>
          </p:cNvPr>
          <p:cNvSpPr>
            <a:spLocks noGrp="1"/>
          </p:cNvSpPr>
          <p:nvPr>
            <p:ph idx="1"/>
          </p:nvPr>
        </p:nvSpPr>
        <p:spPr/>
        <p:txBody>
          <a:bodyPr/>
          <a:lstStyle/>
          <a:p>
            <a:r>
              <a:rPr lang="fr-FR" dirty="0"/>
              <a:t>Démontrer les différences de performances entre les 2 algorithmes</a:t>
            </a:r>
          </a:p>
          <a:p>
            <a:r>
              <a:rPr lang="fr-FR" dirty="0"/>
              <a:t>Dans </a:t>
            </a:r>
            <a:r>
              <a:rPr lang="fr-FR" dirty="0" err="1"/>
              <a:t>thonny</a:t>
            </a:r>
            <a:r>
              <a:rPr lang="fr-FR" dirty="0"/>
              <a:t>, utilisation de 3 bibliothèques : </a:t>
            </a:r>
          </a:p>
          <a:p>
            <a:pPr lvl="1"/>
            <a:r>
              <a:rPr lang="fr-FR" dirty="0"/>
              <a:t>time</a:t>
            </a:r>
          </a:p>
          <a:p>
            <a:pPr lvl="1"/>
            <a:r>
              <a:rPr lang="fr-FR" dirty="0" err="1"/>
              <a:t>hashlib</a:t>
            </a:r>
            <a:endParaRPr lang="fr-FR" dirty="0"/>
          </a:p>
          <a:p>
            <a:pPr lvl="1"/>
            <a:r>
              <a:rPr lang="fr-FR" dirty="0"/>
              <a:t>Argon2 (</a:t>
            </a:r>
            <a:r>
              <a:rPr lang="fr-FR" dirty="0" err="1"/>
              <a:t>pip</a:t>
            </a:r>
            <a:r>
              <a:rPr lang="fr-FR" dirty="0"/>
              <a:t> </a:t>
            </a:r>
            <a:r>
              <a:rPr lang="fr-FR" dirty="0" err="1"/>
              <a:t>install</a:t>
            </a:r>
            <a:r>
              <a:rPr lang="fr-FR" dirty="0"/>
              <a:t> argon2-cffi)</a:t>
            </a:r>
          </a:p>
          <a:p>
            <a:endParaRPr lang="fr-FR" dirty="0"/>
          </a:p>
        </p:txBody>
      </p:sp>
      <p:pic>
        <p:nvPicPr>
          <p:cNvPr id="4" name="Image 3">
            <a:hlinkClick r:id="rId2" action="ppaction://hlinkfile"/>
            <a:extLst>
              <a:ext uri="{FF2B5EF4-FFF2-40B4-BE49-F238E27FC236}">
                <a16:creationId xmlns:a16="http://schemas.microsoft.com/office/drawing/2014/main" id="{78E6313F-4788-888E-F838-8B2EC87A5E3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69021" y="2930050"/>
            <a:ext cx="669179" cy="376873"/>
          </a:xfrm>
          <a:prstGeom prst="rect">
            <a:avLst/>
          </a:prstGeom>
        </p:spPr>
      </p:pic>
      <p:pic>
        <p:nvPicPr>
          <p:cNvPr id="8" name="Image 7">
            <a:extLst>
              <a:ext uri="{FF2B5EF4-FFF2-40B4-BE49-F238E27FC236}">
                <a16:creationId xmlns:a16="http://schemas.microsoft.com/office/drawing/2014/main" id="{E311AEF2-DD96-F750-8366-31A21C38DF00}"/>
              </a:ext>
            </a:extLst>
          </p:cNvPr>
          <p:cNvPicPr>
            <a:picLocks noChangeAspect="1"/>
          </p:cNvPicPr>
          <p:nvPr/>
        </p:nvPicPr>
        <p:blipFill>
          <a:blip r:embed="rId5"/>
          <a:stretch>
            <a:fillRect/>
          </a:stretch>
        </p:blipFill>
        <p:spPr>
          <a:xfrm>
            <a:off x="4460194" y="4340153"/>
            <a:ext cx="7163800" cy="1686160"/>
          </a:xfrm>
          <a:prstGeom prst="rect">
            <a:avLst/>
          </a:prstGeom>
          <a:ln>
            <a:noFill/>
          </a:ln>
          <a:effectLst>
            <a:outerShdw blurRad="292100" dist="139700" dir="2700000" algn="tl" rotWithShape="0">
              <a:srgbClr val="333333">
                <a:alpha val="65000"/>
              </a:srgbClr>
            </a:outerShdw>
          </a:effectLst>
        </p:spPr>
      </p:pic>
      <p:pic>
        <p:nvPicPr>
          <p:cNvPr id="5" name="Image 4">
            <a:extLst>
              <a:ext uri="{FF2B5EF4-FFF2-40B4-BE49-F238E27FC236}">
                <a16:creationId xmlns:a16="http://schemas.microsoft.com/office/drawing/2014/main" id="{F08A4361-02CD-A6A1-2D30-C5096C8281A7}"/>
              </a:ext>
            </a:extLst>
          </p:cNvPr>
          <p:cNvPicPr>
            <a:picLocks noChangeAspect="1"/>
          </p:cNvPicPr>
          <p:nvPr/>
        </p:nvPicPr>
        <p:blipFill>
          <a:blip r:embed="rId6"/>
          <a:stretch>
            <a:fillRect/>
          </a:stretch>
        </p:blipFill>
        <p:spPr>
          <a:xfrm>
            <a:off x="10872720" y="433483"/>
            <a:ext cx="962159" cy="914528"/>
          </a:xfrm>
          <a:prstGeom prst="rect">
            <a:avLst/>
          </a:prstGeom>
        </p:spPr>
      </p:pic>
    </p:spTree>
    <p:extLst>
      <p:ext uri="{BB962C8B-B14F-4D97-AF65-F5344CB8AC3E}">
        <p14:creationId xmlns:p14="http://schemas.microsoft.com/office/powerpoint/2010/main" val="13239850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AE700A-DD97-0C24-5259-4659F2F06B08}"/>
              </a:ext>
            </a:extLst>
          </p:cNvPr>
          <p:cNvSpPr>
            <a:spLocks noGrp="1"/>
          </p:cNvSpPr>
          <p:nvPr>
            <p:ph type="title"/>
          </p:nvPr>
        </p:nvSpPr>
        <p:spPr/>
        <p:txBody>
          <a:bodyPr/>
          <a:lstStyle/>
          <a:p>
            <a:r>
              <a:rPr lang="fr-FR" dirty="0"/>
              <a:t>Security by design</a:t>
            </a:r>
          </a:p>
        </p:txBody>
      </p:sp>
      <p:sp>
        <p:nvSpPr>
          <p:cNvPr id="4" name="Espace réservé du texte 3">
            <a:extLst>
              <a:ext uri="{FF2B5EF4-FFF2-40B4-BE49-F238E27FC236}">
                <a16:creationId xmlns:a16="http://schemas.microsoft.com/office/drawing/2014/main" id="{C2D76215-F576-B610-5248-98E0122D0A58}"/>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259661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EFE132-867C-E55A-9153-2AF81D5886F7}"/>
              </a:ext>
            </a:extLst>
          </p:cNvPr>
          <p:cNvSpPr>
            <a:spLocks noGrp="1"/>
          </p:cNvSpPr>
          <p:nvPr>
            <p:ph type="title"/>
          </p:nvPr>
        </p:nvSpPr>
        <p:spPr/>
        <p:txBody>
          <a:bodyPr/>
          <a:lstStyle/>
          <a:p>
            <a:r>
              <a:rPr lang="fr-FR" dirty="0"/>
              <a:t>Security by design en général</a:t>
            </a:r>
          </a:p>
        </p:txBody>
      </p:sp>
      <p:sp>
        <p:nvSpPr>
          <p:cNvPr id="3" name="Espace réservé du contenu 2">
            <a:extLst>
              <a:ext uri="{FF2B5EF4-FFF2-40B4-BE49-F238E27FC236}">
                <a16:creationId xmlns:a16="http://schemas.microsoft.com/office/drawing/2014/main" id="{33776CE5-6F13-FB09-6C24-1436BC7CDFA1}"/>
              </a:ext>
            </a:extLst>
          </p:cNvPr>
          <p:cNvSpPr>
            <a:spLocks noGrp="1"/>
          </p:cNvSpPr>
          <p:nvPr>
            <p:ph idx="1"/>
          </p:nvPr>
        </p:nvSpPr>
        <p:spPr>
          <a:xfrm>
            <a:off x="838200" y="1825625"/>
            <a:ext cx="4926874" cy="4351338"/>
          </a:xfrm>
        </p:spPr>
        <p:txBody>
          <a:bodyPr>
            <a:normAutofit/>
          </a:bodyPr>
          <a:lstStyle/>
          <a:p>
            <a:pPr marL="0" indent="0" algn="just">
              <a:buNone/>
            </a:pPr>
            <a:r>
              <a:rPr lang="fr-FR" dirty="0"/>
              <a:t>Le </a:t>
            </a:r>
            <a:r>
              <a:rPr lang="fr-FR" b="1" dirty="0"/>
              <a:t>Security by Design</a:t>
            </a:r>
            <a:r>
              <a:rPr lang="fr-FR" dirty="0"/>
              <a:t> (ou </a:t>
            </a:r>
            <a:r>
              <a:rPr lang="fr-FR" b="1" dirty="0"/>
              <a:t>Sécurité par la Conception</a:t>
            </a:r>
            <a:r>
              <a:rPr lang="fr-FR" dirty="0"/>
              <a:t>) est une approche fondamentale en cybersécurité qui consiste à intégrer la sécurité dès les premières étapes de la conception d’un système, d’une application ou d’un produit, plutôt</a:t>
            </a:r>
          </a:p>
        </p:txBody>
      </p:sp>
      <p:pic>
        <p:nvPicPr>
          <p:cNvPr id="7170" name="Picture 2">
            <a:extLst>
              <a:ext uri="{FF2B5EF4-FFF2-40B4-BE49-F238E27FC236}">
                <a16:creationId xmlns:a16="http://schemas.microsoft.com/office/drawing/2014/main" id="{8D0110BA-53E5-E51F-0B47-12DFE33520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190"/>
          <a:stretch>
            <a:fillRect/>
          </a:stretch>
        </p:blipFill>
        <p:spPr bwMode="auto">
          <a:xfrm>
            <a:off x="6272892" y="910590"/>
            <a:ext cx="5829300" cy="461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9731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992640-DBBE-9F88-C736-E4A047B77795}"/>
              </a:ext>
            </a:extLst>
          </p:cNvPr>
          <p:cNvSpPr>
            <a:spLocks noGrp="1"/>
          </p:cNvSpPr>
          <p:nvPr>
            <p:ph type="title"/>
          </p:nvPr>
        </p:nvSpPr>
        <p:spPr/>
        <p:txBody>
          <a:bodyPr/>
          <a:lstStyle/>
          <a:p>
            <a:r>
              <a:rPr lang="fr-FR" dirty="0"/>
              <a:t>Security by design pour les mots de passe</a:t>
            </a:r>
          </a:p>
        </p:txBody>
      </p:sp>
      <p:sp>
        <p:nvSpPr>
          <p:cNvPr id="3" name="Espace réservé du contenu 2">
            <a:extLst>
              <a:ext uri="{FF2B5EF4-FFF2-40B4-BE49-F238E27FC236}">
                <a16:creationId xmlns:a16="http://schemas.microsoft.com/office/drawing/2014/main" id="{40B3DD3F-3C99-E390-5C89-0B6B06FE6015}"/>
              </a:ext>
            </a:extLst>
          </p:cNvPr>
          <p:cNvSpPr>
            <a:spLocks noGrp="1"/>
          </p:cNvSpPr>
          <p:nvPr>
            <p:ph idx="1"/>
          </p:nvPr>
        </p:nvSpPr>
        <p:spPr/>
        <p:txBody>
          <a:bodyPr>
            <a:normAutofit lnSpcReduction="10000"/>
          </a:bodyPr>
          <a:lstStyle/>
          <a:p>
            <a:pPr marL="0" indent="0">
              <a:buNone/>
            </a:pPr>
            <a:r>
              <a:rPr lang="fr-FR" b="1" dirty="0">
                <a:highlight>
                  <a:srgbClr val="C0C0C0"/>
                </a:highlight>
              </a:rPr>
              <a:t>Conception sécurisée des mécanismes d’authentification</a:t>
            </a:r>
          </a:p>
          <a:p>
            <a:pPr marL="0" indent="0">
              <a:buNone/>
            </a:pPr>
            <a:r>
              <a:rPr lang="fr-FR" b="1" dirty="0"/>
              <a:t>Stockage des mots de passe</a:t>
            </a:r>
          </a:p>
          <a:p>
            <a:r>
              <a:rPr lang="fr-FR" dirty="0"/>
              <a:t>Utiliser Argon2, </a:t>
            </a:r>
            <a:r>
              <a:rPr lang="fr-FR" dirty="0" err="1"/>
              <a:t>bcrypt</a:t>
            </a:r>
            <a:r>
              <a:rPr lang="fr-FR" dirty="0"/>
              <a:t> ou PBKDF2 avec un sel unique par utilisateur plutôt que MD5, SHA-1 ou SHA-256 sans sel.</a:t>
            </a:r>
          </a:p>
          <a:p>
            <a:pPr marL="0" indent="0">
              <a:buNone/>
            </a:pPr>
            <a:r>
              <a:rPr lang="fr-FR" b="1" dirty="0"/>
              <a:t>Complexité et politiques de mot de passe</a:t>
            </a:r>
          </a:p>
          <a:p>
            <a:r>
              <a:rPr lang="fr-FR" dirty="0"/>
              <a:t>Obliger les mots de passe long, </a:t>
            </a:r>
            <a:r>
              <a:rPr lang="fr-FR" dirty="0" err="1"/>
              <a:t>passphrase</a:t>
            </a:r>
            <a:r>
              <a:rPr lang="fr-FR" dirty="0"/>
              <a:t> et évite les mots de passe de dictionnaires. Utiliser des outils en temps réel pour tester la robustesse (</a:t>
            </a:r>
            <a:r>
              <a:rPr lang="fr-FR" dirty="0" err="1"/>
              <a:t>zxcvbn</a:t>
            </a:r>
            <a:r>
              <a:rPr lang="fr-FR" dirty="0"/>
              <a:t>).</a:t>
            </a:r>
          </a:p>
          <a:p>
            <a:pPr marL="0" indent="0">
              <a:buNone/>
            </a:pPr>
            <a:r>
              <a:rPr lang="fr-FR" b="1" dirty="0"/>
              <a:t>Limiter les tentatives de connexion</a:t>
            </a:r>
          </a:p>
          <a:p>
            <a:pPr marL="0" indent="0">
              <a:buNone/>
            </a:pPr>
            <a:r>
              <a:rPr lang="fr-FR" dirty="0"/>
              <a:t>Verrouillage après x tentatives, captcha</a:t>
            </a:r>
          </a:p>
        </p:txBody>
      </p:sp>
    </p:spTree>
    <p:extLst>
      <p:ext uri="{BB962C8B-B14F-4D97-AF65-F5344CB8AC3E}">
        <p14:creationId xmlns:p14="http://schemas.microsoft.com/office/powerpoint/2010/main" val="27702542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992640-DBBE-9F88-C736-E4A047B77795}"/>
              </a:ext>
            </a:extLst>
          </p:cNvPr>
          <p:cNvSpPr>
            <a:spLocks noGrp="1"/>
          </p:cNvSpPr>
          <p:nvPr>
            <p:ph type="title"/>
          </p:nvPr>
        </p:nvSpPr>
        <p:spPr/>
        <p:txBody>
          <a:bodyPr/>
          <a:lstStyle/>
          <a:p>
            <a:r>
              <a:rPr lang="fr-FR" dirty="0"/>
              <a:t>Security by design pour les mots de passe</a:t>
            </a:r>
          </a:p>
        </p:txBody>
      </p:sp>
      <p:sp>
        <p:nvSpPr>
          <p:cNvPr id="3" name="Espace réservé du contenu 2">
            <a:extLst>
              <a:ext uri="{FF2B5EF4-FFF2-40B4-BE49-F238E27FC236}">
                <a16:creationId xmlns:a16="http://schemas.microsoft.com/office/drawing/2014/main" id="{40B3DD3F-3C99-E390-5C89-0B6B06FE6015}"/>
              </a:ext>
            </a:extLst>
          </p:cNvPr>
          <p:cNvSpPr>
            <a:spLocks noGrp="1"/>
          </p:cNvSpPr>
          <p:nvPr>
            <p:ph idx="1"/>
          </p:nvPr>
        </p:nvSpPr>
        <p:spPr/>
        <p:txBody>
          <a:bodyPr>
            <a:normAutofit/>
          </a:bodyPr>
          <a:lstStyle/>
          <a:p>
            <a:pPr marL="0" indent="0">
              <a:buNone/>
            </a:pPr>
            <a:r>
              <a:rPr lang="fr-FR" b="1" dirty="0">
                <a:highlight>
                  <a:srgbClr val="C0C0C0"/>
                </a:highlight>
              </a:rPr>
              <a:t>Protection contre les attaques par force brute et dictionnaire</a:t>
            </a:r>
          </a:p>
          <a:p>
            <a:pPr marL="0" indent="0">
              <a:buNone/>
            </a:pPr>
            <a:r>
              <a:rPr lang="fr-FR" b="1" dirty="0"/>
              <a:t>Détection et blocage</a:t>
            </a:r>
          </a:p>
          <a:p>
            <a:r>
              <a:rPr lang="fr-FR" dirty="0"/>
              <a:t>Journalisation d’activités suspectes et blocage d’adresses </a:t>
            </a:r>
            <a:r>
              <a:rPr lang="fr-FR" dirty="0" err="1"/>
              <a:t>ip</a:t>
            </a:r>
            <a:endParaRPr lang="fr-FR" dirty="0"/>
          </a:p>
          <a:p>
            <a:pPr marL="0" indent="0">
              <a:buNone/>
            </a:pPr>
            <a:r>
              <a:rPr lang="fr-FR" b="1" dirty="0"/>
              <a:t>Authentification multi facteurs (MFA)</a:t>
            </a:r>
          </a:p>
          <a:p>
            <a:r>
              <a:rPr lang="fr-FR" dirty="0"/>
              <a:t>Sms, authentificateurs divers, empreinte</a:t>
            </a:r>
          </a:p>
        </p:txBody>
      </p:sp>
    </p:spTree>
    <p:extLst>
      <p:ext uri="{BB962C8B-B14F-4D97-AF65-F5344CB8AC3E}">
        <p14:creationId xmlns:p14="http://schemas.microsoft.com/office/powerpoint/2010/main" val="30426712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992640-DBBE-9F88-C736-E4A047B77795}"/>
              </a:ext>
            </a:extLst>
          </p:cNvPr>
          <p:cNvSpPr>
            <a:spLocks noGrp="1"/>
          </p:cNvSpPr>
          <p:nvPr>
            <p:ph type="title"/>
          </p:nvPr>
        </p:nvSpPr>
        <p:spPr/>
        <p:txBody>
          <a:bodyPr/>
          <a:lstStyle/>
          <a:p>
            <a:r>
              <a:rPr lang="fr-FR" dirty="0"/>
              <a:t>Security by design pour les mots de passe</a:t>
            </a:r>
          </a:p>
        </p:txBody>
      </p:sp>
      <p:sp>
        <p:nvSpPr>
          <p:cNvPr id="3" name="Espace réservé du contenu 2">
            <a:extLst>
              <a:ext uri="{FF2B5EF4-FFF2-40B4-BE49-F238E27FC236}">
                <a16:creationId xmlns:a16="http://schemas.microsoft.com/office/drawing/2014/main" id="{40B3DD3F-3C99-E390-5C89-0B6B06FE6015}"/>
              </a:ext>
            </a:extLst>
          </p:cNvPr>
          <p:cNvSpPr>
            <a:spLocks noGrp="1"/>
          </p:cNvSpPr>
          <p:nvPr>
            <p:ph idx="1"/>
          </p:nvPr>
        </p:nvSpPr>
        <p:spPr/>
        <p:txBody>
          <a:bodyPr>
            <a:normAutofit/>
          </a:bodyPr>
          <a:lstStyle/>
          <a:p>
            <a:pPr marL="0" indent="0">
              <a:buNone/>
            </a:pPr>
            <a:r>
              <a:rPr lang="fr-FR" b="1" dirty="0">
                <a:highlight>
                  <a:srgbClr val="C0C0C0"/>
                </a:highlight>
              </a:rPr>
              <a:t>Sensibilisation des utilisateurs</a:t>
            </a:r>
          </a:p>
          <a:p>
            <a:pPr marL="0" indent="0">
              <a:buNone/>
            </a:pPr>
            <a:r>
              <a:rPr lang="fr-FR" b="1" dirty="0"/>
              <a:t>Former aux risques</a:t>
            </a:r>
          </a:p>
          <a:p>
            <a:r>
              <a:rPr lang="fr-FR" dirty="0"/>
              <a:t>Expliquer pourquoi il ne faut pas réutiliser les mots de passe ou utiliser des informations personnelles.</a:t>
            </a:r>
          </a:p>
          <a:p>
            <a:pPr marL="0" indent="0">
              <a:buNone/>
            </a:pPr>
            <a:r>
              <a:rPr lang="fr-FR" b="1" dirty="0"/>
              <a:t>Mise en place de politiques claires</a:t>
            </a:r>
          </a:p>
          <a:p>
            <a:r>
              <a:rPr lang="fr-FR" dirty="0"/>
              <a:t>Rotation des mots de passe, notification lors des fuites</a:t>
            </a:r>
          </a:p>
        </p:txBody>
      </p:sp>
    </p:spTree>
    <p:extLst>
      <p:ext uri="{BB962C8B-B14F-4D97-AF65-F5344CB8AC3E}">
        <p14:creationId xmlns:p14="http://schemas.microsoft.com/office/powerpoint/2010/main" val="35329288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992640-DBBE-9F88-C736-E4A047B77795}"/>
              </a:ext>
            </a:extLst>
          </p:cNvPr>
          <p:cNvSpPr>
            <a:spLocks noGrp="1"/>
          </p:cNvSpPr>
          <p:nvPr>
            <p:ph type="title"/>
          </p:nvPr>
        </p:nvSpPr>
        <p:spPr/>
        <p:txBody>
          <a:bodyPr/>
          <a:lstStyle/>
          <a:p>
            <a:r>
              <a:rPr lang="fr-FR" dirty="0"/>
              <a:t>Security by design pour les mots de passe</a:t>
            </a:r>
          </a:p>
        </p:txBody>
      </p:sp>
      <p:sp>
        <p:nvSpPr>
          <p:cNvPr id="3" name="Espace réservé du contenu 2">
            <a:extLst>
              <a:ext uri="{FF2B5EF4-FFF2-40B4-BE49-F238E27FC236}">
                <a16:creationId xmlns:a16="http://schemas.microsoft.com/office/drawing/2014/main" id="{40B3DD3F-3C99-E390-5C89-0B6B06FE6015}"/>
              </a:ext>
            </a:extLst>
          </p:cNvPr>
          <p:cNvSpPr>
            <a:spLocks noGrp="1"/>
          </p:cNvSpPr>
          <p:nvPr>
            <p:ph idx="1"/>
          </p:nvPr>
        </p:nvSpPr>
        <p:spPr/>
        <p:txBody>
          <a:bodyPr>
            <a:normAutofit/>
          </a:bodyPr>
          <a:lstStyle/>
          <a:p>
            <a:pPr marL="0" indent="0">
              <a:buNone/>
            </a:pPr>
            <a:r>
              <a:rPr lang="fr-FR" b="1" dirty="0">
                <a:highlight>
                  <a:srgbClr val="C0C0C0"/>
                </a:highlight>
              </a:rPr>
              <a:t>Architecture sécurisée contre les fuites de données</a:t>
            </a:r>
          </a:p>
          <a:p>
            <a:r>
              <a:rPr lang="fr-FR" dirty="0"/>
              <a:t>Chiffrement des bases de données et utiliser des clés de chiffrement différentes en fonction des services (rôles des serveurs). </a:t>
            </a:r>
          </a:p>
          <a:p>
            <a:r>
              <a:rPr lang="fr-FR" dirty="0"/>
              <a:t>Séparer les environnements d’authentification des autres environnements. </a:t>
            </a:r>
          </a:p>
          <a:p>
            <a:r>
              <a:rPr lang="fr-FR" dirty="0"/>
              <a:t>Restreindre l’accès aux données aux seuls administrateurs.</a:t>
            </a:r>
          </a:p>
        </p:txBody>
      </p:sp>
    </p:spTree>
    <p:extLst>
      <p:ext uri="{BB962C8B-B14F-4D97-AF65-F5344CB8AC3E}">
        <p14:creationId xmlns:p14="http://schemas.microsoft.com/office/powerpoint/2010/main" val="11038945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992640-DBBE-9F88-C736-E4A047B77795}"/>
              </a:ext>
            </a:extLst>
          </p:cNvPr>
          <p:cNvSpPr>
            <a:spLocks noGrp="1"/>
          </p:cNvSpPr>
          <p:nvPr>
            <p:ph type="title"/>
          </p:nvPr>
        </p:nvSpPr>
        <p:spPr/>
        <p:txBody>
          <a:bodyPr/>
          <a:lstStyle/>
          <a:p>
            <a:r>
              <a:rPr lang="fr-FR" dirty="0"/>
              <a:t>Security by design pour les mots de passe</a:t>
            </a:r>
          </a:p>
        </p:txBody>
      </p:sp>
      <p:sp>
        <p:nvSpPr>
          <p:cNvPr id="3" name="Espace réservé du contenu 2">
            <a:extLst>
              <a:ext uri="{FF2B5EF4-FFF2-40B4-BE49-F238E27FC236}">
                <a16:creationId xmlns:a16="http://schemas.microsoft.com/office/drawing/2014/main" id="{40B3DD3F-3C99-E390-5C89-0B6B06FE6015}"/>
              </a:ext>
            </a:extLst>
          </p:cNvPr>
          <p:cNvSpPr>
            <a:spLocks noGrp="1"/>
          </p:cNvSpPr>
          <p:nvPr>
            <p:ph idx="1"/>
          </p:nvPr>
        </p:nvSpPr>
        <p:spPr/>
        <p:txBody>
          <a:bodyPr>
            <a:normAutofit/>
          </a:bodyPr>
          <a:lstStyle/>
          <a:p>
            <a:pPr marL="0" indent="0">
              <a:buNone/>
            </a:pPr>
            <a:r>
              <a:rPr lang="fr-FR" b="1" dirty="0">
                <a:highlight>
                  <a:srgbClr val="C0C0C0"/>
                </a:highlight>
              </a:rPr>
              <a:t>Contrôle, conformité et audit</a:t>
            </a:r>
          </a:p>
          <a:p>
            <a:r>
              <a:rPr lang="fr-FR" dirty="0"/>
              <a:t>Respecter le RGPD</a:t>
            </a:r>
          </a:p>
          <a:p>
            <a:r>
              <a:rPr lang="fr-FR" dirty="0"/>
              <a:t>Auditer et tester la résistance aux attaques (</a:t>
            </a:r>
            <a:r>
              <a:rPr lang="fr-FR" dirty="0" err="1"/>
              <a:t>pentests</a:t>
            </a:r>
            <a:r>
              <a:rPr lang="fr-FR" dirty="0"/>
              <a:t>, analyse de code)</a:t>
            </a:r>
          </a:p>
        </p:txBody>
      </p:sp>
    </p:spTree>
    <p:extLst>
      <p:ext uri="{BB962C8B-B14F-4D97-AF65-F5344CB8AC3E}">
        <p14:creationId xmlns:p14="http://schemas.microsoft.com/office/powerpoint/2010/main" val="13340029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AE700A-DD97-0C24-5259-4659F2F06B08}"/>
              </a:ext>
            </a:extLst>
          </p:cNvPr>
          <p:cNvSpPr>
            <a:spLocks noGrp="1"/>
          </p:cNvSpPr>
          <p:nvPr>
            <p:ph type="title"/>
          </p:nvPr>
        </p:nvSpPr>
        <p:spPr/>
        <p:txBody>
          <a:bodyPr/>
          <a:lstStyle/>
          <a:p>
            <a:r>
              <a:rPr lang="fr-FR" dirty="0"/>
              <a:t>Conclusion</a:t>
            </a:r>
          </a:p>
        </p:txBody>
      </p:sp>
      <p:sp>
        <p:nvSpPr>
          <p:cNvPr id="4" name="Espace réservé du texte 3">
            <a:extLst>
              <a:ext uri="{FF2B5EF4-FFF2-40B4-BE49-F238E27FC236}">
                <a16:creationId xmlns:a16="http://schemas.microsoft.com/office/drawing/2014/main" id="{C2D76215-F576-B610-5248-98E0122D0A58}"/>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29644254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F56EC9-9432-C8D5-2F4E-688C08A0E993}"/>
              </a:ext>
            </a:extLst>
          </p:cNvPr>
          <p:cNvSpPr>
            <a:spLocks noGrp="1"/>
          </p:cNvSpPr>
          <p:nvPr>
            <p:ph type="title"/>
          </p:nvPr>
        </p:nvSpPr>
        <p:spPr>
          <a:xfrm>
            <a:off x="646111" y="452718"/>
            <a:ext cx="9653829" cy="1400530"/>
          </a:xfrm>
        </p:spPr>
        <p:txBody>
          <a:bodyPr/>
          <a:lstStyle/>
          <a:p>
            <a:r>
              <a:rPr lang="fr-FR" dirty="0"/>
              <a:t>Les mots de passe dans les systèmes</a:t>
            </a:r>
          </a:p>
        </p:txBody>
      </p:sp>
      <p:sp>
        <p:nvSpPr>
          <p:cNvPr id="3" name="Espace réservé du contenu 2">
            <a:extLst>
              <a:ext uri="{FF2B5EF4-FFF2-40B4-BE49-F238E27FC236}">
                <a16:creationId xmlns:a16="http://schemas.microsoft.com/office/drawing/2014/main" id="{03D10A6D-7508-E56D-4499-F0C0DDAEBED4}"/>
              </a:ext>
            </a:extLst>
          </p:cNvPr>
          <p:cNvSpPr>
            <a:spLocks noGrp="1"/>
          </p:cNvSpPr>
          <p:nvPr>
            <p:ph idx="1"/>
          </p:nvPr>
        </p:nvSpPr>
        <p:spPr/>
        <p:txBody>
          <a:bodyPr/>
          <a:lstStyle/>
          <a:p>
            <a:pPr marL="0" indent="0" algn="just">
              <a:buNone/>
            </a:pPr>
            <a:r>
              <a:rPr lang="fr-FR" dirty="0">
                <a:latin typeface="Consolas" panose="020B0609020204030204" pitchFamily="49" charset="0"/>
              </a:rPr>
              <a:t>Dans les systèmes sécurisés, la méthode brute force est difficilement possible :</a:t>
            </a:r>
          </a:p>
          <a:p>
            <a:pPr lvl="1" algn="just"/>
            <a:r>
              <a:rPr lang="fr-FR" dirty="0">
                <a:latin typeface="Consolas" panose="020B0609020204030204" pitchFamily="49" charset="0"/>
              </a:rPr>
              <a:t>x saisies et le compte est temporairement bloqué ou bloqué définitivement</a:t>
            </a:r>
          </a:p>
          <a:p>
            <a:pPr lvl="1" algn="just"/>
            <a:r>
              <a:rPr lang="fr-FR" dirty="0">
                <a:latin typeface="Consolas" panose="020B0609020204030204" pitchFamily="49" charset="0"/>
              </a:rPr>
              <a:t>Protection par saisie décorrélée, login puis mot de passe</a:t>
            </a:r>
          </a:p>
          <a:p>
            <a:pPr lvl="1" algn="just"/>
            <a:r>
              <a:rPr lang="fr-FR" dirty="0">
                <a:latin typeface="Consolas" panose="020B0609020204030204" pitchFamily="49" charset="0"/>
              </a:rPr>
              <a:t>Protection 2FA (double facteurs), SSO (single </a:t>
            </a:r>
            <a:r>
              <a:rPr lang="fr-FR" dirty="0" err="1">
                <a:latin typeface="Consolas" panose="020B0609020204030204" pitchFamily="49" charset="0"/>
              </a:rPr>
              <a:t>sign</a:t>
            </a:r>
            <a:r>
              <a:rPr lang="fr-FR" dirty="0">
                <a:latin typeface="Consolas" panose="020B0609020204030204" pitchFamily="49" charset="0"/>
              </a:rPr>
              <a:t> on), TOTP, </a:t>
            </a:r>
            <a:r>
              <a:rPr lang="fr-FR" dirty="0" err="1">
                <a:latin typeface="Consolas" panose="020B0609020204030204" pitchFamily="49" charset="0"/>
              </a:rPr>
              <a:t>passphrase</a:t>
            </a:r>
            <a:endParaRPr lang="fr-FR" dirty="0">
              <a:latin typeface="Consolas" panose="020B0609020204030204" pitchFamily="49" charset="0"/>
            </a:endParaRPr>
          </a:p>
          <a:p>
            <a:pPr lvl="1" algn="just"/>
            <a:r>
              <a:rPr lang="fr-FR" dirty="0">
                <a:latin typeface="Consolas" panose="020B0609020204030204" pitchFamily="49" charset="0"/>
              </a:rPr>
              <a:t>Mots de passe non stockés en base de données =&gt; hachage (SHA256, SHA512, MD5)</a:t>
            </a:r>
          </a:p>
          <a:p>
            <a:pPr lvl="1" algn="just"/>
            <a:r>
              <a:rPr lang="fr-FR" dirty="0">
                <a:latin typeface="Consolas" panose="020B0609020204030204" pitchFamily="49" charset="0"/>
              </a:rPr>
              <a:t>La technologie du sel cryptographique</a:t>
            </a:r>
          </a:p>
        </p:txBody>
      </p:sp>
      <p:pic>
        <p:nvPicPr>
          <p:cNvPr id="4" name="Image 3">
            <a:extLst>
              <a:ext uri="{FF2B5EF4-FFF2-40B4-BE49-F238E27FC236}">
                <a16:creationId xmlns:a16="http://schemas.microsoft.com/office/drawing/2014/main" id="{24A4EF09-7139-8952-65EA-28C6287873DA}"/>
              </a:ext>
            </a:extLst>
          </p:cNvPr>
          <p:cNvPicPr>
            <a:picLocks noChangeAspect="1"/>
          </p:cNvPicPr>
          <p:nvPr/>
        </p:nvPicPr>
        <p:blipFill>
          <a:blip r:embed="rId2"/>
          <a:stretch>
            <a:fillRect/>
          </a:stretch>
        </p:blipFill>
        <p:spPr>
          <a:xfrm>
            <a:off x="10886499" y="219075"/>
            <a:ext cx="804254" cy="886043"/>
          </a:xfrm>
          <a:prstGeom prst="rect">
            <a:avLst/>
          </a:prstGeom>
        </p:spPr>
      </p:pic>
    </p:spTree>
    <p:extLst>
      <p:ext uri="{BB962C8B-B14F-4D97-AF65-F5344CB8AC3E}">
        <p14:creationId xmlns:p14="http://schemas.microsoft.com/office/powerpoint/2010/main" val="2861392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7005709-3AAB-C7BE-A83C-DF3D617393F8}"/>
              </a:ext>
            </a:extLst>
          </p:cNvPr>
          <p:cNvSpPr>
            <a:spLocks noGrp="1"/>
          </p:cNvSpPr>
          <p:nvPr>
            <p:ph type="title"/>
          </p:nvPr>
        </p:nvSpPr>
        <p:spPr/>
        <p:txBody>
          <a:bodyPr/>
          <a:lstStyle/>
          <a:p>
            <a:r>
              <a:rPr lang="fr-FR" dirty="0" err="1"/>
              <a:t>Icônographie</a:t>
            </a:r>
            <a:endParaRPr lang="fr-FR" dirty="0"/>
          </a:p>
        </p:txBody>
      </p:sp>
      <p:sp>
        <p:nvSpPr>
          <p:cNvPr id="7" name="Espace réservé du texte 6">
            <a:extLst>
              <a:ext uri="{FF2B5EF4-FFF2-40B4-BE49-F238E27FC236}">
                <a16:creationId xmlns:a16="http://schemas.microsoft.com/office/drawing/2014/main" id="{E46CE946-24C1-CDB5-65F2-B90F495FEF1B}"/>
              </a:ext>
            </a:extLst>
          </p:cNvPr>
          <p:cNvSpPr>
            <a:spLocks noGrp="1"/>
          </p:cNvSpPr>
          <p:nvPr>
            <p:ph type="body" sz="half" idx="2"/>
          </p:nvPr>
        </p:nvSpPr>
        <p:spPr/>
        <p:txBody>
          <a:bodyPr/>
          <a:lstStyle/>
          <a:p>
            <a:endParaRPr lang="fr-FR" dirty="0"/>
          </a:p>
        </p:txBody>
      </p:sp>
      <p:pic>
        <p:nvPicPr>
          <p:cNvPr id="17" name="Image 16">
            <a:extLst>
              <a:ext uri="{FF2B5EF4-FFF2-40B4-BE49-F238E27FC236}">
                <a16:creationId xmlns:a16="http://schemas.microsoft.com/office/drawing/2014/main" id="{0B077908-6E72-8B27-659A-5D7661746469}"/>
              </a:ext>
            </a:extLst>
          </p:cNvPr>
          <p:cNvPicPr>
            <a:picLocks noChangeAspect="1"/>
          </p:cNvPicPr>
          <p:nvPr/>
        </p:nvPicPr>
        <p:blipFill>
          <a:blip r:embed="rId2"/>
          <a:stretch>
            <a:fillRect/>
          </a:stretch>
        </p:blipFill>
        <p:spPr>
          <a:xfrm>
            <a:off x="6007588" y="1433146"/>
            <a:ext cx="959426" cy="886042"/>
          </a:xfrm>
          <a:prstGeom prst="rect">
            <a:avLst/>
          </a:prstGeom>
        </p:spPr>
      </p:pic>
      <p:pic>
        <p:nvPicPr>
          <p:cNvPr id="19" name="Image 18">
            <a:extLst>
              <a:ext uri="{FF2B5EF4-FFF2-40B4-BE49-F238E27FC236}">
                <a16:creationId xmlns:a16="http://schemas.microsoft.com/office/drawing/2014/main" id="{909BD69C-BC06-3E71-CA3B-A26CC31B0D6F}"/>
              </a:ext>
            </a:extLst>
          </p:cNvPr>
          <p:cNvPicPr>
            <a:picLocks noChangeAspect="1"/>
          </p:cNvPicPr>
          <p:nvPr/>
        </p:nvPicPr>
        <p:blipFill>
          <a:blip r:embed="rId3"/>
          <a:stretch>
            <a:fillRect/>
          </a:stretch>
        </p:blipFill>
        <p:spPr>
          <a:xfrm>
            <a:off x="6085174" y="2530416"/>
            <a:ext cx="804254" cy="886043"/>
          </a:xfrm>
          <a:prstGeom prst="rect">
            <a:avLst/>
          </a:prstGeom>
        </p:spPr>
      </p:pic>
      <p:sp>
        <p:nvSpPr>
          <p:cNvPr id="2" name="ZoneTexte 1">
            <a:extLst>
              <a:ext uri="{FF2B5EF4-FFF2-40B4-BE49-F238E27FC236}">
                <a16:creationId xmlns:a16="http://schemas.microsoft.com/office/drawing/2014/main" id="{D1672EBD-C080-BB97-3E69-616140F8FCE1}"/>
              </a:ext>
            </a:extLst>
          </p:cNvPr>
          <p:cNvSpPr txBox="1"/>
          <p:nvPr/>
        </p:nvSpPr>
        <p:spPr>
          <a:xfrm>
            <a:off x="7628709" y="1596431"/>
            <a:ext cx="2327817" cy="646331"/>
          </a:xfrm>
          <a:prstGeom prst="rect">
            <a:avLst/>
          </a:prstGeom>
          <a:noFill/>
        </p:spPr>
        <p:txBody>
          <a:bodyPr wrap="none" rtlCol="0">
            <a:spAutoFit/>
          </a:bodyPr>
          <a:lstStyle/>
          <a:p>
            <a:r>
              <a:rPr lang="fr-FR" sz="3600" b="1" dirty="0"/>
              <a:t>L’attaquant</a:t>
            </a:r>
          </a:p>
        </p:txBody>
      </p:sp>
      <p:sp>
        <p:nvSpPr>
          <p:cNvPr id="3" name="ZoneTexte 2">
            <a:extLst>
              <a:ext uri="{FF2B5EF4-FFF2-40B4-BE49-F238E27FC236}">
                <a16:creationId xmlns:a16="http://schemas.microsoft.com/office/drawing/2014/main" id="{2544F482-0414-852C-3DB3-904BE106410E}"/>
              </a:ext>
            </a:extLst>
          </p:cNvPr>
          <p:cNvSpPr txBox="1"/>
          <p:nvPr/>
        </p:nvSpPr>
        <p:spPr>
          <a:xfrm>
            <a:off x="7628708" y="2650271"/>
            <a:ext cx="2641749" cy="646331"/>
          </a:xfrm>
          <a:prstGeom prst="rect">
            <a:avLst/>
          </a:prstGeom>
          <a:noFill/>
        </p:spPr>
        <p:txBody>
          <a:bodyPr wrap="none" rtlCol="0">
            <a:spAutoFit/>
          </a:bodyPr>
          <a:lstStyle/>
          <a:p>
            <a:r>
              <a:rPr lang="fr-FR" sz="3600" b="1" dirty="0"/>
              <a:t>Le défenseur</a:t>
            </a:r>
          </a:p>
        </p:txBody>
      </p:sp>
      <p:pic>
        <p:nvPicPr>
          <p:cNvPr id="4" name="Image 3">
            <a:hlinkClick r:id="rId4" action="ppaction://hlinkfile"/>
            <a:extLst>
              <a:ext uri="{FF2B5EF4-FFF2-40B4-BE49-F238E27FC236}">
                <a16:creationId xmlns:a16="http://schemas.microsoft.com/office/drawing/2014/main" id="{10CA21F3-7E98-E70F-B34D-67A249D3AF7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033715" y="3810571"/>
            <a:ext cx="923947" cy="520355"/>
          </a:xfrm>
          <a:prstGeom prst="rect">
            <a:avLst/>
          </a:prstGeom>
        </p:spPr>
      </p:pic>
      <p:sp>
        <p:nvSpPr>
          <p:cNvPr id="6" name="ZoneTexte 5">
            <a:extLst>
              <a:ext uri="{FF2B5EF4-FFF2-40B4-BE49-F238E27FC236}">
                <a16:creationId xmlns:a16="http://schemas.microsoft.com/office/drawing/2014/main" id="{F15BF332-5E9C-A792-3920-BDAD33798C69}"/>
              </a:ext>
            </a:extLst>
          </p:cNvPr>
          <p:cNvSpPr txBox="1"/>
          <p:nvPr/>
        </p:nvSpPr>
        <p:spPr>
          <a:xfrm>
            <a:off x="7646126" y="3684595"/>
            <a:ext cx="2941383" cy="646331"/>
          </a:xfrm>
          <a:prstGeom prst="rect">
            <a:avLst/>
          </a:prstGeom>
          <a:noFill/>
        </p:spPr>
        <p:txBody>
          <a:bodyPr wrap="none" rtlCol="0">
            <a:spAutoFit/>
          </a:bodyPr>
          <a:lstStyle/>
          <a:p>
            <a:r>
              <a:rPr lang="fr-FR" sz="3600" b="1" dirty="0"/>
              <a:t>Scripts python</a:t>
            </a:r>
          </a:p>
        </p:txBody>
      </p:sp>
      <p:pic>
        <p:nvPicPr>
          <p:cNvPr id="9" name="Image 8">
            <a:extLst>
              <a:ext uri="{FF2B5EF4-FFF2-40B4-BE49-F238E27FC236}">
                <a16:creationId xmlns:a16="http://schemas.microsoft.com/office/drawing/2014/main" id="{F1D94416-E97D-7836-10F8-390CD8C468DD}"/>
              </a:ext>
            </a:extLst>
          </p:cNvPr>
          <p:cNvPicPr>
            <a:picLocks noChangeAspect="1"/>
          </p:cNvPicPr>
          <p:nvPr/>
        </p:nvPicPr>
        <p:blipFill>
          <a:blip r:embed="rId7"/>
          <a:stretch>
            <a:fillRect/>
          </a:stretch>
        </p:blipFill>
        <p:spPr>
          <a:xfrm>
            <a:off x="6007588" y="4725038"/>
            <a:ext cx="962159" cy="914528"/>
          </a:xfrm>
          <a:prstGeom prst="rect">
            <a:avLst/>
          </a:prstGeom>
        </p:spPr>
      </p:pic>
      <p:sp>
        <p:nvSpPr>
          <p:cNvPr id="10" name="ZoneTexte 9">
            <a:extLst>
              <a:ext uri="{FF2B5EF4-FFF2-40B4-BE49-F238E27FC236}">
                <a16:creationId xmlns:a16="http://schemas.microsoft.com/office/drawing/2014/main" id="{86670F44-31F2-BDCD-24A8-7FBBA0201AC8}"/>
              </a:ext>
            </a:extLst>
          </p:cNvPr>
          <p:cNvSpPr txBox="1"/>
          <p:nvPr/>
        </p:nvSpPr>
        <p:spPr>
          <a:xfrm>
            <a:off x="7628708" y="4780465"/>
            <a:ext cx="1652184" cy="646331"/>
          </a:xfrm>
          <a:prstGeom prst="rect">
            <a:avLst/>
          </a:prstGeom>
          <a:noFill/>
        </p:spPr>
        <p:txBody>
          <a:bodyPr wrap="none" rtlCol="0">
            <a:spAutoFit/>
          </a:bodyPr>
          <a:lstStyle/>
          <a:p>
            <a:r>
              <a:rPr lang="fr-FR" sz="3600" b="1" dirty="0"/>
              <a:t>Activité</a:t>
            </a:r>
          </a:p>
        </p:txBody>
      </p:sp>
    </p:spTree>
    <p:extLst>
      <p:ext uri="{BB962C8B-B14F-4D97-AF65-F5344CB8AC3E}">
        <p14:creationId xmlns:p14="http://schemas.microsoft.com/office/powerpoint/2010/main" val="34013822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F56EC9-9432-C8D5-2F4E-688C08A0E993}"/>
              </a:ext>
            </a:extLst>
          </p:cNvPr>
          <p:cNvSpPr>
            <a:spLocks noGrp="1"/>
          </p:cNvSpPr>
          <p:nvPr>
            <p:ph type="title"/>
          </p:nvPr>
        </p:nvSpPr>
        <p:spPr>
          <a:xfrm>
            <a:off x="646111" y="452718"/>
            <a:ext cx="9653829" cy="1400530"/>
          </a:xfrm>
        </p:spPr>
        <p:txBody>
          <a:bodyPr/>
          <a:lstStyle/>
          <a:p>
            <a:r>
              <a:rPr lang="fr-FR" dirty="0"/>
              <a:t>Les mots de passe dans les systèmes</a:t>
            </a:r>
          </a:p>
        </p:txBody>
      </p:sp>
      <p:sp>
        <p:nvSpPr>
          <p:cNvPr id="3" name="Espace réservé du contenu 2">
            <a:extLst>
              <a:ext uri="{FF2B5EF4-FFF2-40B4-BE49-F238E27FC236}">
                <a16:creationId xmlns:a16="http://schemas.microsoft.com/office/drawing/2014/main" id="{03D10A6D-7508-E56D-4499-F0C0DDAEBED4}"/>
              </a:ext>
            </a:extLst>
          </p:cNvPr>
          <p:cNvSpPr>
            <a:spLocks noGrp="1"/>
          </p:cNvSpPr>
          <p:nvPr>
            <p:ph idx="1"/>
          </p:nvPr>
        </p:nvSpPr>
        <p:spPr/>
        <p:txBody>
          <a:bodyPr/>
          <a:lstStyle/>
          <a:p>
            <a:pPr marL="0" indent="0" algn="just">
              <a:buNone/>
            </a:pPr>
            <a:r>
              <a:rPr lang="fr-FR" dirty="0">
                <a:latin typeface="Consolas" panose="020B0609020204030204" pitchFamily="49" charset="0"/>
              </a:rPr>
              <a:t>La méthode force brute reste néanmoins possible lorsque les méthodes de sécurité des mots de passe ne sont pas respectées et que ce sujet n’est pas inclus dés le démarrage du projet de développement.</a:t>
            </a:r>
          </a:p>
        </p:txBody>
      </p:sp>
      <p:pic>
        <p:nvPicPr>
          <p:cNvPr id="4" name="Image 3">
            <a:extLst>
              <a:ext uri="{FF2B5EF4-FFF2-40B4-BE49-F238E27FC236}">
                <a16:creationId xmlns:a16="http://schemas.microsoft.com/office/drawing/2014/main" id="{24A4EF09-7139-8952-65EA-28C6287873DA}"/>
              </a:ext>
            </a:extLst>
          </p:cNvPr>
          <p:cNvPicPr>
            <a:picLocks noChangeAspect="1"/>
          </p:cNvPicPr>
          <p:nvPr/>
        </p:nvPicPr>
        <p:blipFill>
          <a:blip r:embed="rId2"/>
          <a:stretch>
            <a:fillRect/>
          </a:stretch>
        </p:blipFill>
        <p:spPr>
          <a:xfrm>
            <a:off x="10886499" y="219075"/>
            <a:ext cx="804254" cy="886043"/>
          </a:xfrm>
          <a:prstGeom prst="rect">
            <a:avLst/>
          </a:prstGeom>
        </p:spPr>
      </p:pic>
    </p:spTree>
    <p:extLst>
      <p:ext uri="{BB962C8B-B14F-4D97-AF65-F5344CB8AC3E}">
        <p14:creationId xmlns:p14="http://schemas.microsoft.com/office/powerpoint/2010/main" val="10747786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A587D9-C1BB-FB33-9310-464F7553ED2A}"/>
              </a:ext>
            </a:extLst>
          </p:cNvPr>
          <p:cNvSpPr>
            <a:spLocks noGrp="1"/>
          </p:cNvSpPr>
          <p:nvPr>
            <p:ph type="title"/>
          </p:nvPr>
        </p:nvSpPr>
        <p:spPr/>
        <p:txBody>
          <a:bodyPr/>
          <a:lstStyle/>
          <a:p>
            <a:r>
              <a:rPr lang="fr-FR" dirty="0"/>
              <a:t>Quelques citations</a:t>
            </a:r>
          </a:p>
        </p:txBody>
      </p:sp>
      <p:sp>
        <p:nvSpPr>
          <p:cNvPr id="4" name="Espace réservé du texte 3">
            <a:extLst>
              <a:ext uri="{FF2B5EF4-FFF2-40B4-BE49-F238E27FC236}">
                <a16:creationId xmlns:a16="http://schemas.microsoft.com/office/drawing/2014/main" id="{A6B2E49D-ACCA-2723-7E8B-49FA19D61159}"/>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40350152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51CCB68-7B58-6CB0-3104-C63384465A53}"/>
              </a:ext>
            </a:extLst>
          </p:cNvPr>
          <p:cNvSpPr>
            <a:spLocks noGrp="1"/>
          </p:cNvSpPr>
          <p:nvPr>
            <p:ph type="title"/>
          </p:nvPr>
        </p:nvSpPr>
        <p:spPr/>
        <p:txBody>
          <a:bodyPr/>
          <a:lstStyle/>
          <a:p>
            <a:r>
              <a:rPr lang="fr-FR" dirty="0"/>
              <a:t>Quelques citations</a:t>
            </a:r>
          </a:p>
        </p:txBody>
      </p:sp>
      <p:sp>
        <p:nvSpPr>
          <p:cNvPr id="8" name="Bulle narrative : rectangle à coins arrondis 7">
            <a:extLst>
              <a:ext uri="{FF2B5EF4-FFF2-40B4-BE49-F238E27FC236}">
                <a16:creationId xmlns:a16="http://schemas.microsoft.com/office/drawing/2014/main" id="{5F40D189-B425-DC78-CDDC-D00C357DCD39}"/>
              </a:ext>
            </a:extLst>
          </p:cNvPr>
          <p:cNvSpPr/>
          <p:nvPr/>
        </p:nvSpPr>
        <p:spPr>
          <a:xfrm>
            <a:off x="6898975" y="1011582"/>
            <a:ext cx="4485736" cy="1664898"/>
          </a:xfrm>
          <a:prstGeom prst="wedgeRoundRectCallout">
            <a:avLst>
              <a:gd name="adj1" fmla="val -34679"/>
              <a:gd name="adj2" fmla="val 6250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b="1" dirty="0"/>
              <a:t>Bruce </a:t>
            </a:r>
            <a:r>
              <a:rPr lang="fr-FR" b="1" dirty="0" err="1"/>
              <a:t>Schneier</a:t>
            </a:r>
            <a:r>
              <a:rPr lang="fr-FR" b="1" dirty="0"/>
              <a:t> </a:t>
            </a:r>
            <a:r>
              <a:rPr lang="fr-FR" i="1" dirty="0"/>
              <a:t>« Les mots de passe sont comme les sous-vêtements : ne les partagez pas, changez-les souvent, et ne les laissez pas traîner. Mais même ainsi, ils ne sont pas une barrière infranchissable. »</a:t>
            </a:r>
            <a:endParaRPr lang="fr-FR" dirty="0"/>
          </a:p>
        </p:txBody>
      </p:sp>
      <p:sp>
        <p:nvSpPr>
          <p:cNvPr id="9" name="Bulle narrative : rectangle à coins arrondis 8">
            <a:extLst>
              <a:ext uri="{FF2B5EF4-FFF2-40B4-BE49-F238E27FC236}">
                <a16:creationId xmlns:a16="http://schemas.microsoft.com/office/drawing/2014/main" id="{2E1C0A17-8FA0-2247-13D7-A16C73BDC958}"/>
              </a:ext>
            </a:extLst>
          </p:cNvPr>
          <p:cNvSpPr/>
          <p:nvPr/>
        </p:nvSpPr>
        <p:spPr>
          <a:xfrm>
            <a:off x="1538377" y="1690688"/>
            <a:ext cx="4485736" cy="1664898"/>
          </a:xfrm>
          <a:prstGeom prst="wedgeRoundRectCallout">
            <a:avLst>
              <a:gd name="adj1" fmla="val 41475"/>
              <a:gd name="adj2" fmla="val 7130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b="1" dirty="0"/>
              <a:t>ANSSI</a:t>
            </a:r>
            <a:r>
              <a:rPr lang="fr-FR" i="1" dirty="0"/>
              <a:t> : « Les mots de passe ne suffisent plus. Même longs et complexes, ils doivent être complétés par une authentification </a:t>
            </a:r>
            <a:r>
              <a:rPr lang="fr-FR" i="1" dirty="0" err="1"/>
              <a:t>multifacteur</a:t>
            </a:r>
            <a:r>
              <a:rPr lang="fr-FR" i="1" dirty="0"/>
              <a:t> (2FA/MFA) pour limiter les risques. »</a:t>
            </a:r>
            <a:endParaRPr lang="fr-FR" dirty="0"/>
          </a:p>
        </p:txBody>
      </p:sp>
      <p:sp>
        <p:nvSpPr>
          <p:cNvPr id="10" name="Bulle narrative : rectangle à coins arrondis 9">
            <a:extLst>
              <a:ext uri="{FF2B5EF4-FFF2-40B4-BE49-F238E27FC236}">
                <a16:creationId xmlns:a16="http://schemas.microsoft.com/office/drawing/2014/main" id="{25A26C08-B22F-654E-67BE-00A7381BBB4F}"/>
              </a:ext>
            </a:extLst>
          </p:cNvPr>
          <p:cNvSpPr/>
          <p:nvPr/>
        </p:nvSpPr>
        <p:spPr>
          <a:xfrm>
            <a:off x="276045" y="3848699"/>
            <a:ext cx="4721525" cy="1875541"/>
          </a:xfrm>
          <a:prstGeom prst="wedgeRoundRectCallout">
            <a:avLst>
              <a:gd name="adj1" fmla="val 31090"/>
              <a:gd name="adj2" fmla="val 6808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fr-FR" b="1" dirty="0" err="1"/>
              <a:t>Tarah</a:t>
            </a:r>
            <a:r>
              <a:rPr lang="fr-FR" b="1" dirty="0"/>
              <a:t> Wheeler </a:t>
            </a:r>
            <a:r>
              <a:rPr lang="fr-FR" i="1" dirty="0"/>
              <a:t>« On demande aux utilisateurs de créer des mots de passe ‘complexes’, mais on ne leur explique jamais pourquoi. Résultat : ils utilisent ‘Password123!’ et se sentent en sécurité. La complexité sans contexte est inutile. »</a:t>
            </a:r>
            <a:endParaRPr lang="fr-FR" dirty="0"/>
          </a:p>
        </p:txBody>
      </p:sp>
      <p:sp>
        <p:nvSpPr>
          <p:cNvPr id="11" name="Bulle narrative : rectangle à coins arrondis 10">
            <a:extLst>
              <a:ext uri="{FF2B5EF4-FFF2-40B4-BE49-F238E27FC236}">
                <a16:creationId xmlns:a16="http://schemas.microsoft.com/office/drawing/2014/main" id="{04FD7CEA-40AD-2C96-D01B-B32A9ACD8684}"/>
              </a:ext>
            </a:extLst>
          </p:cNvPr>
          <p:cNvSpPr/>
          <p:nvPr/>
        </p:nvSpPr>
        <p:spPr>
          <a:xfrm>
            <a:off x="7194432" y="3848699"/>
            <a:ext cx="4820728" cy="1971750"/>
          </a:xfrm>
          <a:prstGeom prst="wedgeRoundRectCallout">
            <a:avLst>
              <a:gd name="adj1" fmla="val -20722"/>
              <a:gd name="adj2" fmla="val 5900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b="1" dirty="0"/>
              <a:t>Katie </a:t>
            </a:r>
            <a:r>
              <a:rPr lang="fr-FR" b="1" dirty="0" err="1"/>
              <a:t>Moussouris</a:t>
            </a:r>
            <a:r>
              <a:rPr lang="fr-FR" b="1" dirty="0"/>
              <a:t> </a:t>
            </a:r>
          </a:p>
          <a:p>
            <a:r>
              <a:rPr lang="fr-FR" i="1" dirty="0"/>
              <a:t>« Les mots de passe sont comme des serrures : ils ne protègent que contre les voleurs amateurs. Les professionnels trouveront toujours un moyen de les contourner. La vraie question est : comment rendre leur travail plus difficile ? »</a:t>
            </a:r>
            <a:endParaRPr lang="fr-FR" dirty="0"/>
          </a:p>
        </p:txBody>
      </p:sp>
      <p:pic>
        <p:nvPicPr>
          <p:cNvPr id="1030" name="Picture 6">
            <a:extLst>
              <a:ext uri="{FF2B5EF4-FFF2-40B4-BE49-F238E27FC236}">
                <a16:creationId xmlns:a16="http://schemas.microsoft.com/office/drawing/2014/main" id="{7739CDB2-A268-241A-04D7-073119EBA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6468" y="5253576"/>
            <a:ext cx="90487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C71A2560-D34D-5A8D-70AF-7CFBEBD174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2796" y="5477834"/>
            <a:ext cx="90487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4C7C5A0-84BD-AF80-0C9D-91640EB05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4657" y="2397440"/>
            <a:ext cx="90487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2C27E56B-99E2-A828-C18D-43A8FEAEE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5132" y="2863955"/>
            <a:ext cx="90487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5184E280-4326-00E3-EB90-94FC5DD4A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9013" y="2676480"/>
            <a:ext cx="904875" cy="147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1442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992640-DBBE-9F88-C736-E4A047B77795}"/>
              </a:ext>
            </a:extLst>
          </p:cNvPr>
          <p:cNvSpPr>
            <a:spLocks noGrp="1"/>
          </p:cNvSpPr>
          <p:nvPr>
            <p:ph type="title"/>
          </p:nvPr>
        </p:nvSpPr>
        <p:spPr/>
        <p:txBody>
          <a:bodyPr/>
          <a:lstStyle/>
          <a:p>
            <a:r>
              <a:rPr lang="fr-FR" dirty="0"/>
              <a:t>Ai-je été piraté ?</a:t>
            </a:r>
          </a:p>
        </p:txBody>
      </p:sp>
      <p:sp>
        <p:nvSpPr>
          <p:cNvPr id="3" name="Espace réservé du contenu 2">
            <a:extLst>
              <a:ext uri="{FF2B5EF4-FFF2-40B4-BE49-F238E27FC236}">
                <a16:creationId xmlns:a16="http://schemas.microsoft.com/office/drawing/2014/main" id="{40B3DD3F-3C99-E390-5C89-0B6B06FE6015}"/>
              </a:ext>
            </a:extLst>
          </p:cNvPr>
          <p:cNvSpPr>
            <a:spLocks noGrp="1"/>
          </p:cNvSpPr>
          <p:nvPr>
            <p:ph idx="1"/>
          </p:nvPr>
        </p:nvSpPr>
        <p:spPr/>
        <p:txBody>
          <a:bodyPr>
            <a:normAutofit/>
          </a:bodyPr>
          <a:lstStyle/>
          <a:p>
            <a:pPr marL="0" indent="0">
              <a:buNone/>
            </a:pPr>
            <a:r>
              <a:rPr lang="fr-FR" dirty="0"/>
              <a:t>Tester votre mail sur le </a:t>
            </a:r>
            <a:r>
              <a:rPr lang="fr-FR"/>
              <a:t>site « have </a:t>
            </a:r>
            <a:r>
              <a:rPr lang="fr-FR" dirty="0"/>
              <a:t>i </a:t>
            </a:r>
            <a:r>
              <a:rPr lang="fr-FR"/>
              <a:t>been pwned »:</a:t>
            </a:r>
            <a:endParaRPr lang="fr-FR" dirty="0"/>
          </a:p>
          <a:p>
            <a:pPr marL="0" indent="0">
              <a:buNone/>
            </a:pPr>
            <a:r>
              <a:rPr lang="fr-FR" dirty="0"/>
              <a:t> </a:t>
            </a:r>
            <a:r>
              <a:rPr lang="fr-FR" dirty="0">
                <a:hlinkClick r:id="rId2"/>
              </a:rPr>
              <a:t>https://haveibeenpwned.com/</a:t>
            </a:r>
            <a:endParaRPr lang="fr-FR" dirty="0"/>
          </a:p>
        </p:txBody>
      </p:sp>
    </p:spTree>
    <p:extLst>
      <p:ext uri="{BB962C8B-B14F-4D97-AF65-F5344CB8AC3E}">
        <p14:creationId xmlns:p14="http://schemas.microsoft.com/office/powerpoint/2010/main" val="3847323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886FB5-EA79-6B42-5355-0D193434A5FA}"/>
              </a:ext>
            </a:extLst>
          </p:cNvPr>
          <p:cNvSpPr>
            <a:spLocks noGrp="1"/>
          </p:cNvSpPr>
          <p:nvPr>
            <p:ph type="title"/>
          </p:nvPr>
        </p:nvSpPr>
        <p:spPr/>
        <p:txBody>
          <a:bodyPr/>
          <a:lstStyle/>
          <a:p>
            <a:r>
              <a:rPr lang="fr-FR" dirty="0"/>
              <a:t>Ressources</a:t>
            </a:r>
          </a:p>
        </p:txBody>
      </p:sp>
      <p:sp>
        <p:nvSpPr>
          <p:cNvPr id="3" name="Espace réservé du contenu 2">
            <a:extLst>
              <a:ext uri="{FF2B5EF4-FFF2-40B4-BE49-F238E27FC236}">
                <a16:creationId xmlns:a16="http://schemas.microsoft.com/office/drawing/2014/main" id="{99C14318-DE85-8728-97F3-A0E2C8DF1D50}"/>
              </a:ext>
            </a:extLst>
          </p:cNvPr>
          <p:cNvSpPr>
            <a:spLocks noGrp="1"/>
          </p:cNvSpPr>
          <p:nvPr>
            <p:ph idx="1"/>
          </p:nvPr>
        </p:nvSpPr>
        <p:spPr/>
        <p:txBody>
          <a:bodyPr>
            <a:normAutofit lnSpcReduction="10000"/>
          </a:bodyPr>
          <a:lstStyle/>
          <a:p>
            <a:pPr marL="0" indent="0">
              <a:buNone/>
            </a:pPr>
            <a:r>
              <a:rPr lang="fr-FR" dirty="0"/>
              <a:t>String </a:t>
            </a:r>
            <a:r>
              <a:rPr lang="fr-FR" dirty="0" err="1"/>
              <a:t>theory</a:t>
            </a:r>
            <a:endParaRPr lang="fr-FR" dirty="0"/>
          </a:p>
          <a:p>
            <a:pPr marL="0" indent="0">
              <a:buNone/>
            </a:pPr>
            <a:r>
              <a:rPr lang="fr-FR" dirty="0"/>
              <a:t>Le hachage : </a:t>
            </a:r>
            <a:r>
              <a:rPr lang="fr-FR" dirty="0">
                <a:hlinkClick r:id="rId2"/>
              </a:rPr>
              <a:t>https://www.youtube.com/watch?v=rO5aQzgKOs0</a:t>
            </a:r>
            <a:r>
              <a:rPr lang="fr-FR" dirty="0"/>
              <a:t> (5’33)</a:t>
            </a:r>
          </a:p>
          <a:p>
            <a:pPr marL="0" indent="0">
              <a:buNone/>
            </a:pPr>
            <a:endParaRPr lang="fr-FR" dirty="0"/>
          </a:p>
          <a:p>
            <a:pPr marL="0" indent="0">
              <a:buNone/>
            </a:pPr>
            <a:r>
              <a:rPr lang="fr-FR" dirty="0"/>
              <a:t>OWASP : </a:t>
            </a:r>
          </a:p>
          <a:p>
            <a:pPr marL="0" indent="0">
              <a:buNone/>
            </a:pPr>
            <a:r>
              <a:rPr lang="fr-FR" dirty="0">
                <a:hlinkClick r:id="rId3"/>
              </a:rPr>
              <a:t>https://cheatsheetseries.owasp.org/cheatsheets/Password_Storage_Cheat_Sheet.html</a:t>
            </a:r>
            <a:endParaRPr lang="fr-FR" dirty="0"/>
          </a:p>
          <a:p>
            <a:pPr marL="0" indent="0">
              <a:buNone/>
            </a:pPr>
            <a:endParaRPr lang="fr-FR" dirty="0"/>
          </a:p>
          <a:p>
            <a:pPr marL="0" indent="0">
              <a:buNone/>
            </a:pPr>
            <a:r>
              <a:rPr lang="fr-FR" dirty="0" err="1"/>
              <a:t>Cyberini</a:t>
            </a:r>
            <a:r>
              <a:rPr lang="fr-FR" dirty="0"/>
              <a:t> : </a:t>
            </a:r>
          </a:p>
          <a:p>
            <a:pPr marL="0" indent="0">
              <a:buNone/>
            </a:pPr>
            <a:r>
              <a:rPr lang="fr-FR" dirty="0">
                <a:hlinkClick r:id="rId4"/>
              </a:rPr>
              <a:t>https://cyberini.com/</a:t>
            </a:r>
            <a:endParaRPr lang="fr-FR" dirty="0"/>
          </a:p>
          <a:p>
            <a:pPr marL="0" indent="0">
              <a:buNone/>
            </a:pPr>
            <a:endParaRPr lang="fr-FR" dirty="0"/>
          </a:p>
          <a:p>
            <a:pPr marL="0" indent="0">
              <a:buNone/>
            </a:pPr>
            <a:endParaRPr lang="fr-FR" dirty="0"/>
          </a:p>
        </p:txBody>
      </p:sp>
    </p:spTree>
    <p:extLst>
      <p:ext uri="{BB962C8B-B14F-4D97-AF65-F5344CB8AC3E}">
        <p14:creationId xmlns:p14="http://schemas.microsoft.com/office/powerpoint/2010/main" val="2753472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F5226-2DE9-BE27-E7E6-AFC48F582205}"/>
              </a:ext>
            </a:extLst>
          </p:cNvPr>
          <p:cNvSpPr>
            <a:spLocks noGrp="1"/>
          </p:cNvSpPr>
          <p:nvPr>
            <p:ph type="title"/>
          </p:nvPr>
        </p:nvSpPr>
        <p:spPr/>
        <p:txBody>
          <a:bodyPr/>
          <a:lstStyle/>
          <a:p>
            <a:r>
              <a:rPr lang="fr-FR" dirty="0"/>
              <a:t>Mots de passe, taille et complexité</a:t>
            </a:r>
          </a:p>
        </p:txBody>
      </p:sp>
      <p:sp>
        <p:nvSpPr>
          <p:cNvPr id="3" name="Espace réservé du contenu 2">
            <a:extLst>
              <a:ext uri="{FF2B5EF4-FFF2-40B4-BE49-F238E27FC236}">
                <a16:creationId xmlns:a16="http://schemas.microsoft.com/office/drawing/2014/main" id="{705268C3-C766-2ADD-F63B-C44EFD794298}"/>
              </a:ext>
            </a:extLst>
          </p:cNvPr>
          <p:cNvSpPr>
            <a:spLocks noGrp="1"/>
          </p:cNvSpPr>
          <p:nvPr>
            <p:ph idx="1"/>
          </p:nvPr>
        </p:nvSpPr>
        <p:spPr>
          <a:xfrm>
            <a:off x="1095585" y="1656969"/>
            <a:ext cx="9476621" cy="4195481"/>
          </a:xfrm>
        </p:spPr>
        <p:txBody>
          <a:bodyPr>
            <a:normAutofit/>
          </a:bodyPr>
          <a:lstStyle/>
          <a:p>
            <a:pPr>
              <a:lnSpc>
                <a:spcPct val="120000"/>
              </a:lnSpc>
            </a:pPr>
            <a:r>
              <a:rPr lang="fr-FR" dirty="0">
                <a:latin typeface="Consolas" panose="020B0609020204030204" pitchFamily="49" charset="0"/>
              </a:rPr>
              <a:t>Relation entre la taille et la complexité du déchiffrement	</a:t>
            </a:r>
          </a:p>
          <a:p>
            <a:pPr lvl="1"/>
            <a:r>
              <a:rPr lang="fr-FR" dirty="0">
                <a:latin typeface="Consolas" panose="020B0609020204030204" pitchFamily="49" charset="0"/>
              </a:rPr>
              <a:t>Principes : nombre de combinaisons :</a:t>
            </a:r>
          </a:p>
          <a:p>
            <a:pPr marL="457200" lvl="1" indent="0">
              <a:buNone/>
            </a:pPr>
            <a:r>
              <a:rPr lang="fr-FR" dirty="0">
                <a:latin typeface="Consolas" panose="020B0609020204030204" pitchFamily="49" charset="0"/>
              </a:rPr>
              <a:t> </a:t>
            </a:r>
            <a:r>
              <a:rPr lang="fr-FR" dirty="0" err="1">
                <a:latin typeface="Consolas" panose="020B0609020204030204" pitchFamily="49" charset="0"/>
              </a:rPr>
              <a:t>dictionnaire</a:t>
            </a:r>
            <a:r>
              <a:rPr lang="fr-FR" baseline="30000" dirty="0" err="1">
                <a:latin typeface="Consolas" panose="020B0609020204030204" pitchFamily="49" charset="0"/>
              </a:rPr>
              <a:t>taille</a:t>
            </a:r>
            <a:endParaRPr lang="fr-FR" baseline="30000" dirty="0">
              <a:latin typeface="Consolas" panose="020B0609020204030204" pitchFamily="49" charset="0"/>
            </a:endParaRPr>
          </a:p>
          <a:p>
            <a:pPr marL="457200" lvl="1" indent="0">
              <a:buNone/>
            </a:pPr>
            <a:endParaRPr lang="fr-FR" baseline="30000" dirty="0">
              <a:latin typeface="Consolas" panose="020B0609020204030204" pitchFamily="49" charset="0"/>
            </a:endParaRPr>
          </a:p>
          <a:p>
            <a:pPr lvl="3"/>
            <a:endParaRPr lang="fr-FR" dirty="0">
              <a:latin typeface="Consolas" panose="020B0609020204030204" pitchFamily="49" charset="0"/>
            </a:endParaRPr>
          </a:p>
        </p:txBody>
      </p:sp>
      <p:graphicFrame>
        <p:nvGraphicFramePr>
          <p:cNvPr id="7" name="Tableau 6">
            <a:extLst>
              <a:ext uri="{FF2B5EF4-FFF2-40B4-BE49-F238E27FC236}">
                <a16:creationId xmlns:a16="http://schemas.microsoft.com/office/drawing/2014/main" id="{E6A0F227-4C29-833F-341D-C75E9A2D575B}"/>
              </a:ext>
            </a:extLst>
          </p:cNvPr>
          <p:cNvGraphicFramePr>
            <a:graphicFrameLocks noGrp="1"/>
          </p:cNvGraphicFramePr>
          <p:nvPr>
            <p:extLst>
              <p:ext uri="{D42A27DB-BD31-4B8C-83A1-F6EECF244321}">
                <p14:modId xmlns:p14="http://schemas.microsoft.com/office/powerpoint/2010/main" val="1021874817"/>
              </p:ext>
            </p:extLst>
          </p:nvPr>
        </p:nvGraphicFramePr>
        <p:xfrm>
          <a:off x="1095585" y="3975873"/>
          <a:ext cx="10515600" cy="2298533"/>
        </p:xfrm>
        <a:graphic>
          <a:graphicData uri="http://schemas.openxmlformats.org/drawingml/2006/table">
            <a:tbl>
              <a:tblPr>
                <a:tableStyleId>{5C22544A-7EE6-4342-B048-85BDC9FD1C3A}</a:tableStyleId>
              </a:tblPr>
              <a:tblGrid>
                <a:gridCol w="2109426">
                  <a:extLst>
                    <a:ext uri="{9D8B030D-6E8A-4147-A177-3AD203B41FA5}">
                      <a16:colId xmlns:a16="http://schemas.microsoft.com/office/drawing/2014/main" val="164689567"/>
                    </a:ext>
                  </a:extLst>
                </a:gridCol>
                <a:gridCol w="1236016">
                  <a:extLst>
                    <a:ext uri="{9D8B030D-6E8A-4147-A177-3AD203B41FA5}">
                      <a16:colId xmlns:a16="http://schemas.microsoft.com/office/drawing/2014/main" val="824881321"/>
                    </a:ext>
                  </a:extLst>
                </a:gridCol>
                <a:gridCol w="1504031">
                  <a:extLst>
                    <a:ext uri="{9D8B030D-6E8A-4147-A177-3AD203B41FA5}">
                      <a16:colId xmlns:a16="http://schemas.microsoft.com/office/drawing/2014/main" val="3665176914"/>
                    </a:ext>
                  </a:extLst>
                </a:gridCol>
                <a:gridCol w="5666127">
                  <a:extLst>
                    <a:ext uri="{9D8B030D-6E8A-4147-A177-3AD203B41FA5}">
                      <a16:colId xmlns:a16="http://schemas.microsoft.com/office/drawing/2014/main" val="3550667551"/>
                    </a:ext>
                  </a:extLst>
                </a:gridCol>
              </a:tblGrid>
              <a:tr h="397649">
                <a:tc>
                  <a:txBody>
                    <a:bodyPr/>
                    <a:lstStyle/>
                    <a:p>
                      <a:pPr algn="ctr" fontAlgn="b">
                        <a:buNone/>
                      </a:pPr>
                      <a:r>
                        <a:rPr lang="fr-FR" sz="2400" u="none" strike="noStrike" dirty="0">
                          <a:solidFill>
                            <a:schemeClr val="bg1"/>
                          </a:solidFill>
                          <a:effectLst/>
                        </a:rPr>
                        <a:t>Dictionnaire</a:t>
                      </a:r>
                      <a:endParaRPr lang="fr-FR" sz="2400" b="1" i="0" u="none" strike="noStrike" dirty="0">
                        <a:solidFill>
                          <a:schemeClr val="bg1"/>
                        </a:solidFill>
                        <a:effectLst/>
                        <a:latin typeface="Calibri" panose="020F0502020204030204" pitchFamily="34" charset="0"/>
                      </a:endParaRPr>
                    </a:p>
                  </a:txBody>
                  <a:tcPr marL="9468" marR="9468" marT="9468" marB="0" anchor="b">
                    <a:solidFill>
                      <a:schemeClr val="accent1">
                        <a:lumMod val="75000"/>
                      </a:schemeClr>
                    </a:solidFill>
                  </a:tcPr>
                </a:tc>
                <a:tc>
                  <a:txBody>
                    <a:bodyPr/>
                    <a:lstStyle/>
                    <a:p>
                      <a:pPr algn="ctr" fontAlgn="b">
                        <a:buNone/>
                      </a:pPr>
                      <a:r>
                        <a:rPr lang="fr-FR" sz="2400" u="none" strike="noStrike">
                          <a:solidFill>
                            <a:schemeClr val="bg1"/>
                          </a:solidFill>
                          <a:effectLst/>
                        </a:rPr>
                        <a:t>nbCarac</a:t>
                      </a:r>
                      <a:endParaRPr lang="fr-FR" sz="2400" b="1" i="0" u="none" strike="noStrike">
                        <a:solidFill>
                          <a:schemeClr val="bg1"/>
                        </a:solidFill>
                        <a:effectLst/>
                        <a:latin typeface="Calibri" panose="020F0502020204030204" pitchFamily="34" charset="0"/>
                      </a:endParaRPr>
                    </a:p>
                  </a:txBody>
                  <a:tcPr marL="9468" marR="9468" marT="9468" marB="0" anchor="b">
                    <a:solidFill>
                      <a:schemeClr val="accent1">
                        <a:lumMod val="75000"/>
                      </a:schemeClr>
                    </a:solidFill>
                  </a:tcPr>
                </a:tc>
                <a:tc>
                  <a:txBody>
                    <a:bodyPr/>
                    <a:lstStyle/>
                    <a:p>
                      <a:pPr algn="ctr" fontAlgn="b">
                        <a:buNone/>
                      </a:pPr>
                      <a:r>
                        <a:rPr lang="fr-FR" sz="2400" u="none" strike="noStrike">
                          <a:solidFill>
                            <a:schemeClr val="bg1"/>
                          </a:solidFill>
                          <a:effectLst/>
                        </a:rPr>
                        <a:t>Exemple</a:t>
                      </a:r>
                      <a:endParaRPr lang="fr-FR" sz="2400" b="1" i="0" u="none" strike="noStrike">
                        <a:solidFill>
                          <a:schemeClr val="bg1"/>
                        </a:solidFill>
                        <a:effectLst/>
                        <a:latin typeface="Calibri" panose="020F0502020204030204" pitchFamily="34" charset="0"/>
                      </a:endParaRPr>
                    </a:p>
                  </a:txBody>
                  <a:tcPr marL="9468" marR="9468" marT="9468" marB="0" anchor="b">
                    <a:solidFill>
                      <a:schemeClr val="accent1">
                        <a:lumMod val="75000"/>
                      </a:schemeClr>
                    </a:solidFill>
                  </a:tcPr>
                </a:tc>
                <a:tc>
                  <a:txBody>
                    <a:bodyPr/>
                    <a:lstStyle/>
                    <a:p>
                      <a:pPr algn="ctr" fontAlgn="b">
                        <a:buNone/>
                      </a:pPr>
                      <a:r>
                        <a:rPr lang="fr-FR" sz="2400" u="none" strike="noStrike" dirty="0">
                          <a:solidFill>
                            <a:schemeClr val="bg1"/>
                          </a:solidFill>
                          <a:effectLst/>
                        </a:rPr>
                        <a:t>Nb combinaisons</a:t>
                      </a:r>
                      <a:endParaRPr lang="fr-FR" sz="2400" b="1" i="0" u="none" strike="noStrike" dirty="0">
                        <a:solidFill>
                          <a:schemeClr val="bg1"/>
                        </a:solidFill>
                        <a:effectLst/>
                        <a:latin typeface="Calibri" panose="020F0502020204030204" pitchFamily="34" charset="0"/>
                      </a:endParaRPr>
                    </a:p>
                  </a:txBody>
                  <a:tcPr marL="9468" marR="9468" marT="9468" marB="0" anchor="b">
                    <a:solidFill>
                      <a:schemeClr val="accent1">
                        <a:lumMod val="75000"/>
                      </a:schemeClr>
                    </a:solidFill>
                  </a:tcPr>
                </a:tc>
                <a:extLst>
                  <a:ext uri="{0D108BD9-81ED-4DB2-BD59-A6C34878D82A}">
                    <a16:rowId xmlns:a16="http://schemas.microsoft.com/office/drawing/2014/main" val="1494337115"/>
                  </a:ext>
                </a:extLst>
              </a:tr>
              <a:tr h="331374">
                <a:tc>
                  <a:txBody>
                    <a:bodyPr/>
                    <a:lstStyle/>
                    <a:p>
                      <a:pPr algn="l" fontAlgn="b">
                        <a:buNone/>
                      </a:pPr>
                      <a:r>
                        <a:rPr lang="fr-FR" sz="2000" u="none" strike="noStrike">
                          <a:effectLst/>
                        </a:rPr>
                        <a:t>10 chiffres (0..9)</a:t>
                      </a:r>
                      <a:endParaRPr lang="fr-FR" sz="2000" b="0" i="0" u="none" strike="noStrike">
                        <a:solidFill>
                          <a:srgbClr val="000000"/>
                        </a:solidFill>
                        <a:effectLst/>
                        <a:latin typeface="Calibri" panose="020F0502020204030204" pitchFamily="34" charset="0"/>
                      </a:endParaRPr>
                    </a:p>
                  </a:txBody>
                  <a:tcPr marL="9468" marR="9468" marT="9468" marB="0" anchor="b"/>
                </a:tc>
                <a:tc>
                  <a:txBody>
                    <a:bodyPr/>
                    <a:lstStyle/>
                    <a:p>
                      <a:pPr algn="ctr" fontAlgn="b">
                        <a:buNone/>
                      </a:pPr>
                      <a:r>
                        <a:rPr lang="fr-FR" sz="2000" u="none" strike="noStrike">
                          <a:effectLst/>
                        </a:rPr>
                        <a:t>4</a:t>
                      </a:r>
                      <a:endParaRPr lang="fr-FR" sz="2000" b="0" i="0" u="none" strike="noStrike">
                        <a:solidFill>
                          <a:srgbClr val="000000"/>
                        </a:solidFill>
                        <a:effectLst/>
                        <a:latin typeface="Calibri" panose="020F0502020204030204" pitchFamily="34" charset="0"/>
                      </a:endParaRPr>
                    </a:p>
                  </a:txBody>
                  <a:tcPr marL="9468" marR="9468" marT="9468" marB="0" anchor="b"/>
                </a:tc>
                <a:tc>
                  <a:txBody>
                    <a:bodyPr/>
                    <a:lstStyle/>
                    <a:p>
                      <a:pPr algn="ctr" fontAlgn="b">
                        <a:buNone/>
                      </a:pPr>
                      <a:r>
                        <a:rPr lang="fr-FR" sz="2000" u="none" strike="noStrike">
                          <a:effectLst/>
                        </a:rPr>
                        <a:t>1234</a:t>
                      </a:r>
                      <a:endParaRPr lang="fr-FR" sz="2000" b="0" i="0" u="none" strike="noStrike">
                        <a:solidFill>
                          <a:srgbClr val="000000"/>
                        </a:solidFill>
                        <a:effectLst/>
                        <a:latin typeface="Calibri" panose="020F0502020204030204" pitchFamily="34" charset="0"/>
                      </a:endParaRPr>
                    </a:p>
                  </a:txBody>
                  <a:tcPr marL="9468" marR="9468" marT="9468" marB="0" anchor="b"/>
                </a:tc>
                <a:tc>
                  <a:txBody>
                    <a:bodyPr/>
                    <a:lstStyle/>
                    <a:p>
                      <a:pPr algn="l" fontAlgn="b">
                        <a:buNone/>
                      </a:pPr>
                      <a:r>
                        <a:rPr lang="fr-FR" sz="2000" u="none" strike="noStrike" dirty="0">
                          <a:effectLst/>
                        </a:rPr>
                        <a:t>10^4 = 10000                                       ~       durée : 3 mn</a:t>
                      </a:r>
                      <a:endParaRPr lang="fr-FR" sz="2000" b="0" i="0" u="none" strike="noStrike" dirty="0">
                        <a:solidFill>
                          <a:srgbClr val="000000"/>
                        </a:solidFill>
                        <a:effectLst/>
                        <a:latin typeface="Calibri" panose="020F0502020204030204" pitchFamily="34" charset="0"/>
                      </a:endParaRPr>
                    </a:p>
                  </a:txBody>
                  <a:tcPr marL="9468" marR="9468" marT="9468" marB="0" anchor="b"/>
                </a:tc>
                <a:extLst>
                  <a:ext uri="{0D108BD9-81ED-4DB2-BD59-A6C34878D82A}">
                    <a16:rowId xmlns:a16="http://schemas.microsoft.com/office/drawing/2014/main" val="179528293"/>
                  </a:ext>
                </a:extLst>
              </a:tr>
              <a:tr h="615409">
                <a:tc>
                  <a:txBody>
                    <a:bodyPr/>
                    <a:lstStyle/>
                    <a:p>
                      <a:pPr algn="l" fontAlgn="b">
                        <a:buNone/>
                      </a:pPr>
                      <a:r>
                        <a:rPr lang="fr-FR" sz="2000" u="none" strike="noStrike" dirty="0">
                          <a:effectLst/>
                        </a:rPr>
                        <a:t>96 caractères (0..9,a..z,A..Z,ponct)</a:t>
                      </a:r>
                      <a:endParaRPr lang="fr-FR" sz="2000" b="0" i="0" u="none" strike="noStrike" dirty="0">
                        <a:solidFill>
                          <a:srgbClr val="000000"/>
                        </a:solidFill>
                        <a:effectLst/>
                        <a:latin typeface="Calibri" panose="020F0502020204030204" pitchFamily="34" charset="0"/>
                      </a:endParaRPr>
                    </a:p>
                  </a:txBody>
                  <a:tcPr marL="9468" marR="9468" marT="9468" marB="0" anchor="b"/>
                </a:tc>
                <a:tc>
                  <a:txBody>
                    <a:bodyPr/>
                    <a:lstStyle/>
                    <a:p>
                      <a:pPr algn="ctr" fontAlgn="b">
                        <a:buNone/>
                      </a:pPr>
                      <a:r>
                        <a:rPr lang="fr-FR" sz="2000" u="none" strike="noStrike" dirty="0">
                          <a:effectLst/>
                        </a:rPr>
                        <a:t>4</a:t>
                      </a:r>
                      <a:endParaRPr lang="fr-FR" sz="2000" b="0" i="0" u="none" strike="noStrike" dirty="0">
                        <a:solidFill>
                          <a:srgbClr val="000000"/>
                        </a:solidFill>
                        <a:effectLst/>
                        <a:latin typeface="Calibri" panose="020F0502020204030204" pitchFamily="34" charset="0"/>
                      </a:endParaRPr>
                    </a:p>
                  </a:txBody>
                  <a:tcPr marL="9468" marR="9468" marT="9468" marB="0" anchor="b"/>
                </a:tc>
                <a:tc>
                  <a:txBody>
                    <a:bodyPr/>
                    <a:lstStyle/>
                    <a:p>
                      <a:pPr algn="ctr" fontAlgn="b">
                        <a:buNone/>
                      </a:pPr>
                      <a:r>
                        <a:rPr lang="fr-FR" sz="2000" u="none" strike="noStrike">
                          <a:effectLst/>
                        </a:rPr>
                        <a:t>ab1#</a:t>
                      </a:r>
                      <a:endParaRPr lang="fr-FR" sz="2000" b="0" i="0" u="none" strike="noStrike">
                        <a:solidFill>
                          <a:srgbClr val="000000"/>
                        </a:solidFill>
                        <a:effectLst/>
                        <a:latin typeface="Calibri" panose="020F0502020204030204" pitchFamily="34" charset="0"/>
                      </a:endParaRPr>
                    </a:p>
                  </a:txBody>
                  <a:tcPr marL="9468" marR="9468" marT="9468" marB="0" anchor="b"/>
                </a:tc>
                <a:tc>
                  <a:txBody>
                    <a:bodyPr/>
                    <a:lstStyle/>
                    <a:p>
                      <a:pPr algn="l" fontAlgn="b">
                        <a:buNone/>
                      </a:pPr>
                      <a:r>
                        <a:rPr lang="fr-FR" sz="2000" u="none" strike="noStrike" dirty="0">
                          <a:effectLst/>
                        </a:rPr>
                        <a:t>96^4 = 84 934 656                               ~   durée : 35 mn</a:t>
                      </a:r>
                      <a:endParaRPr lang="fr-FR" sz="2000" b="0" i="0" u="none" strike="noStrike" dirty="0">
                        <a:solidFill>
                          <a:srgbClr val="000000"/>
                        </a:solidFill>
                        <a:effectLst/>
                        <a:latin typeface="Calibri" panose="020F0502020204030204" pitchFamily="34" charset="0"/>
                      </a:endParaRPr>
                    </a:p>
                  </a:txBody>
                  <a:tcPr marL="9468" marR="9468" marT="9468" marB="0" anchor="b"/>
                </a:tc>
                <a:extLst>
                  <a:ext uri="{0D108BD9-81ED-4DB2-BD59-A6C34878D82A}">
                    <a16:rowId xmlns:a16="http://schemas.microsoft.com/office/drawing/2014/main" val="508171494"/>
                  </a:ext>
                </a:extLst>
              </a:tr>
              <a:tr h="331374">
                <a:tc>
                  <a:txBody>
                    <a:bodyPr/>
                    <a:lstStyle/>
                    <a:p>
                      <a:pPr algn="l" fontAlgn="b">
                        <a:buNone/>
                      </a:pPr>
                      <a:r>
                        <a:rPr lang="fr-FR" sz="2000" u="none" strike="noStrike">
                          <a:effectLst/>
                        </a:rPr>
                        <a:t>10 chiffres (0..9)</a:t>
                      </a:r>
                      <a:endParaRPr lang="fr-FR" sz="2000" b="0" i="0" u="none" strike="noStrike">
                        <a:solidFill>
                          <a:srgbClr val="000000"/>
                        </a:solidFill>
                        <a:effectLst/>
                        <a:latin typeface="Calibri" panose="020F0502020204030204" pitchFamily="34" charset="0"/>
                      </a:endParaRPr>
                    </a:p>
                  </a:txBody>
                  <a:tcPr marL="9468" marR="9468" marT="9468" marB="0" anchor="b"/>
                </a:tc>
                <a:tc>
                  <a:txBody>
                    <a:bodyPr/>
                    <a:lstStyle/>
                    <a:p>
                      <a:pPr algn="ctr" fontAlgn="b">
                        <a:buNone/>
                      </a:pPr>
                      <a:r>
                        <a:rPr lang="fr-FR" sz="2000" u="none" strike="noStrike">
                          <a:effectLst/>
                        </a:rPr>
                        <a:t>8</a:t>
                      </a:r>
                      <a:endParaRPr lang="fr-FR" sz="2000" b="0" i="0" u="none" strike="noStrike">
                        <a:solidFill>
                          <a:srgbClr val="000000"/>
                        </a:solidFill>
                        <a:effectLst/>
                        <a:latin typeface="Calibri" panose="020F0502020204030204" pitchFamily="34" charset="0"/>
                      </a:endParaRPr>
                    </a:p>
                  </a:txBody>
                  <a:tcPr marL="9468" marR="9468" marT="9468" marB="0" anchor="b"/>
                </a:tc>
                <a:tc>
                  <a:txBody>
                    <a:bodyPr/>
                    <a:lstStyle/>
                    <a:p>
                      <a:pPr algn="ctr" fontAlgn="b">
                        <a:buNone/>
                      </a:pPr>
                      <a:r>
                        <a:rPr lang="fr-FR" sz="2000" u="none" strike="noStrike">
                          <a:effectLst/>
                        </a:rPr>
                        <a:t>12345678</a:t>
                      </a:r>
                      <a:endParaRPr lang="fr-FR" sz="2000" b="0" i="0" u="none" strike="noStrike">
                        <a:solidFill>
                          <a:srgbClr val="000000"/>
                        </a:solidFill>
                        <a:effectLst/>
                        <a:latin typeface="Calibri" panose="020F0502020204030204" pitchFamily="34" charset="0"/>
                      </a:endParaRPr>
                    </a:p>
                  </a:txBody>
                  <a:tcPr marL="9468" marR="9468" marT="9468" marB="0" anchor="b"/>
                </a:tc>
                <a:tc>
                  <a:txBody>
                    <a:bodyPr/>
                    <a:lstStyle/>
                    <a:p>
                      <a:pPr algn="l" fontAlgn="b">
                        <a:buNone/>
                      </a:pPr>
                      <a:r>
                        <a:rPr lang="fr-FR" sz="2000" u="none" strike="noStrike">
                          <a:effectLst/>
                        </a:rPr>
                        <a:t>10^8 = 100 000 000</a:t>
                      </a:r>
                      <a:endParaRPr lang="fr-FR" sz="2000" b="0" i="0" u="none" strike="noStrike">
                        <a:solidFill>
                          <a:srgbClr val="000000"/>
                        </a:solidFill>
                        <a:effectLst/>
                        <a:latin typeface="Calibri" panose="020F0502020204030204" pitchFamily="34" charset="0"/>
                      </a:endParaRPr>
                    </a:p>
                  </a:txBody>
                  <a:tcPr marL="9468" marR="9468" marT="9468" marB="0" anchor="b"/>
                </a:tc>
                <a:extLst>
                  <a:ext uri="{0D108BD9-81ED-4DB2-BD59-A6C34878D82A}">
                    <a16:rowId xmlns:a16="http://schemas.microsoft.com/office/drawing/2014/main" val="2997653609"/>
                  </a:ext>
                </a:extLst>
              </a:tr>
              <a:tr h="615409">
                <a:tc>
                  <a:txBody>
                    <a:bodyPr/>
                    <a:lstStyle/>
                    <a:p>
                      <a:pPr algn="l" fontAlgn="b">
                        <a:buNone/>
                      </a:pPr>
                      <a:r>
                        <a:rPr lang="fr-FR" sz="2000" u="none" strike="noStrike">
                          <a:effectLst/>
                        </a:rPr>
                        <a:t>96 caractères (0..9,a..z,A..Z,ponct)</a:t>
                      </a:r>
                      <a:endParaRPr lang="fr-FR" sz="2000" b="0" i="0" u="none" strike="noStrike">
                        <a:solidFill>
                          <a:srgbClr val="000000"/>
                        </a:solidFill>
                        <a:effectLst/>
                        <a:latin typeface="Calibri" panose="020F0502020204030204" pitchFamily="34" charset="0"/>
                      </a:endParaRPr>
                    </a:p>
                  </a:txBody>
                  <a:tcPr marL="9468" marR="9468" marT="9468" marB="0" anchor="b"/>
                </a:tc>
                <a:tc>
                  <a:txBody>
                    <a:bodyPr/>
                    <a:lstStyle/>
                    <a:p>
                      <a:pPr algn="ctr" fontAlgn="b">
                        <a:buNone/>
                      </a:pPr>
                      <a:r>
                        <a:rPr lang="fr-FR" sz="2000" u="none" strike="noStrike">
                          <a:effectLst/>
                        </a:rPr>
                        <a:t>8</a:t>
                      </a:r>
                      <a:endParaRPr lang="fr-FR" sz="2000" b="0" i="0" u="none" strike="noStrike">
                        <a:solidFill>
                          <a:srgbClr val="000000"/>
                        </a:solidFill>
                        <a:effectLst/>
                        <a:latin typeface="Calibri" panose="020F0502020204030204" pitchFamily="34" charset="0"/>
                      </a:endParaRPr>
                    </a:p>
                  </a:txBody>
                  <a:tcPr marL="9468" marR="9468" marT="9468" marB="0" anchor="b"/>
                </a:tc>
                <a:tc>
                  <a:txBody>
                    <a:bodyPr/>
                    <a:lstStyle/>
                    <a:p>
                      <a:pPr algn="ctr" fontAlgn="b">
                        <a:buNone/>
                      </a:pPr>
                      <a:r>
                        <a:rPr lang="fr-FR" sz="2000" u="none" strike="noStrike">
                          <a:effectLst/>
                        </a:rPr>
                        <a:t>ab1#cd!d</a:t>
                      </a:r>
                      <a:endParaRPr lang="fr-FR" sz="2000" b="0" i="0" u="none" strike="noStrike">
                        <a:solidFill>
                          <a:srgbClr val="000000"/>
                        </a:solidFill>
                        <a:effectLst/>
                        <a:latin typeface="Calibri" panose="020F0502020204030204" pitchFamily="34" charset="0"/>
                      </a:endParaRPr>
                    </a:p>
                  </a:txBody>
                  <a:tcPr marL="9468" marR="9468" marT="9468" marB="0" anchor="b"/>
                </a:tc>
                <a:tc>
                  <a:txBody>
                    <a:bodyPr/>
                    <a:lstStyle/>
                    <a:p>
                      <a:pPr algn="l" fontAlgn="b">
                        <a:buNone/>
                      </a:pPr>
                      <a:r>
                        <a:rPr lang="fr-FR" sz="2000" u="none" strike="noStrike" dirty="0">
                          <a:effectLst/>
                        </a:rPr>
                        <a:t>96^8 = 52 040 292 466 647 269 602 037 015 248 896 </a:t>
                      </a:r>
                      <a:endParaRPr lang="fr-FR" sz="2000" b="0" i="0" u="none" strike="noStrike" dirty="0">
                        <a:solidFill>
                          <a:srgbClr val="000000"/>
                        </a:solidFill>
                        <a:effectLst/>
                        <a:latin typeface="Calibri" panose="020F0502020204030204" pitchFamily="34" charset="0"/>
                      </a:endParaRPr>
                    </a:p>
                  </a:txBody>
                  <a:tcPr marL="9468" marR="9468" marT="9468" marB="0" anchor="b"/>
                </a:tc>
                <a:extLst>
                  <a:ext uri="{0D108BD9-81ED-4DB2-BD59-A6C34878D82A}">
                    <a16:rowId xmlns:a16="http://schemas.microsoft.com/office/drawing/2014/main" val="2418610748"/>
                  </a:ext>
                </a:extLst>
              </a:tr>
            </a:tbl>
          </a:graphicData>
        </a:graphic>
      </p:graphicFrame>
      <p:pic>
        <p:nvPicPr>
          <p:cNvPr id="8" name="Image 7">
            <a:hlinkClick r:id="rId2" action="ppaction://hlinkfile"/>
            <a:extLst>
              <a:ext uri="{FF2B5EF4-FFF2-40B4-BE49-F238E27FC236}">
                <a16:creationId xmlns:a16="http://schemas.microsoft.com/office/drawing/2014/main" id="{EC31DB92-93E3-0671-751D-B96420F55AC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 y="4333500"/>
            <a:ext cx="669179" cy="376873"/>
          </a:xfrm>
          <a:prstGeom prst="rect">
            <a:avLst/>
          </a:prstGeom>
        </p:spPr>
      </p:pic>
      <p:pic>
        <p:nvPicPr>
          <p:cNvPr id="9" name="Image 8">
            <a:hlinkClick r:id="rId5" action="ppaction://hlinkfile"/>
            <a:extLst>
              <a:ext uri="{FF2B5EF4-FFF2-40B4-BE49-F238E27FC236}">
                <a16:creationId xmlns:a16="http://schemas.microsoft.com/office/drawing/2014/main" id="{6B3EF2C7-9D36-DB65-048C-51ADCA0E3EB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4824355"/>
            <a:ext cx="669179" cy="376873"/>
          </a:xfrm>
          <a:prstGeom prst="rect">
            <a:avLst/>
          </a:prstGeom>
        </p:spPr>
      </p:pic>
      <p:pic>
        <p:nvPicPr>
          <p:cNvPr id="4" name="Image 3">
            <a:extLst>
              <a:ext uri="{FF2B5EF4-FFF2-40B4-BE49-F238E27FC236}">
                <a16:creationId xmlns:a16="http://schemas.microsoft.com/office/drawing/2014/main" id="{5C15DFE9-E669-6DD1-059E-47A4941F203B}"/>
              </a:ext>
            </a:extLst>
          </p:cNvPr>
          <p:cNvPicPr>
            <a:picLocks noChangeAspect="1"/>
          </p:cNvPicPr>
          <p:nvPr/>
        </p:nvPicPr>
        <p:blipFill>
          <a:blip r:embed="rId6"/>
          <a:stretch>
            <a:fillRect/>
          </a:stretch>
        </p:blipFill>
        <p:spPr>
          <a:xfrm>
            <a:off x="10649026" y="365125"/>
            <a:ext cx="962159" cy="914528"/>
          </a:xfrm>
          <a:prstGeom prst="rect">
            <a:avLst/>
          </a:prstGeom>
        </p:spPr>
      </p:pic>
    </p:spTree>
    <p:extLst>
      <p:ext uri="{BB962C8B-B14F-4D97-AF65-F5344CB8AC3E}">
        <p14:creationId xmlns:p14="http://schemas.microsoft.com/office/powerpoint/2010/main" val="3051926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F5226-2DE9-BE27-E7E6-AFC48F582205}"/>
              </a:ext>
            </a:extLst>
          </p:cNvPr>
          <p:cNvSpPr>
            <a:spLocks noGrp="1"/>
          </p:cNvSpPr>
          <p:nvPr>
            <p:ph type="title"/>
          </p:nvPr>
        </p:nvSpPr>
        <p:spPr/>
        <p:txBody>
          <a:bodyPr/>
          <a:lstStyle/>
          <a:p>
            <a:r>
              <a:rPr lang="fr-FR" dirty="0"/>
              <a:t>Mots de passe, taille et complexité</a:t>
            </a:r>
          </a:p>
        </p:txBody>
      </p:sp>
      <p:sp>
        <p:nvSpPr>
          <p:cNvPr id="3" name="Espace réservé du contenu 2">
            <a:extLst>
              <a:ext uri="{FF2B5EF4-FFF2-40B4-BE49-F238E27FC236}">
                <a16:creationId xmlns:a16="http://schemas.microsoft.com/office/drawing/2014/main" id="{705268C3-C766-2ADD-F63B-C44EFD794298}"/>
              </a:ext>
            </a:extLst>
          </p:cNvPr>
          <p:cNvSpPr>
            <a:spLocks noGrp="1"/>
          </p:cNvSpPr>
          <p:nvPr>
            <p:ph idx="1"/>
          </p:nvPr>
        </p:nvSpPr>
        <p:spPr>
          <a:xfrm>
            <a:off x="1104293" y="2052917"/>
            <a:ext cx="8946541" cy="4195481"/>
          </a:xfrm>
        </p:spPr>
        <p:txBody>
          <a:bodyPr>
            <a:normAutofit/>
          </a:bodyPr>
          <a:lstStyle/>
          <a:p>
            <a:r>
              <a:rPr lang="fr-FR" dirty="0">
                <a:latin typeface="Consolas" panose="020B0609020204030204" pitchFamily="49" charset="0"/>
              </a:rPr>
              <a:t>Exemple 4 : </a:t>
            </a:r>
          </a:p>
          <a:p>
            <a:pPr lvl="1" algn="just"/>
            <a:r>
              <a:rPr lang="fr-FR" b="0" dirty="0">
                <a:effectLst/>
                <a:latin typeface="Consolas" panose="020B0609020204030204" pitchFamily="49" charset="0"/>
              </a:rPr>
              <a:t>96</a:t>
            </a:r>
            <a:r>
              <a:rPr lang="fr-FR" b="0" baseline="30000" dirty="0">
                <a:effectLst/>
                <a:latin typeface="Consolas" panose="020B0609020204030204" pitchFamily="49" charset="0"/>
              </a:rPr>
              <a:t>16</a:t>
            </a:r>
            <a:r>
              <a:rPr lang="fr-FR" b="0" dirty="0">
                <a:effectLst/>
                <a:latin typeface="Consolas" panose="020B0609020204030204" pitchFamily="49" charset="0"/>
              </a:rPr>
              <a:t> =  52 040 292 466 647 269 602 037 015 248 896 soit 52 octillions de combinaisons et des poussières</a:t>
            </a:r>
          </a:p>
          <a:p>
            <a:pPr lvl="1"/>
            <a:r>
              <a:rPr lang="fr-FR" dirty="0">
                <a:latin typeface="Consolas" panose="020B0609020204030204" pitchFamily="49" charset="0"/>
              </a:rPr>
              <a:t>Si l’on part du principe que l’on peut exécuter 10 000 combinaisons par secondes. . . . . . Il faudrait 164 milliards d’années et des poussières. (Âge de l’univers : ~ 13,8 milliards d’années)</a:t>
            </a:r>
          </a:p>
          <a:p>
            <a:pPr lvl="3"/>
            <a:endParaRPr lang="fr-FR" dirty="0">
              <a:latin typeface="Consolas" panose="020B0609020204030204" pitchFamily="49" charset="0"/>
            </a:endParaRPr>
          </a:p>
        </p:txBody>
      </p:sp>
      <p:pic>
        <p:nvPicPr>
          <p:cNvPr id="5" name="Image 4">
            <a:extLst>
              <a:ext uri="{FF2B5EF4-FFF2-40B4-BE49-F238E27FC236}">
                <a16:creationId xmlns:a16="http://schemas.microsoft.com/office/drawing/2014/main" id="{8D717307-3F39-1102-ED93-8A029B6B5DD5}"/>
              </a:ext>
            </a:extLst>
          </p:cNvPr>
          <p:cNvPicPr>
            <a:picLocks noChangeAspect="1"/>
          </p:cNvPicPr>
          <p:nvPr/>
        </p:nvPicPr>
        <p:blipFill>
          <a:blip r:embed="rId2"/>
          <a:stretch>
            <a:fillRect/>
          </a:stretch>
        </p:blipFill>
        <p:spPr>
          <a:xfrm>
            <a:off x="10649026" y="365125"/>
            <a:ext cx="962159" cy="914528"/>
          </a:xfrm>
          <a:prstGeom prst="rect">
            <a:avLst/>
          </a:prstGeom>
        </p:spPr>
      </p:pic>
    </p:spTree>
    <p:extLst>
      <p:ext uri="{BB962C8B-B14F-4D97-AF65-F5344CB8AC3E}">
        <p14:creationId xmlns:p14="http://schemas.microsoft.com/office/powerpoint/2010/main" val="1648551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F5226-2DE9-BE27-E7E6-AFC48F582205}"/>
              </a:ext>
            </a:extLst>
          </p:cNvPr>
          <p:cNvSpPr>
            <a:spLocks noGrp="1"/>
          </p:cNvSpPr>
          <p:nvPr>
            <p:ph type="title"/>
          </p:nvPr>
        </p:nvSpPr>
        <p:spPr/>
        <p:txBody>
          <a:bodyPr/>
          <a:lstStyle/>
          <a:p>
            <a:r>
              <a:rPr lang="fr-FR" dirty="0"/>
              <a:t>Mots de passe, taille et complexité</a:t>
            </a:r>
          </a:p>
        </p:txBody>
      </p:sp>
      <p:sp>
        <p:nvSpPr>
          <p:cNvPr id="3" name="Espace réservé du contenu 2">
            <a:extLst>
              <a:ext uri="{FF2B5EF4-FFF2-40B4-BE49-F238E27FC236}">
                <a16:creationId xmlns:a16="http://schemas.microsoft.com/office/drawing/2014/main" id="{705268C3-C766-2ADD-F63B-C44EFD794298}"/>
              </a:ext>
            </a:extLst>
          </p:cNvPr>
          <p:cNvSpPr>
            <a:spLocks noGrp="1"/>
          </p:cNvSpPr>
          <p:nvPr>
            <p:ph idx="1"/>
          </p:nvPr>
        </p:nvSpPr>
        <p:spPr>
          <a:xfrm>
            <a:off x="1104293" y="2052917"/>
            <a:ext cx="9903341" cy="4195481"/>
          </a:xfrm>
        </p:spPr>
        <p:txBody>
          <a:bodyPr>
            <a:normAutofit/>
          </a:bodyPr>
          <a:lstStyle/>
          <a:p>
            <a:pPr algn="just"/>
            <a:r>
              <a:rPr lang="fr-FR" dirty="0">
                <a:latin typeface="Consolas" panose="020B0609020204030204" pitchFamily="49" charset="0"/>
              </a:rPr>
              <a:t>Conclusion : </a:t>
            </a:r>
          </a:p>
          <a:p>
            <a:pPr lvl="1" algn="just"/>
            <a:r>
              <a:rPr lang="fr-FR" dirty="0">
                <a:latin typeface="Consolas" panose="020B0609020204030204" pitchFamily="49" charset="0"/>
              </a:rPr>
              <a:t>plus un mot de passe est long et utilise des caractères variés, </a:t>
            </a:r>
            <a:r>
              <a:rPr lang="fr-FR" b="1" dirty="0">
                <a:latin typeface="Consolas" panose="020B0609020204030204" pitchFamily="49" charset="0"/>
              </a:rPr>
              <a:t>moins</a:t>
            </a:r>
            <a:r>
              <a:rPr lang="fr-FR" dirty="0">
                <a:latin typeface="Consolas" panose="020B0609020204030204" pitchFamily="49" charset="0"/>
              </a:rPr>
              <a:t> il est aisé pour des criminels de pratiquer la recherche par force brute pour le trouver. </a:t>
            </a:r>
          </a:p>
          <a:p>
            <a:pPr lvl="1" algn="just"/>
            <a:endParaRPr lang="fr-FR" dirty="0">
              <a:latin typeface="Consolas" panose="020B0609020204030204" pitchFamily="49" charset="0"/>
            </a:endParaRPr>
          </a:p>
          <a:p>
            <a:pPr lvl="1" algn="just"/>
            <a:r>
              <a:rPr lang="fr-FR" dirty="0">
                <a:latin typeface="Consolas" panose="020B0609020204030204" pitchFamily="49" charset="0"/>
              </a:rPr>
              <a:t>C’est pourquoi, dans les organisations, des solutions techniques sont mises en œuvre pour forcer la modification du mot de passe régulièrement et des formations sont organisées pour sensibiliser les employés.</a:t>
            </a:r>
          </a:p>
        </p:txBody>
      </p:sp>
    </p:spTree>
    <p:extLst>
      <p:ext uri="{BB962C8B-B14F-4D97-AF65-F5344CB8AC3E}">
        <p14:creationId xmlns:p14="http://schemas.microsoft.com/office/powerpoint/2010/main" val="192012448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14EBFB8-E2A7-4EA9-BEB2-33D89D3519E3}">
  <we:reference id="wa200005566" version="3.0.0.2" store="fr-FR" storeType="OMEX"/>
  <we:alternateReferences>
    <we:reference id="wa200005566" version="3.0.0.2" store="fr-FR"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30393A-FEC6-4A44-9E4A-6EA49F1F7D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8C88F1-1664-415F-AFCE-F6CF45809817}">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0D16958A-754B-4396-9457-FD7A427A37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10510</TotalTime>
  <Words>3149</Words>
  <Application>Microsoft Office PowerPoint</Application>
  <PresentationFormat>Grand écran</PresentationFormat>
  <Paragraphs>322</Paragraphs>
  <Slides>64</Slides>
  <Notes>1</Notes>
  <HiddenSlides>0</HiddenSlides>
  <MMClips>1</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64</vt:i4>
      </vt:variant>
    </vt:vector>
  </HeadingPairs>
  <TitlesOfParts>
    <vt:vector size="69" baseType="lpstr">
      <vt:lpstr>Arial</vt:lpstr>
      <vt:lpstr>Calibri</vt:lpstr>
      <vt:lpstr>Calibri Light</vt:lpstr>
      <vt:lpstr>Consolas</vt:lpstr>
      <vt:lpstr>Thème Office</vt:lpstr>
      <vt:lpstr>Les mots de passe  attaques et protections</vt:lpstr>
      <vt:lpstr>Attaque TV5 monde</vt:lpstr>
      <vt:lpstr>Présentation PowerPoint</vt:lpstr>
      <vt:lpstr>Présentation PowerPoint</vt:lpstr>
      <vt:lpstr>Plan</vt:lpstr>
      <vt:lpstr>Icônographie</vt:lpstr>
      <vt:lpstr>Mots de passe, taille et complexité</vt:lpstr>
      <vt:lpstr>Mots de passe, taille et complexité</vt:lpstr>
      <vt:lpstr>Mots de passe, taille et complexité</vt:lpstr>
      <vt:lpstr>Ordinateurs zombies</vt:lpstr>
      <vt:lpstr>Distribuer la recherche de mots de passe</vt:lpstr>
      <vt:lpstr>Distribuer la recherche de mots de passe</vt:lpstr>
      <vt:lpstr>Les dictionnaires de mots de passe</vt:lpstr>
      <vt:lpstr>Les dictionnaires de mots de passe</vt:lpstr>
      <vt:lpstr>Les dictionnaires de mots de passe</vt:lpstr>
      <vt:lpstr>Les dictionnaires de mots de passe</vt:lpstr>
      <vt:lpstr>Dictionnaire contextualisé</vt:lpstr>
      <vt:lpstr>Les dictionnaires de mot de passe contextualisés</vt:lpstr>
      <vt:lpstr>Les dictionnaires de mot de passe contextualisés</vt:lpstr>
      <vt:lpstr>Les dictionnaires contextualisés</vt:lpstr>
      <vt:lpstr>Tester une IA</vt:lpstr>
      <vt:lpstr>Tester une IA</vt:lpstr>
      <vt:lpstr>Simulation avec Selenium</vt:lpstr>
      <vt:lpstr>Simulation avec Selenium</vt:lpstr>
      <vt:lpstr>Simulation avec Selenium</vt:lpstr>
      <vt:lpstr>Exemple de saisie automatisée</vt:lpstr>
      <vt:lpstr>Automatisation des tests en brute force</vt:lpstr>
      <vt:lpstr>Automatisation des tests en brute force</vt:lpstr>
      <vt:lpstr>Techniques de protection du mot de passe</vt:lpstr>
      <vt:lpstr>Les données hachées</vt:lpstr>
      <vt:lpstr>Les données hachées en base de données</vt:lpstr>
      <vt:lpstr>Présentation PowerPoint</vt:lpstr>
      <vt:lpstr>Créer des tables arc-en-ciel</vt:lpstr>
      <vt:lpstr>Fonction de hachage en sql</vt:lpstr>
      <vt:lpstr>Pratique</vt:lpstr>
      <vt:lpstr>Pratique</vt:lpstr>
      <vt:lpstr>Les attaques à partir de table arc-en-ciel</vt:lpstr>
      <vt:lpstr>Les dictionnaires arc en ciel</vt:lpstr>
      <vt:lpstr>Les données hachées en sql</vt:lpstr>
      <vt:lpstr>Les données hachées en sql</vt:lpstr>
      <vt:lpstr>Les données hachées en sql</vt:lpstr>
      <vt:lpstr>Les collisions</vt:lpstr>
      <vt:lpstr>Les collisions</vt:lpstr>
      <vt:lpstr>Les bases de données au régime salé</vt:lpstr>
      <vt:lpstr>Les bases de données au régime salé</vt:lpstr>
      <vt:lpstr>Les bases de données au régime salé</vt:lpstr>
      <vt:lpstr>Les bases de données au régime salé</vt:lpstr>
      <vt:lpstr>Les bases de données au régime salé</vt:lpstr>
      <vt:lpstr>Algorithmes de chiffrement</vt:lpstr>
      <vt:lpstr>Mesure de performances entre md5 et argon2</vt:lpstr>
      <vt:lpstr>Security by design</vt:lpstr>
      <vt:lpstr>Security by design en général</vt:lpstr>
      <vt:lpstr>Security by design pour les mots de passe</vt:lpstr>
      <vt:lpstr>Security by design pour les mots de passe</vt:lpstr>
      <vt:lpstr>Security by design pour les mots de passe</vt:lpstr>
      <vt:lpstr>Security by design pour les mots de passe</vt:lpstr>
      <vt:lpstr>Security by design pour les mots de passe</vt:lpstr>
      <vt:lpstr>Conclusion</vt:lpstr>
      <vt:lpstr>Les mots de passe dans les systèmes</vt:lpstr>
      <vt:lpstr>Les mots de passe dans les systèmes</vt:lpstr>
      <vt:lpstr>Quelques citations</vt:lpstr>
      <vt:lpstr>Quelques citations</vt:lpstr>
      <vt:lpstr>Ai-je été piraté ?</vt:lpstr>
      <vt:lpstr>Ressources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Techniques cyber</dc:title>
  <dc:creator>Pascal BERNARD</dc:creator>
  <cp:lastModifiedBy>Pascal BERNARD</cp:lastModifiedBy>
  <cp:revision>52</cp:revision>
  <dcterms:created xsi:type="dcterms:W3CDTF">2026-01-03T10:00:34Z</dcterms:created>
  <dcterms:modified xsi:type="dcterms:W3CDTF">2026-04-29T19:20:07Z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