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sldIdLst>
    <p:sldId id="329" r:id="rId2"/>
    <p:sldId id="589" r:id="rId3"/>
    <p:sldId id="581" r:id="rId4"/>
    <p:sldId id="585" r:id="rId5"/>
    <p:sldId id="591" r:id="rId6"/>
    <p:sldId id="592" r:id="rId7"/>
    <p:sldId id="593" r:id="rId8"/>
    <p:sldId id="594" r:id="rId9"/>
    <p:sldId id="595" r:id="rId10"/>
    <p:sldId id="596" r:id="rId11"/>
    <p:sldId id="597" r:id="rId12"/>
    <p:sldId id="598" r:id="rId13"/>
    <p:sldId id="599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2F9D8-E2AD-4023-9961-6993D309CF49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69FB4-FFFA-4172-A215-40BF6E7CC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64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F6225-1571-7CFE-63D9-016C6A86F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>
            <a:extLst>
              <a:ext uri="{FF2B5EF4-FFF2-40B4-BE49-F238E27FC236}">
                <a16:creationId xmlns:a16="http://schemas.microsoft.com/office/drawing/2014/main" id="{B40BDBFD-0FB6-C897-E309-33C59DA54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89650" cy="3425825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>
            <a:extLst>
              <a:ext uri="{FF2B5EF4-FFF2-40B4-BE49-F238E27FC236}">
                <a16:creationId xmlns:a16="http://schemas.microsoft.com/office/drawing/2014/main" id="{D8B5DC1C-6D05-93D3-9413-886E20DD325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9" name="PlaceHolder 3">
            <a:extLst>
              <a:ext uri="{FF2B5EF4-FFF2-40B4-BE49-F238E27FC236}">
                <a16:creationId xmlns:a16="http://schemas.microsoft.com/office/drawing/2014/main" id="{6302B0AD-C352-B4C2-CE9A-A5C73C70AE5B}"/>
              </a:ext>
            </a:extLst>
          </p:cNvPr>
          <p:cNvSpPr>
            <a:spLocks noGrp="1"/>
          </p:cNvSpPr>
          <p:nvPr>
            <p:ph type="sldNum" idx="112"/>
          </p:nvPr>
        </p:nvSpPr>
        <p:spPr>
          <a:xfrm>
            <a:off x="3884760" y="8685360"/>
            <a:ext cx="2968200" cy="45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000000"/>
                </a:solidFill>
                <a:latin typeface="Arial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F2CF0-7CE5-46E2-9B33-29E30EC7901C}" type="slidenum">
              <a:rPr kumimoji="0" lang="fr-FR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49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2CA2652-C346-44C8-9D5A-AFF9FFBCDC1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552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609231" y="1604520"/>
            <a:ext cx="10972357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F99DFDF-BD80-48C2-A9C1-0CC1B970DE49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8307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10972357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2CDFB28-B0B2-4F69-B040-2C2882CD04AD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4562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5354142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434" y="1604520"/>
            <a:ext cx="5354142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E048364-445C-4C49-A72E-766C30EBF3DE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73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A9300AE-67C6-42BA-A24C-E38E315DBA76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393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609231" y="273600"/>
            <a:ext cx="10972357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D2B7910-9383-486A-A7A6-43B3E23F3258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352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231434" y="1604520"/>
            <a:ext cx="5354142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09231" y="368208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726738F-5836-40BE-9F0A-7EFD595312B9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960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5354142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434" y="160452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231434" y="368208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FE9F460-11C3-41C9-A3F9-52D43FEF497D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32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434" y="160452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231" y="3682080"/>
            <a:ext cx="10972357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129CC84-9091-4B3F-A62F-CD50B2760A40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63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10972357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09231" y="3682080"/>
            <a:ext cx="10972357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7291188-C6B1-4FEF-80FD-4AC04AE29487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74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6231434" y="160452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09231" y="368208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6231434" y="3682080"/>
            <a:ext cx="535414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AD67DE5-D2D2-4F9A-8FC6-15630442C294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4376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231" y="1604520"/>
            <a:ext cx="353265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4319114" y="1604520"/>
            <a:ext cx="353265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8028554" y="1604520"/>
            <a:ext cx="353265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/>
          </p:nvPr>
        </p:nvSpPr>
        <p:spPr>
          <a:xfrm>
            <a:off x="609231" y="3682080"/>
            <a:ext cx="353265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/>
          </p:nvPr>
        </p:nvSpPr>
        <p:spPr>
          <a:xfrm>
            <a:off x="4319114" y="3682080"/>
            <a:ext cx="353265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/>
          </p:nvPr>
        </p:nvSpPr>
        <p:spPr>
          <a:xfrm>
            <a:off x="8028554" y="3682080"/>
            <a:ext cx="3532652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1B0F613-D38E-4678-BCCD-EA9CB6E45F02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142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necteur droit 9"/>
          <p:cNvSpPr/>
          <p:nvPr/>
        </p:nvSpPr>
        <p:spPr>
          <a:xfrm>
            <a:off x="479852" y="6379200"/>
            <a:ext cx="11232000" cy="360"/>
          </a:xfrm>
          <a:prstGeom prst="line">
            <a:avLst/>
          </a:prstGeom>
          <a:ln w="10160">
            <a:solidFill>
              <a:srgbClr val="0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pic>
        <p:nvPicPr>
          <p:cNvPr id="46" name="Image 8"/>
          <p:cNvPicPr/>
          <p:nvPr/>
        </p:nvPicPr>
        <p:blipFill>
          <a:blip r:embed="rId14"/>
          <a:stretch/>
        </p:blipFill>
        <p:spPr>
          <a:xfrm>
            <a:off x="434658" y="172080"/>
            <a:ext cx="596825" cy="357120"/>
          </a:xfrm>
          <a:prstGeom prst="rect">
            <a:avLst/>
          </a:prstGeom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ftr" idx="4"/>
          </p:nvPr>
        </p:nvSpPr>
        <p:spPr>
          <a:xfrm>
            <a:off x="479852" y="6378120"/>
            <a:ext cx="7867717" cy="4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>
              <a:lnSpc>
                <a:spcPct val="100000"/>
              </a:lnSpc>
              <a:buNone/>
              <a:defRPr lang="fr-FR" sz="750" b="1" strike="noStrike" spc="-1">
                <a:solidFill>
                  <a:srgbClr val="000000"/>
                </a:solidFill>
                <a:latin typeface="Marianne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750" b="1" strike="noStrike" spc="-1">
                <a:solidFill>
                  <a:srgbClr val="000000"/>
                </a:solidFill>
                <a:latin typeface="Marianne"/>
              </a:rPr>
              <a:t>&lt;pied de page&gt;</a:t>
            </a:r>
            <a:endParaRPr lang="fr-FR" sz="7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ldNum" idx="5"/>
          </p:nvPr>
        </p:nvSpPr>
        <p:spPr>
          <a:xfrm>
            <a:off x="8352000" y="6378120"/>
            <a:ext cx="1795791" cy="4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r">
              <a:lnSpc>
                <a:spcPct val="100000"/>
              </a:lnSpc>
              <a:buNone/>
              <a:defRPr lang="fr-FR" sz="750" b="1" strike="noStrike" spc="-1">
                <a:solidFill>
                  <a:srgbClr val="000000"/>
                </a:solidFill>
                <a:latin typeface="Marianne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CF9E12D-7BDD-47C6-8B7F-46BA6E38C57C}" type="slidenum">
              <a:rPr lang="fr-FR" sz="750" b="1" strike="noStrike" spc="-1">
                <a:solidFill>
                  <a:srgbClr val="000000"/>
                </a:solidFill>
                <a:latin typeface="Marianne"/>
              </a:rPr>
              <a:t>‹N°›</a:t>
            </a:fld>
            <a:endParaRPr lang="fr-FR" sz="7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6"/>
          </p:nvPr>
        </p:nvSpPr>
        <p:spPr>
          <a:xfrm>
            <a:off x="10152222" y="6378120"/>
            <a:ext cx="1555643" cy="47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>
              <a:defRPr lang="fr-FR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&lt;date/heure&gt;</a:t>
            </a:r>
          </a:p>
        </p:txBody>
      </p:sp>
      <p:sp>
        <p:nvSpPr>
          <p:cNvPr id="50" name="PlaceHolder 4"/>
          <p:cNvSpPr>
            <a:spLocks noGrp="1"/>
          </p:cNvSpPr>
          <p:nvPr>
            <p:ph type="title"/>
          </p:nvPr>
        </p:nvSpPr>
        <p:spPr>
          <a:xfrm>
            <a:off x="609231" y="273600"/>
            <a:ext cx="10972357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609231" y="1604520"/>
            <a:ext cx="10972357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  <p:extLst>
      <p:ext uri="{BB962C8B-B14F-4D97-AF65-F5344CB8AC3E}">
        <p14:creationId xmlns:p14="http://schemas.microsoft.com/office/powerpoint/2010/main" val="111222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03B55-9913-E8D0-12DA-D1A231273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AC2B388-03AC-04C2-2C33-D71DC61D72E7}"/>
              </a:ext>
            </a:extLst>
          </p:cNvPr>
          <p:cNvSpPr txBox="1"/>
          <p:nvPr/>
        </p:nvSpPr>
        <p:spPr>
          <a:xfrm>
            <a:off x="2872974" y="1839821"/>
            <a:ext cx="64460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-1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aramond"/>
                <a:ea typeface="DejaVu Sans"/>
              </a:rPr>
              <a:t>Analyse et </a:t>
            </a:r>
            <a:r>
              <a:rPr lang="fr-FR" sz="4800" b="1" spc="-1" dirty="0">
                <a:solidFill>
                  <a:srgbClr val="00B050"/>
                </a:solidFill>
                <a:latin typeface="Garamond"/>
                <a:ea typeface="DejaVu Sans"/>
              </a:rPr>
              <a:t>e</a:t>
            </a:r>
            <a:r>
              <a:rPr kumimoji="0" lang="fr-FR" sz="4800" b="1" i="0" u="none" strike="noStrike" kern="1200" cap="none" spc="-1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aramond"/>
                <a:ea typeface="DejaVu Sans"/>
              </a:rPr>
              <a:t>xploitation</a:t>
            </a:r>
            <a:r>
              <a:rPr kumimoji="0" lang="fr-FR" sz="4800" b="1" i="0" u="none" strike="noStrike" kern="1200" cap="none" spc="-1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aramond"/>
                <a:ea typeface="DejaVu Sans"/>
              </a:rPr>
              <a:t> des résultats aux évaluations nationales</a:t>
            </a:r>
            <a:endParaRPr kumimoji="0" lang="fr-FR" sz="4800" b="0" i="0" u="none" strike="noStrike" kern="1200" cap="none" spc="-1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173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0A309A7-9F9F-5E5B-33E7-D464EE1E51E1}"/>
              </a:ext>
            </a:extLst>
          </p:cNvPr>
          <p:cNvSpPr txBox="1"/>
          <p:nvPr/>
        </p:nvSpPr>
        <p:spPr>
          <a:xfrm>
            <a:off x="1328057" y="197507"/>
            <a:ext cx="10711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4472C4"/>
                </a:solidFill>
              </a:rPr>
              <a:t>EXPLOITATION 1 : PAR </a:t>
            </a:r>
            <a:r>
              <a:rPr lang="fr-FR" sz="3200" b="1" u="sng" dirty="0">
                <a:solidFill>
                  <a:srgbClr val="4472C4"/>
                </a:solidFill>
              </a:rPr>
              <a:t>THEMES</a:t>
            </a:r>
            <a:r>
              <a:rPr lang="fr-FR" sz="3200" b="1" dirty="0">
                <a:solidFill>
                  <a:srgbClr val="4472C4"/>
                </a:solidFill>
              </a:rPr>
              <a:t> DU PROGRAMME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647DA2-F341-5B36-85FF-A61CFDD2A819}"/>
              </a:ext>
            </a:extLst>
          </p:cNvPr>
          <p:cNvSpPr txBox="1"/>
          <p:nvPr/>
        </p:nvSpPr>
        <p:spPr>
          <a:xfrm>
            <a:off x="380999" y="797120"/>
            <a:ext cx="11811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latin typeface="Arial"/>
              </a:rPr>
              <a:t>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) CONTENUS MATHEMATIQUES à renforcer prioritairement durant l’année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Vision MACRO (THEMES maths)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12BD07-3D29-B3B1-B1CC-274E3FDED3FE}"/>
              </a:ext>
            </a:extLst>
          </p:cNvPr>
          <p:cNvSpPr txBox="1"/>
          <p:nvPr/>
        </p:nvSpPr>
        <p:spPr>
          <a:xfrm>
            <a:off x="6589875" y="2888048"/>
            <a:ext cx="649877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• </a:t>
            </a:r>
            <a:r>
              <a:rPr lang="fr-FR" b="1" u="sng" dirty="0">
                <a:solidFill>
                  <a:srgbClr val="7030A0"/>
                </a:solidFill>
              </a:rPr>
              <a:t>HYPOTHESES DE TRAVAIL :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7030A0"/>
                </a:solidFill>
              </a:rPr>
              <a:t>PRIORITE 1 : 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7030A0"/>
                </a:solidFill>
              </a:rPr>
              <a:t>PRIORITE 2 :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7030A0"/>
                </a:solidFill>
              </a:rPr>
              <a:t>PRIORITE 3 : </a:t>
            </a:r>
          </a:p>
          <a:p>
            <a:endParaRPr lang="fr-FR" dirty="0">
              <a:solidFill>
                <a:srgbClr val="7030A0"/>
              </a:solidFill>
            </a:endParaRPr>
          </a:p>
          <a:p>
            <a:pPr marL="285750" indent="-285750">
              <a:buFontTx/>
              <a:buChar char="-"/>
            </a:pPr>
            <a:endParaRPr lang="fr-FR" dirty="0">
              <a:solidFill>
                <a:srgbClr val="7030A0"/>
              </a:solidFill>
            </a:endParaRPr>
          </a:p>
          <a:p>
            <a:pPr marL="285750" indent="-285750">
              <a:buFontTx/>
              <a:buChar char="-"/>
            </a:pPr>
            <a:endParaRPr lang="fr-FR" dirty="0">
              <a:solidFill>
                <a:srgbClr val="7030A0"/>
              </a:solidFill>
            </a:endParaRPr>
          </a:p>
          <a:p>
            <a:pPr marL="285750" indent="-285750">
              <a:buFontTx/>
              <a:buChar char="-"/>
            </a:pPr>
            <a:endParaRPr lang="fr-FR" dirty="0">
              <a:solidFill>
                <a:srgbClr val="7030A0"/>
              </a:solidFill>
            </a:endParaRPr>
          </a:p>
          <a:p>
            <a:pPr marL="285750" indent="-285750">
              <a:buFontTx/>
              <a:buChar char="-"/>
            </a:pPr>
            <a:endParaRPr lang="fr-FR" dirty="0">
              <a:solidFill>
                <a:srgbClr val="7030A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55452F-C48D-4E69-B9F9-FF9578D92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60" y="3429000"/>
            <a:ext cx="4310246" cy="218255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3F72FF9-9399-4161-899C-BEE3021D8289}"/>
              </a:ext>
            </a:extLst>
          </p:cNvPr>
          <p:cNvSpPr txBox="1"/>
          <p:nvPr/>
        </p:nvSpPr>
        <p:spPr>
          <a:xfrm>
            <a:off x="517125" y="2051505"/>
            <a:ext cx="48627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opier ci-dessous le graphique « THEMES MATHS », tiré du fichier Excel : onglet « BILANS »</a:t>
            </a:r>
            <a:r>
              <a:rPr lang="fr-FR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fr-FR" sz="20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20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406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0A309A7-9F9F-5E5B-33E7-D464EE1E51E1}"/>
              </a:ext>
            </a:extLst>
          </p:cNvPr>
          <p:cNvSpPr txBox="1"/>
          <p:nvPr/>
        </p:nvSpPr>
        <p:spPr>
          <a:xfrm>
            <a:off x="1328057" y="197507"/>
            <a:ext cx="10711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4472C4"/>
                </a:solidFill>
              </a:rPr>
              <a:t>EXPLOITATION 1 : PAR </a:t>
            </a:r>
            <a:r>
              <a:rPr lang="fr-FR" sz="3200" b="1" u="sng" dirty="0">
                <a:solidFill>
                  <a:srgbClr val="4472C4"/>
                </a:solidFill>
              </a:rPr>
              <a:t>THEMES</a:t>
            </a:r>
            <a:r>
              <a:rPr lang="fr-FR" sz="3200" b="1" dirty="0">
                <a:solidFill>
                  <a:srgbClr val="4472C4"/>
                </a:solidFill>
              </a:rPr>
              <a:t> DU PROGRAMME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647DA2-F341-5B36-85FF-A61CFDD2A819}"/>
              </a:ext>
            </a:extLst>
          </p:cNvPr>
          <p:cNvSpPr txBox="1"/>
          <p:nvPr/>
        </p:nvSpPr>
        <p:spPr>
          <a:xfrm>
            <a:off x="380999" y="797120"/>
            <a:ext cx="11811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latin typeface="Arial"/>
              </a:rPr>
              <a:t>b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) CONTENUS MATHEMATIQUES à renforcer prioritairement durant l’année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Vision MICRO (TESTS SPECIFIQUES)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12BD07-3D29-B3B1-B1CC-274E3FDED3FE}"/>
              </a:ext>
            </a:extLst>
          </p:cNvPr>
          <p:cNvSpPr txBox="1"/>
          <p:nvPr/>
        </p:nvSpPr>
        <p:spPr>
          <a:xfrm>
            <a:off x="6934624" y="2690336"/>
            <a:ext cx="64987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>
              <a:solidFill>
                <a:srgbClr val="7030A0"/>
              </a:solidFill>
            </a:endParaRPr>
          </a:p>
          <a:p>
            <a:r>
              <a:rPr lang="fr-FR" b="1" u="sng" dirty="0">
                <a:solidFill>
                  <a:srgbClr val="7030A0"/>
                </a:solidFill>
              </a:rPr>
              <a:t>HYPOTHESES DE TRAVAIL:</a:t>
            </a:r>
          </a:p>
          <a:p>
            <a:r>
              <a:rPr lang="fr-FR" dirty="0">
                <a:solidFill>
                  <a:srgbClr val="7030A0"/>
                </a:solidFill>
              </a:rPr>
              <a:t>     PRIORITE :</a:t>
            </a:r>
          </a:p>
          <a:p>
            <a:endParaRPr lang="fr-FR" b="1" dirty="0">
              <a:solidFill>
                <a:srgbClr val="7030A0"/>
              </a:solidFill>
            </a:endParaRPr>
          </a:p>
          <a:p>
            <a:endParaRPr lang="fr-FR" b="1" dirty="0">
              <a:solidFill>
                <a:srgbClr val="7030A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3F00CD-18AB-4EC4-ADE7-4023B8D8E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62" y="3084607"/>
            <a:ext cx="4724809" cy="223742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9A8C1B9-45EC-4EE3-9284-F9EFAB0136E2}"/>
              </a:ext>
            </a:extLst>
          </p:cNvPr>
          <p:cNvSpPr txBox="1"/>
          <p:nvPr/>
        </p:nvSpPr>
        <p:spPr>
          <a:xfrm>
            <a:off x="889986" y="2008350"/>
            <a:ext cx="6715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fr-FR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pier ci-dessous le graphique « THEMES SPECIFIQUES », tiré du fichier Excel : onglet « BILANS »)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2395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587828" y="77763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2 : PAR FAMILLES DIDACTIQUES </a:t>
            </a:r>
            <a:r>
              <a:rPr lang="fr-FR" sz="2400" b="1" dirty="0">
                <a:solidFill>
                  <a:schemeClr val="accent4"/>
                </a:solidFill>
              </a:rPr>
              <a:t>(AUTO)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1" y="638574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a) PRIORITES DIDACTIQUES de travail </a:t>
            </a:r>
            <a:r>
              <a:rPr lang="fr-FR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L’ECHELLE DU CYCLE, en INTER-DEGRE, en liaison collège-lycée </a:t>
            </a: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Vision RETRO et PROSPECTIVE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CA28B-C229-8B12-8E85-AB7FCB27813E}"/>
              </a:ext>
            </a:extLst>
          </p:cNvPr>
          <p:cNvSpPr txBox="1"/>
          <p:nvPr/>
        </p:nvSpPr>
        <p:spPr>
          <a:xfrm>
            <a:off x="9454719" y="2584241"/>
            <a:ext cx="24946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</a:rPr>
              <a:t>• </a:t>
            </a:r>
            <a:r>
              <a:rPr lang="fr-FR" sz="1600" u="sng" dirty="0">
                <a:solidFill>
                  <a:srgbClr val="7030A0"/>
                </a:solidFill>
              </a:rPr>
              <a:t>HYPOTHESES </a:t>
            </a:r>
            <a:r>
              <a:rPr lang="fr-FR" sz="1600" b="1" u="sng" dirty="0">
                <a:solidFill>
                  <a:srgbClr val="7030A0"/>
                </a:solidFill>
              </a:rPr>
              <a:t>D’AXES DIDACTIQUES PRIORITAIRES </a:t>
            </a:r>
            <a:r>
              <a:rPr lang="fr-FR" sz="1600" u="sng" dirty="0">
                <a:solidFill>
                  <a:srgbClr val="7030A0"/>
                </a:solidFill>
              </a:rPr>
              <a:t>: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163D9A-4B48-4930-8C21-38679A27B9F7}"/>
              </a:ext>
            </a:extLst>
          </p:cNvPr>
          <p:cNvSpPr txBox="1"/>
          <p:nvPr/>
        </p:nvSpPr>
        <p:spPr>
          <a:xfrm>
            <a:off x="1226384" y="1616304"/>
            <a:ext cx="9561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opier ci-dessous le TABLEAU « ANALYSE », tiré du fichier Excel : onglet « ANALYSE AUTO »)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4C9A72-E61D-49A3-BE69-E106F5026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6" y="2453481"/>
            <a:ext cx="9112102" cy="294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28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587828" y="77763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2 : PAR FAMILLES DIDACTIQUES </a:t>
            </a:r>
            <a:r>
              <a:rPr lang="fr-FR" sz="2400" b="1" dirty="0">
                <a:solidFill>
                  <a:schemeClr val="accent4"/>
                </a:solidFill>
              </a:rPr>
              <a:t>(AUTO)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1" y="638574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b) PRIORITES DIDACTIQUES de travail </a:t>
            </a:r>
            <a:r>
              <a:rPr lang="fr-FR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L’ECHELLE DU CYCLE, en INTER-DEGRE, en liaison collège-lycée </a:t>
            </a: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Vision RETRO et PROSPECTIVE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CA28B-C229-8B12-8E85-AB7FCB27813E}"/>
              </a:ext>
            </a:extLst>
          </p:cNvPr>
          <p:cNvSpPr txBox="1"/>
          <p:nvPr/>
        </p:nvSpPr>
        <p:spPr>
          <a:xfrm>
            <a:off x="9454719" y="2584241"/>
            <a:ext cx="24946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</a:rPr>
              <a:t>• </a:t>
            </a:r>
            <a:r>
              <a:rPr lang="fr-FR" sz="1600" u="sng" dirty="0">
                <a:solidFill>
                  <a:srgbClr val="7030A0"/>
                </a:solidFill>
              </a:rPr>
              <a:t>HYPOTHESES </a:t>
            </a:r>
            <a:r>
              <a:rPr lang="fr-FR" sz="1600" b="1" u="sng" dirty="0">
                <a:solidFill>
                  <a:srgbClr val="7030A0"/>
                </a:solidFill>
              </a:rPr>
              <a:t>D’AXES DIDACTIQUES PRIORITAIRES </a:t>
            </a:r>
            <a:r>
              <a:rPr lang="fr-FR" sz="1600" u="sng" dirty="0">
                <a:solidFill>
                  <a:srgbClr val="7030A0"/>
                </a:solidFill>
              </a:rPr>
              <a:t>: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163D9A-4B48-4930-8C21-38679A27B9F7}"/>
              </a:ext>
            </a:extLst>
          </p:cNvPr>
          <p:cNvSpPr txBox="1"/>
          <p:nvPr/>
        </p:nvSpPr>
        <p:spPr>
          <a:xfrm>
            <a:off x="1102097" y="1660911"/>
            <a:ext cx="9561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 TABLEAU « REGROUPEMENT PAR MEME TYPE DE TACHE », tiré du fichier Excel : onglet « ANALYSE AUTO »)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89DC03-256B-4D50-9CBC-94EE452674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19922" y="2584241"/>
            <a:ext cx="6196561" cy="335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90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587828" y="77763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2 : PAR FAMILLES DIDACTIQUES </a:t>
            </a:r>
            <a:r>
              <a:rPr lang="fr-FR" sz="2400" b="1" dirty="0">
                <a:solidFill>
                  <a:schemeClr val="accent4"/>
                </a:solidFill>
              </a:rPr>
              <a:t>(AUTO)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1" y="638574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c) PRIORITES DIDACTIQUES de travail </a:t>
            </a:r>
            <a:r>
              <a:rPr lang="fr-FR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L’ECHELLE DU CYCLE, en INTER-DEGRE, en liaison collège-lycée </a:t>
            </a: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Vision RETRO et PROSPECTIVE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CA28B-C229-8B12-8E85-AB7FCB27813E}"/>
              </a:ext>
            </a:extLst>
          </p:cNvPr>
          <p:cNvSpPr txBox="1"/>
          <p:nvPr/>
        </p:nvSpPr>
        <p:spPr>
          <a:xfrm>
            <a:off x="9454719" y="2584241"/>
            <a:ext cx="24946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</a:rPr>
              <a:t>• </a:t>
            </a:r>
            <a:r>
              <a:rPr lang="fr-FR" sz="1600" u="sng" dirty="0">
                <a:solidFill>
                  <a:srgbClr val="7030A0"/>
                </a:solidFill>
              </a:rPr>
              <a:t>HYPOTHESES </a:t>
            </a:r>
            <a:r>
              <a:rPr lang="fr-FR" sz="1600" b="1" u="sng" dirty="0">
                <a:solidFill>
                  <a:srgbClr val="7030A0"/>
                </a:solidFill>
              </a:rPr>
              <a:t>D’AXES DIDACTIQUES PRIORITAIRES </a:t>
            </a:r>
            <a:r>
              <a:rPr lang="fr-FR" sz="1600" u="sng" dirty="0">
                <a:solidFill>
                  <a:srgbClr val="7030A0"/>
                </a:solidFill>
              </a:rPr>
              <a:t>: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163D9A-4B48-4930-8C21-38679A27B9F7}"/>
              </a:ext>
            </a:extLst>
          </p:cNvPr>
          <p:cNvSpPr txBox="1"/>
          <p:nvPr/>
        </p:nvSpPr>
        <p:spPr>
          <a:xfrm>
            <a:off x="365250" y="1703740"/>
            <a:ext cx="9561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 TABLEAU « REGROUPEMENT PAR FAMILLE DE NOMBRES », tiré du fichier Excel : onglet « ANALYSE AUTO »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65D984C-6386-43FC-8536-2682BA480F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50445" y="2512072"/>
            <a:ext cx="566801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1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471782" y="522138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3 : PAR FAMILLES DIDACTIQUES </a:t>
            </a:r>
            <a:r>
              <a:rPr lang="fr-FR" sz="2400" b="1" dirty="0">
                <a:solidFill>
                  <a:schemeClr val="accent4"/>
                </a:solidFill>
              </a:rPr>
              <a:t>(RDP)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1" y="1106913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latin typeface="Arial"/>
              </a:rPr>
              <a:t>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) PRIORITES DIDACTIQUES de travail </a:t>
            </a:r>
            <a:r>
              <a:rPr lang="fr-FR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L’ECHELLE DU CYCLE, en INTER-DEGRE, en liaison collège-lycée </a:t>
            </a: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Vision RETRO et PROSPECTIVE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CA28B-C229-8B12-8E85-AB7FCB27813E}"/>
              </a:ext>
            </a:extLst>
          </p:cNvPr>
          <p:cNvSpPr txBox="1"/>
          <p:nvPr/>
        </p:nvSpPr>
        <p:spPr>
          <a:xfrm>
            <a:off x="9454719" y="2584241"/>
            <a:ext cx="24946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</a:rPr>
              <a:t>• </a:t>
            </a:r>
            <a:r>
              <a:rPr lang="fr-FR" sz="1600" u="sng" dirty="0">
                <a:solidFill>
                  <a:srgbClr val="7030A0"/>
                </a:solidFill>
              </a:rPr>
              <a:t>HYPOTHESES </a:t>
            </a:r>
            <a:r>
              <a:rPr lang="fr-FR" sz="1600" b="1" u="sng" dirty="0">
                <a:solidFill>
                  <a:srgbClr val="7030A0"/>
                </a:solidFill>
              </a:rPr>
              <a:t>D’AXES DIDACTIQUES PRIORITAIRES </a:t>
            </a:r>
            <a:r>
              <a:rPr lang="fr-FR" sz="1600" u="sng" dirty="0">
                <a:solidFill>
                  <a:srgbClr val="7030A0"/>
                </a:solidFill>
              </a:rPr>
              <a:t>: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163D9A-4B48-4930-8C21-38679A27B9F7}"/>
              </a:ext>
            </a:extLst>
          </p:cNvPr>
          <p:cNvSpPr txBox="1"/>
          <p:nvPr/>
        </p:nvSpPr>
        <p:spPr>
          <a:xfrm>
            <a:off x="471782" y="2122576"/>
            <a:ext cx="95610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opier ci-dessous le TABLEAU « ANALYSE », tiré du fichier Excel : onglet « ANALYSE RDP »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3498850" algn="l"/>
              </a:tabLst>
            </a:pPr>
            <a:r>
              <a:rPr lang="fr-FR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ACF247-6D23-4D41-ADE5-DD79694A133B}"/>
              </a:ext>
            </a:extLst>
          </p:cNvPr>
          <p:cNvSpPr txBox="1"/>
          <p:nvPr/>
        </p:nvSpPr>
        <p:spPr>
          <a:xfrm>
            <a:off x="4301230" y="54253"/>
            <a:ext cx="62232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2de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AD0011D-3E7A-42F4-86B1-B8A79F774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7" y="2725027"/>
            <a:ext cx="9303798" cy="2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9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596706" y="473113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3 : PAR FAMILLES DIDACTIQUES </a:t>
            </a:r>
            <a:r>
              <a:rPr lang="fr-FR" sz="2400" b="1" dirty="0">
                <a:solidFill>
                  <a:schemeClr val="accent4"/>
                </a:solidFill>
              </a:rPr>
              <a:t>(RDP)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1" y="1094748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latin typeface="Arial"/>
              </a:rPr>
              <a:t>b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) PRIORITES DIDACTIQUES de travail </a:t>
            </a:r>
            <a:r>
              <a:rPr lang="fr-FR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L’ECHELLE DU CYCLE, en INTER-DEGRE, en liaison collège-lycée </a:t>
            </a: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Vision RETRO et PROSPECTIVE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CA28B-C229-8B12-8E85-AB7FCB27813E}"/>
              </a:ext>
            </a:extLst>
          </p:cNvPr>
          <p:cNvSpPr txBox="1"/>
          <p:nvPr/>
        </p:nvSpPr>
        <p:spPr>
          <a:xfrm>
            <a:off x="9454719" y="2584241"/>
            <a:ext cx="24946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</a:rPr>
              <a:t>• </a:t>
            </a:r>
            <a:r>
              <a:rPr lang="fr-FR" sz="1600" u="sng" dirty="0">
                <a:solidFill>
                  <a:srgbClr val="7030A0"/>
                </a:solidFill>
              </a:rPr>
              <a:t>HYPOTHESES </a:t>
            </a:r>
            <a:r>
              <a:rPr lang="fr-FR" sz="1600" b="1" u="sng" dirty="0">
                <a:solidFill>
                  <a:srgbClr val="7030A0"/>
                </a:solidFill>
              </a:rPr>
              <a:t>D’AXES DIDACTIQUES PRIORITAIRES </a:t>
            </a:r>
            <a:r>
              <a:rPr lang="fr-FR" sz="1600" u="sng" dirty="0">
                <a:solidFill>
                  <a:srgbClr val="7030A0"/>
                </a:solidFill>
              </a:rPr>
              <a:t>: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163D9A-4B48-4930-8C21-38679A27B9F7}"/>
              </a:ext>
            </a:extLst>
          </p:cNvPr>
          <p:cNvSpPr txBox="1"/>
          <p:nvPr/>
        </p:nvSpPr>
        <p:spPr>
          <a:xfrm>
            <a:off x="507293" y="1937910"/>
            <a:ext cx="9561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 graphique « % DE REUSSITE PAR FAMILLE DE PROBLEMES », tiré du fichier Excel : onglet « ANALYSE RDP »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2A52C2-8F10-4AC6-931C-7EEB4B4F8B5E}"/>
              </a:ext>
            </a:extLst>
          </p:cNvPr>
          <p:cNvSpPr txBox="1"/>
          <p:nvPr/>
        </p:nvSpPr>
        <p:spPr>
          <a:xfrm>
            <a:off x="4301230" y="54253"/>
            <a:ext cx="62232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2de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FEEC8B2-D3A2-4E84-8A56-2B5D41B2F7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68943" y="3037827"/>
            <a:ext cx="5239385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6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516806" y="492671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3 : PAR FAMILLES DIDACTIQUES </a:t>
            </a:r>
            <a:r>
              <a:rPr lang="fr-FR" sz="2400" b="1" dirty="0">
                <a:solidFill>
                  <a:schemeClr val="accent4"/>
                </a:solidFill>
              </a:rPr>
              <a:t>(RDP)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0" y="1043597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latin typeface="Arial"/>
              </a:rPr>
              <a:t>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) PRIORITES DIDACTIQUES de travail </a:t>
            </a:r>
            <a:r>
              <a:rPr lang="fr-FR" sz="24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L’ECHELLE DU CYCLE, en INTER-DEGRE, en liaison collège-lycée </a:t>
            </a:r>
            <a:r>
              <a:rPr kumimoji="0" lang="fr-FR" sz="2400" b="1" i="0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Wingdings" panose="05000000000000000000" pitchFamily="2" charset="2"/>
              </a:rPr>
              <a:t>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 Vision RETRO et PROSPECTIVE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0CA28B-C229-8B12-8E85-AB7FCB27813E}"/>
              </a:ext>
            </a:extLst>
          </p:cNvPr>
          <p:cNvSpPr txBox="1"/>
          <p:nvPr/>
        </p:nvSpPr>
        <p:spPr>
          <a:xfrm>
            <a:off x="9454719" y="2584241"/>
            <a:ext cx="24946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7030A0"/>
                </a:solidFill>
              </a:rPr>
              <a:t>• </a:t>
            </a:r>
            <a:r>
              <a:rPr lang="fr-FR" sz="1600" u="sng" dirty="0">
                <a:solidFill>
                  <a:srgbClr val="7030A0"/>
                </a:solidFill>
              </a:rPr>
              <a:t>HYPOTHESES </a:t>
            </a:r>
            <a:r>
              <a:rPr lang="fr-FR" sz="1600" b="1" u="sng" dirty="0">
                <a:solidFill>
                  <a:srgbClr val="7030A0"/>
                </a:solidFill>
              </a:rPr>
              <a:t>D’AXES DIDACTIQUES PRIORITAIRES </a:t>
            </a:r>
            <a:r>
              <a:rPr lang="fr-FR" sz="1600" u="sng" dirty="0">
                <a:solidFill>
                  <a:srgbClr val="7030A0"/>
                </a:solidFill>
              </a:rPr>
              <a:t>: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  <a:p>
            <a:r>
              <a:rPr lang="fr-FR" sz="16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163D9A-4B48-4930-8C21-38679A27B9F7}"/>
              </a:ext>
            </a:extLst>
          </p:cNvPr>
          <p:cNvSpPr txBox="1"/>
          <p:nvPr/>
        </p:nvSpPr>
        <p:spPr>
          <a:xfrm>
            <a:off x="391883" y="2030382"/>
            <a:ext cx="9561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 graphique « % DE REUSSITE PAR STRUCTURE-DOMAINE MATHEMATIQUE/STRATEGIE », tiré du fichier Excel : onglet « ANALYSE RDP »)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E570D5-8FE7-421F-8E95-2C9B1809B203}"/>
              </a:ext>
            </a:extLst>
          </p:cNvPr>
          <p:cNvSpPr txBox="1"/>
          <p:nvPr/>
        </p:nvSpPr>
        <p:spPr>
          <a:xfrm>
            <a:off x="4301230" y="54253"/>
            <a:ext cx="62232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2de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8150B9-3730-42EA-9551-64B62B4424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55884" y="2942624"/>
            <a:ext cx="693483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27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0" y="469010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4 :</a:t>
            </a:r>
            <a:endParaRPr lang="fr-FR" sz="2400" b="1" dirty="0">
              <a:solidFill>
                <a:schemeClr val="accent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-798991" y="1293083"/>
            <a:ext cx="12570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Création de groupes pour un travail différencié sur des grands thèmes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E570D5-8FE7-421F-8E95-2C9B1809B203}"/>
              </a:ext>
            </a:extLst>
          </p:cNvPr>
          <p:cNvSpPr txBox="1"/>
          <p:nvPr/>
        </p:nvSpPr>
        <p:spPr>
          <a:xfrm>
            <a:off x="4301230" y="54253"/>
            <a:ext cx="62232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2de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BD763D-F5A8-4169-8F94-7D892132F19B}"/>
              </a:ext>
            </a:extLst>
          </p:cNvPr>
          <p:cNvSpPr txBox="1"/>
          <p:nvPr/>
        </p:nvSpPr>
        <p:spPr>
          <a:xfrm>
            <a:off x="321497" y="1771472"/>
            <a:ext cx="10627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/>
            <a:r>
              <a:rPr lang="fr-FR" b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les LISTES D’ELEVES TRIES PAR FILTRES SUR LE GROUPE DE MAITRISE ETUDIE DANS CHAQUE THEME, tiré du fichier Excel : onglet GROUPE D’ITEMS AUTO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28CC4-A8A4-4876-B016-FA4F55BF4E94}"/>
              </a:ext>
            </a:extLst>
          </p:cNvPr>
          <p:cNvSpPr txBox="1"/>
          <p:nvPr/>
        </p:nvSpPr>
        <p:spPr>
          <a:xfrm>
            <a:off x="1127464" y="5592222"/>
            <a:ext cx="1017211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Repérer les élèves à besoins dans chacun des thèmes, ici espace et géométrie → faire </a:t>
            </a:r>
            <a:r>
              <a:rPr lang="fr-FR" sz="1800" b="1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 groupes différents selon les BESOINS</a:t>
            </a:r>
            <a:r>
              <a:rPr lang="fr-FR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A711AD2-707D-47B4-A93B-B271EA10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448" y="2434527"/>
            <a:ext cx="8741848" cy="28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10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0" y="469010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4 :</a:t>
            </a:r>
            <a:endParaRPr lang="fr-FR" sz="2400" b="1" dirty="0">
              <a:solidFill>
                <a:schemeClr val="accent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-523784" y="1321700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Création de groupes pour un travail différencié sur des grands thèmes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E570D5-8FE7-421F-8E95-2C9B1809B203}"/>
              </a:ext>
            </a:extLst>
          </p:cNvPr>
          <p:cNvSpPr txBox="1"/>
          <p:nvPr/>
        </p:nvSpPr>
        <p:spPr>
          <a:xfrm>
            <a:off x="4301230" y="54253"/>
            <a:ext cx="62232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2de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BD763D-F5A8-4169-8F94-7D892132F19B}"/>
              </a:ext>
            </a:extLst>
          </p:cNvPr>
          <p:cNvSpPr txBox="1"/>
          <p:nvPr/>
        </p:nvSpPr>
        <p:spPr>
          <a:xfrm>
            <a:off x="516806" y="1994047"/>
            <a:ext cx="10627627" cy="961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/>
            <a:r>
              <a:rPr lang="fr-FR" b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opier ci-dessous les LISTES D’ELEVES TRIES PAR FILTRES SUR LE GROUPE DE MAITRISE ETUDIE DANS CHAQUE THEME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fr-FR" sz="2000" b="1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28CC4-A8A4-4876-B016-FA4F55BF4E94}"/>
              </a:ext>
            </a:extLst>
          </p:cNvPr>
          <p:cNvSpPr txBox="1"/>
          <p:nvPr/>
        </p:nvSpPr>
        <p:spPr>
          <a:xfrm>
            <a:off x="1127464" y="5592222"/>
            <a:ext cx="10172118" cy="114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Tous les élèves n’ont pas des difficultés dans tous les thèmes : filtrer en fonction du nombre de difficultés.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Ici élèves ayant des difficultés dans tous les thèmes.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CD468B-9CD3-4B5A-B234-E06D2CE71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7772"/>
            <a:ext cx="12192000" cy="217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96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0" y="290830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5 :</a:t>
            </a:r>
            <a:endParaRPr lang="fr-FR" sz="2400" b="1" dirty="0">
              <a:solidFill>
                <a:schemeClr val="accent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605581" y="1005812"/>
            <a:ext cx="10627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Création de groupes pour un travail différencié  sur un groupe d’items et effectuer un travail de </a:t>
            </a:r>
            <a:r>
              <a:rPr lang="fr-FR" sz="2400" b="1" dirty="0" err="1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re-test</a:t>
            </a:r>
            <a:r>
              <a:rPr lang="fr-FR" sz="2400" b="1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après accompagnement 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BD763D-F5A8-4169-8F94-7D892132F19B}"/>
              </a:ext>
            </a:extLst>
          </p:cNvPr>
          <p:cNvSpPr txBox="1"/>
          <p:nvPr/>
        </p:nvSpPr>
        <p:spPr>
          <a:xfrm>
            <a:off x="605580" y="1900549"/>
            <a:ext cx="10627627" cy="961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/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les LISTES D’ELEVES tiré du fichier Excel : onglet GROUPE D’ITEMS AUTO et trier le % de réussite en fonction du besoin identifié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fr-FR" sz="2000" b="1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AB7FF2B-CAB9-49B7-9741-465B97D40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80" y="2703495"/>
            <a:ext cx="10973433" cy="350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43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5CDC80C-89D5-5250-602B-BCBFE144EC1D}"/>
              </a:ext>
            </a:extLst>
          </p:cNvPr>
          <p:cNvSpPr txBox="1"/>
          <p:nvPr/>
        </p:nvSpPr>
        <p:spPr>
          <a:xfrm>
            <a:off x="0" y="503894"/>
            <a:ext cx="11974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4472C4"/>
                </a:solidFill>
              </a:rPr>
              <a:t>EXPLOITATION 5 :</a:t>
            </a:r>
            <a:endParaRPr lang="fr-FR" sz="2400" b="1" dirty="0">
              <a:solidFill>
                <a:schemeClr val="accent4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189B6F-8695-28CC-58E8-581102E90A1A}"/>
              </a:ext>
            </a:extLst>
          </p:cNvPr>
          <p:cNvSpPr txBox="1"/>
          <p:nvPr/>
        </p:nvSpPr>
        <p:spPr>
          <a:xfrm>
            <a:off x="605581" y="1005812"/>
            <a:ext cx="10627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Création de groupes pour un travail différencié  sur un groupe d’items et effectuer un travail de </a:t>
            </a:r>
            <a:r>
              <a:rPr lang="fr-FR" sz="2400" b="1" dirty="0" err="1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re-test</a:t>
            </a:r>
            <a:r>
              <a:rPr lang="fr-FR" sz="2400" b="1" dirty="0">
                <a:solidFill>
                  <a:srgbClr val="4472C4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après accompagnement 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BD763D-F5A8-4169-8F94-7D892132F19B}"/>
              </a:ext>
            </a:extLst>
          </p:cNvPr>
          <p:cNvSpPr txBox="1"/>
          <p:nvPr/>
        </p:nvSpPr>
        <p:spPr>
          <a:xfrm>
            <a:off x="605580" y="1900549"/>
            <a:ext cx="10627627" cy="961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/>
            <a:r>
              <a:rPr lang="fr-FR" sz="18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Copier ci-dessous les LISTES D’ELEVES tiré du fichier Excel : onglet GROUPE D’ITEMS RDP et trier le % de réussite en fonction du besoin identifié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fr-FR" sz="2000" b="1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BEA878-E9C2-4839-AE0A-6E2D839EE2B6}"/>
              </a:ext>
            </a:extLst>
          </p:cNvPr>
          <p:cNvSpPr txBox="1"/>
          <p:nvPr/>
        </p:nvSpPr>
        <p:spPr>
          <a:xfrm>
            <a:off x="4416640" y="140943"/>
            <a:ext cx="62232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SUPPRIMER POUR 5</a:t>
            </a:r>
            <a:r>
              <a:rPr lang="fr-FR" sz="1800" b="1" baseline="300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fr-FR" sz="1800" b="1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2de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15630C-8783-4D39-8F5A-9A29D8B8E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71" y="2648689"/>
            <a:ext cx="10553858" cy="355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46676"/>
      </p:ext>
    </p:extLst>
  </p:cSld>
  <p:clrMapOvr>
    <a:masterClrMapping/>
  </p:clrMapOvr>
</p:sld>
</file>

<file path=ppt/theme/theme1.xml><?xml version="1.0" encoding="utf-8"?>
<a:theme xmlns:a="http://schemas.openxmlformats.org/drawingml/2006/main" name="1_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739</Words>
  <Application>Microsoft Office PowerPoint</Application>
  <PresentationFormat>Grand écran</PresentationFormat>
  <Paragraphs>85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Garamond</vt:lpstr>
      <vt:lpstr>Marianne</vt:lpstr>
      <vt:lpstr>Symbol</vt:lpstr>
      <vt:lpstr>Wingdings</vt:lpstr>
      <vt:lpstr>1_MINISTÈRIEL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Marion Marion</dc:creator>
  <cp:lastModifiedBy>Robertou Marion</cp:lastModifiedBy>
  <cp:revision>21</cp:revision>
  <dcterms:created xsi:type="dcterms:W3CDTF">2024-09-18T12:22:56Z</dcterms:created>
  <dcterms:modified xsi:type="dcterms:W3CDTF">2026-10-06T07:51:27Z</dcterms:modified>
</cp:coreProperties>
</file>