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59" r:id="rId6"/>
    <p:sldId id="261" r:id="rId7"/>
    <p:sldId id="260"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83"/>
    <p:restoredTop sz="95903"/>
  </p:normalViewPr>
  <p:slideViewPr>
    <p:cSldViewPr snapToGrid="0">
      <p:cViewPr varScale="1">
        <p:scale>
          <a:sx n="111" d="100"/>
          <a:sy n="111" d="100"/>
        </p:scale>
        <p:origin x="22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FD207B-BF74-85E7-27D8-452E270340C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55E4CC5-9217-EBDA-D41E-93192E0AEC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9ACE84B-553B-EB62-7310-2323F4B41AEF}"/>
              </a:ext>
            </a:extLst>
          </p:cNvPr>
          <p:cNvSpPr>
            <a:spLocks noGrp="1"/>
          </p:cNvSpPr>
          <p:nvPr>
            <p:ph type="dt" sz="half" idx="10"/>
          </p:nvPr>
        </p:nvSpPr>
        <p:spPr/>
        <p:txBody>
          <a:bodyPr/>
          <a:lstStyle/>
          <a:p>
            <a:fld id="{44C74BCC-5D68-2441-AFCB-55BC29DD9BF2}" type="datetimeFigureOut">
              <a:rPr lang="fr-FR" smtClean="0"/>
              <a:t>27/06/2023</a:t>
            </a:fld>
            <a:endParaRPr lang="fr-FR"/>
          </a:p>
        </p:txBody>
      </p:sp>
      <p:sp>
        <p:nvSpPr>
          <p:cNvPr id="5" name="Espace réservé du pied de page 4">
            <a:extLst>
              <a:ext uri="{FF2B5EF4-FFF2-40B4-BE49-F238E27FC236}">
                <a16:creationId xmlns:a16="http://schemas.microsoft.com/office/drawing/2014/main" id="{514A41BC-7FCD-4952-FACD-A035DA9FC7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16211C-BF81-7711-D031-6ADAD2B5CB00}"/>
              </a:ext>
            </a:extLst>
          </p:cNvPr>
          <p:cNvSpPr>
            <a:spLocks noGrp="1"/>
          </p:cNvSpPr>
          <p:nvPr>
            <p:ph type="sldNum" sz="quarter" idx="12"/>
          </p:nvPr>
        </p:nvSpPr>
        <p:spPr/>
        <p:txBody>
          <a:bodyPr/>
          <a:lstStyle/>
          <a:p>
            <a:fld id="{5C87466D-7EBD-6A4A-B1C2-6DAD87DE3084}" type="slidenum">
              <a:rPr lang="fr-FR" smtClean="0"/>
              <a:t>‹N°›</a:t>
            </a:fld>
            <a:endParaRPr lang="fr-FR"/>
          </a:p>
        </p:txBody>
      </p:sp>
    </p:spTree>
    <p:extLst>
      <p:ext uri="{BB962C8B-B14F-4D97-AF65-F5344CB8AC3E}">
        <p14:creationId xmlns:p14="http://schemas.microsoft.com/office/powerpoint/2010/main" val="369496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76D05-8464-3DFD-47CC-84029156D0B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B0806DB-BE57-CFCA-4D3A-5659C522007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D28B1E-1B9A-28E9-F97E-2EEAF226C884}"/>
              </a:ext>
            </a:extLst>
          </p:cNvPr>
          <p:cNvSpPr>
            <a:spLocks noGrp="1"/>
          </p:cNvSpPr>
          <p:nvPr>
            <p:ph type="dt" sz="half" idx="10"/>
          </p:nvPr>
        </p:nvSpPr>
        <p:spPr/>
        <p:txBody>
          <a:bodyPr/>
          <a:lstStyle/>
          <a:p>
            <a:fld id="{44C74BCC-5D68-2441-AFCB-55BC29DD9BF2}" type="datetimeFigureOut">
              <a:rPr lang="fr-FR" smtClean="0"/>
              <a:t>27/06/2023</a:t>
            </a:fld>
            <a:endParaRPr lang="fr-FR"/>
          </a:p>
        </p:txBody>
      </p:sp>
      <p:sp>
        <p:nvSpPr>
          <p:cNvPr id="5" name="Espace réservé du pied de page 4">
            <a:extLst>
              <a:ext uri="{FF2B5EF4-FFF2-40B4-BE49-F238E27FC236}">
                <a16:creationId xmlns:a16="http://schemas.microsoft.com/office/drawing/2014/main" id="{30548B17-B76A-E99E-90B3-798438D520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144CA7-D24C-5B05-7651-290C9A3F71FB}"/>
              </a:ext>
            </a:extLst>
          </p:cNvPr>
          <p:cNvSpPr>
            <a:spLocks noGrp="1"/>
          </p:cNvSpPr>
          <p:nvPr>
            <p:ph type="sldNum" sz="quarter" idx="12"/>
          </p:nvPr>
        </p:nvSpPr>
        <p:spPr/>
        <p:txBody>
          <a:bodyPr/>
          <a:lstStyle/>
          <a:p>
            <a:fld id="{5C87466D-7EBD-6A4A-B1C2-6DAD87DE3084}" type="slidenum">
              <a:rPr lang="fr-FR" smtClean="0"/>
              <a:t>‹N°›</a:t>
            </a:fld>
            <a:endParaRPr lang="fr-FR"/>
          </a:p>
        </p:txBody>
      </p:sp>
    </p:spTree>
    <p:extLst>
      <p:ext uri="{BB962C8B-B14F-4D97-AF65-F5344CB8AC3E}">
        <p14:creationId xmlns:p14="http://schemas.microsoft.com/office/powerpoint/2010/main" val="2863021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203C03D-B873-493E-0683-60F2562FB56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B814CA-D191-055C-AF00-1FFAA6AA778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8D9C82-2DB2-03BF-6595-9D3CE431427C}"/>
              </a:ext>
            </a:extLst>
          </p:cNvPr>
          <p:cNvSpPr>
            <a:spLocks noGrp="1"/>
          </p:cNvSpPr>
          <p:nvPr>
            <p:ph type="dt" sz="half" idx="10"/>
          </p:nvPr>
        </p:nvSpPr>
        <p:spPr/>
        <p:txBody>
          <a:bodyPr/>
          <a:lstStyle/>
          <a:p>
            <a:fld id="{44C74BCC-5D68-2441-AFCB-55BC29DD9BF2}" type="datetimeFigureOut">
              <a:rPr lang="fr-FR" smtClean="0"/>
              <a:t>27/06/2023</a:t>
            </a:fld>
            <a:endParaRPr lang="fr-FR"/>
          </a:p>
        </p:txBody>
      </p:sp>
      <p:sp>
        <p:nvSpPr>
          <p:cNvPr id="5" name="Espace réservé du pied de page 4">
            <a:extLst>
              <a:ext uri="{FF2B5EF4-FFF2-40B4-BE49-F238E27FC236}">
                <a16:creationId xmlns:a16="http://schemas.microsoft.com/office/drawing/2014/main" id="{4F1DAFF7-6233-A07D-E8EA-6030BAE068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511C184-1F37-B45E-9178-5A6B72FF23EF}"/>
              </a:ext>
            </a:extLst>
          </p:cNvPr>
          <p:cNvSpPr>
            <a:spLocks noGrp="1"/>
          </p:cNvSpPr>
          <p:nvPr>
            <p:ph type="sldNum" sz="quarter" idx="12"/>
          </p:nvPr>
        </p:nvSpPr>
        <p:spPr/>
        <p:txBody>
          <a:bodyPr/>
          <a:lstStyle/>
          <a:p>
            <a:fld id="{5C87466D-7EBD-6A4A-B1C2-6DAD87DE3084}" type="slidenum">
              <a:rPr lang="fr-FR" smtClean="0"/>
              <a:t>‹N°›</a:t>
            </a:fld>
            <a:endParaRPr lang="fr-FR"/>
          </a:p>
        </p:txBody>
      </p:sp>
    </p:spTree>
    <p:extLst>
      <p:ext uri="{BB962C8B-B14F-4D97-AF65-F5344CB8AC3E}">
        <p14:creationId xmlns:p14="http://schemas.microsoft.com/office/powerpoint/2010/main" val="264877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AC193-F4B6-33F8-6F68-89D4B00AC48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623F363-E4B0-3B72-36BD-1B63103A11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1D38A8-8630-451F-F548-12C21D435299}"/>
              </a:ext>
            </a:extLst>
          </p:cNvPr>
          <p:cNvSpPr>
            <a:spLocks noGrp="1"/>
          </p:cNvSpPr>
          <p:nvPr>
            <p:ph type="dt" sz="half" idx="10"/>
          </p:nvPr>
        </p:nvSpPr>
        <p:spPr/>
        <p:txBody>
          <a:bodyPr/>
          <a:lstStyle/>
          <a:p>
            <a:fld id="{44C74BCC-5D68-2441-AFCB-55BC29DD9BF2}" type="datetimeFigureOut">
              <a:rPr lang="fr-FR" smtClean="0"/>
              <a:t>27/06/2023</a:t>
            </a:fld>
            <a:endParaRPr lang="fr-FR"/>
          </a:p>
        </p:txBody>
      </p:sp>
      <p:sp>
        <p:nvSpPr>
          <p:cNvPr id="5" name="Espace réservé du pied de page 4">
            <a:extLst>
              <a:ext uri="{FF2B5EF4-FFF2-40B4-BE49-F238E27FC236}">
                <a16:creationId xmlns:a16="http://schemas.microsoft.com/office/drawing/2014/main" id="{96DAC653-51B6-6406-F647-CD1D1ED177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6596BF-B765-821D-9728-ED3ECEB8929E}"/>
              </a:ext>
            </a:extLst>
          </p:cNvPr>
          <p:cNvSpPr>
            <a:spLocks noGrp="1"/>
          </p:cNvSpPr>
          <p:nvPr>
            <p:ph type="sldNum" sz="quarter" idx="12"/>
          </p:nvPr>
        </p:nvSpPr>
        <p:spPr/>
        <p:txBody>
          <a:bodyPr/>
          <a:lstStyle/>
          <a:p>
            <a:fld id="{5C87466D-7EBD-6A4A-B1C2-6DAD87DE3084}" type="slidenum">
              <a:rPr lang="fr-FR" smtClean="0"/>
              <a:t>‹N°›</a:t>
            </a:fld>
            <a:endParaRPr lang="fr-FR"/>
          </a:p>
        </p:txBody>
      </p:sp>
    </p:spTree>
    <p:extLst>
      <p:ext uri="{BB962C8B-B14F-4D97-AF65-F5344CB8AC3E}">
        <p14:creationId xmlns:p14="http://schemas.microsoft.com/office/powerpoint/2010/main" val="269480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7F4A2-1ACB-E664-C4EC-100E23D5482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3F468B-7A20-2F4A-0077-CBD74AEA28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6E53161-A1CD-61AF-B6B7-0CF1CDC3F138}"/>
              </a:ext>
            </a:extLst>
          </p:cNvPr>
          <p:cNvSpPr>
            <a:spLocks noGrp="1"/>
          </p:cNvSpPr>
          <p:nvPr>
            <p:ph type="dt" sz="half" idx="10"/>
          </p:nvPr>
        </p:nvSpPr>
        <p:spPr/>
        <p:txBody>
          <a:bodyPr/>
          <a:lstStyle/>
          <a:p>
            <a:fld id="{44C74BCC-5D68-2441-AFCB-55BC29DD9BF2}" type="datetimeFigureOut">
              <a:rPr lang="fr-FR" smtClean="0"/>
              <a:t>27/06/2023</a:t>
            </a:fld>
            <a:endParaRPr lang="fr-FR"/>
          </a:p>
        </p:txBody>
      </p:sp>
      <p:sp>
        <p:nvSpPr>
          <p:cNvPr id="5" name="Espace réservé du pied de page 4">
            <a:extLst>
              <a:ext uri="{FF2B5EF4-FFF2-40B4-BE49-F238E27FC236}">
                <a16:creationId xmlns:a16="http://schemas.microsoft.com/office/drawing/2014/main" id="{74651BD6-F82B-D4AC-7BD1-23DEB9F6C9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C9C9FD3-C66F-9604-8C5C-782D1A13DE28}"/>
              </a:ext>
            </a:extLst>
          </p:cNvPr>
          <p:cNvSpPr>
            <a:spLocks noGrp="1"/>
          </p:cNvSpPr>
          <p:nvPr>
            <p:ph type="sldNum" sz="quarter" idx="12"/>
          </p:nvPr>
        </p:nvSpPr>
        <p:spPr/>
        <p:txBody>
          <a:bodyPr/>
          <a:lstStyle/>
          <a:p>
            <a:fld id="{5C87466D-7EBD-6A4A-B1C2-6DAD87DE3084}" type="slidenum">
              <a:rPr lang="fr-FR" smtClean="0"/>
              <a:t>‹N°›</a:t>
            </a:fld>
            <a:endParaRPr lang="fr-FR"/>
          </a:p>
        </p:txBody>
      </p:sp>
    </p:spTree>
    <p:extLst>
      <p:ext uri="{BB962C8B-B14F-4D97-AF65-F5344CB8AC3E}">
        <p14:creationId xmlns:p14="http://schemas.microsoft.com/office/powerpoint/2010/main" val="313685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55B83-8DAB-DC94-FAED-EEE5520D62D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C9C421-E53E-E14E-6CCF-5012725632B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1A1A0D9-F7CF-78E1-35D1-DC803AC30C5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AB8D453-7D33-C828-2A4F-BA50FB257D58}"/>
              </a:ext>
            </a:extLst>
          </p:cNvPr>
          <p:cNvSpPr>
            <a:spLocks noGrp="1"/>
          </p:cNvSpPr>
          <p:nvPr>
            <p:ph type="dt" sz="half" idx="10"/>
          </p:nvPr>
        </p:nvSpPr>
        <p:spPr/>
        <p:txBody>
          <a:bodyPr/>
          <a:lstStyle/>
          <a:p>
            <a:fld id="{44C74BCC-5D68-2441-AFCB-55BC29DD9BF2}" type="datetimeFigureOut">
              <a:rPr lang="fr-FR" smtClean="0"/>
              <a:t>27/06/2023</a:t>
            </a:fld>
            <a:endParaRPr lang="fr-FR"/>
          </a:p>
        </p:txBody>
      </p:sp>
      <p:sp>
        <p:nvSpPr>
          <p:cNvPr id="6" name="Espace réservé du pied de page 5">
            <a:extLst>
              <a:ext uri="{FF2B5EF4-FFF2-40B4-BE49-F238E27FC236}">
                <a16:creationId xmlns:a16="http://schemas.microsoft.com/office/drawing/2014/main" id="{F8EC2650-FDBF-CBD2-DB09-9211596BEE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8E244D9-4FE2-C6D7-5275-3709039B375A}"/>
              </a:ext>
            </a:extLst>
          </p:cNvPr>
          <p:cNvSpPr>
            <a:spLocks noGrp="1"/>
          </p:cNvSpPr>
          <p:nvPr>
            <p:ph type="sldNum" sz="quarter" idx="12"/>
          </p:nvPr>
        </p:nvSpPr>
        <p:spPr/>
        <p:txBody>
          <a:bodyPr/>
          <a:lstStyle/>
          <a:p>
            <a:fld id="{5C87466D-7EBD-6A4A-B1C2-6DAD87DE3084}" type="slidenum">
              <a:rPr lang="fr-FR" smtClean="0"/>
              <a:t>‹N°›</a:t>
            </a:fld>
            <a:endParaRPr lang="fr-FR"/>
          </a:p>
        </p:txBody>
      </p:sp>
    </p:spTree>
    <p:extLst>
      <p:ext uri="{BB962C8B-B14F-4D97-AF65-F5344CB8AC3E}">
        <p14:creationId xmlns:p14="http://schemas.microsoft.com/office/powerpoint/2010/main" val="380270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2096EB-C83E-50C7-FE5B-B0802314C15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CDD2338-BF11-09E3-094F-B1434DCCC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9859AE-AD2A-3F91-E90F-8999C60232F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0E10ACB-DA3B-D0D0-CAD2-3FD1E822B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999434D-529A-C031-7404-CCB34712BCB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D5A9CD6-5053-9B55-49AE-AAD548F01D7B}"/>
              </a:ext>
            </a:extLst>
          </p:cNvPr>
          <p:cNvSpPr>
            <a:spLocks noGrp="1"/>
          </p:cNvSpPr>
          <p:nvPr>
            <p:ph type="dt" sz="half" idx="10"/>
          </p:nvPr>
        </p:nvSpPr>
        <p:spPr/>
        <p:txBody>
          <a:bodyPr/>
          <a:lstStyle/>
          <a:p>
            <a:fld id="{44C74BCC-5D68-2441-AFCB-55BC29DD9BF2}" type="datetimeFigureOut">
              <a:rPr lang="fr-FR" smtClean="0"/>
              <a:t>27/06/2023</a:t>
            </a:fld>
            <a:endParaRPr lang="fr-FR"/>
          </a:p>
        </p:txBody>
      </p:sp>
      <p:sp>
        <p:nvSpPr>
          <p:cNvPr id="8" name="Espace réservé du pied de page 7">
            <a:extLst>
              <a:ext uri="{FF2B5EF4-FFF2-40B4-BE49-F238E27FC236}">
                <a16:creationId xmlns:a16="http://schemas.microsoft.com/office/drawing/2014/main" id="{593FE0DF-3FDF-545A-9DA0-69CF4477AD6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0BFFF01-3275-8AFE-9423-FFB27ECB477B}"/>
              </a:ext>
            </a:extLst>
          </p:cNvPr>
          <p:cNvSpPr>
            <a:spLocks noGrp="1"/>
          </p:cNvSpPr>
          <p:nvPr>
            <p:ph type="sldNum" sz="quarter" idx="12"/>
          </p:nvPr>
        </p:nvSpPr>
        <p:spPr/>
        <p:txBody>
          <a:bodyPr/>
          <a:lstStyle/>
          <a:p>
            <a:fld id="{5C87466D-7EBD-6A4A-B1C2-6DAD87DE3084}" type="slidenum">
              <a:rPr lang="fr-FR" smtClean="0"/>
              <a:t>‹N°›</a:t>
            </a:fld>
            <a:endParaRPr lang="fr-FR"/>
          </a:p>
        </p:txBody>
      </p:sp>
    </p:spTree>
    <p:extLst>
      <p:ext uri="{BB962C8B-B14F-4D97-AF65-F5344CB8AC3E}">
        <p14:creationId xmlns:p14="http://schemas.microsoft.com/office/powerpoint/2010/main" val="75204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C0E09-996C-9C0E-03BE-856DAAB60C2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583AC78-BF41-277E-A26D-62B62EC56A9A}"/>
              </a:ext>
            </a:extLst>
          </p:cNvPr>
          <p:cNvSpPr>
            <a:spLocks noGrp="1"/>
          </p:cNvSpPr>
          <p:nvPr>
            <p:ph type="dt" sz="half" idx="10"/>
          </p:nvPr>
        </p:nvSpPr>
        <p:spPr/>
        <p:txBody>
          <a:bodyPr/>
          <a:lstStyle/>
          <a:p>
            <a:fld id="{44C74BCC-5D68-2441-AFCB-55BC29DD9BF2}" type="datetimeFigureOut">
              <a:rPr lang="fr-FR" smtClean="0"/>
              <a:t>27/06/2023</a:t>
            </a:fld>
            <a:endParaRPr lang="fr-FR"/>
          </a:p>
        </p:txBody>
      </p:sp>
      <p:sp>
        <p:nvSpPr>
          <p:cNvPr id="4" name="Espace réservé du pied de page 3">
            <a:extLst>
              <a:ext uri="{FF2B5EF4-FFF2-40B4-BE49-F238E27FC236}">
                <a16:creationId xmlns:a16="http://schemas.microsoft.com/office/drawing/2014/main" id="{B0A09521-2E8F-35DD-2B4D-43576B1C06B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7173116-9FC5-0F4D-7B00-F19FB9319270}"/>
              </a:ext>
            </a:extLst>
          </p:cNvPr>
          <p:cNvSpPr>
            <a:spLocks noGrp="1"/>
          </p:cNvSpPr>
          <p:nvPr>
            <p:ph type="sldNum" sz="quarter" idx="12"/>
          </p:nvPr>
        </p:nvSpPr>
        <p:spPr/>
        <p:txBody>
          <a:bodyPr/>
          <a:lstStyle/>
          <a:p>
            <a:fld id="{5C87466D-7EBD-6A4A-B1C2-6DAD87DE3084}" type="slidenum">
              <a:rPr lang="fr-FR" smtClean="0"/>
              <a:t>‹N°›</a:t>
            </a:fld>
            <a:endParaRPr lang="fr-FR"/>
          </a:p>
        </p:txBody>
      </p:sp>
    </p:spTree>
    <p:extLst>
      <p:ext uri="{BB962C8B-B14F-4D97-AF65-F5344CB8AC3E}">
        <p14:creationId xmlns:p14="http://schemas.microsoft.com/office/powerpoint/2010/main" val="361813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5358385-416B-8813-3EE0-F3755014F605}"/>
              </a:ext>
            </a:extLst>
          </p:cNvPr>
          <p:cNvSpPr>
            <a:spLocks noGrp="1"/>
          </p:cNvSpPr>
          <p:nvPr>
            <p:ph type="dt" sz="half" idx="10"/>
          </p:nvPr>
        </p:nvSpPr>
        <p:spPr/>
        <p:txBody>
          <a:bodyPr/>
          <a:lstStyle/>
          <a:p>
            <a:fld id="{44C74BCC-5D68-2441-AFCB-55BC29DD9BF2}" type="datetimeFigureOut">
              <a:rPr lang="fr-FR" smtClean="0"/>
              <a:t>27/06/2023</a:t>
            </a:fld>
            <a:endParaRPr lang="fr-FR"/>
          </a:p>
        </p:txBody>
      </p:sp>
      <p:sp>
        <p:nvSpPr>
          <p:cNvPr id="3" name="Espace réservé du pied de page 2">
            <a:extLst>
              <a:ext uri="{FF2B5EF4-FFF2-40B4-BE49-F238E27FC236}">
                <a16:creationId xmlns:a16="http://schemas.microsoft.com/office/drawing/2014/main" id="{DA79E1CA-9CE9-7C45-9988-7E1574011F9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D77F13F-CF35-F197-7286-D6D0082AEA2F}"/>
              </a:ext>
            </a:extLst>
          </p:cNvPr>
          <p:cNvSpPr>
            <a:spLocks noGrp="1"/>
          </p:cNvSpPr>
          <p:nvPr>
            <p:ph type="sldNum" sz="quarter" idx="12"/>
          </p:nvPr>
        </p:nvSpPr>
        <p:spPr/>
        <p:txBody>
          <a:bodyPr/>
          <a:lstStyle/>
          <a:p>
            <a:fld id="{5C87466D-7EBD-6A4A-B1C2-6DAD87DE3084}" type="slidenum">
              <a:rPr lang="fr-FR" smtClean="0"/>
              <a:t>‹N°›</a:t>
            </a:fld>
            <a:endParaRPr lang="fr-FR"/>
          </a:p>
        </p:txBody>
      </p:sp>
    </p:spTree>
    <p:extLst>
      <p:ext uri="{BB962C8B-B14F-4D97-AF65-F5344CB8AC3E}">
        <p14:creationId xmlns:p14="http://schemas.microsoft.com/office/powerpoint/2010/main" val="34652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693F8-2C96-986C-2355-79D37FD796B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2C19AA6-1AE3-7E31-3891-62B0A26E4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7C60CD6-2AF0-AD70-1A6D-DA3F330C3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62783E4-286F-CFDB-146F-27D5ABD001F0}"/>
              </a:ext>
            </a:extLst>
          </p:cNvPr>
          <p:cNvSpPr>
            <a:spLocks noGrp="1"/>
          </p:cNvSpPr>
          <p:nvPr>
            <p:ph type="dt" sz="half" idx="10"/>
          </p:nvPr>
        </p:nvSpPr>
        <p:spPr/>
        <p:txBody>
          <a:bodyPr/>
          <a:lstStyle/>
          <a:p>
            <a:fld id="{44C74BCC-5D68-2441-AFCB-55BC29DD9BF2}" type="datetimeFigureOut">
              <a:rPr lang="fr-FR" smtClean="0"/>
              <a:t>27/06/2023</a:t>
            </a:fld>
            <a:endParaRPr lang="fr-FR"/>
          </a:p>
        </p:txBody>
      </p:sp>
      <p:sp>
        <p:nvSpPr>
          <p:cNvPr id="6" name="Espace réservé du pied de page 5">
            <a:extLst>
              <a:ext uri="{FF2B5EF4-FFF2-40B4-BE49-F238E27FC236}">
                <a16:creationId xmlns:a16="http://schemas.microsoft.com/office/drawing/2014/main" id="{DD3328A4-0283-EA7C-CA14-7682796E09E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CEBDED-4477-D7C0-BBDF-3716D1D66913}"/>
              </a:ext>
            </a:extLst>
          </p:cNvPr>
          <p:cNvSpPr>
            <a:spLocks noGrp="1"/>
          </p:cNvSpPr>
          <p:nvPr>
            <p:ph type="sldNum" sz="quarter" idx="12"/>
          </p:nvPr>
        </p:nvSpPr>
        <p:spPr/>
        <p:txBody>
          <a:bodyPr/>
          <a:lstStyle/>
          <a:p>
            <a:fld id="{5C87466D-7EBD-6A4A-B1C2-6DAD87DE3084}" type="slidenum">
              <a:rPr lang="fr-FR" smtClean="0"/>
              <a:t>‹N°›</a:t>
            </a:fld>
            <a:endParaRPr lang="fr-FR"/>
          </a:p>
        </p:txBody>
      </p:sp>
    </p:spTree>
    <p:extLst>
      <p:ext uri="{BB962C8B-B14F-4D97-AF65-F5344CB8AC3E}">
        <p14:creationId xmlns:p14="http://schemas.microsoft.com/office/powerpoint/2010/main" val="3470642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8747C-D06C-964D-F612-3CAE79E374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EDDD5AD-ECC8-B853-8E0F-E1B6D1985C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E71DD20-924E-2518-CC39-CD1A65CA5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C08B9AF-6324-9075-08EB-8EF62CCC57B1}"/>
              </a:ext>
            </a:extLst>
          </p:cNvPr>
          <p:cNvSpPr>
            <a:spLocks noGrp="1"/>
          </p:cNvSpPr>
          <p:nvPr>
            <p:ph type="dt" sz="half" idx="10"/>
          </p:nvPr>
        </p:nvSpPr>
        <p:spPr/>
        <p:txBody>
          <a:bodyPr/>
          <a:lstStyle/>
          <a:p>
            <a:fld id="{44C74BCC-5D68-2441-AFCB-55BC29DD9BF2}" type="datetimeFigureOut">
              <a:rPr lang="fr-FR" smtClean="0"/>
              <a:t>27/06/2023</a:t>
            </a:fld>
            <a:endParaRPr lang="fr-FR"/>
          </a:p>
        </p:txBody>
      </p:sp>
      <p:sp>
        <p:nvSpPr>
          <p:cNvPr id="6" name="Espace réservé du pied de page 5">
            <a:extLst>
              <a:ext uri="{FF2B5EF4-FFF2-40B4-BE49-F238E27FC236}">
                <a16:creationId xmlns:a16="http://schemas.microsoft.com/office/drawing/2014/main" id="{9FB1C683-5918-0050-AABB-3212D598CF9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CDCC8D6-09B9-6F1B-557A-9CBB203C371A}"/>
              </a:ext>
            </a:extLst>
          </p:cNvPr>
          <p:cNvSpPr>
            <a:spLocks noGrp="1"/>
          </p:cNvSpPr>
          <p:nvPr>
            <p:ph type="sldNum" sz="quarter" idx="12"/>
          </p:nvPr>
        </p:nvSpPr>
        <p:spPr/>
        <p:txBody>
          <a:bodyPr/>
          <a:lstStyle/>
          <a:p>
            <a:fld id="{5C87466D-7EBD-6A4A-B1C2-6DAD87DE3084}" type="slidenum">
              <a:rPr lang="fr-FR" smtClean="0"/>
              <a:t>‹N°›</a:t>
            </a:fld>
            <a:endParaRPr lang="fr-FR"/>
          </a:p>
        </p:txBody>
      </p:sp>
    </p:spTree>
    <p:extLst>
      <p:ext uri="{BB962C8B-B14F-4D97-AF65-F5344CB8AC3E}">
        <p14:creationId xmlns:p14="http://schemas.microsoft.com/office/powerpoint/2010/main" val="75711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4A9C7F8-C326-7F20-B982-DD27C6580D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3D46CCB-001A-7C95-6D09-35116B0C9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71110E-59BA-AFC1-65D4-3712E62B9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74BCC-5D68-2441-AFCB-55BC29DD9BF2}" type="datetimeFigureOut">
              <a:rPr lang="fr-FR" smtClean="0"/>
              <a:t>27/06/2023</a:t>
            </a:fld>
            <a:endParaRPr lang="fr-FR"/>
          </a:p>
        </p:txBody>
      </p:sp>
      <p:sp>
        <p:nvSpPr>
          <p:cNvPr id="5" name="Espace réservé du pied de page 4">
            <a:extLst>
              <a:ext uri="{FF2B5EF4-FFF2-40B4-BE49-F238E27FC236}">
                <a16:creationId xmlns:a16="http://schemas.microsoft.com/office/drawing/2014/main" id="{D3479B57-9B37-BDA5-7E8F-5DFD3EBAD7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9A57BBA-F668-1C4C-562D-76B6D84C31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7466D-7EBD-6A4A-B1C2-6DAD87DE3084}" type="slidenum">
              <a:rPr lang="fr-FR" smtClean="0"/>
              <a:t>‹N°›</a:t>
            </a:fld>
            <a:endParaRPr lang="fr-FR"/>
          </a:p>
        </p:txBody>
      </p:sp>
    </p:spTree>
    <p:extLst>
      <p:ext uri="{BB962C8B-B14F-4D97-AF65-F5344CB8AC3E}">
        <p14:creationId xmlns:p14="http://schemas.microsoft.com/office/powerpoint/2010/main" val="358239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2804D-3ED2-5E4D-C57C-2C2068CD2F39}"/>
              </a:ext>
            </a:extLst>
          </p:cNvPr>
          <p:cNvSpPr>
            <a:spLocks noGrp="1"/>
          </p:cNvSpPr>
          <p:nvPr>
            <p:ph type="ctrTitle"/>
          </p:nvPr>
        </p:nvSpPr>
        <p:spPr/>
        <p:txBody>
          <a:bodyPr>
            <a:normAutofit fontScale="90000"/>
          </a:bodyPr>
          <a:lstStyle/>
          <a:p>
            <a:r>
              <a:rPr lang="fr-FR" b="1" dirty="0"/>
              <a:t>Simon Stevin et </a:t>
            </a:r>
            <a:r>
              <a:rPr lang="fr-FR" b="1"/>
              <a:t>John Neper</a:t>
            </a:r>
            <a:br>
              <a:rPr lang="fr-FR" b="1" dirty="0"/>
            </a:br>
            <a:br>
              <a:rPr lang="fr-FR" b="1" dirty="0"/>
            </a:br>
            <a:r>
              <a:rPr lang="fr-FR" b="1" dirty="0"/>
              <a:t>Après les entiers et les fractions</a:t>
            </a:r>
          </a:p>
        </p:txBody>
      </p:sp>
      <p:sp>
        <p:nvSpPr>
          <p:cNvPr id="3" name="Sous-titre 2">
            <a:extLst>
              <a:ext uri="{FF2B5EF4-FFF2-40B4-BE49-F238E27FC236}">
                <a16:creationId xmlns:a16="http://schemas.microsoft.com/office/drawing/2014/main" id="{CACC3BFA-BBAD-28E6-3A14-C8E663ADE2E1}"/>
              </a:ext>
            </a:extLst>
          </p:cNvPr>
          <p:cNvSpPr>
            <a:spLocks noGrp="1"/>
          </p:cNvSpPr>
          <p:nvPr>
            <p:ph type="subTitle" idx="1"/>
          </p:nvPr>
        </p:nvSpPr>
        <p:spPr/>
        <p:txBody>
          <a:bodyPr/>
          <a:lstStyle/>
          <a:p>
            <a:endParaRPr lang="fr-FR" dirty="0"/>
          </a:p>
          <a:p>
            <a:endParaRPr lang="fr-FR" dirty="0"/>
          </a:p>
          <a:p>
            <a:r>
              <a:rPr lang="fr-FR" dirty="0"/>
              <a:t>Histoire des mathématiques</a:t>
            </a:r>
          </a:p>
        </p:txBody>
      </p:sp>
    </p:spTree>
    <p:extLst>
      <p:ext uri="{BB962C8B-B14F-4D97-AF65-F5344CB8AC3E}">
        <p14:creationId xmlns:p14="http://schemas.microsoft.com/office/powerpoint/2010/main" val="107247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50A84-832B-B572-4312-7BB35FD1975C}"/>
              </a:ext>
            </a:extLst>
          </p:cNvPr>
          <p:cNvSpPr>
            <a:spLocks noGrp="1"/>
          </p:cNvSpPr>
          <p:nvPr>
            <p:ph type="title"/>
          </p:nvPr>
        </p:nvSpPr>
        <p:spPr/>
        <p:txBody>
          <a:bodyPr/>
          <a:lstStyle/>
          <a:p>
            <a:pPr algn="ctr"/>
            <a:r>
              <a:rPr lang="fr-FR" dirty="0"/>
              <a:t>Les hommes utilisent des fractions depuis l’Egypte Antique</a:t>
            </a:r>
          </a:p>
        </p:txBody>
      </p:sp>
      <p:pic>
        <p:nvPicPr>
          <p:cNvPr id="9" name="Image 8" descr="Une image contenant texte, Histoire, Histoire antique, écriture manuscrite&#10;&#10;Description générée automatiquement">
            <a:extLst>
              <a:ext uri="{FF2B5EF4-FFF2-40B4-BE49-F238E27FC236}">
                <a16:creationId xmlns:a16="http://schemas.microsoft.com/office/drawing/2014/main" id="{48586C98-56AB-7AE3-EABD-0E48E7057B2C}"/>
              </a:ext>
            </a:extLst>
          </p:cNvPr>
          <p:cNvPicPr>
            <a:picLocks noChangeAspect="1"/>
          </p:cNvPicPr>
          <p:nvPr/>
        </p:nvPicPr>
        <p:blipFill>
          <a:blip r:embed="rId2"/>
          <a:stretch>
            <a:fillRect/>
          </a:stretch>
        </p:blipFill>
        <p:spPr>
          <a:xfrm>
            <a:off x="5277853" y="1932196"/>
            <a:ext cx="1737914" cy="3938337"/>
          </a:xfrm>
          <a:prstGeom prst="rect">
            <a:avLst/>
          </a:prstGeom>
        </p:spPr>
      </p:pic>
      <p:pic>
        <p:nvPicPr>
          <p:cNvPr id="11" name="Image 10" descr="Une image contenant texte, capture d’écran, Police, conception&#10;&#10;Description générée automatiquement">
            <a:extLst>
              <a:ext uri="{FF2B5EF4-FFF2-40B4-BE49-F238E27FC236}">
                <a16:creationId xmlns:a16="http://schemas.microsoft.com/office/drawing/2014/main" id="{73FD0C77-516C-B0F6-CF62-D89603D83B68}"/>
              </a:ext>
            </a:extLst>
          </p:cNvPr>
          <p:cNvPicPr>
            <a:picLocks noChangeAspect="1"/>
          </p:cNvPicPr>
          <p:nvPr/>
        </p:nvPicPr>
        <p:blipFill>
          <a:blip r:embed="rId3"/>
          <a:stretch>
            <a:fillRect/>
          </a:stretch>
        </p:blipFill>
        <p:spPr>
          <a:xfrm>
            <a:off x="8884603" y="1347536"/>
            <a:ext cx="1946913" cy="4884822"/>
          </a:xfrm>
          <a:prstGeom prst="rect">
            <a:avLst/>
          </a:prstGeom>
        </p:spPr>
      </p:pic>
      <p:sp>
        <p:nvSpPr>
          <p:cNvPr id="12" name="ZoneTexte 11">
            <a:extLst>
              <a:ext uri="{FF2B5EF4-FFF2-40B4-BE49-F238E27FC236}">
                <a16:creationId xmlns:a16="http://schemas.microsoft.com/office/drawing/2014/main" id="{D2147350-0F8F-A74D-D620-32EDE0165B75}"/>
              </a:ext>
            </a:extLst>
          </p:cNvPr>
          <p:cNvSpPr txBox="1"/>
          <p:nvPr/>
        </p:nvSpPr>
        <p:spPr>
          <a:xfrm>
            <a:off x="4379494" y="6047692"/>
            <a:ext cx="3818022" cy="646331"/>
          </a:xfrm>
          <a:prstGeom prst="rect">
            <a:avLst/>
          </a:prstGeom>
          <a:noFill/>
        </p:spPr>
        <p:txBody>
          <a:bodyPr wrap="square" rtlCol="0">
            <a:spAutoFit/>
          </a:bodyPr>
          <a:lstStyle/>
          <a:p>
            <a:r>
              <a:rPr lang="fr-FR" dirty="0"/>
              <a:t>Hiéroglyphes du temple de </a:t>
            </a:r>
            <a:r>
              <a:rPr lang="fr-FR" dirty="0" err="1"/>
              <a:t>Kôm</a:t>
            </a:r>
            <a:r>
              <a:rPr lang="fr-FR" dirty="0"/>
              <a:t> </a:t>
            </a:r>
            <a:r>
              <a:rPr lang="fr-FR" dirty="0" err="1"/>
              <a:t>Ombo</a:t>
            </a:r>
            <a:endParaRPr lang="fr-FR" dirty="0"/>
          </a:p>
          <a:p>
            <a:r>
              <a:rPr lang="fr-FR" dirty="0"/>
              <a:t>IIe siècle avant J.-C.</a:t>
            </a:r>
          </a:p>
        </p:txBody>
      </p:sp>
      <p:pic>
        <p:nvPicPr>
          <p:cNvPr id="14" name="Image 13" descr="Une image contenant carte, texte, atlas&#10;&#10;Description générée automatiquement">
            <a:extLst>
              <a:ext uri="{FF2B5EF4-FFF2-40B4-BE49-F238E27FC236}">
                <a16:creationId xmlns:a16="http://schemas.microsoft.com/office/drawing/2014/main" id="{664742DE-E274-0025-8122-ED8AE5D87859}"/>
              </a:ext>
            </a:extLst>
          </p:cNvPr>
          <p:cNvPicPr>
            <a:picLocks noChangeAspect="1"/>
          </p:cNvPicPr>
          <p:nvPr/>
        </p:nvPicPr>
        <p:blipFill>
          <a:blip r:embed="rId4"/>
          <a:stretch>
            <a:fillRect/>
          </a:stretch>
        </p:blipFill>
        <p:spPr>
          <a:xfrm>
            <a:off x="599849" y="2254403"/>
            <a:ext cx="3092558" cy="3793289"/>
          </a:xfrm>
          <a:prstGeom prst="rect">
            <a:avLst/>
          </a:prstGeom>
        </p:spPr>
      </p:pic>
    </p:spTree>
    <p:extLst>
      <p:ext uri="{BB962C8B-B14F-4D97-AF65-F5344CB8AC3E}">
        <p14:creationId xmlns:p14="http://schemas.microsoft.com/office/powerpoint/2010/main" val="155732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50A84-832B-B572-4312-7BB35FD1975C}"/>
              </a:ext>
            </a:extLst>
          </p:cNvPr>
          <p:cNvSpPr>
            <a:spLocks noGrp="1"/>
          </p:cNvSpPr>
          <p:nvPr>
            <p:ph type="title"/>
          </p:nvPr>
        </p:nvSpPr>
        <p:spPr/>
        <p:txBody>
          <a:bodyPr/>
          <a:lstStyle/>
          <a:p>
            <a:pPr algn="ctr"/>
            <a:r>
              <a:rPr lang="fr-FR" dirty="0"/>
              <a:t>Simon Stevin était un comptable néerlandais</a:t>
            </a:r>
          </a:p>
        </p:txBody>
      </p:sp>
      <p:sp>
        <p:nvSpPr>
          <p:cNvPr id="3" name="Espace réservé du contenu 2">
            <a:extLst>
              <a:ext uri="{FF2B5EF4-FFF2-40B4-BE49-F238E27FC236}">
                <a16:creationId xmlns:a16="http://schemas.microsoft.com/office/drawing/2014/main" id="{F5920F46-4858-5F63-5F4C-0D0891FD7E99}"/>
              </a:ext>
            </a:extLst>
          </p:cNvPr>
          <p:cNvSpPr>
            <a:spLocks noGrp="1"/>
          </p:cNvSpPr>
          <p:nvPr>
            <p:ph idx="1"/>
          </p:nvPr>
        </p:nvSpPr>
        <p:spPr/>
        <p:txBody>
          <a:bodyPr>
            <a:normAutofit/>
          </a:bodyPr>
          <a:lstStyle/>
          <a:p>
            <a:pPr marL="0" indent="0">
              <a:buNone/>
            </a:pPr>
            <a:r>
              <a:rPr lang="fr-FR" sz="3200" dirty="0"/>
              <a:t>Il vécut à Bruges au XVIe siècle.</a:t>
            </a:r>
          </a:p>
        </p:txBody>
      </p:sp>
      <p:pic>
        <p:nvPicPr>
          <p:cNvPr id="5" name="Image 4" descr="Une image contenant Visage humain, homme, personne, portrait&#10;&#10;Description générée automatiquement">
            <a:extLst>
              <a:ext uri="{FF2B5EF4-FFF2-40B4-BE49-F238E27FC236}">
                <a16:creationId xmlns:a16="http://schemas.microsoft.com/office/drawing/2014/main" id="{635AEE47-A8FB-C2CB-B661-A024075E0EC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677953" y="2476500"/>
            <a:ext cx="2806700" cy="3835400"/>
          </a:xfrm>
          <a:prstGeom prst="rect">
            <a:avLst/>
          </a:prstGeom>
        </p:spPr>
      </p:pic>
      <p:pic>
        <p:nvPicPr>
          <p:cNvPr id="7" name="Image 6" descr="Une image contenant carte, texte, atlas&#10;&#10;Description générée automatiquement">
            <a:extLst>
              <a:ext uri="{FF2B5EF4-FFF2-40B4-BE49-F238E27FC236}">
                <a16:creationId xmlns:a16="http://schemas.microsoft.com/office/drawing/2014/main" id="{9D855CF4-04B3-69A6-7747-AA9A32A12FDC}"/>
              </a:ext>
            </a:extLst>
          </p:cNvPr>
          <p:cNvPicPr>
            <a:picLocks noChangeAspect="1"/>
          </p:cNvPicPr>
          <p:nvPr/>
        </p:nvPicPr>
        <p:blipFill>
          <a:blip r:embed="rId4"/>
          <a:stretch>
            <a:fillRect/>
          </a:stretch>
        </p:blipFill>
        <p:spPr>
          <a:xfrm>
            <a:off x="6984330" y="1467985"/>
            <a:ext cx="4036596" cy="4843915"/>
          </a:xfrm>
          <a:prstGeom prst="rect">
            <a:avLst/>
          </a:prstGeom>
        </p:spPr>
      </p:pic>
    </p:spTree>
    <p:extLst>
      <p:ext uri="{BB962C8B-B14F-4D97-AF65-F5344CB8AC3E}">
        <p14:creationId xmlns:p14="http://schemas.microsoft.com/office/powerpoint/2010/main" val="117588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360F893C-2125-7F90-8CE2-4874DC5AE0AA}"/>
                  </a:ext>
                </a:extLst>
              </p:cNvPr>
              <p:cNvSpPr>
                <a:spLocks noGrp="1"/>
              </p:cNvSpPr>
              <p:nvPr>
                <p:ph type="title"/>
              </p:nvPr>
            </p:nvSpPr>
            <p:spPr>
              <a:xfrm>
                <a:off x="838200" y="365125"/>
                <a:ext cx="10515600" cy="2547408"/>
              </a:xfrm>
            </p:spPr>
            <p:txBody>
              <a:bodyPr>
                <a:noAutofit/>
              </a:bodyPr>
              <a:lstStyle/>
              <a:p>
                <a:r>
                  <a:rPr lang="fr-FR" sz="3200" dirty="0">
                    <a:effectLst/>
                    <a:latin typeface="Calibri" panose="020F0502020204030204" pitchFamily="34" charset="0"/>
                    <a:ea typeface="Calibri" panose="020F0502020204030204" pitchFamily="34" charset="0"/>
                    <a:cs typeface="Times New Roman" panose="02020603050405020304" pitchFamily="18" charset="0"/>
                  </a:rPr>
                  <a:t>Il trouvait que les nombres écrits de cette manière :</a:t>
                </a:r>
                <a:br>
                  <a:rPr lang="fr-FR" sz="3200" dirty="0">
                    <a:effectLst/>
                    <a:latin typeface="Calibri" panose="020F0502020204030204" pitchFamily="34" charset="0"/>
                    <a:ea typeface="Calibri" panose="020F0502020204030204" pitchFamily="34" charset="0"/>
                    <a:cs typeface="Times New Roman" panose="02020603050405020304" pitchFamily="18" charset="0"/>
                  </a:rPr>
                </a:br>
                <a:br>
                  <a:rPr lang="fr-FR" sz="3200" dirty="0">
                    <a:effectLst/>
                    <a:latin typeface="Calibri" panose="020F0502020204030204" pitchFamily="34" charset="0"/>
                    <a:ea typeface="Calibri" panose="020F0502020204030204" pitchFamily="34" charset="0"/>
                    <a:cs typeface="Times New Roman" panose="02020603050405020304" pitchFamily="18" charset="0"/>
                  </a:rPr>
                </a:br>
                <a:r>
                  <a:rPr lang="fr-FR" sz="3200" dirty="0">
                    <a:effectLst/>
                    <a:latin typeface="Calibri" panose="020F0502020204030204" pitchFamily="34" charset="0"/>
                    <a:ea typeface="Calibri" panose="020F0502020204030204" pitchFamily="34" charset="0"/>
                    <a:cs typeface="Times New Roman" panose="02020603050405020304" pitchFamily="18" charset="0"/>
                  </a:rPr>
                  <a:t>21 + </a:t>
                </a:r>
                <a14:m>
                  <m:oMath xmlns:m="http://schemas.openxmlformats.org/officeDocument/2006/math">
                    <m:f>
                      <m:fPr>
                        <m:ctrlPr>
                          <a:rPr lang="fr-FR"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3200" i="1">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fr-FR" sz="3200" dirty="0">
                    <a:effectLst/>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fr-FR"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100</m:t>
                        </m:r>
                      </m:den>
                    </m:f>
                  </m:oMath>
                </a14:m>
                <a:r>
                  <a:rPr lang="fr-FR" sz="3200" dirty="0">
                    <a:effectLst/>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fr-FR"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1000</m:t>
                        </m:r>
                      </m:den>
                    </m:f>
                  </m:oMath>
                </a14:m>
                <a:r>
                  <a:rPr lang="fr-FR" sz="3200" dirty="0">
                    <a:effectLst/>
                    <a:latin typeface="Calibri" panose="020F0502020204030204" pitchFamily="34" charset="0"/>
                    <a:ea typeface="Times New Roman" panose="02020603050405020304" pitchFamily="18" charset="0"/>
                    <a:cs typeface="Times New Roman" panose="02020603050405020304" pitchFamily="18" charset="0"/>
                  </a:rPr>
                  <a:t>   </a:t>
                </a:r>
                <a:br>
                  <a:rPr lang="fr-FR" sz="3200" dirty="0">
                    <a:effectLst/>
                    <a:latin typeface="Calibri" panose="020F0502020204030204" pitchFamily="34" charset="0"/>
                    <a:ea typeface="Times New Roman" panose="02020603050405020304" pitchFamily="18" charset="0"/>
                    <a:cs typeface="Times New Roman" panose="02020603050405020304" pitchFamily="18" charset="0"/>
                  </a:rPr>
                </a:br>
                <a:br>
                  <a:rPr lang="fr-FR" sz="3200" dirty="0">
                    <a:latin typeface="Calibri" panose="020F0502020204030204" pitchFamily="34" charset="0"/>
                    <a:ea typeface="Times New Roman" panose="02020603050405020304" pitchFamily="18" charset="0"/>
                    <a:cs typeface="Times New Roman" panose="02020603050405020304" pitchFamily="18" charset="0"/>
                  </a:rPr>
                </a:br>
                <a:r>
                  <a:rPr lang="fr-FR" sz="3200" dirty="0">
                    <a:effectLst/>
                    <a:latin typeface="Calibri" panose="020F0502020204030204" pitchFamily="34" charset="0"/>
                    <a:ea typeface="Times New Roman" panose="02020603050405020304" pitchFamily="18" charset="0"/>
                    <a:cs typeface="Times New Roman" panose="02020603050405020304" pitchFamily="18" charset="0"/>
                  </a:rPr>
                  <a:t>n’étaient pas très pratiques pour effectuer des calculs.</a:t>
                </a:r>
                <a:endParaRPr lang="fr-FR" sz="3200" dirty="0"/>
              </a:p>
            </p:txBody>
          </p:sp>
        </mc:Choice>
        <mc:Fallback xmlns="">
          <p:sp>
            <p:nvSpPr>
              <p:cNvPr id="2" name="Titre 1">
                <a:extLst>
                  <a:ext uri="{FF2B5EF4-FFF2-40B4-BE49-F238E27FC236}">
                    <a16:creationId xmlns:a16="http://schemas.microsoft.com/office/drawing/2014/main" id="{360F893C-2125-7F90-8CE2-4874DC5AE0AA}"/>
                  </a:ext>
                </a:extLst>
              </p:cNvPr>
              <p:cNvSpPr>
                <a:spLocks noGrp="1" noRot="1" noChangeAspect="1" noMove="1" noResize="1" noEditPoints="1" noAdjustHandles="1" noChangeArrowheads="1" noChangeShapeType="1" noTextEdit="1"/>
              </p:cNvSpPr>
              <p:nvPr>
                <p:ph type="title"/>
              </p:nvPr>
            </p:nvSpPr>
            <p:spPr>
              <a:xfrm>
                <a:off x="838200" y="365125"/>
                <a:ext cx="10515600" cy="2547408"/>
              </a:xfrm>
              <a:blipFill>
                <a:blip r:embed="rId2"/>
                <a:stretch>
                  <a:fillRect l="-1568" t="-3465" b="-5941"/>
                </a:stretch>
              </a:blipFill>
            </p:spPr>
            <p:txBody>
              <a:bodyPr/>
              <a:lstStyle/>
              <a:p>
                <a:r>
                  <a:rPr lang="fr-FR">
                    <a:noFill/>
                  </a:rPr>
                  <a:t> </a:t>
                </a:r>
              </a:p>
            </p:txBody>
          </p:sp>
        </mc:Fallback>
      </mc:AlternateContent>
      <p:sp>
        <p:nvSpPr>
          <p:cNvPr id="3" name="Espace réservé du contenu 2">
            <a:extLst>
              <a:ext uri="{FF2B5EF4-FFF2-40B4-BE49-F238E27FC236}">
                <a16:creationId xmlns:a16="http://schemas.microsoft.com/office/drawing/2014/main" id="{2C503D8C-E465-B2AA-994F-14F9760DE61B}"/>
              </a:ext>
            </a:extLst>
          </p:cNvPr>
          <p:cNvSpPr>
            <a:spLocks noGrp="1"/>
          </p:cNvSpPr>
          <p:nvPr>
            <p:ph idx="1"/>
          </p:nvPr>
        </p:nvSpPr>
        <p:spPr>
          <a:xfrm>
            <a:off x="838200" y="3629553"/>
            <a:ext cx="10515600" cy="2547409"/>
          </a:xfrm>
        </p:spPr>
        <p:txBody>
          <a:bodyPr>
            <a:normAutofit fontScale="92500" lnSpcReduction="20000"/>
          </a:bodyPr>
          <a:lstStyle/>
          <a:p>
            <a:pPr marL="0" indent="0">
              <a:buNone/>
            </a:pPr>
            <a:r>
              <a:rPr lang="fr-FR" sz="3200" dirty="0">
                <a:effectLst/>
                <a:latin typeface="Calibri" panose="020F0502020204030204" pitchFamily="34" charset="0"/>
                <a:ea typeface="Times New Roman" panose="02020603050405020304" pitchFamily="18" charset="0"/>
                <a:cs typeface="Times New Roman" panose="02020603050405020304" pitchFamily="18" charset="0"/>
              </a:rPr>
              <a:t>Alors il eut l’idée de proposer une écriture plus simple :</a:t>
            </a:r>
          </a:p>
          <a:p>
            <a:pPr marL="0" indent="0">
              <a:buNone/>
            </a:pPr>
            <a:endParaRPr lang="fr-FR"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fr-FR" sz="3200" dirty="0">
                <a:effectLst/>
                <a:latin typeface="Calibri" panose="020F0502020204030204" pitchFamily="34" charset="0"/>
                <a:ea typeface="Times New Roman" panose="02020603050405020304" pitchFamily="18" charset="0"/>
                <a:cs typeface="Times New Roman" panose="02020603050405020304" pitchFamily="18" charset="0"/>
              </a:rPr>
              <a:t>21</a:t>
            </a:r>
            <a:r>
              <a:rPr lang="fr-FR" sz="3200" baseline="30000" dirty="0">
                <a:effectLst/>
                <a:latin typeface="Calibri" panose="020F0502020204030204" pitchFamily="34" charset="0"/>
                <a:ea typeface="Times New Roman" panose="02020603050405020304" pitchFamily="18" charset="0"/>
                <a:cs typeface="Times New Roman" panose="02020603050405020304" pitchFamily="18" charset="0"/>
              </a:rPr>
              <a:t>(0)</a:t>
            </a:r>
            <a:r>
              <a:rPr lang="fr-FR" sz="3200" dirty="0">
                <a:effectLst/>
                <a:latin typeface="Calibri" panose="020F0502020204030204" pitchFamily="34" charset="0"/>
                <a:ea typeface="Times New Roman" panose="02020603050405020304" pitchFamily="18" charset="0"/>
                <a:cs typeface="Times New Roman" panose="02020603050405020304" pitchFamily="18" charset="0"/>
              </a:rPr>
              <a:t> 5</a:t>
            </a:r>
            <a:r>
              <a:rPr lang="fr-FR" sz="3200" baseline="30000" dirty="0">
                <a:effectLst/>
                <a:latin typeface="Calibri" panose="020F0502020204030204" pitchFamily="34" charset="0"/>
                <a:ea typeface="Times New Roman" panose="02020603050405020304" pitchFamily="18" charset="0"/>
                <a:cs typeface="Times New Roman" panose="02020603050405020304" pitchFamily="18" charset="0"/>
              </a:rPr>
              <a:t>(1)</a:t>
            </a:r>
            <a:r>
              <a:rPr lang="fr-FR" sz="3200" dirty="0">
                <a:effectLst/>
                <a:latin typeface="Calibri" panose="020F0502020204030204" pitchFamily="34" charset="0"/>
                <a:ea typeface="Times New Roman" panose="02020603050405020304" pitchFamily="18" charset="0"/>
                <a:cs typeface="Times New Roman" panose="02020603050405020304" pitchFamily="18" charset="0"/>
              </a:rPr>
              <a:t> 3</a:t>
            </a:r>
            <a:r>
              <a:rPr lang="fr-FR" sz="32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fr-FR" sz="3200" dirty="0">
                <a:effectLst/>
                <a:latin typeface="Calibri" panose="020F0502020204030204" pitchFamily="34" charset="0"/>
                <a:ea typeface="Times New Roman" panose="02020603050405020304" pitchFamily="18" charset="0"/>
                <a:cs typeface="Times New Roman" panose="02020603050405020304" pitchFamily="18" charset="0"/>
              </a:rPr>
              <a:t> 2</a:t>
            </a:r>
            <a:r>
              <a:rPr lang="fr-FR" sz="3200" baseline="30000" dirty="0">
                <a:effectLst/>
                <a:latin typeface="Calibri" panose="020F0502020204030204" pitchFamily="34" charset="0"/>
                <a:ea typeface="Times New Roman" panose="02020603050405020304" pitchFamily="18" charset="0"/>
                <a:cs typeface="Times New Roman" panose="02020603050405020304" pitchFamily="18" charset="0"/>
              </a:rPr>
              <a:t>(3)  </a:t>
            </a:r>
          </a:p>
          <a:p>
            <a:pPr marL="0" indent="0">
              <a:buNone/>
            </a:pPr>
            <a:endParaRPr lang="fr-FR" sz="3200" baseline="300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fr-FR" sz="3200" dirty="0">
                <a:effectLst/>
                <a:latin typeface="Calibri" panose="020F0502020204030204" pitchFamily="34" charset="0"/>
                <a:ea typeface="Times New Roman" panose="02020603050405020304" pitchFamily="18" charset="0"/>
                <a:cs typeface="Times New Roman" panose="02020603050405020304" pitchFamily="18" charset="0"/>
              </a:rPr>
              <a:t>où le </a:t>
            </a:r>
            <a:r>
              <a:rPr lang="fr-FR" sz="3200" baseline="30000" dirty="0">
                <a:effectLst/>
                <a:latin typeface="Calibri" panose="020F0502020204030204" pitchFamily="34" charset="0"/>
                <a:ea typeface="Times New Roman" panose="02020603050405020304" pitchFamily="18" charset="0"/>
                <a:cs typeface="Times New Roman" panose="02020603050405020304" pitchFamily="18" charset="0"/>
              </a:rPr>
              <a:t>(0)</a:t>
            </a:r>
            <a:r>
              <a:rPr lang="fr-FR" sz="3200" dirty="0">
                <a:effectLst/>
                <a:latin typeface="Calibri" panose="020F0502020204030204" pitchFamily="34" charset="0"/>
                <a:ea typeface="Times New Roman" panose="02020603050405020304" pitchFamily="18" charset="0"/>
                <a:cs typeface="Times New Roman" panose="02020603050405020304" pitchFamily="18" charset="0"/>
              </a:rPr>
              <a:t>  indique les unités entières, </a:t>
            </a:r>
            <a:r>
              <a:rPr lang="fr-FR" sz="3200" baseline="30000" dirty="0">
                <a:effectLst/>
                <a:latin typeface="Calibri" panose="020F0502020204030204" pitchFamily="34" charset="0"/>
                <a:ea typeface="Times New Roman" panose="02020603050405020304" pitchFamily="18" charset="0"/>
                <a:cs typeface="Times New Roman" panose="02020603050405020304" pitchFamily="18" charset="0"/>
              </a:rPr>
              <a:t>(1)</a:t>
            </a:r>
            <a:r>
              <a:rPr lang="fr-FR" sz="3200" dirty="0">
                <a:effectLst/>
                <a:latin typeface="Calibri" panose="020F0502020204030204" pitchFamily="34" charset="0"/>
                <a:ea typeface="Times New Roman" panose="02020603050405020304" pitchFamily="18" charset="0"/>
                <a:cs typeface="Times New Roman" panose="02020603050405020304" pitchFamily="18" charset="0"/>
              </a:rPr>
              <a:t> les dixièmes, </a:t>
            </a:r>
            <a:r>
              <a:rPr lang="fr-FR" sz="32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fr-FR" sz="3200" dirty="0">
                <a:effectLst/>
                <a:latin typeface="Calibri" panose="020F0502020204030204" pitchFamily="34" charset="0"/>
                <a:ea typeface="Times New Roman" panose="02020603050405020304" pitchFamily="18" charset="0"/>
                <a:cs typeface="Times New Roman" panose="02020603050405020304" pitchFamily="18" charset="0"/>
              </a:rPr>
              <a:t> les centièmes, et ainsi de suite….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3737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815B7E-E505-77C0-762E-F48BA6970453}"/>
              </a:ext>
            </a:extLst>
          </p:cNvPr>
          <p:cNvSpPr>
            <a:spLocks noGrp="1"/>
          </p:cNvSpPr>
          <p:nvPr>
            <p:ph type="title"/>
          </p:nvPr>
        </p:nvSpPr>
        <p:spPr>
          <a:xfrm>
            <a:off x="838200" y="365125"/>
            <a:ext cx="10515600" cy="2225675"/>
          </a:xfrm>
        </p:spPr>
        <p:txBody>
          <a:bodyPr>
            <a:noAutofit/>
          </a:bodyPr>
          <a:lstStyle/>
          <a:p>
            <a:r>
              <a:rPr lang="fr-FR" sz="3200" dirty="0">
                <a:effectLst/>
                <a:latin typeface="Calibri" panose="020F0502020204030204" pitchFamily="34" charset="0"/>
                <a:ea typeface="Times New Roman" panose="02020603050405020304" pitchFamily="18" charset="0"/>
                <a:cs typeface="Times New Roman" panose="02020603050405020304" pitchFamily="18" charset="0"/>
              </a:rPr>
              <a:t>Au début du XVIIe siècle, le mathématicien écossais, John Neper proposa de remplacer le </a:t>
            </a:r>
            <a:r>
              <a:rPr lang="fr-FR" sz="3200" baseline="30000" dirty="0">
                <a:effectLst/>
                <a:latin typeface="Calibri" panose="020F0502020204030204" pitchFamily="34" charset="0"/>
                <a:ea typeface="Times New Roman" panose="02020603050405020304" pitchFamily="18" charset="0"/>
                <a:cs typeface="Times New Roman" panose="02020603050405020304" pitchFamily="18" charset="0"/>
              </a:rPr>
              <a:t>(0)</a:t>
            </a:r>
            <a:r>
              <a:rPr lang="fr-FR" sz="3200" dirty="0">
                <a:effectLst/>
                <a:latin typeface="Calibri" panose="020F0502020204030204" pitchFamily="34" charset="0"/>
                <a:ea typeface="Times New Roman" panose="02020603050405020304" pitchFamily="18" charset="0"/>
                <a:cs typeface="Times New Roman" panose="02020603050405020304" pitchFamily="18" charset="0"/>
              </a:rPr>
              <a:t> par une virgule (alors que d’autres pays du monde utilisent le point) et de ne pas écrire les autres symboles.</a:t>
            </a:r>
            <a:endParaRPr lang="fr-FR" sz="3200" dirty="0"/>
          </a:p>
        </p:txBody>
      </p:sp>
      <p:pic>
        <p:nvPicPr>
          <p:cNvPr id="7" name="Image 6" descr="Une image contenant habits, personne, Visage humain, intérieur&#10;&#10;Description générée automatiquement">
            <a:extLst>
              <a:ext uri="{FF2B5EF4-FFF2-40B4-BE49-F238E27FC236}">
                <a16:creationId xmlns:a16="http://schemas.microsoft.com/office/drawing/2014/main" id="{5C4A5B57-40BB-4B50-54B8-72B79343860D}"/>
              </a:ext>
            </a:extLst>
          </p:cNvPr>
          <p:cNvPicPr>
            <a:picLocks noChangeAspect="1"/>
          </p:cNvPicPr>
          <p:nvPr/>
        </p:nvPicPr>
        <p:blipFill>
          <a:blip r:embed="rId2"/>
          <a:stretch>
            <a:fillRect/>
          </a:stretch>
        </p:blipFill>
        <p:spPr>
          <a:xfrm>
            <a:off x="1452562" y="2712702"/>
            <a:ext cx="3267562" cy="3588251"/>
          </a:xfrm>
          <a:prstGeom prst="rect">
            <a:avLst/>
          </a:prstGeom>
        </p:spPr>
      </p:pic>
      <p:pic>
        <p:nvPicPr>
          <p:cNvPr id="9" name="Image 8" descr="Une image contenant carte, texte, atlas&#10;&#10;Description générée automatiquement">
            <a:extLst>
              <a:ext uri="{FF2B5EF4-FFF2-40B4-BE49-F238E27FC236}">
                <a16:creationId xmlns:a16="http://schemas.microsoft.com/office/drawing/2014/main" id="{ECB2C0AE-919D-3C23-E4F4-5609E05282D9}"/>
              </a:ext>
            </a:extLst>
          </p:cNvPr>
          <p:cNvPicPr>
            <a:picLocks noChangeAspect="1"/>
          </p:cNvPicPr>
          <p:nvPr/>
        </p:nvPicPr>
        <p:blipFill>
          <a:blip r:embed="rId3"/>
          <a:stretch>
            <a:fillRect/>
          </a:stretch>
        </p:blipFill>
        <p:spPr>
          <a:xfrm>
            <a:off x="6588361" y="2056230"/>
            <a:ext cx="2726506" cy="4676274"/>
          </a:xfrm>
          <a:prstGeom prst="rect">
            <a:avLst/>
          </a:prstGeom>
        </p:spPr>
      </p:pic>
    </p:spTree>
    <p:extLst>
      <p:ext uri="{BB962C8B-B14F-4D97-AF65-F5344CB8AC3E}">
        <p14:creationId xmlns:p14="http://schemas.microsoft.com/office/powerpoint/2010/main" val="222323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32828F1-357B-3AC1-6018-DEDDBA227D0F}"/>
                  </a:ext>
                </a:extLst>
              </p:cNvPr>
              <p:cNvSpPr>
                <a:spLocks noGrp="1"/>
              </p:cNvSpPr>
              <p:nvPr>
                <p:ph idx="1"/>
              </p:nvPr>
            </p:nvSpPr>
            <p:spPr>
              <a:xfrm>
                <a:off x="838200" y="1251285"/>
                <a:ext cx="10515600" cy="4925678"/>
              </a:xfrm>
            </p:spPr>
            <p:txBody>
              <a:bodyPr/>
              <a:lstStyle/>
              <a:p>
                <a:pPr marL="0" indent="0" algn="ctr">
                  <a:buNone/>
                </a:pPr>
                <a:r>
                  <a:rPr lang="fr-FR" sz="4400" dirty="0">
                    <a:effectLst/>
                    <a:latin typeface="Calibri" panose="020F0502020204030204" pitchFamily="34" charset="0"/>
                    <a:ea typeface="Calibri" panose="020F0502020204030204" pitchFamily="34" charset="0"/>
                    <a:cs typeface="Times New Roman" panose="02020603050405020304" pitchFamily="18" charset="0"/>
                  </a:rPr>
                  <a:t>21 + </a:t>
                </a:r>
                <a14:m>
                  <m:oMath xmlns:m="http://schemas.openxmlformats.org/officeDocument/2006/math">
                    <m:f>
                      <m:fPr>
                        <m:ctrlPr>
                          <a:rPr lang="fr-FR"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4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4400" i="1">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fr-FR" sz="4400" dirty="0">
                    <a:effectLst/>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fr-FR" sz="4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100</m:t>
                        </m:r>
                      </m:den>
                    </m:f>
                  </m:oMath>
                </a14:m>
                <a:r>
                  <a:rPr lang="fr-FR" sz="4400" dirty="0">
                    <a:effectLst/>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fr-FR" sz="4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1000</m:t>
                        </m:r>
                      </m:den>
                    </m:f>
                  </m:oMath>
                </a14:m>
                <a:r>
                  <a:rPr lang="fr-FR" sz="4400" dirty="0">
                    <a:effectLst/>
                    <a:latin typeface="Calibri" panose="020F0502020204030204" pitchFamily="34" charset="0"/>
                    <a:ea typeface="Times New Roman" panose="02020603050405020304" pitchFamily="18" charset="0"/>
                    <a:cs typeface="Times New Roman" panose="02020603050405020304" pitchFamily="18" charset="0"/>
                  </a:rPr>
                  <a:t>     s’écrit alors    21,532</a:t>
                </a:r>
              </a:p>
              <a:p>
                <a:pPr marL="0" indent="0" algn="ctr">
                  <a:buNone/>
                </a:pPr>
                <a:endParaRPr lang="fr-FR"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fr-FR"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fr-FR"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À retenir : l</a:t>
                </a:r>
                <a:r>
                  <a:rPr lang="fr-FR"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virgule sert à marquer la place du chiffre des unités</a:t>
                </a: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232828F1-357B-3AC1-6018-DEDDBA227D0F}"/>
                  </a:ext>
                </a:extLst>
              </p:cNvPr>
              <p:cNvSpPr>
                <a:spLocks noGrp="1" noRot="1" noChangeAspect="1" noMove="1" noResize="1" noEditPoints="1" noAdjustHandles="1" noChangeArrowheads="1" noChangeShapeType="1" noTextEdit="1"/>
              </p:cNvSpPr>
              <p:nvPr>
                <p:ph idx="1"/>
              </p:nvPr>
            </p:nvSpPr>
            <p:spPr>
              <a:xfrm>
                <a:off x="838200" y="1251285"/>
                <a:ext cx="10515600" cy="4925678"/>
              </a:xfrm>
              <a:blipFill>
                <a:blip r:embed="rId2"/>
                <a:stretch>
                  <a:fillRect l="-844" t="-771" r="-724"/>
                </a:stretch>
              </a:blipFill>
            </p:spPr>
            <p:txBody>
              <a:bodyPr/>
              <a:lstStyle/>
              <a:p>
                <a:r>
                  <a:rPr lang="fr-FR">
                    <a:noFill/>
                  </a:rPr>
                  <a:t> </a:t>
                </a:r>
              </a:p>
            </p:txBody>
          </p:sp>
        </mc:Fallback>
      </mc:AlternateContent>
    </p:spTree>
    <p:extLst>
      <p:ext uri="{BB962C8B-B14F-4D97-AF65-F5344CB8AC3E}">
        <p14:creationId xmlns:p14="http://schemas.microsoft.com/office/powerpoint/2010/main" val="253618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E6642345-1803-9D1F-B155-3830096A072F}"/>
                  </a:ext>
                </a:extLst>
              </p:cNvPr>
              <p:cNvSpPr>
                <a:spLocks noGrp="1"/>
              </p:cNvSpPr>
              <p:nvPr>
                <p:ph idx="1"/>
              </p:nvPr>
            </p:nvSpPr>
            <p:spPr>
              <a:xfrm>
                <a:off x="838200" y="1253331"/>
                <a:ext cx="10515600" cy="4351338"/>
              </a:xfrm>
            </p:spPr>
            <p:txBody>
              <a:bodyPr>
                <a:normAutofit/>
              </a:bodyPr>
              <a:lstStyle/>
              <a:p>
                <a:pPr marL="0" indent="0">
                  <a:buNone/>
                </a:pPr>
                <a:r>
                  <a:rPr lang="fr-FR" sz="3600" b="1" dirty="0">
                    <a:effectLst/>
                    <a:latin typeface="Calibri" panose="020F0502020204030204" pitchFamily="34" charset="0"/>
                    <a:ea typeface="Times New Roman" panose="02020603050405020304" pitchFamily="18" charset="0"/>
                    <a:cs typeface="Times New Roman" panose="02020603050405020304" pitchFamily="18" charset="0"/>
                  </a:rPr>
                  <a:t>A ton tour :</a:t>
                </a:r>
              </a:p>
              <a:p>
                <a:pPr marL="0" indent="0">
                  <a:buNone/>
                </a:pPr>
                <a:endParaRPr lang="fr-FR" sz="36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fr-FR" sz="3600" dirty="0">
                    <a:effectLst/>
                    <a:latin typeface="Calibri" panose="020F0502020204030204" pitchFamily="34" charset="0"/>
                    <a:ea typeface="Times New Roman" panose="02020603050405020304" pitchFamily="18" charset="0"/>
                    <a:cs typeface="Times New Roman" panose="02020603050405020304" pitchFamily="18" charset="0"/>
                  </a:rPr>
                  <a:t>Ecris les nombres 3 + </a:t>
                </a:r>
                <a14:m>
                  <m:oMath xmlns:m="http://schemas.openxmlformats.org/officeDocument/2006/math">
                    <m:f>
                      <m:fPr>
                        <m:ctrlPr>
                          <a:rPr lang="fr-FR"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fr-FR" sz="3600" dirty="0">
                    <a:effectLst/>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fr-FR"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9</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100</m:t>
                        </m:r>
                      </m:den>
                    </m:f>
                  </m:oMath>
                </a14:m>
                <a:r>
                  <a:rPr lang="fr-FR" sz="3600" dirty="0">
                    <a:effectLst/>
                    <a:latin typeface="Calibri" panose="020F0502020204030204" pitchFamily="34" charset="0"/>
                    <a:ea typeface="Times New Roman" panose="02020603050405020304" pitchFamily="18" charset="0"/>
                    <a:cs typeface="Times New Roman" panose="02020603050405020304" pitchFamily="18" charset="0"/>
                  </a:rPr>
                  <a:t>     et    13 + </a:t>
                </a:r>
                <a14:m>
                  <m:oMath xmlns:m="http://schemas.openxmlformats.org/officeDocument/2006/math">
                    <m:f>
                      <m:fPr>
                        <m:ctrlPr>
                          <a:rPr lang="fr-FR"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fr-FR" sz="3600" dirty="0">
                    <a:effectLst/>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fr-FR"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100</m:t>
                        </m:r>
                      </m:den>
                    </m:f>
                  </m:oMath>
                </a14:m>
                <a:r>
                  <a:rPr lang="fr-FR" sz="3600" dirty="0">
                    <a:effectLst/>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fr-FR"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8</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1000</m:t>
                        </m:r>
                      </m:den>
                    </m:f>
                  </m:oMath>
                </a14:m>
                <a:r>
                  <a:rPr lang="fr-FR" sz="36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endParaRPr lang="fr-FR" sz="36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fr-FR" sz="3600" dirty="0">
                    <a:effectLst/>
                    <a:latin typeface="Calibri" panose="020F0502020204030204" pitchFamily="34" charset="0"/>
                    <a:ea typeface="Times New Roman" panose="02020603050405020304" pitchFamily="18" charset="0"/>
                    <a:cs typeface="Times New Roman" panose="02020603050405020304" pitchFamily="18" charset="0"/>
                  </a:rPr>
                  <a:t>à la manière de Simon Stevin, puis de John Neper.</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3600" dirty="0"/>
              </a:p>
            </p:txBody>
          </p:sp>
        </mc:Choice>
        <mc:Fallback xmlns="">
          <p:sp>
            <p:nvSpPr>
              <p:cNvPr id="3" name="Espace réservé du contenu 2">
                <a:extLst>
                  <a:ext uri="{FF2B5EF4-FFF2-40B4-BE49-F238E27FC236}">
                    <a16:creationId xmlns:a16="http://schemas.microsoft.com/office/drawing/2014/main" id="{E6642345-1803-9D1F-B155-3830096A072F}"/>
                  </a:ext>
                </a:extLst>
              </p:cNvPr>
              <p:cNvSpPr>
                <a:spLocks noGrp="1" noRot="1" noChangeAspect="1" noMove="1" noResize="1" noEditPoints="1" noAdjustHandles="1" noChangeArrowheads="1" noChangeShapeType="1" noTextEdit="1"/>
              </p:cNvSpPr>
              <p:nvPr>
                <p:ph idx="1"/>
              </p:nvPr>
            </p:nvSpPr>
            <p:spPr>
              <a:xfrm>
                <a:off x="838200" y="1253331"/>
                <a:ext cx="10515600" cy="4351338"/>
              </a:xfrm>
              <a:blipFill>
                <a:blip r:embed="rId2"/>
                <a:stretch>
                  <a:fillRect l="-1809" t="-3488"/>
                </a:stretch>
              </a:blipFill>
            </p:spPr>
            <p:txBody>
              <a:bodyPr/>
              <a:lstStyle/>
              <a:p>
                <a:r>
                  <a:rPr lang="fr-FR">
                    <a:noFill/>
                  </a:rPr>
                  <a:t> </a:t>
                </a:r>
              </a:p>
            </p:txBody>
          </p:sp>
        </mc:Fallback>
      </mc:AlternateContent>
    </p:spTree>
    <p:extLst>
      <p:ext uri="{BB962C8B-B14F-4D97-AF65-F5344CB8AC3E}">
        <p14:creationId xmlns:p14="http://schemas.microsoft.com/office/powerpoint/2010/main" val="36025354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225</Words>
  <Application>Microsoft Macintosh PowerPoint</Application>
  <PresentationFormat>Grand écran</PresentationFormat>
  <Paragraphs>25</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Calibri</vt:lpstr>
      <vt:lpstr>Calibri Light</vt:lpstr>
      <vt:lpstr>Cambria Math</vt:lpstr>
      <vt:lpstr>Thème Office</vt:lpstr>
      <vt:lpstr>Simon Stevin et John Neper  Après les entiers et les fractions</vt:lpstr>
      <vt:lpstr>Les hommes utilisent des fractions depuis l’Egypte Antique</vt:lpstr>
      <vt:lpstr>Simon Stevin était un comptable néerlandais</vt:lpstr>
      <vt:lpstr>Il trouvait que les nombres écrits de cette manière :  21 + 5/10 + 3/100 + 2/1000     n’étaient pas très pratiques pour effectuer des calculs.</vt:lpstr>
      <vt:lpstr>Au début du XVIIe siècle, le mathématicien écossais, John Neper proposa de remplacer le (0) par une virgule (alors que d’autres pays du monde utilisent le point) et de ne pas écrire les autres symboles.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Simon Stevin et John Nepper  Après les entiers et les fractions</dc:title>
  <dc:creator>Quitterie Marty</dc:creator>
  <cp:lastModifiedBy>Quitterie Marty</cp:lastModifiedBy>
  <cp:revision>5</cp:revision>
  <dcterms:created xsi:type="dcterms:W3CDTF">2023-06-25T09:44:25Z</dcterms:created>
  <dcterms:modified xsi:type="dcterms:W3CDTF">2023-06-27T09:39:11Z</dcterms:modified>
</cp:coreProperties>
</file>