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3"/>
  </p:notesMasterIdLst>
  <p:sldIdLst>
    <p:sldId id="280" r:id="rId2"/>
    <p:sldId id="266" r:id="rId3"/>
    <p:sldId id="275" r:id="rId4"/>
    <p:sldId id="269" r:id="rId5"/>
    <p:sldId id="276" r:id="rId6"/>
    <p:sldId id="281" r:id="rId7"/>
    <p:sldId id="282" r:id="rId8"/>
    <p:sldId id="283" r:id="rId9"/>
    <p:sldId id="274" r:id="rId10"/>
    <p:sldId id="278" r:id="rId11"/>
    <p:sldId id="284" r:id="rId12"/>
    <p:sldId id="279" r:id="rId13"/>
    <p:sldId id="273" r:id="rId14"/>
    <p:sldId id="285" r:id="rId15"/>
    <p:sldId id="286" r:id="rId16"/>
    <p:sldId id="267" r:id="rId17"/>
    <p:sldId id="287" r:id="rId18"/>
    <p:sldId id="288" r:id="rId19"/>
    <p:sldId id="289" r:id="rId20"/>
    <p:sldId id="290" r:id="rId21"/>
    <p:sldId id="291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428FF-8666-4522-BE24-EA8B6963A093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40B6D-CDD8-4826-844B-33C077E895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3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05E98-5335-42C0-82E0-00B427838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9C28C5-99D8-4EC5-ABAC-BCED748F0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078C6F-9556-4097-8C0C-5731A6AF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5099C-F1AC-403E-820D-C3229E7E5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AAB5DE-7538-47BF-8C7B-3CE5FDEE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65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E0EDD-C995-4BD3-AD76-51F2291DB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323097-8532-4528-8767-CDAB9C79C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46344-2D0F-4B74-B1BD-92D748A78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90B808-8BE1-4D94-AA42-EFD8CD9C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5DDD46-C85B-4BC3-B59E-73D080E2E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65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5C1D96-49AD-4193-959C-0F8095681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C1C0CC-F718-4F57-9583-2A578B216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71C4AC-C551-4E49-9132-A1A759ED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43FC59-5C34-42BD-B087-5569C99C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1818F6-CABB-4763-A25A-2D2A4820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0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AB6FC-546E-4F5E-8277-6C329FBBF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75E618-C512-4AD6-95D8-796C565B2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AA9BC-28C8-4C04-99BD-96F77571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F1536E-12CB-48F9-8550-811238C42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E95D36-72B4-4788-9FCA-101520D6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53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8313E-89B1-4468-83AE-6DF3ECB4E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8B89C4-2CBB-4792-AF2A-10925F829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3DD852-9914-45FA-92D5-06664A7E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986F8A-FBAB-4A8E-AD93-D3969709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8B5E79-A2AA-43F6-8A09-31EC70AF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15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217F4-5D48-46A6-BEB9-CBC57B1E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0DCA07-727A-445A-A89E-2D3C21A7C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985663-E8C2-436D-8693-73E26B09D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05323F-B22E-4392-B819-C065BB3E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DD9F2A-002B-44E6-8809-1FBA875A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D412C9-D7E1-4F5B-B063-2504F193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48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DA87A-C1BB-44FF-968B-7301F72E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8193D7-E90E-4295-83E0-082960F7A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D6CC5A-4D17-49B5-8633-695291957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892C6AC-8A85-4ABA-AA7A-561C45945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BDD35B-E6B7-4550-8B7E-C9E2D7F06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7FB896-3FFB-48B5-B966-D48F8E0B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3B15652-1B5B-42AE-8A59-3D8B5541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25CF08-DACE-4B53-927A-07413836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6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BBD9A-9F2C-4BE7-BB8D-F82E3123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C34BF9-9C8D-46D7-9331-7CC6FA4E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E49DA0-8E38-41E3-BE39-952C771C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0EF827-EBD6-4E5E-8069-DF86F4D92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6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DC1920-D5D1-4383-B61A-C7F1F07A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ADD44FF-6B62-4F32-BBEB-2CBCBA8A1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5D923F-D943-464A-AA00-BD3EA8443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1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D3A81F-61C3-426E-A656-733823487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3824FC-F885-4EF4-8339-D7FA1787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A4F778-AED7-4723-B325-5AF81AC67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9AF48F-66EA-4AF5-8BE6-EF46F9A0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F3ED67-A2BC-48F9-AA8A-5F2480A2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9346B2-DEB2-4C9E-8C63-CF2326D9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51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60CF39-82D8-4E09-BC29-E568583B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62303B-BA04-4D2F-977D-67AD93031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7EF87B-1CD2-4111-AC7F-EE624D700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16291A-C9F6-4C6E-976D-FA597C9AF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EB72BB-CD8F-4AF3-8959-98EA47514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683105-C807-44ED-9A0B-73592ECC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79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456B9C-5F16-448B-86A6-6214F6C9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5477BB-44E5-432A-B33C-7CD590A8E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F3265B-C9D7-4C2E-A58B-A1333FDA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F327E-9DD6-4330-91DD-4A06F1DC4365}" type="datetimeFigureOut">
              <a:rPr lang="fr-FR" smtClean="0"/>
              <a:t>31/05/2019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F51C1B-BE9A-44CC-A004-7CE9584BDE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8F1C7-B6E2-442B-9A26-993CD8840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3A81-C8B0-403E-8EEB-7C109D3F37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27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933B2-29EA-4D59-AF92-C8AB79CB9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/>
              <a:t>Série 1</a:t>
            </a:r>
          </a:p>
        </p:txBody>
      </p:sp>
    </p:spTree>
    <p:extLst>
      <p:ext uri="{BB962C8B-B14F-4D97-AF65-F5344CB8AC3E}">
        <p14:creationId xmlns:p14="http://schemas.microsoft.com/office/powerpoint/2010/main" val="2171836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637540" y="1466839"/>
                <a:ext cx="491998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3600" dirty="0"/>
              </a:p>
              <a:p>
                <a:r>
                  <a:rPr lang="fr-FR" sz="3600" dirty="0"/>
                  <a:t>Voici un algorithme:</a:t>
                </a:r>
              </a:p>
              <a:p>
                <a:r>
                  <a:rPr lang="fr-FR" sz="3600" dirty="0"/>
                  <a:t>Que contient la variable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 </a:t>
                </a:r>
                <a:r>
                  <a:rPr lang="fr-FR" sz="3600" dirty="0"/>
                  <a:t>et</a:t>
                </a:r>
                <a:r>
                  <a:rPr lang="fr-FR" sz="3600" b="0" i="0" dirty="0">
                    <a:latin typeface="+mj-lt"/>
                  </a:rPr>
                  <a:t> </a:t>
                </a:r>
                <a:r>
                  <a:rPr lang="fr-FR" sz="3600" dirty="0"/>
                  <a:t>après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0" y="1466839"/>
                <a:ext cx="4919980" cy="2862322"/>
              </a:xfrm>
              <a:prstGeom prst="rect">
                <a:avLst/>
              </a:prstGeom>
              <a:blipFill>
                <a:blip r:embed="rId2"/>
                <a:stretch>
                  <a:fillRect l="-3841" r="-4213" b="-724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31C7C8A4-AD9D-4081-801D-54289B8AD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7520" y="2045646"/>
            <a:ext cx="6171782" cy="225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71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933B2-29EA-4D59-AF92-C8AB79CB9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/>
              <a:t>Série 3</a:t>
            </a:r>
          </a:p>
        </p:txBody>
      </p:sp>
    </p:spTree>
    <p:extLst>
      <p:ext uri="{BB962C8B-B14F-4D97-AF65-F5344CB8AC3E}">
        <p14:creationId xmlns:p14="http://schemas.microsoft.com/office/powerpoint/2010/main" val="3853980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1074420" y="4240519"/>
                <a:ext cx="94970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Voici un algorithme: que contient la variable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 </a:t>
                </a:r>
                <a:r>
                  <a:rPr lang="fr-FR" sz="3600" dirty="0"/>
                  <a:t>après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420" y="4240519"/>
                <a:ext cx="9497060" cy="1200329"/>
              </a:xfrm>
              <a:prstGeom prst="rect">
                <a:avLst/>
              </a:prstGeom>
              <a:blipFill>
                <a:blip r:embed="rId2"/>
                <a:stretch>
                  <a:fillRect l="-1926" t="-8122" b="-182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 1">
            <a:extLst>
              <a:ext uri="{FF2B5EF4-FFF2-40B4-BE49-F238E27FC236}">
                <a16:creationId xmlns:a16="http://schemas.microsoft.com/office/drawing/2014/main" id="{930E6E4D-D91E-4127-9053-C9CD715AF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1484" y="1466839"/>
            <a:ext cx="6693356" cy="233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406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952500" y="1590675"/>
                <a:ext cx="10401300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Voici un algorithme: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Tant que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/>
                  <a:t>Fin Tant que</a:t>
                </a:r>
              </a:p>
              <a:p>
                <a:r>
                  <a:rPr lang="fr-FR" sz="3600" dirty="0"/>
                  <a:t>Que contiennent les variables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et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fr-FR" sz="3600" dirty="0"/>
                  <a:t> après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590675"/>
                <a:ext cx="10401300" cy="5078313"/>
              </a:xfrm>
              <a:prstGeom prst="rect">
                <a:avLst/>
              </a:prstGeom>
              <a:blipFill>
                <a:blip r:embed="rId2"/>
                <a:stretch>
                  <a:fillRect l="-1757" t="-1921" b="-360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801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calculatrice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43C98A-42DC-4FD1-A6F4-9CE4E5ABCA03}"/>
              </a:ext>
            </a:extLst>
          </p:cNvPr>
          <p:cNvSpPr txBox="1"/>
          <p:nvPr/>
        </p:nvSpPr>
        <p:spPr>
          <a:xfrm>
            <a:off x="1013460" y="4382759"/>
            <a:ext cx="416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</a:t>
            </a:r>
          </a:p>
          <a:p>
            <a:r>
              <a:rPr lang="fr-FR" sz="3600" dirty="0"/>
              <a:t>                                  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ABD30B1-8369-4929-B567-C73DC1C7E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6493" y="1417152"/>
            <a:ext cx="6625908" cy="43101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1C2EE565-44D5-4917-A5FC-2759F1D30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480" y="5082487"/>
            <a:ext cx="3751580" cy="38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48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933B2-29EA-4D59-AF92-C8AB79CB9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/>
              <a:t>Série 4</a:t>
            </a:r>
          </a:p>
        </p:txBody>
      </p:sp>
    </p:spTree>
    <p:extLst>
      <p:ext uri="{BB962C8B-B14F-4D97-AF65-F5344CB8AC3E}">
        <p14:creationId xmlns:p14="http://schemas.microsoft.com/office/powerpoint/2010/main" val="340856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952500" y="1590675"/>
                <a:ext cx="10401300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Voici un algorithme: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Pour k allant de 1 à 4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        Afficher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/>
                  <a:t>Fin Pour</a:t>
                </a:r>
              </a:p>
              <a:p>
                <a:r>
                  <a:rPr lang="fr-FR" sz="3600" dirty="0"/>
                  <a:t>Que renvoie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590675"/>
                <a:ext cx="10401300" cy="3970318"/>
              </a:xfrm>
              <a:prstGeom prst="rect">
                <a:avLst/>
              </a:prstGeom>
              <a:blipFill>
                <a:blip r:embed="rId2"/>
                <a:stretch>
                  <a:fillRect l="-1757" t="-2458" b="-49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300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951230" y="2228671"/>
                <a:ext cx="519049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Que contient la variable</a:t>
                </a:r>
              </a:p>
              <a:p>
                <a:r>
                  <a:rPr lang="fr-FR" sz="3600" dirty="0"/>
                  <a:t>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 </a:t>
                </a:r>
                <a:r>
                  <a:rPr lang="fr-FR" sz="3600" dirty="0"/>
                  <a:t>après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30" y="2228671"/>
                <a:ext cx="5190490" cy="1754326"/>
              </a:xfrm>
              <a:prstGeom prst="rect">
                <a:avLst/>
              </a:prstGeom>
              <a:blipFill>
                <a:blip r:embed="rId2"/>
                <a:stretch>
                  <a:fillRect l="-3521" t="-5575" r="-2113" b="-125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D0BE8F40-49DE-4D70-A1D7-C1F905F28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910" y="1363533"/>
            <a:ext cx="44577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57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calculatrice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43C98A-42DC-4FD1-A6F4-9CE4E5ABCA03}"/>
              </a:ext>
            </a:extLst>
          </p:cNvPr>
          <p:cNvSpPr txBox="1"/>
          <p:nvPr/>
        </p:nvSpPr>
        <p:spPr>
          <a:xfrm>
            <a:off x="1013460" y="4382759"/>
            <a:ext cx="4168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</a:t>
            </a:r>
          </a:p>
          <a:p>
            <a:r>
              <a:rPr lang="fr-FR" sz="3600" dirty="0"/>
              <a:t>                                  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3B0037E-B40D-4CCF-BF13-334212139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5632" y="724350"/>
            <a:ext cx="4905375" cy="53244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BEBD271-E5B0-4BE2-8EAE-632E36902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812" y="5097780"/>
            <a:ext cx="3661601" cy="32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3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933B2-29EA-4D59-AF92-C8AB79CB9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/>
              <a:t>Série 5</a:t>
            </a:r>
          </a:p>
        </p:txBody>
      </p:sp>
    </p:spTree>
    <p:extLst>
      <p:ext uri="{BB962C8B-B14F-4D97-AF65-F5344CB8AC3E}">
        <p14:creationId xmlns:p14="http://schemas.microsoft.com/office/powerpoint/2010/main" val="276659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723900" y="1333500"/>
                <a:ext cx="104013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800" dirty="0"/>
                  <a:t>Voici un algorithme: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sz="48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sSup>
                        <m:sSupPr>
                          <m:ctrlPr>
                            <a:rPr lang="fr-FR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fr-FR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fr-FR" sz="48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fr-FR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𝟓𝟎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fr-FR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fr-FR" sz="4800" b="1" dirty="0">
                  <a:ea typeface="Cambria Math" panose="02040503050406030204" pitchFamily="18" charset="0"/>
                </a:endParaRPr>
              </a:p>
              <a:p>
                <a:endParaRPr lang="fr-FR" sz="4800" dirty="0"/>
              </a:p>
              <a:p>
                <a:r>
                  <a:rPr lang="fr-FR" sz="4800" dirty="0"/>
                  <a:t>Que contient la variable </a:t>
                </a:r>
                <a14:m>
                  <m:oMath xmlns:m="http://schemas.openxmlformats.org/officeDocument/2006/math">
                    <m:r>
                      <a:rPr lang="fr-FR" sz="4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fr-FR" sz="4800" dirty="0"/>
                  <a:t> après 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1333500"/>
                <a:ext cx="10401300" cy="5262979"/>
              </a:xfrm>
              <a:prstGeom prst="rect">
                <a:avLst/>
              </a:prstGeom>
              <a:blipFill>
                <a:blip r:embed="rId2"/>
                <a:stretch>
                  <a:fillRect l="-2696" t="-2549" b="-53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207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calculatrice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43C98A-42DC-4FD1-A6F4-9CE4E5ABCA03}"/>
              </a:ext>
            </a:extLst>
          </p:cNvPr>
          <p:cNvSpPr txBox="1"/>
          <p:nvPr/>
        </p:nvSpPr>
        <p:spPr>
          <a:xfrm>
            <a:off x="951230" y="2228671"/>
            <a:ext cx="3407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 </a:t>
            </a:r>
          </a:p>
          <a:p>
            <a:r>
              <a:rPr lang="fr-FR" sz="3600" dirty="0"/>
              <a:t>                       ?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3812CE7-6972-439D-BD68-1B73DE82D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080" y="1386802"/>
            <a:ext cx="7254240" cy="408439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B04D489-C910-4E88-89B0-A0A2107A88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30" y="3019425"/>
            <a:ext cx="2419350" cy="40957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B0203AE3-5158-491A-B937-F96596CF24DC}"/>
              </a:ext>
            </a:extLst>
          </p:cNvPr>
          <p:cNvSpPr txBox="1"/>
          <p:nvPr/>
        </p:nvSpPr>
        <p:spPr>
          <a:xfrm>
            <a:off x="838200" y="3833951"/>
            <a:ext cx="3407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 </a:t>
            </a:r>
          </a:p>
          <a:p>
            <a:r>
              <a:rPr lang="fr-FR" sz="3600" dirty="0"/>
              <a:t>                          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EABAE6C-5B85-452E-84B9-1704448100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22291"/>
            <a:ext cx="2705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85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243C98A-42DC-4FD1-A6F4-9CE4E5ABCA03}"/>
              </a:ext>
            </a:extLst>
          </p:cNvPr>
          <p:cNvSpPr txBox="1"/>
          <p:nvPr/>
        </p:nvSpPr>
        <p:spPr>
          <a:xfrm>
            <a:off x="909320" y="1628506"/>
            <a:ext cx="3407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 </a:t>
            </a:r>
          </a:p>
          <a:p>
            <a:r>
              <a:rPr lang="fr-FR" sz="3600" dirty="0"/>
              <a:t>                      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0203AE3-5158-491A-B937-F96596CF24DC}"/>
              </a:ext>
            </a:extLst>
          </p:cNvPr>
          <p:cNvSpPr txBox="1"/>
          <p:nvPr/>
        </p:nvSpPr>
        <p:spPr>
          <a:xfrm>
            <a:off x="909320" y="2993438"/>
            <a:ext cx="5095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 </a:t>
            </a:r>
          </a:p>
          <a:p>
            <a:r>
              <a:rPr lang="fr-FR" sz="3600" dirty="0"/>
              <a:t>                                   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8DFD2C8-17C9-46EE-B250-D852E7DAB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742" y="1855291"/>
            <a:ext cx="4305300" cy="2667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1C9E4BB-2AC0-4D23-A1A9-7ABAEAF7E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620" y="2295594"/>
            <a:ext cx="2362200" cy="4667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D2BC8D4-2114-4FA7-8139-F3A12552CE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620" y="3667103"/>
            <a:ext cx="3438525" cy="46672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3A79234-756F-4791-9ADC-16662D1DAC87}"/>
              </a:ext>
            </a:extLst>
          </p:cNvPr>
          <p:cNvSpPr txBox="1"/>
          <p:nvPr/>
        </p:nvSpPr>
        <p:spPr>
          <a:xfrm>
            <a:off x="909320" y="4296188"/>
            <a:ext cx="5095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Que renvoie </a:t>
            </a:r>
          </a:p>
          <a:p>
            <a:r>
              <a:rPr lang="fr-FR" sz="3600" dirty="0"/>
              <a:t>                               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D7D29B-0839-4614-AC96-DBBEFCD373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500" y="5029469"/>
            <a:ext cx="30670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5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E944D0D-E409-495E-A7EE-501B83C07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0347" y="1254423"/>
            <a:ext cx="3095625" cy="34861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1280008-9EE1-4A93-BCB9-009DBC0086BE}"/>
                  </a:ext>
                </a:extLst>
              </p:cNvPr>
              <p:cNvSpPr/>
              <p:nvPr/>
            </p:nvSpPr>
            <p:spPr>
              <a:xfrm>
                <a:off x="303773" y="2132946"/>
                <a:ext cx="6088911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3600" dirty="0">
                    <a:latin typeface="+mj-lt"/>
                    <a:ea typeface="+mj-ea"/>
                    <a:cs typeface="+mj-cs"/>
                  </a:rPr>
                  <a:t>Que contient la variable </a:t>
                </a:r>
                <a14:m>
                  <m:oMath xmlns:m="http://schemas.openxmlformats.org/officeDocument/2006/math">
                    <m:r>
                      <a:rPr lang="fr-FR" sz="3600">
                        <a:latin typeface="Cambria Math" panose="02040503050406030204" pitchFamily="18" charset="0"/>
                        <a:ea typeface="+mj-ea"/>
                        <a:cs typeface="+mj-cs"/>
                      </a:rPr>
                      <m:t>𝑎</m:t>
                    </m:r>
                  </m:oMath>
                </a14:m>
                <a:r>
                  <a:rPr lang="fr-FR" sz="3600" dirty="0">
                    <a:latin typeface="+mj-lt"/>
                    <a:ea typeface="+mj-ea"/>
                    <a:cs typeface="+mj-cs"/>
                  </a:rPr>
                  <a:t> après</a:t>
                </a:r>
              </a:p>
              <a:p>
                <a:r>
                  <a:rPr lang="fr-FR" sz="3600" dirty="0">
                    <a:latin typeface="+mj-lt"/>
                    <a:ea typeface="+mj-ea"/>
                    <a:cs typeface="+mj-cs"/>
                  </a:rPr>
                  <a:t> exécution de cet algorithme?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1280008-9EE1-4A93-BCB9-009DBC0086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73" y="2132946"/>
                <a:ext cx="6088911" cy="1200329"/>
              </a:xfrm>
              <a:prstGeom prst="rect">
                <a:avLst/>
              </a:prstGeom>
              <a:blipFill>
                <a:blip r:embed="rId3"/>
                <a:stretch>
                  <a:fillRect l="-3103" t="-8122" r="-2102" b="-182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016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952500" y="1590675"/>
                <a:ext cx="104013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Voici un algorithme: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Pour k allant de 1 à 3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/>
                  <a:t>Fin Pour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Afficher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endParaRPr lang="fr-FR" sz="3600" b="1" dirty="0"/>
              </a:p>
              <a:p>
                <a:r>
                  <a:rPr lang="fr-FR" sz="3600" dirty="0"/>
                  <a:t>Que contient la variable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après</a:t>
                </a:r>
                <a:r>
                  <a:rPr lang="fr-FR" sz="3600" dirty="0"/>
                  <a:t>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590675"/>
                <a:ext cx="10401300" cy="4524315"/>
              </a:xfrm>
              <a:prstGeom prst="rect">
                <a:avLst/>
              </a:prstGeom>
              <a:blipFill>
                <a:blip r:embed="rId2"/>
                <a:stretch>
                  <a:fillRect l="-1757" t="-2156" b="-41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54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637540" y="1466839"/>
                <a:ext cx="491998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3600" dirty="0"/>
              </a:p>
              <a:p>
                <a:r>
                  <a:rPr lang="fr-FR" sz="3600" dirty="0"/>
                  <a:t>Voici un algorithme:</a:t>
                </a:r>
              </a:p>
              <a:p>
                <a:r>
                  <a:rPr lang="fr-FR" sz="3600" dirty="0"/>
                  <a:t>Que contiennent les variables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fr-FR" sz="3600" b="0" i="0" dirty="0">
                    <a:latin typeface="+mj-lt"/>
                  </a:rPr>
                  <a:t> </a:t>
                </a:r>
                <a:r>
                  <a:rPr lang="fr-FR" sz="3600" dirty="0"/>
                  <a:t>et</a:t>
                </a:r>
                <a:r>
                  <a:rPr lang="fr-FR" sz="36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fr-FR" sz="3600" b="0" i="0" dirty="0">
                  <a:latin typeface="+mj-lt"/>
                </a:endParaRPr>
              </a:p>
              <a:p>
                <a:r>
                  <a:rPr lang="fr-FR" sz="3600" dirty="0"/>
                  <a:t>après l’exécution de cet </a:t>
                </a:r>
              </a:p>
              <a:p>
                <a:r>
                  <a:rPr lang="fr-FR" sz="3600" dirty="0"/>
                  <a:t>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40" y="1466839"/>
                <a:ext cx="4919980" cy="3416320"/>
              </a:xfrm>
              <a:prstGeom prst="rect">
                <a:avLst/>
              </a:prstGeom>
              <a:blipFill>
                <a:blip r:embed="rId2"/>
                <a:stretch>
                  <a:fillRect l="-3841" b="-58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Image 1">
            <a:extLst>
              <a:ext uri="{FF2B5EF4-FFF2-40B4-BE49-F238E27FC236}">
                <a16:creationId xmlns:a16="http://schemas.microsoft.com/office/drawing/2014/main" id="{F23582C5-5F41-475D-9744-F0782BBB7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27906"/>
            <a:ext cx="4733925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2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933B2-29EA-4D59-AF92-C8AB79CB9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/>
              <a:t>Série 2</a:t>
            </a:r>
          </a:p>
        </p:txBody>
      </p:sp>
    </p:spTree>
    <p:extLst>
      <p:ext uri="{BB962C8B-B14F-4D97-AF65-F5344CB8AC3E}">
        <p14:creationId xmlns:p14="http://schemas.microsoft.com/office/powerpoint/2010/main" val="160532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838200" y="1276062"/>
                <a:ext cx="902716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𝒖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fr-FR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fr-FR" sz="3600" b="1" dirty="0">
                    <a:ea typeface="Cambria Math" panose="02040503050406030204" pitchFamily="18" charset="0"/>
                  </a:rPr>
                  <a:t> alors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	Afficher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	Sinon afficher v</a:t>
                </a:r>
              </a:p>
              <a:p>
                <a:r>
                  <a:rPr lang="fr-FR" sz="3600" b="1" dirty="0" err="1">
                    <a:ea typeface="Cambria Math" panose="02040503050406030204" pitchFamily="18" charset="0"/>
                  </a:rPr>
                  <a:t>FinSi</a:t>
                </a:r>
                <a:endParaRPr lang="fr-FR" sz="3600" b="1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76062"/>
                <a:ext cx="9027160" cy="4524315"/>
              </a:xfrm>
              <a:prstGeom prst="rect">
                <a:avLst/>
              </a:prstGeom>
              <a:blipFill>
                <a:blip r:embed="rId2"/>
                <a:stretch>
                  <a:fillRect l="-2095" b="-40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1E29048B-86E2-4AFE-806D-5EAF11780D95}"/>
              </a:ext>
            </a:extLst>
          </p:cNvPr>
          <p:cNvSpPr/>
          <p:nvPr/>
        </p:nvSpPr>
        <p:spPr>
          <a:xfrm>
            <a:off x="5913120" y="2601625"/>
            <a:ext cx="4898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/>
              <a:t>Qu’affiche cet algorithme?</a:t>
            </a:r>
          </a:p>
        </p:txBody>
      </p:sp>
    </p:spTree>
    <p:extLst>
      <p:ext uri="{BB962C8B-B14F-4D97-AF65-F5344CB8AC3E}">
        <p14:creationId xmlns:p14="http://schemas.microsoft.com/office/powerpoint/2010/main" val="61974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Sans calculatrice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80008-9EE1-4A93-BCB9-009DBC0086BE}"/>
              </a:ext>
            </a:extLst>
          </p:cNvPr>
          <p:cNvSpPr/>
          <p:nvPr/>
        </p:nvSpPr>
        <p:spPr>
          <a:xfrm>
            <a:off x="1289293" y="4093826"/>
            <a:ext cx="9764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latin typeface="+mj-lt"/>
                <a:ea typeface="+mj-ea"/>
                <a:cs typeface="+mj-cs"/>
              </a:rPr>
              <a:t>Que renvoie                                   ?      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B7BE51F-B8A3-44F8-A3DC-4BC768C89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114" y="1805623"/>
            <a:ext cx="7157140" cy="182149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96EF882-EF5E-431C-8E83-D73BD4B9B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055" y="4278561"/>
            <a:ext cx="3489008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1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98B3D2DD-89E1-4428-A404-55ED0B1A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calculatrice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/>
              <p:nvPr/>
            </p:nvSpPr>
            <p:spPr>
              <a:xfrm>
                <a:off x="952500" y="1152525"/>
                <a:ext cx="10401300" cy="5814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600" dirty="0"/>
                  <a:t>Voici un algorithme: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100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0</a:t>
                </a:r>
                <a14:m>
                  <m:oMath xmlns:m="http://schemas.openxmlformats.org/officeDocument/2006/math"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Tant que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    	</a:t>
                </a:r>
                <a14:m>
                  <m:oMath xmlns:m="http://schemas.openxmlformats.org/officeDocument/2006/math">
                    <m:r>
                      <a:rPr lang="fr-FR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𝐮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f>
                      <m:fPr>
                        <m:ctrlPr>
                          <a:rPr lang="fr-FR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𝒖</m:t>
                        </m:r>
                      </m:num>
                      <m:den>
                        <m:r>
                          <a:rPr lang="fr-FR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fr-FR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𝒌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fr-FR" sz="3600" b="1" dirty="0">
                  <a:ea typeface="Cambria Math" panose="02040503050406030204" pitchFamily="18" charset="0"/>
                </a:endParaRPr>
              </a:p>
              <a:p>
                <a:r>
                  <a:rPr lang="fr-FR" sz="3600" b="1" dirty="0"/>
                  <a:t>Fin </a:t>
                </a:r>
                <a:r>
                  <a:rPr lang="fr-FR" sz="3600" b="1" dirty="0">
                    <a:ea typeface="Cambria Math" panose="02040503050406030204" pitchFamily="18" charset="0"/>
                  </a:rPr>
                  <a:t>Tant que </a:t>
                </a:r>
              </a:p>
              <a:p>
                <a:r>
                  <a:rPr lang="fr-FR" sz="3600" b="1" dirty="0">
                    <a:ea typeface="Cambria Math" panose="02040503050406030204" pitchFamily="18" charset="0"/>
                  </a:rPr>
                  <a:t>Afficher </a:t>
                </a:r>
                <a14:m>
                  <m:oMath xmlns:m="http://schemas.openxmlformats.org/officeDocument/2006/math">
                    <m:r>
                      <a:rPr lang="fr-FR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𝒖</m:t>
                    </m:r>
                  </m:oMath>
                </a14:m>
                <a:endParaRPr lang="fr-FR" sz="3600" b="1" dirty="0"/>
              </a:p>
              <a:p>
                <a:r>
                  <a:rPr lang="fr-FR" sz="3600" dirty="0"/>
                  <a:t>Que contient la variable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fr-FR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dirty="0"/>
                  <a:t>après l’exécution de cet algorithme?</a:t>
                </a:r>
              </a:p>
            </p:txBody>
          </p:sp>
        </mc:Choice>
        <mc:Fallback xmlns="">
          <p:sp>
            <p:nvSpPr>
              <p:cNvPr id="3" name="ZoneTexte 2">
                <a:extLst>
                  <a:ext uri="{FF2B5EF4-FFF2-40B4-BE49-F238E27FC236}">
                    <a16:creationId xmlns:a16="http://schemas.microsoft.com/office/drawing/2014/main" id="{4243C98A-42DC-4FD1-A6F4-9CE4E5ABC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1152525"/>
                <a:ext cx="10401300" cy="5814540"/>
              </a:xfrm>
              <a:prstGeom prst="rect">
                <a:avLst/>
              </a:prstGeom>
              <a:blipFill>
                <a:blip r:embed="rId2"/>
                <a:stretch>
                  <a:fillRect l="-1757" t="-1572" b="-304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5086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324</Words>
  <Application>Microsoft Office PowerPoint</Application>
  <PresentationFormat>Grand écran</PresentationFormat>
  <Paragraphs>95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Thème Office</vt:lpstr>
      <vt:lpstr>Série 1</vt:lpstr>
      <vt:lpstr>Sans calculatrice</vt:lpstr>
      <vt:lpstr>Sans calculatrice</vt:lpstr>
      <vt:lpstr>Sans calculatrice</vt:lpstr>
      <vt:lpstr>Sans calculatrice</vt:lpstr>
      <vt:lpstr>Série 2</vt:lpstr>
      <vt:lpstr>Sans calculatrice</vt:lpstr>
      <vt:lpstr>Sans calculatrice</vt:lpstr>
      <vt:lpstr>Avec calculatrice</vt:lpstr>
      <vt:lpstr>Sans calculatrice</vt:lpstr>
      <vt:lpstr>Série 3</vt:lpstr>
      <vt:lpstr>Sans calculatrice</vt:lpstr>
      <vt:lpstr>Sans calculatrice</vt:lpstr>
      <vt:lpstr>Avec calculatrice</vt:lpstr>
      <vt:lpstr>Série 4</vt:lpstr>
      <vt:lpstr>Sans calculatrice</vt:lpstr>
      <vt:lpstr>Avec calculatrice</vt:lpstr>
      <vt:lpstr>Avec calculatrice</vt:lpstr>
      <vt:lpstr>Série 5</vt:lpstr>
      <vt:lpstr>Avec calculatrice</vt:lpstr>
      <vt:lpstr>Sans calculatrice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mental sans calculatrice</dc:title>
  <dc:creator>Benoit Lafargue</dc:creator>
  <cp:lastModifiedBy>Benoit Lafargue</cp:lastModifiedBy>
  <cp:revision>52</cp:revision>
  <dcterms:created xsi:type="dcterms:W3CDTF">2019-02-06T16:36:11Z</dcterms:created>
  <dcterms:modified xsi:type="dcterms:W3CDTF">2019-05-31T10:10:06Z</dcterms:modified>
</cp:coreProperties>
</file>