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57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240" y="1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42128-407A-4EF4-A7B3-D2D3BC1415ED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B40CA-F2C4-4B18-A3C4-6842890664C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08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4273E-D6EA-46FC-8146-A69088567F1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062CD-8A5C-42E2-9C4A-4B868C22341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29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72A7A-91C2-AD43-BD17-6F49B8CE97CC}" type="datetimeFigureOut">
              <a:rPr lang="fr-FR" smtClean="0"/>
              <a:pPr/>
              <a:t>11/02/16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364" y="184735"/>
            <a:ext cx="8393545" cy="3056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/>
              <a:t>Thématique :</a:t>
            </a:r>
          </a:p>
          <a:p>
            <a:pPr algn="ctr"/>
            <a:r>
              <a:rPr lang="fr-FR" sz="2000" b="1" dirty="0" smtClean="0"/>
              <a:t>Niveau: </a:t>
            </a:r>
          </a:p>
          <a:p>
            <a:pPr algn="ctr"/>
            <a:endParaRPr lang="fr-FR" sz="2000" b="1" baseline="30000" dirty="0"/>
          </a:p>
          <a:p>
            <a:pPr algn="ctr"/>
            <a:endParaRPr lang="fr-FR" sz="2000" b="1" baseline="30000" dirty="0" smtClean="0"/>
          </a:p>
          <a:p>
            <a:pPr algn="ctr"/>
            <a:endParaRPr lang="fr-FR" sz="2000" b="1" baseline="30000" dirty="0"/>
          </a:p>
          <a:p>
            <a:pPr algn="ctr"/>
            <a:endParaRPr lang="fr-FR" sz="2000" b="1" baseline="30000" dirty="0" smtClean="0"/>
          </a:p>
          <a:p>
            <a:pPr algn="ctr"/>
            <a:r>
              <a:rPr lang="fr-FR" sz="2000" b="1" i="1" baseline="30000" dirty="0" smtClean="0"/>
              <a:t>Visuel(s)</a:t>
            </a:r>
          </a:p>
          <a:p>
            <a:pPr algn="ctr"/>
            <a:endParaRPr lang="fr-FR" sz="2000" b="1" baseline="30000" dirty="0"/>
          </a:p>
          <a:p>
            <a:pPr algn="ctr"/>
            <a:endParaRPr lang="fr-FR" baseline="30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46364" y="3466937"/>
            <a:ext cx="8393545" cy="109296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Disciplines impliquées et horaires indicatifs :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4784988"/>
            <a:ext cx="8393545" cy="69575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Descriptif de la réalisation attendue</a:t>
            </a:r>
            <a:r>
              <a:rPr lang="fr-FR" b="1" smtClean="0">
                <a:solidFill>
                  <a:schemeClr val="tx1"/>
                </a:solidFill>
              </a:rPr>
              <a:t>: </a:t>
            </a:r>
            <a:r>
              <a:rPr lang="fr-FR" i="1" smtClean="0">
                <a:solidFill>
                  <a:schemeClr val="tx1"/>
                </a:solidFill>
              </a:rPr>
              <a:t>Formulation </a:t>
            </a:r>
            <a:r>
              <a:rPr lang="fr-FR" i="1" dirty="0" smtClean="0">
                <a:solidFill>
                  <a:schemeClr val="tx1"/>
                </a:solidFill>
              </a:rPr>
              <a:t>sous forme d’une consigne élève</a:t>
            </a:r>
            <a:r>
              <a:rPr lang="fr-FR" i="1" dirty="0" smtClean="0"/>
              <a:t> </a:t>
            </a:r>
            <a:r>
              <a:rPr lang="fr-FR" dirty="0"/>
              <a:t>la population 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364" y="184736"/>
            <a:ext cx="8393545" cy="6119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Vue générale du parcours d’apprentissage de l’élève</a:t>
            </a:r>
            <a:endParaRPr lang="fr-FR" dirty="0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86168" y="1489363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Cambria" charset="0"/>
              <a:ea typeface="Times New Roman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Cambria" charset="0"/>
                <a:ea typeface="Times New Roman" charset="0"/>
              </a:rPr>
              <a:t>Amorcer  l’EPI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Activités proposées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4099" name="Zone de texte 6"/>
          <p:cNvSpPr txBox="1">
            <a:spLocks noChangeArrowheads="1"/>
          </p:cNvSpPr>
          <p:nvPr/>
        </p:nvSpPr>
        <p:spPr bwMode="auto">
          <a:xfrm>
            <a:off x="86168" y="928832"/>
            <a:ext cx="2286000" cy="52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1 :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4100" name="Flèche vers la droite 7"/>
          <p:cNvSpPr>
            <a:spLocks noChangeArrowheads="1"/>
          </p:cNvSpPr>
          <p:nvPr/>
        </p:nvSpPr>
        <p:spPr bwMode="auto">
          <a:xfrm>
            <a:off x="2300598" y="1814513"/>
            <a:ext cx="971550" cy="228600"/>
          </a:xfrm>
          <a:prstGeom prst="rightArrow">
            <a:avLst>
              <a:gd name="adj1" fmla="val 50000"/>
              <a:gd name="adj2" fmla="val 5001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1" name="Ellipse 20"/>
          <p:cNvSpPr>
            <a:spLocks noChangeArrowheads="1"/>
          </p:cNvSpPr>
          <p:nvPr/>
        </p:nvSpPr>
        <p:spPr bwMode="auto">
          <a:xfrm>
            <a:off x="1279814" y="2327996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Acquis attendus de l’élève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1" name="Zone de texte 6"/>
          <p:cNvSpPr txBox="1">
            <a:spLocks noChangeArrowheads="1"/>
          </p:cNvSpPr>
          <p:nvPr/>
        </p:nvSpPr>
        <p:spPr bwMode="auto">
          <a:xfrm>
            <a:off x="3420112" y="928833"/>
            <a:ext cx="2393948" cy="52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2 :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2" name="Flèche vers la droite 7"/>
          <p:cNvSpPr>
            <a:spLocks noChangeArrowheads="1"/>
          </p:cNvSpPr>
          <p:nvPr/>
        </p:nvSpPr>
        <p:spPr bwMode="auto">
          <a:xfrm>
            <a:off x="5755010" y="1802968"/>
            <a:ext cx="971550" cy="228600"/>
          </a:xfrm>
          <a:prstGeom prst="rightArrow">
            <a:avLst>
              <a:gd name="adj1" fmla="val 50000"/>
              <a:gd name="adj2" fmla="val 5001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20112" y="1466273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mbria" charset="0"/>
                <a:ea typeface="Times New Roman" charset="0"/>
              </a:rPr>
              <a:t>Activités proposées</a:t>
            </a:r>
            <a:endParaRPr lang="fr-FR" sz="1400" dirty="0">
              <a:latin typeface="Times New Roman" charset="0"/>
              <a:ea typeface="Times New Roman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794084" y="1454728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s-IS" sz="1400" dirty="0" smtClean="0">
                <a:latin typeface="Cambria" charset="0"/>
                <a:ea typeface="Times New Roman" charset="0"/>
              </a:rPr>
              <a:t>…</a:t>
            </a:r>
            <a:endParaRPr lang="fr-FR" sz="1400" dirty="0">
              <a:latin typeface="Times New Roman" charset="0"/>
              <a:ea typeface="Times New Roman" charset="0"/>
            </a:endParaRPr>
          </a:p>
        </p:txBody>
      </p:sp>
      <p:sp>
        <p:nvSpPr>
          <p:cNvPr id="15" name="Zone de texte 6"/>
          <p:cNvSpPr txBox="1">
            <a:spLocks noChangeArrowheads="1"/>
          </p:cNvSpPr>
          <p:nvPr/>
        </p:nvSpPr>
        <p:spPr bwMode="auto">
          <a:xfrm>
            <a:off x="6805629" y="928833"/>
            <a:ext cx="2286000" cy="52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3 :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4103" name="Flèche vers la droite 13"/>
          <p:cNvSpPr>
            <a:spLocks noChangeArrowheads="1"/>
          </p:cNvSpPr>
          <p:nvPr/>
        </p:nvSpPr>
        <p:spPr bwMode="auto">
          <a:xfrm rot="5400000">
            <a:off x="6787216" y="3056153"/>
            <a:ext cx="601086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Ellipse 20"/>
          <p:cNvSpPr>
            <a:spLocks noChangeArrowheads="1"/>
          </p:cNvSpPr>
          <p:nvPr/>
        </p:nvSpPr>
        <p:spPr bwMode="auto">
          <a:xfrm>
            <a:off x="4613758" y="2376491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latin typeface="Cambria" charset="0"/>
                <a:ea typeface="Times New Roman" charset="0"/>
              </a:rPr>
              <a:t>Acquis attendus de l’élève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828719" y="4152193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1400" dirty="0">
              <a:latin typeface="Times New Roman" charset="0"/>
              <a:ea typeface="Times New Roman" charset="0"/>
            </a:endParaRPr>
          </a:p>
        </p:txBody>
      </p:sp>
      <p:sp>
        <p:nvSpPr>
          <p:cNvPr id="4104" name="Flèche vers la droite 18"/>
          <p:cNvSpPr>
            <a:spLocks noChangeArrowheads="1"/>
          </p:cNvSpPr>
          <p:nvPr/>
        </p:nvSpPr>
        <p:spPr bwMode="auto">
          <a:xfrm rot="10800000">
            <a:off x="5744734" y="4568541"/>
            <a:ext cx="971550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420112" y="4139864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1400" dirty="0">
              <a:latin typeface="Times New Roman" charset="0"/>
              <a:ea typeface="Times New Roman" charset="0"/>
            </a:endParaRPr>
          </a:p>
        </p:txBody>
      </p:sp>
      <p:sp>
        <p:nvSpPr>
          <p:cNvPr id="24" name="Zone de texte 6"/>
          <p:cNvSpPr txBox="1">
            <a:spLocks noChangeArrowheads="1"/>
          </p:cNvSpPr>
          <p:nvPr/>
        </p:nvSpPr>
        <p:spPr bwMode="auto">
          <a:xfrm>
            <a:off x="6828719" y="3692082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4 :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5" name="Zone de texte 6"/>
          <p:cNvSpPr txBox="1">
            <a:spLocks noChangeArrowheads="1"/>
          </p:cNvSpPr>
          <p:nvPr/>
        </p:nvSpPr>
        <p:spPr bwMode="auto">
          <a:xfrm>
            <a:off x="3299308" y="3692082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5 :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7" name="Ellipse 20"/>
          <p:cNvSpPr>
            <a:spLocks noChangeArrowheads="1"/>
          </p:cNvSpPr>
          <p:nvPr/>
        </p:nvSpPr>
        <p:spPr bwMode="auto">
          <a:xfrm>
            <a:off x="7293428" y="2376491"/>
            <a:ext cx="198582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s-IS" sz="1200" dirty="0" smtClean="0">
                <a:latin typeface="Cambria" charset="0"/>
                <a:ea typeface="Times New Roman" charset="0"/>
              </a:rPr>
              <a:t>…</a:t>
            </a:r>
            <a:endParaRPr lang="fr-FR" sz="1200" dirty="0">
              <a:latin typeface="Cambria" charset="0"/>
              <a:ea typeface="Times New Roman" charset="0"/>
            </a:endParaRPr>
          </a:p>
        </p:txBody>
      </p:sp>
      <p:sp>
        <p:nvSpPr>
          <p:cNvPr id="28" name="Ellipse 20"/>
          <p:cNvSpPr>
            <a:spLocks noChangeArrowheads="1"/>
          </p:cNvSpPr>
          <p:nvPr/>
        </p:nvSpPr>
        <p:spPr bwMode="auto">
          <a:xfrm>
            <a:off x="6794084" y="5179907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latin typeface="Cambria" charset="0"/>
              <a:ea typeface="Times New Roman" charset="0"/>
            </a:endParaRPr>
          </a:p>
        </p:txBody>
      </p:sp>
      <p:sp>
        <p:nvSpPr>
          <p:cNvPr id="29" name="Ellipse 20"/>
          <p:cNvSpPr>
            <a:spLocks noChangeArrowheads="1"/>
          </p:cNvSpPr>
          <p:nvPr/>
        </p:nvSpPr>
        <p:spPr bwMode="auto">
          <a:xfrm>
            <a:off x="3470758" y="5289908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latin typeface="Times New Roman" charset="0"/>
              <a:ea typeface="Times New Roman" charset="0"/>
            </a:endParaRPr>
          </a:p>
        </p:txBody>
      </p:sp>
      <p:sp>
        <p:nvSpPr>
          <p:cNvPr id="30" name="Flèche vers la droite 18"/>
          <p:cNvSpPr>
            <a:spLocks noChangeArrowheads="1"/>
          </p:cNvSpPr>
          <p:nvPr/>
        </p:nvSpPr>
        <p:spPr bwMode="auto">
          <a:xfrm rot="10800000">
            <a:off x="2327758" y="4600160"/>
            <a:ext cx="971550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06972" y="4177367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fr-FR" sz="14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32" name="Ellipse 20"/>
          <p:cNvSpPr>
            <a:spLocks noChangeArrowheads="1"/>
          </p:cNvSpPr>
          <p:nvPr/>
        </p:nvSpPr>
        <p:spPr bwMode="auto">
          <a:xfrm>
            <a:off x="541357" y="5289908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35" name="Zone de texte 6"/>
          <p:cNvSpPr txBox="1">
            <a:spLocks noChangeArrowheads="1"/>
          </p:cNvSpPr>
          <p:nvPr/>
        </p:nvSpPr>
        <p:spPr bwMode="auto">
          <a:xfrm>
            <a:off x="198457" y="3710190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</a:t>
            </a:r>
            <a:r>
              <a:rPr lang="fr-FR" sz="1600" b="1" dirty="0" smtClean="0">
                <a:latin typeface="Cambria" charset="0"/>
                <a:ea typeface="Times New Roman" charset="0"/>
              </a:rPr>
              <a:t>6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: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rgbClr val="FFFF00"/>
                </a:solidFill>
              </a:rPr>
              <a:t>Etape 1 : Amorce de l’EPI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dirty="0" smtClean="0"/>
              <a:t>Séance 1 : discipline(s) concerné(es), horaire prévu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363" y="1354970"/>
            <a:ext cx="8393545" cy="142693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Eléments du programme abordés et principales compétences mobilisées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et activités proposées aux élèves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Description de l’activité des élèves, organisation de la classe, production attendue</a:t>
            </a:r>
            <a:r>
              <a:rPr lang="is-IS" i="1" dirty="0" smtClean="0">
                <a:solidFill>
                  <a:schemeClr val="tx1"/>
                </a:solidFill>
              </a:rPr>
              <a:t>…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projet: </a:t>
            </a:r>
            <a:r>
              <a:rPr lang="fr-FR" i="1" dirty="0" smtClean="0">
                <a:solidFill>
                  <a:schemeClr val="tx1"/>
                </a:solidFill>
              </a:rPr>
              <a:t>contribution des activités et des productions de la séance à la réalisation finale, lien avec la thématique et le sujet abordé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rgbClr val="FFFF00"/>
                </a:solidFill>
              </a:rPr>
              <a:t>Etape 1 : Amorce de l’EPI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dirty="0" smtClean="0"/>
              <a:t>Séance </a:t>
            </a:r>
            <a:r>
              <a:rPr lang="fr-FR" dirty="0"/>
              <a:t>2</a:t>
            </a:r>
            <a:r>
              <a:rPr lang="fr-FR" dirty="0" smtClean="0"/>
              <a:t> : discipline(s) concerné(es), horaire prévu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363" y="1354970"/>
            <a:ext cx="8393545" cy="142693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Eléments du programme abordés et principales compétences mobilisées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et activités proposées aux élèves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Description de l’activité des élèves, organisation de la classe, production attendue</a:t>
            </a:r>
            <a:r>
              <a:rPr lang="is-IS" i="1" dirty="0" smtClean="0">
                <a:solidFill>
                  <a:schemeClr val="tx1"/>
                </a:solidFill>
              </a:rPr>
              <a:t>…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projet: </a:t>
            </a:r>
            <a:r>
              <a:rPr lang="fr-FR" i="1" dirty="0" smtClean="0">
                <a:solidFill>
                  <a:schemeClr val="tx1"/>
                </a:solidFill>
              </a:rPr>
              <a:t>contribution des activités et des productions de la séance à la réalisation finale, lien avec la thématique et le sujet abordé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5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rgbClr val="FFFF00"/>
                </a:solidFill>
              </a:rPr>
              <a:t>Etape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r>
              <a:rPr lang="fr-FR" b="1" u="sng" dirty="0" smtClean="0">
                <a:solidFill>
                  <a:srgbClr val="FFFF00"/>
                </a:solidFill>
              </a:rPr>
              <a:t> : </a:t>
            </a:r>
            <a:r>
              <a:rPr lang="is-IS" b="1" u="sng" dirty="0" smtClean="0">
                <a:solidFill>
                  <a:srgbClr val="FFFF00"/>
                </a:solidFill>
              </a:rPr>
              <a:t>…....................................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dirty="0" smtClean="0"/>
              <a:t>Séance </a:t>
            </a:r>
            <a:r>
              <a:rPr lang="is-IS" dirty="0" smtClean="0"/>
              <a:t>…</a:t>
            </a:r>
            <a:r>
              <a:rPr lang="fr-FR" dirty="0" smtClean="0"/>
              <a:t> : discipline(s) concerné(es), horaire prévu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363" y="1354970"/>
            <a:ext cx="8393545" cy="142693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Eléments du programme abordés et principales compétences mobilisées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et activités proposées aux élèves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Description de l’activité des élèves, organisation de la classe, production attendue</a:t>
            </a:r>
            <a:r>
              <a:rPr lang="is-IS" i="1" dirty="0" smtClean="0">
                <a:solidFill>
                  <a:schemeClr val="tx1"/>
                </a:solidFill>
              </a:rPr>
              <a:t>…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projet: </a:t>
            </a:r>
            <a:r>
              <a:rPr lang="fr-FR" i="1" dirty="0" smtClean="0">
                <a:solidFill>
                  <a:schemeClr val="tx1"/>
                </a:solidFill>
              </a:rPr>
              <a:t>contribution des activités et des productions de la séance à la réalisation finale, lien avec la thématique et le sujet abordé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0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rgbClr val="FFFF00"/>
                </a:solidFill>
              </a:rPr>
              <a:t>Etape 1 : Amorce de l’EPI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dirty="0" smtClean="0"/>
              <a:t>Séance </a:t>
            </a:r>
            <a:r>
              <a:rPr lang="fr-FR" dirty="0"/>
              <a:t>2</a:t>
            </a:r>
            <a:r>
              <a:rPr lang="fr-FR" dirty="0" smtClean="0"/>
              <a:t> : discipline(s) concerné(es), horaire prévu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363" y="1354970"/>
            <a:ext cx="8393545" cy="142693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Eléments du programme abordés et principales compétences mobilisées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et activités proposées aux élèves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Description de l’activité des élèves, organisation de la classe, production attendue</a:t>
            </a:r>
            <a:r>
              <a:rPr lang="is-IS" i="1" dirty="0" smtClean="0">
                <a:solidFill>
                  <a:schemeClr val="tx1"/>
                </a:solidFill>
              </a:rPr>
              <a:t>…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projet: </a:t>
            </a:r>
            <a:r>
              <a:rPr lang="fr-FR" i="1" dirty="0" smtClean="0">
                <a:solidFill>
                  <a:schemeClr val="tx1"/>
                </a:solidFill>
              </a:rPr>
              <a:t>contribution des activités et des productions de la séance à la réalisation finale, lien avec la thématique et le sujet abordé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0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smtClean="0">
                <a:solidFill>
                  <a:srgbClr val="FFFF00"/>
                </a:solidFill>
              </a:rPr>
              <a:t>Etape  </a:t>
            </a:r>
            <a:r>
              <a:rPr lang="fr-FR" b="1" u="sng" dirty="0" smtClean="0">
                <a:solidFill>
                  <a:srgbClr val="FFFF00"/>
                </a:solidFill>
              </a:rPr>
              <a:t>: </a:t>
            </a:r>
            <a:r>
              <a:rPr lang="is-IS" b="1" u="sng" dirty="0" smtClean="0">
                <a:solidFill>
                  <a:srgbClr val="FFFF00"/>
                </a:solidFill>
              </a:rPr>
              <a:t>…....................................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dirty="0" smtClean="0"/>
              <a:t>Séance </a:t>
            </a:r>
            <a:r>
              <a:rPr lang="is-IS" dirty="0" smtClean="0"/>
              <a:t>…</a:t>
            </a:r>
            <a:r>
              <a:rPr lang="fr-FR" dirty="0" smtClean="0"/>
              <a:t> : discipline(s) concerné(es), horaire prévu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363" y="1354970"/>
            <a:ext cx="8393545" cy="142693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Eléments du programme abordés et principales compétences mobilisées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et activités proposées aux élèves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Description de l’activité des élèves, organisation de la classe, production attendue</a:t>
            </a:r>
            <a:r>
              <a:rPr lang="is-IS" i="1" dirty="0" smtClean="0">
                <a:solidFill>
                  <a:schemeClr val="tx1"/>
                </a:solidFill>
              </a:rPr>
              <a:t>…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projet: </a:t>
            </a:r>
            <a:r>
              <a:rPr lang="fr-FR" i="1" dirty="0" smtClean="0">
                <a:solidFill>
                  <a:schemeClr val="tx1"/>
                </a:solidFill>
              </a:rPr>
              <a:t>contribution des activités et des productions de la séance à la réalisation finale, lien avec la thématique et le sujet abordé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5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</TotalTime>
  <Words>547</Words>
  <Application>Microsoft Macintosh PowerPoint</Application>
  <PresentationFormat>Présentation à l'écran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Pierre Lacueille</dc:creator>
  <cp:lastModifiedBy>Agnès Villattes</cp:lastModifiedBy>
  <cp:revision>51</cp:revision>
  <cp:lastPrinted>2016-01-14T09:46:01Z</cp:lastPrinted>
  <dcterms:created xsi:type="dcterms:W3CDTF">2015-11-22T07:30:48Z</dcterms:created>
  <dcterms:modified xsi:type="dcterms:W3CDTF">2016-02-11T15:41:23Z</dcterms:modified>
</cp:coreProperties>
</file>