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harrezkoa Delakotz" userId="91e98f13c9bb5678" providerId="LiveId" clId="{0B2827B2-1371-49AB-9C9E-FE5E233E7F16}"/>
    <pc:docChg chg="modSld">
      <pc:chgData name="Beharrezkoa Delakotz" userId="91e98f13c9bb5678" providerId="LiveId" clId="{0B2827B2-1371-49AB-9C9E-FE5E233E7F16}" dt="2024-07-17T15:15:29.707" v="4" actId="20577"/>
      <pc:docMkLst>
        <pc:docMk/>
      </pc:docMkLst>
      <pc:sldChg chg="modSp mod">
        <pc:chgData name="Beharrezkoa Delakotz" userId="91e98f13c9bb5678" providerId="LiveId" clId="{0B2827B2-1371-49AB-9C9E-FE5E233E7F16}" dt="2024-07-17T15:15:29.707" v="4" actId="20577"/>
        <pc:sldMkLst>
          <pc:docMk/>
          <pc:sldMk cId="0" sldId="259"/>
        </pc:sldMkLst>
        <pc:spChg chg="mod">
          <ac:chgData name="Beharrezkoa Delakotz" userId="91e98f13c9bb5678" providerId="LiveId" clId="{0B2827B2-1371-49AB-9C9E-FE5E233E7F16}" dt="2024-07-17T15:15:29.707" v="4" actId="20577"/>
          <ac:spMkLst>
            <pc:docMk/>
            <pc:sldMk cId="0" sldId="259"/>
            <ac:spMk id="8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B4123-4CA2-4B67-AF71-2CB6692A9F9B}" type="datetimeFigureOut">
              <a:rPr lang="eu-ES" smtClean="0"/>
              <a:t>2024/7/17</a:t>
            </a:fld>
            <a:endParaRPr lang="eu-E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u-E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u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70CC3-A0CE-4A25-A5F4-9854D1BC483B}" type="slidenum">
              <a:rPr lang="eu-ES" smtClean="0"/>
              <a:t>‹N°›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26318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70CC3-A0CE-4A25-A5F4-9854D1BC483B}" type="slidenum">
              <a:rPr lang="eu-ES" smtClean="0"/>
              <a:t>1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62168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u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u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u-ES" sz="1800" b="0" strike="noStrike" spc="-1">
                <a:latin typeface="Arial"/>
              </a:rPr>
              <a:t>Egin klik tituluko testuaren formatua editatzeko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u-ES" sz="1800" b="0" strike="noStrike" spc="-1">
                <a:latin typeface="Arial"/>
              </a:rPr>
              <a:t>Egin klik eskemako testuaren formatua editatzeko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u-ES" sz="1800" b="0" strike="noStrike" spc="-1">
                <a:latin typeface="Arial"/>
              </a:rPr>
              <a:t>Bigarren eskema-maila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u-ES" sz="1800" b="0" strike="noStrike" spc="-1">
                <a:latin typeface="Arial"/>
              </a:rPr>
              <a:t>Hirugarren eskema-maila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u-ES" sz="1800" b="0" strike="noStrike" spc="-1">
                <a:latin typeface="Arial"/>
              </a:rPr>
              <a:t>Laugarren eskema-maila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u-ES" sz="1800" b="0" strike="noStrike" spc="-1">
                <a:latin typeface="Arial"/>
              </a:rPr>
              <a:t>Bosgarren eskema-maila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u-ES" sz="1800" b="0" strike="noStrike" spc="-1">
                <a:latin typeface="Arial"/>
              </a:rPr>
              <a:t>Seigarren eskema-maila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u-ES" sz="1800" b="0" strike="noStrike" spc="-1">
                <a:latin typeface="Arial"/>
              </a:rPr>
              <a:t>Zazpigarren eskema-maila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u-ES" sz="4400" b="0" strike="noStrike" spc="-1">
                <a:latin typeface="Arial"/>
              </a:rPr>
              <a:t>Egin klik tituluko testuaren formatua editatzeko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u-ES" sz="3200" b="0" strike="noStrike" spc="-1">
                <a:latin typeface="Arial"/>
              </a:rPr>
              <a:t>Egin klik eskemako testuaren formatua editatzeko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u-ES" sz="2800" b="0" strike="noStrike" spc="-1">
                <a:latin typeface="Arial"/>
              </a:rPr>
              <a:t>Bigarren eskema-maila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u-ES" sz="2400" b="0" strike="noStrike" spc="-1">
                <a:latin typeface="Arial"/>
              </a:rPr>
              <a:t>Hirugarren eskema-maila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u-ES" sz="2000" b="0" strike="noStrike" spc="-1">
                <a:latin typeface="Arial"/>
              </a:rPr>
              <a:t>Laugarren eskema-maila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u-ES" sz="2000" b="0" strike="noStrike" spc="-1">
                <a:latin typeface="Arial"/>
              </a:rPr>
              <a:t>Bosgarren eskema-maila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u-ES" sz="2000" b="0" strike="noStrike" spc="-1">
                <a:latin typeface="Arial"/>
              </a:rPr>
              <a:t>Seigarren eskema-maila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u-ES" sz="2000" b="0" strike="noStrike" spc="-1">
                <a:latin typeface="Arial"/>
              </a:rPr>
              <a:t>Zazpigarren eskema-maila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316016" y="1131624"/>
            <a:ext cx="9558648" cy="238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u-ES" sz="5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Simon </a:t>
            </a:r>
            <a:r>
              <a:rPr lang="eu-ES" sz="5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Stevin</a:t>
            </a:r>
            <a:r>
              <a:rPr lang="eu-ES" sz="5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eta John Neper</a:t>
            </a:r>
            <a:br>
              <a:rPr lang="eu-ES" sz="5400" dirty="0"/>
            </a:br>
            <a:br>
              <a:rPr lang="eu-ES" sz="5400" dirty="0"/>
            </a:br>
            <a:r>
              <a:rPr lang="eu-ES" sz="5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Zenbaki </a:t>
            </a:r>
            <a:r>
              <a:rPr lang="eu-ES" sz="5400" b="1" spc="-1" dirty="0">
                <a:solidFill>
                  <a:srgbClr val="000000"/>
                </a:solidFill>
                <a:latin typeface="Calibri Light"/>
                <a:ea typeface="DejaVu Sans"/>
              </a:rPr>
              <a:t>o</a:t>
            </a:r>
            <a:r>
              <a:rPr lang="eu-ES" sz="5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soen eta zatikien ondotik</a:t>
            </a:r>
            <a:endParaRPr lang="eu-ES" sz="5400" b="0" strike="noStrike" spc="-1" dirty="0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23880" y="3602160"/>
            <a:ext cx="9142920" cy="165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u-ES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u-ES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u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Matematiken historia</a:t>
            </a:r>
            <a:endParaRPr lang="eu-ES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24183" y="366300"/>
            <a:ext cx="11128633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u-E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Jendeak zatikiak erabiltzen ditu antzinateko </a:t>
            </a:r>
            <a:r>
              <a:rPr lang="eu-E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Egiptoaren</a:t>
            </a:r>
            <a:r>
              <a:rPr lang="eu-E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arotik</a:t>
            </a:r>
            <a:r>
              <a:rPr lang="eu-ES" sz="44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.</a:t>
            </a:r>
            <a:endParaRPr lang="eu-ES" sz="4400" b="0" strike="noStrike" spc="-1" dirty="0">
              <a:latin typeface="Arial"/>
            </a:endParaRPr>
          </a:p>
        </p:txBody>
      </p:sp>
      <p:pic>
        <p:nvPicPr>
          <p:cNvPr id="79" name="Image 8" descr="Une image contenant texte, Histoire, Histoire antique, écriture manuscrite&#10;&#10;Description générée automatiquement"/>
          <p:cNvPicPr/>
          <p:nvPr/>
        </p:nvPicPr>
        <p:blipFill>
          <a:blip r:embed="rId2"/>
          <a:stretch/>
        </p:blipFill>
        <p:spPr>
          <a:xfrm>
            <a:off x="5691924" y="1641959"/>
            <a:ext cx="1737000" cy="3937320"/>
          </a:xfrm>
          <a:prstGeom prst="rect">
            <a:avLst/>
          </a:prstGeom>
          <a:ln w="0">
            <a:noFill/>
          </a:ln>
        </p:spPr>
      </p:pic>
      <p:pic>
        <p:nvPicPr>
          <p:cNvPr id="80" name="Image 10" descr="Une image contenant texte, capture d’écran, Police, conception&#10;&#10;Description générée automatiquement"/>
          <p:cNvPicPr/>
          <p:nvPr/>
        </p:nvPicPr>
        <p:blipFill>
          <a:blip r:embed="rId3"/>
          <a:stretch/>
        </p:blipFill>
        <p:spPr>
          <a:xfrm>
            <a:off x="8737704" y="1540979"/>
            <a:ext cx="1649160" cy="4139280"/>
          </a:xfrm>
          <a:prstGeom prst="rect">
            <a:avLst/>
          </a:prstGeom>
          <a:ln w="0"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4651884" y="5690690"/>
            <a:ext cx="38170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Kom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Ombo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tenpluko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hieroglifoak</a:t>
            </a:r>
            <a:endParaRPr lang="eu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fr-FR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K. a. II. </a:t>
            </a:r>
            <a:r>
              <a:rPr lang="fr-FR" sz="1800" b="0" i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mendea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u-ES" sz="18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21C3CD-5E96-AC5F-C0DF-4BE2759AC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25" y="1855180"/>
            <a:ext cx="3553920" cy="3510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38080" y="36612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u-ES" sz="4400" b="0" strike="noStrike" spc="-1" dirty="0">
                <a:solidFill>
                  <a:srgbClr val="000000"/>
                </a:solidFill>
                <a:latin typeface="Calibri Light"/>
                <a:ea typeface="Arial Unicode MS"/>
              </a:rPr>
              <a:t>Simon </a:t>
            </a:r>
            <a:r>
              <a:rPr lang="eu-ES" sz="4400" b="0" strike="noStrike" spc="-1" dirty="0" err="1">
                <a:solidFill>
                  <a:srgbClr val="000000"/>
                </a:solidFill>
                <a:latin typeface="Calibri Light"/>
                <a:ea typeface="Arial Unicode MS"/>
              </a:rPr>
              <a:t>Stevin</a:t>
            </a:r>
            <a:r>
              <a:rPr lang="eu-ES" sz="4400" b="0" strike="noStrike" spc="-1" dirty="0">
                <a:solidFill>
                  <a:srgbClr val="000000"/>
                </a:solidFill>
                <a:latin typeface="Calibri Light"/>
                <a:ea typeface="Arial Unicode MS"/>
              </a:rPr>
              <a:t>, </a:t>
            </a:r>
            <a:r>
              <a:rPr lang="eu-ES" sz="44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Flandriako kontularia zen. </a:t>
            </a:r>
            <a:endParaRPr lang="eu-ES" sz="44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Brujasen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bizi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izan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zen XVI.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mendean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eu-ES" sz="3200" b="0" strike="noStrike" spc="-1" dirty="0">
              <a:latin typeface="Arial"/>
            </a:endParaRPr>
          </a:p>
        </p:txBody>
      </p:sp>
      <p:pic>
        <p:nvPicPr>
          <p:cNvPr id="85" name="Image 4" descr="Une image contenant Visage humain, homme, personne, portrait&#10;&#10;Description générée automatiquement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677960" y="2476440"/>
            <a:ext cx="2805480" cy="3834360"/>
          </a:xfrm>
          <a:prstGeom prst="rect">
            <a:avLst/>
          </a:prstGeom>
          <a:ln w="0">
            <a:noFill/>
          </a:ln>
        </p:spPr>
      </p:pic>
      <p:pic>
        <p:nvPicPr>
          <p:cNvPr id="86" name="Image 6" descr="Une image contenant carte, texte, atlas&#10;&#10;Description générée automatiquement"/>
          <p:cNvPicPr/>
          <p:nvPr/>
        </p:nvPicPr>
        <p:blipFill>
          <a:blip r:embed="rId4"/>
          <a:stretch/>
        </p:blipFill>
        <p:spPr>
          <a:xfrm rot="21576600">
            <a:off x="7216200" y="1491840"/>
            <a:ext cx="3994920" cy="479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ustomShape 1"/>
              <p:cNvSpPr/>
              <p:nvPr/>
            </p:nvSpPr>
            <p:spPr>
              <a:xfrm>
                <a:off x="595503" y="665653"/>
                <a:ext cx="11000994" cy="219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r>
                  <a:rPr lang="fr-FR" sz="2800" b="0" strike="noStrike" spc="-1" dirty="0" err="1">
                    <a:solidFill>
                      <a:srgbClr val="000000"/>
                    </a:solidFill>
                    <a:latin typeface="Calibri"/>
                    <a:ea typeface="Calibri"/>
                  </a:rPr>
                  <a:t>Haren</a:t>
                </a:r>
                <a:r>
                  <a:rPr lang="fr-FR" sz="2800" b="0" strike="noStrike" spc="-1" dirty="0">
                    <a:solidFill>
                      <a:srgbClr val="000000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2800" b="0" strike="noStrike" spc="-1" dirty="0" err="1">
                    <a:solidFill>
                      <a:srgbClr val="000000"/>
                    </a:solidFill>
                    <a:latin typeface="Calibri"/>
                    <a:ea typeface="Calibri"/>
                  </a:rPr>
                  <a:t>iritziz</a:t>
                </a:r>
                <a:r>
                  <a:rPr lang="fr-FR" sz="2800" b="0" strike="noStrike" spc="-1" dirty="0">
                    <a:solidFill>
                      <a:srgbClr val="000000"/>
                    </a:solidFill>
                    <a:latin typeface="Calibri"/>
                    <a:ea typeface="Calibri"/>
                  </a:rPr>
                  <a:t>,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fr-FR" sz="3200" b="0" strike="noStrike" spc="-1" dirty="0">
                  <a:solidFill>
                    <a:srgbClr val="000000"/>
                  </a:solidFill>
                  <a:latin typeface="Calibri"/>
                  <a:ea typeface="Times New Roman"/>
                </a:endParaRPr>
              </a:p>
              <a:p>
                <a:r>
                  <a:rPr lang="fr-FR" sz="28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maneran</a:t>
                </a:r>
                <a:r>
                  <a:rPr lang="fr-FR" sz="28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28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idatzi</a:t>
                </a:r>
                <a:r>
                  <a:rPr lang="fr-FR" sz="28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28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zenbakiak</a:t>
                </a:r>
                <a:r>
                  <a:rPr lang="fr-FR" sz="28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28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ez</a:t>
                </a:r>
                <a:r>
                  <a:rPr lang="fr-FR" sz="28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28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ziren</a:t>
                </a:r>
                <a:r>
                  <a:rPr lang="fr-FR" sz="28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28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oso</a:t>
                </a:r>
                <a:r>
                  <a:rPr lang="fr-FR" sz="28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28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erabilgarriak</a:t>
                </a:r>
                <a:r>
                  <a:rPr lang="fr-FR" sz="2800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28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kalkuluen</a:t>
                </a:r>
                <a:r>
                  <a:rPr lang="fr-FR" sz="28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28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egiteko</a:t>
                </a:r>
                <a:r>
                  <a:rPr lang="fr-FR" sz="28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.</a:t>
                </a:r>
                <a:endParaRPr lang="eu-ES" sz="2800" b="0" strike="noStrike" spc="-1" dirty="0">
                  <a:latin typeface="Arial"/>
                </a:endParaRPr>
              </a:p>
            </p:txBody>
          </p:sp>
        </mc:Choice>
        <mc:Fallback xmlns="">
          <p:sp>
            <p:nvSpPr>
              <p:cNvPr id="87" name="CustomShap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3" y="665653"/>
                <a:ext cx="11000994" cy="2197680"/>
              </a:xfrm>
              <a:prstGeom prst="rect">
                <a:avLst/>
              </a:prstGeom>
              <a:blipFill>
                <a:blip r:embed="rId2"/>
                <a:stretch>
                  <a:fillRect l="-1164" t="-1385" b="-6648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CustomShape 2"/>
          <p:cNvSpPr/>
          <p:nvPr/>
        </p:nvSpPr>
        <p:spPr>
          <a:xfrm>
            <a:off x="594843" y="3429000"/>
            <a:ext cx="10514520" cy="27633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Horregatik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,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idazkera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sinpleago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bat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proposatu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zuen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:</a:t>
            </a:r>
            <a:endParaRPr lang="eu-ES" sz="2800" b="0" strike="noStrike" spc="-1" dirty="0">
              <a:latin typeface="Arial"/>
            </a:endParaRPr>
          </a:p>
          <a:p>
            <a:pPr algn="ctr">
              <a:lnSpc>
                <a:spcPct val="16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21</a:t>
            </a:r>
            <a:r>
              <a:rPr lang="fr-FR" sz="3200" b="0" strike="noStrike" spc="-1" baseline="30000" dirty="0">
                <a:solidFill>
                  <a:srgbClr val="000000"/>
                </a:solidFill>
                <a:latin typeface="Calibri"/>
                <a:ea typeface="Times New Roman"/>
              </a:rPr>
              <a:t>(0)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5</a:t>
            </a:r>
            <a:r>
              <a:rPr lang="fr-FR" sz="3200" b="0" strike="noStrike" spc="-1" baseline="30000" dirty="0">
                <a:solidFill>
                  <a:srgbClr val="000000"/>
                </a:solidFill>
                <a:latin typeface="Calibri"/>
                <a:ea typeface="Times New Roman"/>
              </a:rPr>
              <a:t>(1)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3</a:t>
            </a:r>
            <a:r>
              <a:rPr lang="fr-FR" sz="3200" b="0" strike="noStrike" spc="-1" baseline="30000" dirty="0">
                <a:solidFill>
                  <a:srgbClr val="000000"/>
                </a:solidFill>
                <a:latin typeface="Calibri"/>
                <a:ea typeface="Times New Roman"/>
              </a:rPr>
              <a:t>(2)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2</a:t>
            </a:r>
            <a:r>
              <a:rPr lang="fr-FR" sz="3200" b="0" strike="noStrike" spc="-1" baseline="30000" dirty="0">
                <a:solidFill>
                  <a:srgbClr val="000000"/>
                </a:solidFill>
                <a:latin typeface="Calibri"/>
                <a:ea typeface="Times New Roman"/>
              </a:rPr>
              <a:t>(3)</a:t>
            </a:r>
          </a:p>
          <a:p>
            <a:pPr>
              <a:lnSpc>
                <a:spcPct val="12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fr-FR" sz="3200" strike="noStrike" spc="-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(0) </a:t>
            </a:r>
            <a:r>
              <a:rPr lang="fr-FR" sz="28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goi-indizeak</a:t>
            </a:r>
            <a:r>
              <a:rPr lang="fr-FR" sz="28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batekoak</a:t>
            </a:r>
            <a:r>
              <a:rPr lang="fr-FR" sz="28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3200" spc="-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</a:t>
            </a:r>
            <a:r>
              <a:rPr lang="fr-FR" sz="28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goi-indizeak</a:t>
            </a:r>
            <a:r>
              <a:rPr lang="fr-FR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hamarrenak</a:t>
            </a:r>
            <a:r>
              <a:rPr lang="fr-FR" sz="28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3200" spc="-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fr-FR" sz="28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-k </a:t>
            </a:r>
            <a:r>
              <a:rPr lang="fr-FR" sz="28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ehunenak</a:t>
            </a:r>
            <a:r>
              <a:rPr lang="fr-FR" sz="28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8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etab</a:t>
            </a:r>
            <a:r>
              <a:rPr lang="fr-FR" sz="280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8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adierazten</a:t>
            </a:r>
            <a:r>
              <a:rPr lang="fr-FR" sz="28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dituzte</a:t>
            </a:r>
            <a:r>
              <a:rPr lang="fr-FR" sz="28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u-ES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88056" y="0"/>
            <a:ext cx="10815887" cy="22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XVII.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mendearen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hasieran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, John Napier (Neper)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matematikari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eskoziarrak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 </a:t>
            </a:r>
            <a:r>
              <a:rPr lang="fr-FR" sz="3200" b="0" strike="noStrike" spc="-1" baseline="30000" dirty="0">
                <a:solidFill>
                  <a:srgbClr val="000000"/>
                </a:solidFill>
                <a:latin typeface="Calibri"/>
                <a:ea typeface="Times New Roman"/>
              </a:rPr>
              <a:t>(0)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goi-indizea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kakotxaz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ordezkatzea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proposatu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zuen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eta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gainerako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sinboloen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ez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erabiltzea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(garai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hartan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puntu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sinboloa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erabiltzen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zuten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3200" b="0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gainerakoek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).</a:t>
            </a:r>
            <a:endParaRPr lang="eu-ES" sz="3200" b="0" strike="noStrike" spc="-1" dirty="0">
              <a:latin typeface="Arial"/>
            </a:endParaRPr>
          </a:p>
        </p:txBody>
      </p:sp>
      <p:pic>
        <p:nvPicPr>
          <p:cNvPr id="93" name="Image 6" descr="Une image contenant habits, personne, Visage humain, intérieur&#10;&#10;Description générée automatiquement"/>
          <p:cNvPicPr/>
          <p:nvPr/>
        </p:nvPicPr>
        <p:blipFill>
          <a:blip r:embed="rId2"/>
          <a:stretch/>
        </p:blipFill>
        <p:spPr>
          <a:xfrm>
            <a:off x="1402904" y="2435760"/>
            <a:ext cx="3266640" cy="3587040"/>
          </a:xfrm>
          <a:prstGeom prst="rect">
            <a:avLst/>
          </a:prstGeom>
          <a:ln w="0"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C7218D4-C380-A391-2843-BC301D039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242" y="2063106"/>
            <a:ext cx="4750921" cy="43391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ustomShape 1"/>
              <p:cNvSpPr/>
              <p:nvPr/>
            </p:nvSpPr>
            <p:spPr>
              <a:xfrm>
                <a:off x="838740" y="966780"/>
                <a:ext cx="10514520" cy="4924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1"/>
                  </a:spcBef>
                  <a:tabLst>
                    <a:tab pos="0" algn="l"/>
                  </a:tabLst>
                </a:pPr>
                <a:r>
                  <a:rPr lang="fr-FR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4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4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fr-FR" sz="4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honela</a:t>
                </a:r>
                <a:r>
                  <a:rPr lang="fr-FR" sz="44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44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idatziko</a:t>
                </a:r>
                <a:r>
                  <a:rPr lang="fr-FR" sz="44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da </a:t>
                </a:r>
                <a:r>
                  <a:rPr lang="fr-FR" sz="44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beraz</a:t>
                </a:r>
                <a:r>
                  <a:rPr lang="fr-FR" sz="44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:  </a:t>
                </a:r>
                <a:endParaRPr lang="eu-ES" sz="4400" b="0" strike="noStrike" spc="-1" dirty="0">
                  <a:latin typeface="Arial"/>
                </a:endParaRPr>
              </a:p>
              <a:p>
                <a:pPr algn="ctr">
                  <a:lnSpc>
                    <a:spcPct val="90000"/>
                  </a:lnSpc>
                  <a:spcBef>
                    <a:spcPts val="1001"/>
                  </a:spcBef>
                  <a:tabLst>
                    <a:tab pos="0" algn="l"/>
                  </a:tabLst>
                </a:pPr>
                <a:endParaRPr lang="eu-ES" sz="4400" b="0" strike="noStrike" spc="-1" dirty="0">
                  <a:latin typeface="Arial"/>
                </a:endParaRPr>
              </a:p>
              <a:p>
                <a:pPr algn="ctr">
                  <a:lnSpc>
                    <a:spcPct val="90000"/>
                  </a:lnSpc>
                  <a:spcBef>
                    <a:spcPts val="1001"/>
                  </a:spcBef>
                  <a:tabLst>
                    <a:tab pos="0" algn="l"/>
                  </a:tabLst>
                </a:pPr>
                <a:r>
                  <a:rPr lang="fr-FR" sz="44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21</a:t>
                </a:r>
                <a:r>
                  <a:rPr lang="fr-FR" sz="4400" b="0" strike="noStrike" spc="-1" dirty="0">
                    <a:solidFill>
                      <a:srgbClr val="FF0000"/>
                    </a:solidFill>
                    <a:latin typeface="Calibri"/>
                    <a:ea typeface="Times New Roman"/>
                  </a:rPr>
                  <a:t>,</a:t>
                </a:r>
                <a:r>
                  <a:rPr lang="fr-FR" sz="44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532</a:t>
                </a:r>
                <a:endParaRPr lang="eu-ES" sz="4400" b="0" strike="noStrike" spc="-1" dirty="0">
                  <a:latin typeface="Arial"/>
                </a:endParaRPr>
              </a:p>
              <a:p>
                <a:pPr algn="ctr">
                  <a:lnSpc>
                    <a:spcPct val="90000"/>
                  </a:lnSpc>
                  <a:spcBef>
                    <a:spcPts val="1001"/>
                  </a:spcBef>
                  <a:tabLst>
                    <a:tab pos="0" algn="l"/>
                  </a:tabLst>
                </a:pPr>
                <a:endParaRPr lang="eu-ES" sz="4400" b="0" strike="noStrike" spc="-1" dirty="0">
                  <a:latin typeface="Arial"/>
                </a:endParaRPr>
              </a:p>
              <a:p>
                <a:pPr algn="ctr">
                  <a:lnSpc>
                    <a:spcPct val="90000"/>
                  </a:lnSpc>
                  <a:spcBef>
                    <a:spcPts val="1001"/>
                  </a:spcBef>
                  <a:tabLst>
                    <a:tab pos="0" algn="l"/>
                  </a:tabLst>
                </a:pPr>
                <a:r>
                  <a:rPr lang="fr-FR" sz="4400" b="1" strike="noStrike" spc="-1" dirty="0" err="1">
                    <a:solidFill>
                      <a:srgbClr val="FF0000"/>
                    </a:solidFill>
                    <a:latin typeface="Calibri"/>
                    <a:ea typeface="Calibri"/>
                  </a:rPr>
                  <a:t>Gogoan</a:t>
                </a:r>
                <a:r>
                  <a:rPr lang="fr-FR" sz="4400" b="1" strike="noStrike" spc="-1" dirty="0">
                    <a:solidFill>
                      <a:srgbClr val="FF0000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4400" b="1" strike="noStrike" spc="-1" dirty="0" err="1">
                    <a:solidFill>
                      <a:srgbClr val="FF0000"/>
                    </a:solidFill>
                    <a:latin typeface="Calibri"/>
                    <a:ea typeface="Calibri"/>
                  </a:rPr>
                  <a:t>atxiki</a:t>
                </a:r>
                <a:r>
                  <a:rPr lang="fr-FR" sz="4400" b="1" strike="noStrike" spc="-1" dirty="0">
                    <a:solidFill>
                      <a:srgbClr val="FF0000"/>
                    </a:solidFill>
                    <a:latin typeface="Calibri"/>
                    <a:ea typeface="Calibri"/>
                  </a:rPr>
                  <a:t>: </a:t>
                </a:r>
                <a:r>
                  <a:rPr lang="fr-FR" sz="4400" b="1" strike="noStrike" spc="-1" dirty="0" err="1">
                    <a:solidFill>
                      <a:srgbClr val="FF0000"/>
                    </a:solidFill>
                    <a:latin typeface="Calibri"/>
                    <a:ea typeface="Calibri"/>
                  </a:rPr>
                  <a:t>batekoen</a:t>
                </a:r>
                <a:r>
                  <a:rPr lang="fr-FR" sz="4400" b="1" strike="noStrike" spc="-1" dirty="0">
                    <a:solidFill>
                      <a:srgbClr val="FF0000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4400" b="1" strike="noStrike" spc="-1" dirty="0" err="1">
                    <a:solidFill>
                      <a:srgbClr val="FF0000"/>
                    </a:solidFill>
                    <a:latin typeface="Calibri"/>
                    <a:ea typeface="Calibri"/>
                  </a:rPr>
                  <a:t>zifra</a:t>
                </a:r>
                <a:r>
                  <a:rPr lang="fr-FR" sz="4400" b="1" strike="noStrike" spc="-1" dirty="0">
                    <a:solidFill>
                      <a:srgbClr val="FF0000"/>
                    </a:solidFill>
                    <a:latin typeface="Calibri"/>
                    <a:ea typeface="Calibri"/>
                  </a:rPr>
                  <a:t> non </a:t>
                </a:r>
                <a:r>
                  <a:rPr lang="fr-FR" sz="4400" b="1" strike="noStrike" spc="-1" dirty="0" err="1">
                    <a:solidFill>
                      <a:srgbClr val="FF0000"/>
                    </a:solidFill>
                    <a:latin typeface="Calibri"/>
                    <a:ea typeface="Calibri"/>
                  </a:rPr>
                  <a:t>dagoen</a:t>
                </a:r>
                <a:r>
                  <a:rPr lang="fr-FR" sz="4400" b="1" strike="noStrike" spc="-1" dirty="0">
                    <a:solidFill>
                      <a:srgbClr val="FF0000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4400" b="1" strike="noStrike" spc="-1" dirty="0" err="1">
                    <a:solidFill>
                      <a:srgbClr val="FF0000"/>
                    </a:solidFill>
                    <a:latin typeface="Calibri"/>
                    <a:ea typeface="Calibri"/>
                  </a:rPr>
                  <a:t>jakinarazteko</a:t>
                </a:r>
                <a:r>
                  <a:rPr lang="fr-FR" sz="4400" b="1" strike="noStrike" spc="-1" dirty="0">
                    <a:solidFill>
                      <a:srgbClr val="FF0000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4400" b="1" strike="noStrike" spc="-1" dirty="0" err="1">
                    <a:solidFill>
                      <a:srgbClr val="FF0000"/>
                    </a:solidFill>
                    <a:latin typeface="Calibri"/>
                    <a:ea typeface="Calibri"/>
                  </a:rPr>
                  <a:t>erabiltzen</a:t>
                </a:r>
                <a:r>
                  <a:rPr lang="fr-FR" sz="4400" b="1" strike="noStrike" spc="-1" dirty="0">
                    <a:solidFill>
                      <a:srgbClr val="FF0000"/>
                    </a:solidFill>
                    <a:latin typeface="Calibri"/>
                    <a:ea typeface="Calibri"/>
                  </a:rPr>
                  <a:t> da </a:t>
                </a:r>
                <a:r>
                  <a:rPr lang="fr-FR" sz="4400" b="1" strike="noStrike" spc="-1" dirty="0" err="1">
                    <a:solidFill>
                      <a:srgbClr val="FF0000"/>
                    </a:solidFill>
                    <a:latin typeface="Calibri"/>
                    <a:ea typeface="Calibri"/>
                  </a:rPr>
                  <a:t>kakotxa</a:t>
                </a:r>
                <a:r>
                  <a:rPr lang="fr-FR" sz="4400" b="1" strike="noStrike" spc="-1" dirty="0">
                    <a:solidFill>
                      <a:srgbClr val="FF0000"/>
                    </a:solidFill>
                    <a:latin typeface="Calibri"/>
                    <a:ea typeface="Calibri"/>
                  </a:rPr>
                  <a:t>!</a:t>
                </a:r>
                <a:endParaRPr lang="eu-ES" sz="4400" b="0" strike="noStrike" spc="-1" dirty="0">
                  <a:latin typeface="Arial"/>
                </a:endParaRPr>
              </a:p>
              <a:p>
                <a:pPr>
                  <a:lnSpc>
                    <a:spcPct val="90000"/>
                  </a:lnSpc>
                  <a:spcBef>
                    <a:spcPts val="1001"/>
                  </a:spcBef>
                  <a:tabLst>
                    <a:tab pos="0" algn="l"/>
                  </a:tabLst>
                </a:pPr>
                <a:endParaRPr lang="eu-ES" sz="4400" b="0" strike="noStrike" spc="-1" dirty="0">
                  <a:latin typeface="Arial"/>
                </a:endParaRPr>
              </a:p>
            </p:txBody>
          </p:sp>
        </mc:Choice>
        <mc:Fallback xmlns="">
          <p:sp>
            <p:nvSpPr>
              <p:cNvPr id="95" name="CustomShap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0" y="966780"/>
                <a:ext cx="10514520" cy="4924440"/>
              </a:xfrm>
              <a:prstGeom prst="rect">
                <a:avLst/>
              </a:prstGeom>
              <a:blipFill>
                <a:blip r:embed="rId2"/>
                <a:stretch>
                  <a:fillRect l="-1102" t="-991" r="-3480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ustomShape 1"/>
              <p:cNvSpPr/>
              <p:nvPr/>
            </p:nvSpPr>
            <p:spPr>
              <a:xfrm>
                <a:off x="619566" y="1456759"/>
                <a:ext cx="10952867" cy="394448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rmAutofit/>
              </a:bodyPr>
              <a:lstStyle/>
              <a:p>
                <a:pPr>
                  <a:lnSpc>
                    <a:spcPct val="90000"/>
                  </a:lnSpc>
                  <a:spcBef>
                    <a:spcPts val="1001"/>
                  </a:spcBef>
                  <a:tabLst>
                    <a:tab pos="0" algn="l"/>
                  </a:tabLst>
                </a:pPr>
                <a:r>
                  <a:rPr lang="fr-FR" sz="3600" b="1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Zuen</a:t>
                </a:r>
                <a:r>
                  <a:rPr lang="fr-FR" sz="3600" b="1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3600" b="1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aldi</a:t>
                </a:r>
                <a:r>
                  <a:rPr lang="fr-FR" sz="3600" b="1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3600" b="1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orain</a:t>
                </a:r>
                <a:r>
                  <a:rPr lang="fr-FR" sz="3600" b="1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:</a:t>
                </a:r>
                <a:endParaRPr lang="eu-ES" sz="3600" b="0" strike="noStrike" spc="-1" dirty="0">
                  <a:latin typeface="Arial"/>
                </a:endParaRPr>
              </a:p>
              <a:p>
                <a:pPr>
                  <a:lnSpc>
                    <a:spcPct val="90000"/>
                  </a:lnSpc>
                  <a:spcBef>
                    <a:spcPts val="1001"/>
                  </a:spcBef>
                  <a:tabLst>
                    <a:tab pos="0" algn="l"/>
                  </a:tabLst>
                </a:pPr>
                <a:endParaRPr lang="eu-ES" sz="3600" b="0" strike="noStrike" spc="-1" dirty="0">
                  <a:latin typeface="Arial"/>
                </a:endParaRPr>
              </a:p>
              <a:p>
                <a:r>
                  <a:rPr lang="fr-FR" sz="36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Idatz</a:t>
                </a:r>
                <a:r>
                  <a:rPr lang="fr-FR" sz="36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36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itzazu</a:t>
                </a:r>
                <a:r>
                  <a:rPr lang="fr-FR" sz="36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 </a:t>
                </a:r>
                <a:r>
                  <a:rPr lang="fr-FR" sz="3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3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fr-FR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6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eta</a:t>
                </a:r>
                <a:r>
                  <a:rPr lang="fr-FR" sz="3600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3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3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3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den>
                    </m:f>
                    <m:r>
                      <a:rPr lang="fr-FR" sz="3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6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zenbakiak</a:t>
                </a:r>
                <a:endParaRPr lang="eu-ES" sz="3600" b="0" strike="noStrike" spc="-1" dirty="0">
                  <a:latin typeface="Arial"/>
                </a:endParaRPr>
              </a:p>
              <a:p>
                <a:pPr>
                  <a:lnSpc>
                    <a:spcPct val="90000"/>
                  </a:lnSpc>
                  <a:spcBef>
                    <a:spcPts val="1001"/>
                  </a:spcBef>
                  <a:tabLst>
                    <a:tab pos="0" algn="l"/>
                  </a:tabLst>
                </a:pPr>
                <a:endParaRPr lang="eu-ES" sz="3600" b="0" strike="noStrike" spc="-1" dirty="0">
                  <a:latin typeface="Arial"/>
                </a:endParaRPr>
              </a:p>
              <a:p>
                <a:pPr>
                  <a:lnSpc>
                    <a:spcPct val="90000"/>
                  </a:lnSpc>
                  <a:spcBef>
                    <a:spcPts val="1001"/>
                  </a:spcBef>
                  <a:tabLst>
                    <a:tab pos="0" algn="l"/>
                  </a:tabLst>
                </a:pPr>
                <a:r>
                  <a:rPr lang="fr-FR" sz="36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Simon Stevin-en </a:t>
                </a:r>
                <a:r>
                  <a:rPr lang="fr-FR" sz="3600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moldean</a:t>
                </a:r>
                <a:r>
                  <a:rPr lang="fr-FR" sz="36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36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lehenik</a:t>
                </a:r>
                <a:r>
                  <a:rPr lang="fr-FR" sz="36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, </a:t>
                </a:r>
                <a:br>
                  <a:rPr lang="fr-FR" sz="36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</a:br>
                <a:r>
                  <a:rPr lang="fr-FR" sz="36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John Neper-en </a:t>
                </a:r>
                <a:r>
                  <a:rPr lang="fr-FR" sz="3600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moldean</a:t>
                </a:r>
                <a:r>
                  <a:rPr lang="fr-FR" sz="36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 </a:t>
                </a:r>
                <a:r>
                  <a:rPr lang="fr-FR" sz="3600" b="0" strike="noStrike" spc="-1" dirty="0" err="1">
                    <a:solidFill>
                      <a:srgbClr val="000000"/>
                    </a:solidFill>
                    <a:latin typeface="Calibri"/>
                    <a:ea typeface="Times New Roman"/>
                  </a:rPr>
                  <a:t>ondotik</a:t>
                </a:r>
                <a:r>
                  <a:rPr lang="fr-FR" sz="3600" b="0" strike="noStrike" spc="-1" dirty="0">
                    <a:solidFill>
                      <a:srgbClr val="000000"/>
                    </a:solidFill>
                    <a:latin typeface="Calibri"/>
                    <a:ea typeface="Times New Roman"/>
                  </a:rPr>
                  <a:t>.</a:t>
                </a:r>
                <a:endParaRPr lang="eu-ES" sz="3600" b="0" strike="noStrike" spc="-1" dirty="0">
                  <a:latin typeface="Arial"/>
                </a:endParaRPr>
              </a:p>
            </p:txBody>
          </p:sp>
        </mc:Choice>
        <mc:Fallback xmlns="">
          <p:sp>
            <p:nvSpPr>
              <p:cNvPr id="99" name="CustomShap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66" y="1456759"/>
                <a:ext cx="10952867" cy="3944482"/>
              </a:xfrm>
              <a:prstGeom prst="rect">
                <a:avLst/>
              </a:prstGeom>
              <a:blipFill>
                <a:blip r:embed="rId2"/>
                <a:stretch>
                  <a:fillRect l="-1726" t="-3709" r="-891" b="-464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201</Words>
  <Application>Microsoft Office PowerPoint</Application>
  <PresentationFormat>Grand écran</PresentationFormat>
  <Paragraphs>27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Cambria Math</vt:lpstr>
      <vt:lpstr>Symbol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 Stevin et John Nepper  Après les entiers et les fractions</dc:title>
  <dc:subject/>
  <dc:creator>Quitterie Marty</dc:creator>
  <dc:description/>
  <cp:lastModifiedBy>Beharrezkoa Delakotz</cp:lastModifiedBy>
  <cp:revision>25</cp:revision>
  <dcterms:created xsi:type="dcterms:W3CDTF">2023-06-25T09:44:25Z</dcterms:created>
  <dcterms:modified xsi:type="dcterms:W3CDTF">2024-07-17T15:15:33Z</dcterms:modified>
  <dc:language>eu-ES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7</vt:i4>
  </property>
</Properties>
</file>