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6" r:id="rId9"/>
    <p:sldId id="265" r:id="rId10"/>
    <p:sldId id="264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85856"/>
  </p:normalViewPr>
  <p:slideViewPr>
    <p:cSldViewPr snapToGrid="0" snapToObjects="1">
      <p:cViewPr varScale="1">
        <p:scale>
          <a:sx n="80" d="100"/>
          <a:sy n="80" d="100"/>
        </p:scale>
        <p:origin x="1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89" name="Shape 38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Helvetica"/>
      </a:defRPr>
    </a:lvl1pPr>
    <a:lvl2pPr indent="228600" latinLnBrk="0">
      <a:defRPr sz="1200">
        <a:latin typeface="+mn-lt"/>
        <a:ea typeface="+mn-ea"/>
        <a:cs typeface="+mn-cs"/>
        <a:sym typeface="Helvetica"/>
      </a:defRPr>
    </a:lvl2pPr>
    <a:lvl3pPr indent="457200" latinLnBrk="0">
      <a:defRPr sz="1200">
        <a:latin typeface="+mn-lt"/>
        <a:ea typeface="+mn-ea"/>
        <a:cs typeface="+mn-cs"/>
        <a:sym typeface="Helvetica"/>
      </a:defRPr>
    </a:lvl3pPr>
    <a:lvl4pPr indent="685800" latinLnBrk="0">
      <a:defRPr sz="1200">
        <a:latin typeface="+mn-lt"/>
        <a:ea typeface="+mn-ea"/>
        <a:cs typeface="+mn-cs"/>
        <a:sym typeface="Helvetica"/>
      </a:defRPr>
    </a:lvl4pPr>
    <a:lvl5pPr indent="914400" latinLnBrk="0">
      <a:defRPr sz="1200">
        <a:latin typeface="+mn-lt"/>
        <a:ea typeface="+mn-ea"/>
        <a:cs typeface="+mn-cs"/>
        <a:sym typeface="Helvetica"/>
      </a:defRPr>
    </a:lvl5pPr>
    <a:lvl6pPr indent="1143000" latinLnBrk="0">
      <a:defRPr sz="1200">
        <a:latin typeface="+mn-lt"/>
        <a:ea typeface="+mn-ea"/>
        <a:cs typeface="+mn-cs"/>
        <a:sym typeface="Helvetica"/>
      </a:defRPr>
    </a:lvl6pPr>
    <a:lvl7pPr indent="1371600" latinLnBrk="0">
      <a:defRPr sz="1200">
        <a:latin typeface="+mn-lt"/>
        <a:ea typeface="+mn-ea"/>
        <a:cs typeface="+mn-cs"/>
        <a:sym typeface="Helvetica"/>
      </a:defRPr>
    </a:lvl7pPr>
    <a:lvl8pPr indent="1600200" latinLnBrk="0">
      <a:defRPr sz="1200">
        <a:latin typeface="+mn-lt"/>
        <a:ea typeface="+mn-ea"/>
        <a:cs typeface="+mn-cs"/>
        <a:sym typeface="Helvetica"/>
      </a:defRPr>
    </a:lvl8pPr>
    <a:lvl9pPr indent="1828800" latinLnBrk="0">
      <a:defRPr sz="1200">
        <a:latin typeface="+mn-lt"/>
        <a:ea typeface="+mn-ea"/>
        <a:cs typeface="+mn-cs"/>
        <a:sym typeface="Helvetica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De nouveaux outils sont utilisés pour faire face aux difficultés de connexion, mais ils ne sont souvent pas </a:t>
            </a:r>
          </a:p>
          <a:p>
            <a:r>
              <a:rPr lang="fr-FR" dirty="0"/>
              <a:t>maitrisés et posent d’importants problèmes de diffusion de données personnelles.</a:t>
            </a:r>
          </a:p>
          <a:p>
            <a:pPr marL="285750" lvl="7" indent="-285750">
              <a:buFont typeface="Wingdings" pitchFamily="2" charset="2"/>
              <a:buChar char="Ø"/>
            </a:pPr>
            <a:r>
              <a:rPr lang="fr-FR" dirty="0"/>
              <a:t>non-conformité au Règlement Général à la Protection des Données (RGPD).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627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« on ne peut être déterminé que par sa propre volonté »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912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« on ne peut être déterminé que par sa propre volonté »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204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6"/>
          <p:cNvSpPr/>
          <p:nvPr/>
        </p:nvSpPr>
        <p:spPr>
          <a:xfrm>
            <a:off x="0" y="-1"/>
            <a:ext cx="12192000" cy="757088"/>
          </a:xfrm>
          <a:prstGeom prst="rect">
            <a:avLst/>
          </a:prstGeom>
          <a:solidFill>
            <a:srgbClr val="EDEDE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41" name="Image 8" descr="Imag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772" y="116294"/>
            <a:ext cx="3968099" cy="489894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Connecteur droit 10"/>
          <p:cNvSpPr/>
          <p:nvPr/>
        </p:nvSpPr>
        <p:spPr>
          <a:xfrm>
            <a:off x="-3" y="768422"/>
            <a:ext cx="12192004" cy="1"/>
          </a:xfrm>
          <a:prstGeom prst="line">
            <a:avLst/>
          </a:prstGeom>
          <a:ln w="47625">
            <a:solidFill>
              <a:srgbClr val="715EB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3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4pPr marL="1727199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4" name="Texte du titre"/>
          <p:cNvSpPr txBox="1">
            <a:spLocks noGrp="1"/>
          </p:cNvSpPr>
          <p:nvPr>
            <p:ph type="title"/>
          </p:nvPr>
        </p:nvSpPr>
        <p:spPr>
          <a:xfrm>
            <a:off x="5910071" y="155465"/>
            <a:ext cx="6111241" cy="480132"/>
          </a:xfrm>
          <a:prstGeom prst="rect">
            <a:avLst/>
          </a:prstGeom>
          <a:solidFill>
            <a:srgbClr val="672387"/>
          </a:solidFill>
        </p:spPr>
        <p:txBody>
          <a:bodyPr anchor="ctr"/>
          <a:lstStyle>
            <a:lvl1pPr algn="ctr">
              <a:defRPr sz="2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Texte du titre</a:t>
            </a:r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089823" y="6404294"/>
            <a:ext cx="263978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Rectangle 6"/>
          <p:cNvSpPr/>
          <p:nvPr/>
        </p:nvSpPr>
        <p:spPr>
          <a:xfrm>
            <a:off x="0" y="-1"/>
            <a:ext cx="12192000" cy="757088"/>
          </a:xfrm>
          <a:prstGeom prst="rect">
            <a:avLst/>
          </a:prstGeom>
          <a:solidFill>
            <a:srgbClr val="EDEDE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83" name="Image 8" descr="Imag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772" y="116294"/>
            <a:ext cx="3968099" cy="489894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Connecteur droit 10"/>
          <p:cNvSpPr/>
          <p:nvPr/>
        </p:nvSpPr>
        <p:spPr>
          <a:xfrm>
            <a:off x="-3" y="768422"/>
            <a:ext cx="12192007" cy="1"/>
          </a:xfrm>
          <a:prstGeom prst="line">
            <a:avLst/>
          </a:prstGeom>
          <a:ln w="47625">
            <a:solidFill>
              <a:srgbClr val="715EB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85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4pPr marL="1727199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86" name="Texte du titre"/>
          <p:cNvSpPr txBox="1">
            <a:spLocks noGrp="1"/>
          </p:cNvSpPr>
          <p:nvPr>
            <p:ph type="title"/>
          </p:nvPr>
        </p:nvSpPr>
        <p:spPr>
          <a:xfrm>
            <a:off x="5910071" y="155465"/>
            <a:ext cx="6111241" cy="480132"/>
          </a:xfrm>
          <a:prstGeom prst="rect">
            <a:avLst/>
          </a:prstGeom>
          <a:solidFill>
            <a:srgbClr val="672387"/>
          </a:solidFill>
        </p:spPr>
        <p:txBody>
          <a:bodyPr anchor="ctr"/>
          <a:lstStyle>
            <a:lvl1pPr algn="ctr">
              <a:defRPr sz="2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Texte du titre</a:t>
            </a:r>
          </a:p>
        </p:txBody>
      </p:sp>
      <p:sp>
        <p:nvSpPr>
          <p:cNvPr id="187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089825" y="6404294"/>
            <a:ext cx="263979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95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96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8016213" y="188638"/>
            <a:ext cx="3168651" cy="504060"/>
          </a:xfrm>
          <a:prstGeom prst="rect">
            <a:avLst/>
          </a:prstGeom>
          <a:solidFill>
            <a:srgbClr val="00A2D7"/>
          </a:solidFill>
        </p:spPr>
        <p:txBody>
          <a:bodyPr/>
          <a:lstStyle/>
          <a:p>
            <a:endParaRPr/>
          </a:p>
        </p:txBody>
      </p:sp>
      <p:sp>
        <p:nvSpPr>
          <p:cNvPr id="19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Rectangle 6"/>
          <p:cNvSpPr/>
          <p:nvPr/>
        </p:nvSpPr>
        <p:spPr>
          <a:xfrm>
            <a:off x="0" y="-1"/>
            <a:ext cx="12192000" cy="757088"/>
          </a:xfrm>
          <a:prstGeom prst="rect">
            <a:avLst/>
          </a:prstGeom>
          <a:solidFill>
            <a:srgbClr val="EDEDE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217" name="Image 8" descr="Imag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772" y="116296"/>
            <a:ext cx="3968099" cy="489891"/>
          </a:xfrm>
          <a:prstGeom prst="rect">
            <a:avLst/>
          </a:prstGeom>
          <a:ln w="12700">
            <a:miter lim="400000"/>
          </a:ln>
        </p:spPr>
      </p:pic>
      <p:sp>
        <p:nvSpPr>
          <p:cNvPr id="218" name="Connecteur droit 10"/>
          <p:cNvSpPr/>
          <p:nvPr/>
        </p:nvSpPr>
        <p:spPr>
          <a:xfrm>
            <a:off x="-1" y="768421"/>
            <a:ext cx="12192001" cy="1"/>
          </a:xfrm>
          <a:prstGeom prst="line">
            <a:avLst/>
          </a:prstGeom>
          <a:ln w="47625">
            <a:solidFill>
              <a:srgbClr val="715EB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45718" tIns="45718" rIns="45718" bIns="45718"/>
          <a:lstStyle>
            <a:lvl3pPr marL="1234438" indent="-320038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0" name="Texte du titre"/>
          <p:cNvSpPr txBox="1">
            <a:spLocks noGrp="1"/>
          </p:cNvSpPr>
          <p:nvPr>
            <p:ph type="title"/>
          </p:nvPr>
        </p:nvSpPr>
        <p:spPr>
          <a:xfrm>
            <a:off x="5910071" y="155465"/>
            <a:ext cx="6111241" cy="480132"/>
          </a:xfrm>
          <a:prstGeom prst="rect">
            <a:avLst/>
          </a:prstGeom>
          <a:solidFill>
            <a:srgbClr val="672387"/>
          </a:solidFill>
        </p:spPr>
        <p:txBody>
          <a:bodyPr lIns="45718" tIns="45718" rIns="45718" bIns="45718" anchor="ctr"/>
          <a:lstStyle>
            <a:lvl1pPr algn="ctr">
              <a:defRPr sz="2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Texte du titre</a:t>
            </a:r>
          </a:p>
        </p:txBody>
      </p:sp>
      <p:sp>
        <p:nvSpPr>
          <p:cNvPr id="221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Rectangle 6"/>
          <p:cNvSpPr/>
          <p:nvPr/>
        </p:nvSpPr>
        <p:spPr>
          <a:xfrm>
            <a:off x="0" y="-1"/>
            <a:ext cx="12192000" cy="757088"/>
          </a:xfrm>
          <a:prstGeom prst="rect">
            <a:avLst/>
          </a:prstGeom>
          <a:solidFill>
            <a:srgbClr val="EDEDE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241" name="Image 8" descr="Imag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772" y="116296"/>
            <a:ext cx="3968099" cy="489891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Connecteur droit 10"/>
          <p:cNvSpPr/>
          <p:nvPr/>
        </p:nvSpPr>
        <p:spPr>
          <a:xfrm>
            <a:off x="-1" y="768421"/>
            <a:ext cx="12192001" cy="1"/>
          </a:xfrm>
          <a:prstGeom prst="line">
            <a:avLst/>
          </a:prstGeom>
          <a:ln w="47625">
            <a:solidFill>
              <a:srgbClr val="715EB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43" name="Texte niveau 1…"/>
          <p:cNvSpPr txBox="1">
            <a:spLocks noGrp="1"/>
          </p:cNvSpPr>
          <p:nvPr>
            <p:ph type="body" idx="1"/>
          </p:nvPr>
        </p:nvSpPr>
        <p:spPr>
          <a:xfrm>
            <a:off x="609600" y="1700808"/>
            <a:ext cx="10972800" cy="4425358"/>
          </a:xfrm>
          <a:prstGeom prst="rect">
            <a:avLst/>
          </a:prstGeom>
        </p:spPr>
        <p:txBody>
          <a:bodyPr lIns="45718" tIns="45718" rIns="45718" bIns="45718"/>
          <a:lstStyle>
            <a:lvl3pPr marL="1234438" indent="-320038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44" name="Texte du titre"/>
          <p:cNvSpPr txBox="1">
            <a:spLocks noGrp="1"/>
          </p:cNvSpPr>
          <p:nvPr>
            <p:ph type="title"/>
          </p:nvPr>
        </p:nvSpPr>
        <p:spPr>
          <a:xfrm>
            <a:off x="623391" y="1052736"/>
            <a:ext cx="10972801" cy="576066"/>
          </a:xfrm>
          <a:prstGeom prst="rect">
            <a:avLst/>
          </a:prstGeom>
        </p:spPr>
        <p:txBody>
          <a:bodyPr lIns="45718" tIns="45718" rIns="45718" bIns="45718"/>
          <a:lstStyle/>
          <a:p>
            <a:r>
              <a:t>Texte du titre</a:t>
            </a:r>
          </a:p>
        </p:txBody>
      </p:sp>
      <p:sp>
        <p:nvSpPr>
          <p:cNvPr id="245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8016213" y="188638"/>
            <a:ext cx="3168651" cy="504059"/>
          </a:xfrm>
          <a:prstGeom prst="rect">
            <a:avLst/>
          </a:prstGeom>
          <a:solidFill>
            <a:srgbClr val="00A2D7"/>
          </a:solidFill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46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473620" y="6221731"/>
            <a:ext cx="263980" cy="269239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Rectangle 6"/>
          <p:cNvSpPr/>
          <p:nvPr/>
        </p:nvSpPr>
        <p:spPr>
          <a:xfrm>
            <a:off x="0" y="0"/>
            <a:ext cx="12192000" cy="757086"/>
          </a:xfrm>
          <a:prstGeom prst="rect">
            <a:avLst/>
          </a:prstGeom>
          <a:solidFill>
            <a:srgbClr val="EDEDE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318" name="Image 8" descr="Imag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772" y="116296"/>
            <a:ext cx="3968099" cy="489890"/>
          </a:xfrm>
          <a:prstGeom prst="rect">
            <a:avLst/>
          </a:prstGeom>
          <a:ln w="12700">
            <a:miter lim="400000"/>
          </a:ln>
        </p:spPr>
      </p:pic>
      <p:sp>
        <p:nvSpPr>
          <p:cNvPr id="319" name="Connecteur droit 10"/>
          <p:cNvSpPr/>
          <p:nvPr/>
        </p:nvSpPr>
        <p:spPr>
          <a:xfrm>
            <a:off x="0" y="768421"/>
            <a:ext cx="12192000" cy="1"/>
          </a:xfrm>
          <a:prstGeom prst="line">
            <a:avLst/>
          </a:prstGeom>
          <a:ln w="47625">
            <a:solidFill>
              <a:srgbClr val="715EB0"/>
            </a:solidFill>
            <a:miter/>
          </a:ln>
        </p:spPr>
        <p:txBody>
          <a:bodyPr lIns="45719" rIns="45719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20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lIns="45719" tIns="45719" rIns="45719" bIns="4571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Rectangle 6"/>
          <p:cNvSpPr/>
          <p:nvPr/>
        </p:nvSpPr>
        <p:spPr>
          <a:xfrm>
            <a:off x="0" y="-1"/>
            <a:ext cx="12192000" cy="757088"/>
          </a:xfrm>
          <a:prstGeom prst="rect">
            <a:avLst/>
          </a:prstGeom>
          <a:solidFill>
            <a:srgbClr val="EDEDE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364" name="Image 8" descr="Imag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772" y="116294"/>
            <a:ext cx="3968099" cy="489894"/>
          </a:xfrm>
          <a:prstGeom prst="rect">
            <a:avLst/>
          </a:prstGeom>
          <a:ln w="12700">
            <a:miter lim="400000"/>
          </a:ln>
        </p:spPr>
      </p:pic>
      <p:sp>
        <p:nvSpPr>
          <p:cNvPr id="365" name="Connecteur droit 10"/>
          <p:cNvSpPr/>
          <p:nvPr/>
        </p:nvSpPr>
        <p:spPr>
          <a:xfrm>
            <a:off x="-3" y="768422"/>
            <a:ext cx="12192004" cy="1"/>
          </a:xfrm>
          <a:prstGeom prst="line">
            <a:avLst/>
          </a:prstGeom>
          <a:ln w="47625">
            <a:solidFill>
              <a:srgbClr val="715EB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66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67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8" name="Espace réservé du texte 12"/>
          <p:cNvSpPr>
            <a:spLocks noGrp="1"/>
          </p:cNvSpPr>
          <p:nvPr>
            <p:ph type="body" sz="quarter" idx="14"/>
          </p:nvPr>
        </p:nvSpPr>
        <p:spPr>
          <a:xfrm>
            <a:off x="770013" y="1090612"/>
            <a:ext cx="4002015" cy="471491"/>
          </a:xfrm>
          <a:prstGeom prst="rect">
            <a:avLst/>
          </a:prstGeom>
        </p:spPr>
        <p:txBody>
          <a:bodyPr/>
          <a:lstStyle/>
          <a:p>
            <a:pPr marL="212597" indent="-212597" defTabSz="850391">
              <a:spcBef>
                <a:spcPts val="900"/>
              </a:spcBef>
              <a:defRPr sz="2604"/>
            </a:pPr>
            <a:endParaRPr/>
          </a:p>
        </p:txBody>
      </p:sp>
      <p:sp>
        <p:nvSpPr>
          <p:cNvPr id="369" name="Texte du titre"/>
          <p:cNvSpPr txBox="1">
            <a:spLocks noGrp="1"/>
          </p:cNvSpPr>
          <p:nvPr>
            <p:ph type="title"/>
          </p:nvPr>
        </p:nvSpPr>
        <p:spPr>
          <a:xfrm>
            <a:off x="5910071" y="155465"/>
            <a:ext cx="6111241" cy="480132"/>
          </a:xfrm>
          <a:prstGeom prst="rect">
            <a:avLst/>
          </a:prstGeom>
          <a:solidFill>
            <a:srgbClr val="672387"/>
          </a:solidFill>
        </p:spPr>
        <p:txBody>
          <a:bodyPr anchor="ctr"/>
          <a:lstStyle>
            <a:lvl1pPr algn="ctr">
              <a:defRPr sz="2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Texte du titre</a:t>
            </a:r>
          </a:p>
        </p:txBody>
      </p:sp>
      <p:sp>
        <p:nvSpPr>
          <p:cNvPr id="370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089823" y="6404294"/>
            <a:ext cx="263978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2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6"/>
          <p:cNvSpPr/>
          <p:nvPr/>
        </p:nvSpPr>
        <p:spPr>
          <a:xfrm>
            <a:off x="0" y="-1"/>
            <a:ext cx="12192000" cy="757088"/>
          </a:xfrm>
          <a:prstGeom prst="rect">
            <a:avLst/>
          </a:prstGeom>
          <a:solidFill>
            <a:srgbClr val="EDEDE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53" name="Image 8" descr="Imag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772" y="116294"/>
            <a:ext cx="3968099" cy="489894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Connecteur droit 10"/>
          <p:cNvSpPr/>
          <p:nvPr/>
        </p:nvSpPr>
        <p:spPr>
          <a:xfrm>
            <a:off x="-3" y="768422"/>
            <a:ext cx="12192004" cy="1"/>
          </a:xfrm>
          <a:prstGeom prst="line">
            <a:avLst/>
          </a:prstGeom>
          <a:ln w="47625">
            <a:solidFill>
              <a:srgbClr val="715EB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5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6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Espace réservé du texte 12"/>
          <p:cNvSpPr>
            <a:spLocks noGrp="1"/>
          </p:cNvSpPr>
          <p:nvPr>
            <p:ph type="body" sz="quarter" idx="14"/>
          </p:nvPr>
        </p:nvSpPr>
        <p:spPr>
          <a:xfrm>
            <a:off x="770013" y="1090612"/>
            <a:ext cx="4002015" cy="471491"/>
          </a:xfrm>
          <a:prstGeom prst="rect">
            <a:avLst/>
          </a:prstGeom>
        </p:spPr>
        <p:txBody>
          <a:bodyPr/>
          <a:lstStyle/>
          <a:p>
            <a:pPr marL="212597" indent="-212597" defTabSz="850391">
              <a:spcBef>
                <a:spcPts val="900"/>
              </a:spcBef>
              <a:defRPr sz="2604"/>
            </a:pPr>
            <a:endParaRPr/>
          </a:p>
        </p:txBody>
      </p:sp>
      <p:sp>
        <p:nvSpPr>
          <p:cNvPr id="58" name="Texte du titre"/>
          <p:cNvSpPr txBox="1">
            <a:spLocks noGrp="1"/>
          </p:cNvSpPr>
          <p:nvPr>
            <p:ph type="title"/>
          </p:nvPr>
        </p:nvSpPr>
        <p:spPr>
          <a:xfrm>
            <a:off x="5910071" y="155465"/>
            <a:ext cx="6111241" cy="480132"/>
          </a:xfrm>
          <a:prstGeom prst="rect">
            <a:avLst/>
          </a:prstGeom>
          <a:solidFill>
            <a:srgbClr val="672387"/>
          </a:solidFill>
        </p:spPr>
        <p:txBody>
          <a:bodyPr anchor="ctr"/>
          <a:lstStyle>
            <a:lvl1pPr algn="ctr">
              <a:defRPr sz="2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Texte du titre</a:t>
            </a:r>
          </a:p>
        </p:txBody>
      </p:sp>
      <p:sp>
        <p:nvSpPr>
          <p:cNvPr id="59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089823" y="6404294"/>
            <a:ext cx="263978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"/>
          <p:cNvSpPr/>
          <p:nvPr/>
        </p:nvSpPr>
        <p:spPr>
          <a:xfrm>
            <a:off x="0" y="-1"/>
            <a:ext cx="12192000" cy="757088"/>
          </a:xfrm>
          <a:prstGeom prst="rect">
            <a:avLst/>
          </a:prstGeom>
          <a:solidFill>
            <a:srgbClr val="EDEDE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67" name="Image 8" descr="Imag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772" y="116294"/>
            <a:ext cx="3968099" cy="489894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Connecteur droit 10"/>
          <p:cNvSpPr/>
          <p:nvPr/>
        </p:nvSpPr>
        <p:spPr>
          <a:xfrm>
            <a:off x="-3" y="768422"/>
            <a:ext cx="12192004" cy="1"/>
          </a:xfrm>
          <a:prstGeom prst="line">
            <a:avLst/>
          </a:prstGeom>
          <a:ln w="47625">
            <a:solidFill>
              <a:srgbClr val="715EB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9" name="Rectangle 8"/>
          <p:cNvSpPr/>
          <p:nvPr/>
        </p:nvSpPr>
        <p:spPr>
          <a:xfrm>
            <a:off x="0" y="2331073"/>
            <a:ext cx="12192000" cy="249850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70" name="Texte du titre"/>
          <p:cNvSpPr txBox="1">
            <a:spLocks noGrp="1"/>
          </p:cNvSpPr>
          <p:nvPr>
            <p:ph type="title"/>
          </p:nvPr>
        </p:nvSpPr>
        <p:spPr>
          <a:xfrm>
            <a:off x="838200" y="2564670"/>
            <a:ext cx="9039895" cy="701735"/>
          </a:xfrm>
          <a:prstGeom prst="rect">
            <a:avLst/>
          </a:prstGeom>
        </p:spPr>
        <p:txBody>
          <a:bodyPr anchor="ctr"/>
          <a:lstStyle>
            <a:lvl1pPr algn="r">
              <a:defRPr sz="4400">
                <a:solidFill>
                  <a:srgbClr val="00A5E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Texte du titre</a:t>
            </a:r>
          </a:p>
        </p:txBody>
      </p:sp>
      <p:sp>
        <p:nvSpPr>
          <p:cNvPr id="71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850004" y="3266404"/>
            <a:ext cx="9028094" cy="879480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>
                <a:solidFill>
                  <a:srgbClr val="E2177D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algn="r">
              <a:buFontTx/>
              <a:defRPr>
                <a:solidFill>
                  <a:srgbClr val="E2177D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algn="r">
              <a:buFontTx/>
              <a:defRPr>
                <a:solidFill>
                  <a:srgbClr val="E2177D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1727199" algn="r">
              <a:buFontTx/>
              <a:defRPr>
                <a:solidFill>
                  <a:srgbClr val="E2177D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algn="r">
              <a:buFontTx/>
              <a:defRPr>
                <a:solidFill>
                  <a:srgbClr val="E2177D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2" name="Connecteur droit 16"/>
          <p:cNvSpPr/>
          <p:nvPr/>
        </p:nvSpPr>
        <p:spPr>
          <a:xfrm>
            <a:off x="8242972" y="3266404"/>
            <a:ext cx="1501016" cy="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3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089823" y="6404294"/>
            <a:ext cx="263978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6"/>
          <p:cNvSpPr/>
          <p:nvPr/>
        </p:nvSpPr>
        <p:spPr>
          <a:xfrm>
            <a:off x="0" y="-1"/>
            <a:ext cx="12192000" cy="757088"/>
          </a:xfrm>
          <a:prstGeom prst="rect">
            <a:avLst/>
          </a:prstGeom>
          <a:solidFill>
            <a:srgbClr val="EDEDE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81" name="Image 8" descr="Imag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772" y="116294"/>
            <a:ext cx="3968099" cy="489894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Connecteur droit 10"/>
          <p:cNvSpPr/>
          <p:nvPr/>
        </p:nvSpPr>
        <p:spPr>
          <a:xfrm>
            <a:off x="-3" y="768422"/>
            <a:ext cx="12192004" cy="1"/>
          </a:xfrm>
          <a:prstGeom prst="line">
            <a:avLst/>
          </a:prstGeom>
          <a:ln w="47625">
            <a:solidFill>
              <a:srgbClr val="715EB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3" name="Texte niveau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4pPr marL="1727199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4" name="Texte du titre"/>
          <p:cNvSpPr txBox="1">
            <a:spLocks noGrp="1"/>
          </p:cNvSpPr>
          <p:nvPr>
            <p:ph type="title"/>
          </p:nvPr>
        </p:nvSpPr>
        <p:spPr>
          <a:xfrm>
            <a:off x="5910071" y="155465"/>
            <a:ext cx="6111241" cy="480132"/>
          </a:xfrm>
          <a:prstGeom prst="rect">
            <a:avLst/>
          </a:prstGeom>
          <a:solidFill>
            <a:srgbClr val="00A5E2"/>
          </a:solidFill>
        </p:spPr>
        <p:txBody>
          <a:bodyPr anchor="ctr"/>
          <a:lstStyle>
            <a:lvl1pPr algn="ctr">
              <a:defRPr sz="2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Texte du titre</a:t>
            </a:r>
          </a:p>
        </p:txBody>
      </p:sp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089823" y="6404294"/>
            <a:ext cx="263978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6"/>
          <p:cNvSpPr/>
          <p:nvPr/>
        </p:nvSpPr>
        <p:spPr>
          <a:xfrm>
            <a:off x="0" y="-1"/>
            <a:ext cx="12192000" cy="757088"/>
          </a:xfrm>
          <a:prstGeom prst="rect">
            <a:avLst/>
          </a:prstGeom>
          <a:solidFill>
            <a:srgbClr val="EDEDE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93" name="Image 8" descr="Imag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772" y="116294"/>
            <a:ext cx="3968099" cy="489894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Connecteur droit 10"/>
          <p:cNvSpPr/>
          <p:nvPr/>
        </p:nvSpPr>
        <p:spPr>
          <a:xfrm>
            <a:off x="-3" y="768422"/>
            <a:ext cx="12192004" cy="1"/>
          </a:xfrm>
          <a:prstGeom prst="line">
            <a:avLst/>
          </a:prstGeom>
          <a:ln w="47625">
            <a:solidFill>
              <a:srgbClr val="715EB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5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4pPr marL="1727199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6" name="Texte du titre"/>
          <p:cNvSpPr txBox="1">
            <a:spLocks noGrp="1"/>
          </p:cNvSpPr>
          <p:nvPr>
            <p:ph type="title"/>
          </p:nvPr>
        </p:nvSpPr>
        <p:spPr>
          <a:xfrm>
            <a:off x="5910071" y="155465"/>
            <a:ext cx="6111241" cy="480132"/>
          </a:xfrm>
          <a:prstGeom prst="rect">
            <a:avLst/>
          </a:prstGeom>
          <a:solidFill>
            <a:srgbClr val="00A5E2"/>
          </a:solidFill>
        </p:spPr>
        <p:txBody>
          <a:bodyPr anchor="ctr"/>
          <a:lstStyle>
            <a:lvl1pPr algn="ctr">
              <a:defRPr sz="2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Texte du titre</a:t>
            </a:r>
          </a:p>
        </p:txBody>
      </p:sp>
      <p:sp>
        <p:nvSpPr>
          <p:cNvPr id="97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089823" y="6404294"/>
            <a:ext cx="263978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6"/>
          <p:cNvSpPr/>
          <p:nvPr/>
        </p:nvSpPr>
        <p:spPr>
          <a:xfrm>
            <a:off x="0" y="-1"/>
            <a:ext cx="12192000" cy="757088"/>
          </a:xfrm>
          <a:prstGeom prst="rect">
            <a:avLst/>
          </a:prstGeom>
          <a:solidFill>
            <a:srgbClr val="EDEDE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05" name="Image 8" descr="Imag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772" y="116294"/>
            <a:ext cx="3968099" cy="489894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Connecteur droit 10"/>
          <p:cNvSpPr/>
          <p:nvPr/>
        </p:nvSpPr>
        <p:spPr>
          <a:xfrm>
            <a:off x="-3" y="768422"/>
            <a:ext cx="12192004" cy="1"/>
          </a:xfrm>
          <a:prstGeom prst="line">
            <a:avLst/>
          </a:prstGeom>
          <a:ln w="47625">
            <a:solidFill>
              <a:srgbClr val="715EB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0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8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" name="Espace réservé du texte 12"/>
          <p:cNvSpPr>
            <a:spLocks noGrp="1"/>
          </p:cNvSpPr>
          <p:nvPr>
            <p:ph type="body" sz="quarter" idx="14"/>
          </p:nvPr>
        </p:nvSpPr>
        <p:spPr>
          <a:xfrm>
            <a:off x="770013" y="1090612"/>
            <a:ext cx="4002015" cy="471491"/>
          </a:xfrm>
          <a:prstGeom prst="rect">
            <a:avLst/>
          </a:prstGeom>
        </p:spPr>
        <p:txBody>
          <a:bodyPr/>
          <a:lstStyle/>
          <a:p>
            <a:pPr marL="212597" indent="-212597" defTabSz="850391">
              <a:spcBef>
                <a:spcPts val="900"/>
              </a:spcBef>
              <a:defRPr sz="2604"/>
            </a:pPr>
            <a:endParaRPr/>
          </a:p>
        </p:txBody>
      </p:sp>
      <p:sp>
        <p:nvSpPr>
          <p:cNvPr id="110" name="Texte du titre"/>
          <p:cNvSpPr txBox="1">
            <a:spLocks noGrp="1"/>
          </p:cNvSpPr>
          <p:nvPr>
            <p:ph type="title"/>
          </p:nvPr>
        </p:nvSpPr>
        <p:spPr>
          <a:xfrm>
            <a:off x="5910071" y="155465"/>
            <a:ext cx="6111241" cy="480132"/>
          </a:xfrm>
          <a:prstGeom prst="rect">
            <a:avLst/>
          </a:prstGeom>
          <a:solidFill>
            <a:srgbClr val="00A5E2"/>
          </a:solidFill>
        </p:spPr>
        <p:txBody>
          <a:bodyPr anchor="ctr"/>
          <a:lstStyle>
            <a:lvl1pPr algn="ctr">
              <a:defRPr sz="2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Texte du titre</a:t>
            </a:r>
          </a:p>
        </p:txBody>
      </p:sp>
      <p:sp>
        <p:nvSpPr>
          <p:cNvPr id="111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089823" y="6404294"/>
            <a:ext cx="263978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6"/>
          <p:cNvSpPr/>
          <p:nvPr/>
        </p:nvSpPr>
        <p:spPr>
          <a:xfrm>
            <a:off x="0" y="-1"/>
            <a:ext cx="12192000" cy="757088"/>
          </a:xfrm>
          <a:prstGeom prst="rect">
            <a:avLst/>
          </a:prstGeom>
          <a:solidFill>
            <a:srgbClr val="EDEDE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33" name="Image 8" descr="Imag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772" y="116294"/>
            <a:ext cx="3968099" cy="489894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Connecteur droit 10"/>
          <p:cNvSpPr/>
          <p:nvPr/>
        </p:nvSpPr>
        <p:spPr>
          <a:xfrm>
            <a:off x="-3" y="768422"/>
            <a:ext cx="12192004" cy="1"/>
          </a:xfrm>
          <a:prstGeom prst="line">
            <a:avLst/>
          </a:prstGeom>
          <a:ln w="47625">
            <a:solidFill>
              <a:srgbClr val="715EB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5" name="Texte niveau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4pPr marL="1727199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6" name="Texte du titre"/>
          <p:cNvSpPr txBox="1">
            <a:spLocks noGrp="1"/>
          </p:cNvSpPr>
          <p:nvPr>
            <p:ph type="title"/>
          </p:nvPr>
        </p:nvSpPr>
        <p:spPr>
          <a:xfrm>
            <a:off x="5910071" y="155465"/>
            <a:ext cx="6111241" cy="480132"/>
          </a:xfrm>
          <a:prstGeom prst="rect">
            <a:avLst/>
          </a:prstGeom>
          <a:solidFill>
            <a:srgbClr val="E2177D"/>
          </a:solidFill>
        </p:spPr>
        <p:txBody>
          <a:bodyPr anchor="ctr"/>
          <a:lstStyle>
            <a:lvl1pPr algn="ctr">
              <a:defRPr sz="2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Texte du titre</a:t>
            </a:r>
          </a:p>
        </p:txBody>
      </p:sp>
      <p:sp>
        <p:nvSpPr>
          <p:cNvPr id="137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089823" y="6404294"/>
            <a:ext cx="263978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6"/>
          <p:cNvSpPr/>
          <p:nvPr/>
        </p:nvSpPr>
        <p:spPr>
          <a:xfrm>
            <a:off x="0" y="-1"/>
            <a:ext cx="12192000" cy="757088"/>
          </a:xfrm>
          <a:prstGeom prst="rect">
            <a:avLst/>
          </a:prstGeom>
          <a:solidFill>
            <a:srgbClr val="EDEDE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45" name="Image 8" descr="Imag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772" y="116294"/>
            <a:ext cx="3968099" cy="489894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Connecteur droit 10"/>
          <p:cNvSpPr/>
          <p:nvPr/>
        </p:nvSpPr>
        <p:spPr>
          <a:xfrm>
            <a:off x="-3" y="768422"/>
            <a:ext cx="12192004" cy="1"/>
          </a:xfrm>
          <a:prstGeom prst="line">
            <a:avLst/>
          </a:prstGeom>
          <a:ln w="47625">
            <a:solidFill>
              <a:srgbClr val="715EB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4pPr marL="1727199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48" name="Texte du titre"/>
          <p:cNvSpPr txBox="1">
            <a:spLocks noGrp="1"/>
          </p:cNvSpPr>
          <p:nvPr>
            <p:ph type="title"/>
          </p:nvPr>
        </p:nvSpPr>
        <p:spPr>
          <a:xfrm>
            <a:off x="5910071" y="155465"/>
            <a:ext cx="6111241" cy="480132"/>
          </a:xfrm>
          <a:prstGeom prst="rect">
            <a:avLst/>
          </a:prstGeom>
          <a:solidFill>
            <a:srgbClr val="E2177D"/>
          </a:solidFill>
        </p:spPr>
        <p:txBody>
          <a:bodyPr anchor="ctr"/>
          <a:lstStyle>
            <a:lvl1pPr algn="ctr">
              <a:defRPr sz="2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Texte du titre</a:t>
            </a:r>
          </a:p>
        </p:txBody>
      </p:sp>
      <p:sp>
        <p:nvSpPr>
          <p:cNvPr id="149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089823" y="6404294"/>
            <a:ext cx="263978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6"/>
          <p:cNvSpPr/>
          <p:nvPr/>
        </p:nvSpPr>
        <p:spPr>
          <a:xfrm>
            <a:off x="0" y="-1"/>
            <a:ext cx="12192000" cy="757088"/>
          </a:xfrm>
          <a:prstGeom prst="rect">
            <a:avLst/>
          </a:prstGeom>
          <a:solidFill>
            <a:srgbClr val="EDEDE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57" name="Image 8" descr="Imag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772" y="116294"/>
            <a:ext cx="3968099" cy="489894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Connecteur droit 10"/>
          <p:cNvSpPr/>
          <p:nvPr/>
        </p:nvSpPr>
        <p:spPr>
          <a:xfrm>
            <a:off x="-3" y="768422"/>
            <a:ext cx="12192004" cy="1"/>
          </a:xfrm>
          <a:prstGeom prst="line">
            <a:avLst/>
          </a:prstGeom>
          <a:ln w="47625">
            <a:solidFill>
              <a:srgbClr val="715EB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5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60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1" name="Espace réservé du texte 12"/>
          <p:cNvSpPr>
            <a:spLocks noGrp="1"/>
          </p:cNvSpPr>
          <p:nvPr>
            <p:ph type="body" sz="quarter" idx="14"/>
          </p:nvPr>
        </p:nvSpPr>
        <p:spPr>
          <a:xfrm>
            <a:off x="770013" y="1090612"/>
            <a:ext cx="4002015" cy="471491"/>
          </a:xfrm>
          <a:prstGeom prst="rect">
            <a:avLst/>
          </a:prstGeom>
        </p:spPr>
        <p:txBody>
          <a:bodyPr/>
          <a:lstStyle/>
          <a:p>
            <a:pPr marL="212597" indent="-212597" defTabSz="850391">
              <a:spcBef>
                <a:spcPts val="900"/>
              </a:spcBef>
              <a:defRPr sz="2604"/>
            </a:pPr>
            <a:endParaRPr/>
          </a:p>
        </p:txBody>
      </p:sp>
      <p:sp>
        <p:nvSpPr>
          <p:cNvPr id="162" name="Texte du titre"/>
          <p:cNvSpPr txBox="1">
            <a:spLocks noGrp="1"/>
          </p:cNvSpPr>
          <p:nvPr>
            <p:ph type="title"/>
          </p:nvPr>
        </p:nvSpPr>
        <p:spPr>
          <a:xfrm>
            <a:off x="5910071" y="155465"/>
            <a:ext cx="6111241" cy="480132"/>
          </a:xfrm>
          <a:prstGeom prst="rect">
            <a:avLst/>
          </a:prstGeom>
          <a:solidFill>
            <a:srgbClr val="E2177D"/>
          </a:solidFill>
        </p:spPr>
        <p:txBody>
          <a:bodyPr anchor="ctr"/>
          <a:lstStyle>
            <a:lvl1pPr algn="ctr">
              <a:defRPr sz="2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Texte du titre</a:t>
            </a:r>
          </a:p>
        </p:txBody>
      </p:sp>
      <p:sp>
        <p:nvSpPr>
          <p:cNvPr id="163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089823" y="6404294"/>
            <a:ext cx="263978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-1"/>
            <a:ext cx="12192000" cy="757088"/>
          </a:xfrm>
          <a:prstGeom prst="rect">
            <a:avLst/>
          </a:prstGeom>
          <a:solidFill>
            <a:srgbClr val="EDEDE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3" name="Image 8" descr="Image 8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259772" y="116296"/>
            <a:ext cx="3968099" cy="48989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Connecteur droit 10"/>
          <p:cNvSpPr/>
          <p:nvPr/>
        </p:nvSpPr>
        <p:spPr>
          <a:xfrm>
            <a:off x="-2" y="768421"/>
            <a:ext cx="12192003" cy="1"/>
          </a:xfrm>
          <a:prstGeom prst="line">
            <a:avLst/>
          </a:prstGeom>
          <a:ln w="47625">
            <a:solidFill>
              <a:srgbClr val="715EB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" name="Texte niveau 1…"/>
          <p:cNvSpPr txBox="1">
            <a:spLocks noGrp="1"/>
          </p:cNvSpPr>
          <p:nvPr>
            <p:ph type="body" idx="1"/>
          </p:nvPr>
        </p:nvSpPr>
        <p:spPr>
          <a:xfrm>
            <a:off x="609600" y="1700808"/>
            <a:ext cx="10972800" cy="4425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" name="Texte du titre"/>
          <p:cNvSpPr txBox="1">
            <a:spLocks noGrp="1"/>
          </p:cNvSpPr>
          <p:nvPr>
            <p:ph type="title"/>
          </p:nvPr>
        </p:nvSpPr>
        <p:spPr>
          <a:xfrm>
            <a:off x="623391" y="1052736"/>
            <a:ext cx="10972801" cy="576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 du titre</a:t>
            </a:r>
          </a:p>
        </p:txBody>
      </p:sp>
      <p:sp>
        <p:nvSpPr>
          <p:cNvPr id="7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473622" y="6221732"/>
            <a:ext cx="263979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8" r:id="rId7"/>
    <p:sldLayoutId id="2147483659" r:id="rId8"/>
    <p:sldLayoutId id="2147483660" r:id="rId9"/>
    <p:sldLayoutId id="2147483662" r:id="rId10"/>
    <p:sldLayoutId id="2147483663" r:id="rId11"/>
    <p:sldLayoutId id="2147483665" r:id="rId12"/>
    <p:sldLayoutId id="2147483667" r:id="rId13"/>
    <p:sldLayoutId id="2147483674" r:id="rId14"/>
    <p:sldLayoutId id="2147483678" r:id="rId15"/>
    <p:sldLayoutId id="2147483679" r:id="rId16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accent4"/>
          </a:solidFill>
          <a:uFillTx/>
          <a:latin typeface="Sui Generis Rg"/>
          <a:ea typeface="Sui Generis Rg"/>
          <a:cs typeface="Sui Generis Rg"/>
          <a:sym typeface="Sui Generis Rg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accent4"/>
          </a:solidFill>
          <a:uFillTx/>
          <a:latin typeface="Sui Generis Rg"/>
          <a:ea typeface="Sui Generis Rg"/>
          <a:cs typeface="Sui Generis Rg"/>
          <a:sym typeface="Sui Generis Rg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accent4"/>
          </a:solidFill>
          <a:uFillTx/>
          <a:latin typeface="Sui Generis Rg"/>
          <a:ea typeface="Sui Generis Rg"/>
          <a:cs typeface="Sui Generis Rg"/>
          <a:sym typeface="Sui Generis Rg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accent4"/>
          </a:solidFill>
          <a:uFillTx/>
          <a:latin typeface="Sui Generis Rg"/>
          <a:ea typeface="Sui Generis Rg"/>
          <a:cs typeface="Sui Generis Rg"/>
          <a:sym typeface="Sui Generis Rg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accent4"/>
          </a:solidFill>
          <a:uFillTx/>
          <a:latin typeface="Sui Generis Rg"/>
          <a:ea typeface="Sui Generis Rg"/>
          <a:cs typeface="Sui Generis Rg"/>
          <a:sym typeface="Sui Generis Rg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accent4"/>
          </a:solidFill>
          <a:uFillTx/>
          <a:latin typeface="Sui Generis Rg"/>
          <a:ea typeface="Sui Generis Rg"/>
          <a:cs typeface="Sui Generis Rg"/>
          <a:sym typeface="Sui Generis Rg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accent4"/>
          </a:solidFill>
          <a:uFillTx/>
          <a:latin typeface="Sui Generis Rg"/>
          <a:ea typeface="Sui Generis Rg"/>
          <a:cs typeface="Sui Generis Rg"/>
          <a:sym typeface="Sui Generis Rg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accent4"/>
          </a:solidFill>
          <a:uFillTx/>
          <a:latin typeface="Sui Generis Rg"/>
          <a:ea typeface="Sui Generis Rg"/>
          <a:cs typeface="Sui Generis Rg"/>
          <a:sym typeface="Sui Generis Rg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accent4"/>
          </a:solidFill>
          <a:uFillTx/>
          <a:latin typeface="Sui Generis Rg"/>
          <a:ea typeface="Sui Generis Rg"/>
          <a:cs typeface="Sui Generis Rg"/>
          <a:sym typeface="Sui Generis Rg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iscordapp.com/privacy" TargetMode="Externa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virtuelle.phm.education.gouv.fr/" TargetMode="External"/><Relationship Id="rId7" Type="http://schemas.openxmlformats.org/officeDocument/2006/relationships/hyperlink" Target="https://educnat-ensemble.scaleway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lycee.cned.fr/" TargetMode="External"/><Relationship Id="rId5" Type="http://schemas.openxmlformats.org/officeDocument/2006/relationships/hyperlink" Target="https://college.cned.fr/" TargetMode="External"/><Relationship Id="rId4" Type="http://schemas.openxmlformats.org/officeDocument/2006/relationships/hyperlink" Target="https://ecole.cned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CAD959A-FEDB-B246-84CE-4E7FF957D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4700" y="1168879"/>
            <a:ext cx="8915399" cy="2262781"/>
          </a:xfrm>
          <a:ln>
            <a:noFill/>
          </a:ln>
        </p:spPr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Conduite à tenir dans le choix des outils numériques</a:t>
            </a:r>
          </a:p>
        </p:txBody>
      </p:sp>
    </p:spTree>
    <p:extLst>
      <p:ext uri="{BB962C8B-B14F-4D97-AF65-F5344CB8AC3E}">
        <p14:creationId xmlns:p14="http://schemas.microsoft.com/office/powerpoint/2010/main" val="2465523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E6548B6-D8F7-E040-87BB-8355198FFD7E}"/>
              </a:ext>
            </a:extLst>
          </p:cNvPr>
          <p:cNvSpPr/>
          <p:nvPr/>
        </p:nvSpPr>
        <p:spPr>
          <a:xfrm>
            <a:off x="391174" y="1450040"/>
            <a:ext cx="34235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25D0069-C8A7-7348-9A49-31B20F59BD25}"/>
              </a:ext>
            </a:extLst>
          </p:cNvPr>
          <p:cNvSpPr txBox="1"/>
          <p:nvPr/>
        </p:nvSpPr>
        <p:spPr>
          <a:xfrm>
            <a:off x="391174" y="1272396"/>
            <a:ext cx="11633950" cy="28623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b="1" dirty="0"/>
              <a:t>Une question de souveraineté numérique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	« Le droit d’un peuple à disposer de lui</a:t>
            </a:r>
            <a:r>
              <a:rPr lang="fr-FR" dirty="0"/>
              <a:t>-même »</a:t>
            </a: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/>
              <a:t>Peut-on encore espérer rester souverain si nos données de santé, nos données sociales, nos données scolaires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/>
              <a:t>sont la propriété d</a:t>
            </a: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e puissances étrangères ?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/>
              <a:t>Nous sommes confinés physiquement …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/>
              <a:t>	… mais nos pensées, nos actes se promènent librement dans le </a:t>
            </a:r>
            <a:r>
              <a:rPr lang="fr-FR" dirty="0" err="1"/>
              <a:t>cyber-espace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7196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E6548B6-D8F7-E040-87BB-8355198FFD7E}"/>
              </a:ext>
            </a:extLst>
          </p:cNvPr>
          <p:cNvSpPr/>
          <p:nvPr/>
        </p:nvSpPr>
        <p:spPr>
          <a:xfrm>
            <a:off x="960517" y="1605315"/>
            <a:ext cx="11139588" cy="37548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La règle : privilégier des outils numériques qui permettent d’assurer la continuité pédagogique dans un </a:t>
            </a:r>
          </a:p>
          <a:p>
            <a:r>
              <a:rPr lang="fr-FR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environnement de confiance.</a:t>
            </a:r>
          </a:p>
          <a:p>
            <a:endParaRPr lang="fr-FR" b="1" dirty="0">
              <a:latin typeface="Calibri" panose="020F0502020204030204" pitchFamily="34" charset="0"/>
            </a:endParaRPr>
          </a:p>
          <a:p>
            <a:endParaRPr lang="fr-FR" dirty="0"/>
          </a:p>
          <a:p>
            <a:r>
              <a:rPr lang="fr-FR" dirty="0"/>
              <a:t>Rappel : le responsable de traitement est :</a:t>
            </a:r>
          </a:p>
          <a:p>
            <a:pPr marL="285750" indent="-285750">
              <a:buFontTx/>
              <a:buChar char="-"/>
            </a:pPr>
            <a:r>
              <a:rPr lang="fr-FR" dirty="0"/>
              <a:t>le DASEN dans le premier degré</a:t>
            </a:r>
          </a:p>
          <a:p>
            <a:pPr marL="285750" indent="-285750">
              <a:buFontTx/>
              <a:buChar char="-"/>
            </a:pPr>
            <a:r>
              <a:rPr lang="fr-FR" dirty="0"/>
              <a:t>le chef d’établissement dans le second degré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Autorise ou non le traitement de données à caractère personnel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Devra faire la preuve qu'il a recueilli le consentement libre et éclairé des utilisateurs ou de leurs </a:t>
            </a:r>
          </a:p>
          <a:p>
            <a:r>
              <a:rPr lang="fr-FR" dirty="0"/>
              <a:t>	responsables légaux s'ils ont moins de 15 ans en cas de plainte.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776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E6548B6-D8F7-E040-87BB-8355198FFD7E}"/>
              </a:ext>
            </a:extLst>
          </p:cNvPr>
          <p:cNvSpPr/>
          <p:nvPr/>
        </p:nvSpPr>
        <p:spPr>
          <a:xfrm>
            <a:off x="391173" y="1450040"/>
            <a:ext cx="11668579" cy="3662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Quels sont les risques spécifiques à évaluer ?</a:t>
            </a:r>
          </a:p>
          <a:p>
            <a:endParaRPr lang="fr-FR" b="1" dirty="0">
              <a:latin typeface="Calibri" panose="020F0502020204030204" pitchFamily="34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La nature des informations échangées : données à caractère personnel, informations de nature confidentielle </a:t>
            </a:r>
          </a:p>
          <a:p>
            <a:pPr lvl="0"/>
            <a:r>
              <a:rPr lang="fr-FR" dirty="0"/>
              <a:t>pour l’établissement (exemple : informations stratégiques).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fr-FR" sz="16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La vulnérabilité des utilisateurs (élèves ou enseignants pouvant se retrouver en situation de harcèlement)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fr-FR" sz="16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L’existence ou non de cadrage réglementaire avec les participants ; l’absence de ce cadre peut avoir </a:t>
            </a:r>
          </a:p>
          <a:p>
            <a:pPr lvl="1"/>
            <a:r>
              <a:rPr lang="fr-FR" dirty="0"/>
              <a:t>des impacts lourds sur la vie des personnes et l’institution (impact juridique, impact en termes d’image …) ;</a:t>
            </a:r>
            <a:endParaRPr lang="fr-FR" sz="1600" dirty="0"/>
          </a:p>
          <a:p>
            <a:pPr marL="285750" lvl="0" indent="-285750">
              <a:buFont typeface="Wingdings" pitchFamily="2" charset="2"/>
              <a:buChar char="Ø"/>
            </a:pPr>
            <a:endParaRPr lang="fr-FR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L’exposition de données.</a:t>
            </a:r>
            <a:endParaRPr lang="fr-FR" sz="1600" dirty="0"/>
          </a:p>
          <a:p>
            <a:pPr marL="285750" indent="-285750">
              <a:buFontTx/>
              <a:buChar char="-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120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E6548B6-D8F7-E040-87BB-8355198FFD7E}"/>
              </a:ext>
            </a:extLst>
          </p:cNvPr>
          <p:cNvSpPr/>
          <p:nvPr/>
        </p:nvSpPr>
        <p:spPr>
          <a:xfrm>
            <a:off x="391173" y="1450040"/>
            <a:ext cx="11437747" cy="3693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Quelles sont les vulnérabilités potentielles des solutions retenues ?</a:t>
            </a:r>
          </a:p>
          <a:p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Une impossibilité à identifier les personnes accédant au service ;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Un défaut de sécurité de la plateforme - faille de sécurité ;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fr-FR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Une récupération des informations par la plateforme elle-même (exemple commercialisation des données à</a:t>
            </a:r>
          </a:p>
          <a:p>
            <a:pPr lvl="0"/>
            <a:r>
              <a:rPr lang="fr-FR" dirty="0"/>
              <a:t> caractère personnel recueillies par la plateforme).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r>
              <a:rPr lang="fr-FR" dirty="0"/>
              <a:t>La vigilance est d’autant plus importante que le public est vulnérable.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3219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E6548B6-D8F7-E040-87BB-8355198FFD7E}"/>
              </a:ext>
            </a:extLst>
          </p:cNvPr>
          <p:cNvSpPr/>
          <p:nvPr/>
        </p:nvSpPr>
        <p:spPr>
          <a:xfrm>
            <a:off x="391173" y="1450040"/>
            <a:ext cx="10020692" cy="5078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Faire une étude d’impact, ça veut dire quoi ?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r>
              <a:rPr lang="fr-FR" dirty="0"/>
              <a:t>Pour savoir si </a:t>
            </a:r>
            <a:r>
              <a:rPr lang="fr-FR" b="1" dirty="0"/>
              <a:t>une plateforme est conforme au RGPD, </a:t>
            </a:r>
            <a:r>
              <a:rPr lang="fr-FR" dirty="0"/>
              <a:t>il faut se poser les questions suivantes :</a:t>
            </a:r>
          </a:p>
          <a:p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Quelles données prélève-t-elle ?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Quel usage en fait-elle ? L'annonce-t-elle clairement ?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De quelle juridiction dépend-elle ?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Comment se procurer son registre des traitement ?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Quelle durée de conservation des données ?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Quelles procédures pour les récupérer ? 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Sont-elles réellement effacées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8419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E6548B6-D8F7-E040-87BB-8355198FFD7E}"/>
              </a:ext>
            </a:extLst>
          </p:cNvPr>
          <p:cNvSpPr/>
          <p:nvPr/>
        </p:nvSpPr>
        <p:spPr>
          <a:xfrm>
            <a:off x="391174" y="1450040"/>
            <a:ext cx="342352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Focus sur DISCORD</a:t>
            </a:r>
          </a:p>
          <a:p>
            <a:endParaRPr lang="fr-FR" dirty="0"/>
          </a:p>
          <a:p>
            <a:r>
              <a:rPr lang="fr-FR" b="1" dirty="0"/>
              <a:t>L’utilisation de DISCORD est à proscrire </a:t>
            </a:r>
            <a:r>
              <a:rPr lang="fr-FR" dirty="0"/>
              <a:t>pour les raisons suivantes :</a:t>
            </a:r>
          </a:p>
          <a:p>
            <a:endParaRPr lang="fr-FR" dirty="0"/>
          </a:p>
          <a:p>
            <a:r>
              <a:rPr lang="fr-FR" dirty="0"/>
              <a:t>La solution n'est pas prévue pour être utilisée autrement qu'à titre "personnel", </a:t>
            </a:r>
          </a:p>
          <a:p>
            <a:r>
              <a:rPr lang="fr-FR" dirty="0"/>
              <a:t>il n'existe pas de lien sous-traitant (Discord) et responsable du traitement (chef d'établissement, DASEN) ;</a:t>
            </a:r>
          </a:p>
          <a:p>
            <a:pPr lvl="0"/>
            <a:endParaRPr lang="fr-FR" dirty="0"/>
          </a:p>
          <a:p>
            <a:pPr lvl="0"/>
            <a:r>
              <a:rPr lang="fr-FR" b="1" dirty="0"/>
              <a:t>Du point de vue juridique :</a:t>
            </a:r>
          </a:p>
          <a:p>
            <a:pPr lvl="0"/>
            <a:r>
              <a:rPr lang="fr-FR" dirty="0"/>
              <a:t>Le traitement ne peut pas être opéré sur la base d'une mission de service public, mais uniquement sur la </a:t>
            </a:r>
          </a:p>
          <a:p>
            <a:pPr lvl="0"/>
            <a:r>
              <a:rPr lang="fr-FR" dirty="0"/>
              <a:t>base du consentement. </a:t>
            </a:r>
          </a:p>
          <a:p>
            <a:pPr lvl="0"/>
            <a:r>
              <a:rPr lang="fr-FR" dirty="0"/>
              <a:t>Le consentement doit être libre, ce qui n’est pas le cas quand il y a prescription de l’enseignant pour s’inscrire </a:t>
            </a:r>
          </a:p>
          <a:p>
            <a:pPr lvl="0"/>
            <a:r>
              <a:rPr lang="fr-FR" dirty="0"/>
              <a:t>sur un serveur « classe ».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De plus, </a:t>
            </a:r>
            <a:r>
              <a:rPr lang="fr-FR" b="1" dirty="0"/>
              <a:t>une preuve du consentement des représentants légaux des mineurs de moins de 16 ans </a:t>
            </a:r>
          </a:p>
          <a:p>
            <a:pPr lvl="0"/>
            <a:r>
              <a:rPr lang="fr-FR" b="1" dirty="0"/>
              <a:t>est indispensable</a:t>
            </a:r>
            <a:r>
              <a:rPr lang="fr-FR" dirty="0"/>
              <a:t> !</a:t>
            </a:r>
          </a:p>
          <a:p>
            <a:pPr lvl="0"/>
            <a:endParaRPr lang="fr-FR" dirty="0"/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47FA6FC-F8A3-A442-AA99-E55B331E8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437" y="1151590"/>
            <a:ext cx="18923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E6548B6-D8F7-E040-87BB-8355198FFD7E}"/>
              </a:ext>
            </a:extLst>
          </p:cNvPr>
          <p:cNvSpPr/>
          <p:nvPr/>
        </p:nvSpPr>
        <p:spPr>
          <a:xfrm>
            <a:off x="391174" y="1450040"/>
            <a:ext cx="342352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Focus sur DISCORD</a:t>
            </a:r>
          </a:p>
          <a:p>
            <a:endParaRPr lang="fr-FR" dirty="0"/>
          </a:p>
          <a:p>
            <a:r>
              <a:rPr lang="fr-FR" b="1" dirty="0"/>
              <a:t>L’utilisation de DISCORD est à proscrire </a:t>
            </a:r>
            <a:r>
              <a:rPr lang="fr-FR" dirty="0"/>
              <a:t>pour les raisons suivantes :</a:t>
            </a:r>
          </a:p>
          <a:p>
            <a:endParaRPr lang="fr-FR" dirty="0"/>
          </a:p>
          <a:p>
            <a:pPr lvl="0"/>
            <a:r>
              <a:rPr lang="fr-FR" dirty="0"/>
              <a:t>Le modèle économique de cette solution pose question. 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250 Millions de comptes gratuits et sans publicité - entreprise valorisée à 2MM de dollars.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Les CGU précisent : « </a:t>
            </a:r>
            <a:r>
              <a:rPr lang="fr-FR" i="1" dirty="0"/>
              <a:t>Divulgation de données personnelles : Conformément à la section </a:t>
            </a:r>
          </a:p>
          <a:p>
            <a:pPr lvl="0"/>
            <a:r>
              <a:rPr lang="fr-FR" i="1" dirty="0"/>
              <a:t>« NOTRE DIVULGATION DE VOS INFORMATIONS » ci-dessus, nous pouvons être amenés à partager </a:t>
            </a:r>
          </a:p>
          <a:p>
            <a:pPr lvl="0"/>
            <a:r>
              <a:rPr lang="fr-FR" i="1" dirty="0"/>
              <a:t>vos données personnelles avec des parties tierces. </a:t>
            </a:r>
          </a:p>
          <a:p>
            <a:pPr lvl="0"/>
            <a:r>
              <a:rPr lang="fr-FR" i="1" dirty="0"/>
              <a:t>Nous divulguons les catégories de données personnelles … à des fins commerciales. »</a:t>
            </a:r>
          </a:p>
          <a:p>
            <a:pPr lvl="0"/>
            <a:r>
              <a:rPr lang="fr-FR" dirty="0"/>
              <a:t> </a:t>
            </a:r>
          </a:p>
          <a:p>
            <a:pPr lvl="0"/>
            <a:r>
              <a:rPr lang="fr-FR" dirty="0"/>
              <a:t>Sources : </a:t>
            </a:r>
            <a:r>
              <a:rPr lang="fr-FR" u="sng" dirty="0">
                <a:hlinkClick r:id="rId2"/>
              </a:rPr>
              <a:t>https://discordapp.com/privacy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La société trouve donc son financement dans la commercialisation des données de leurs usagers.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47FA6FC-F8A3-A442-AA99-E55B331E86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5535" y="1151590"/>
            <a:ext cx="18923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85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E6548B6-D8F7-E040-87BB-8355198FFD7E}"/>
              </a:ext>
            </a:extLst>
          </p:cNvPr>
          <p:cNvSpPr/>
          <p:nvPr/>
        </p:nvSpPr>
        <p:spPr>
          <a:xfrm>
            <a:off x="166586" y="1193367"/>
            <a:ext cx="119131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Focus sur ZOOM</a:t>
            </a:r>
          </a:p>
          <a:p>
            <a:endParaRPr lang="fr-FR" dirty="0"/>
          </a:p>
          <a:p>
            <a:r>
              <a:rPr lang="fr-FR" b="1" dirty="0"/>
              <a:t>L’utilisation de ZOOM est à proscrire </a:t>
            </a:r>
            <a:r>
              <a:rPr lang="fr-FR" dirty="0"/>
              <a:t>pour les raisons suivantes :</a:t>
            </a:r>
          </a:p>
          <a:p>
            <a:endParaRPr lang="fr-FR" dirty="0"/>
          </a:p>
          <a:p>
            <a:r>
              <a:rPr lang="fr-FR" dirty="0"/>
              <a:t>La version gratuite à laquelle ont recours les établissements ne permet pas de bénéficier d’un contrat comme </a:t>
            </a:r>
          </a:p>
          <a:p>
            <a:r>
              <a:rPr lang="fr-FR" dirty="0"/>
              <a:t>l’impose l’article 28 du RGPD liant le responsable de traitements (chef d’</a:t>
            </a:r>
            <a:r>
              <a:rPr lang="fr-FR" dirty="0" err="1"/>
              <a:t>établissement</a:t>
            </a:r>
            <a:r>
              <a:rPr lang="fr-FR" dirty="0"/>
              <a:t>) et le sous-traitant (Zoom). </a:t>
            </a:r>
          </a:p>
          <a:p>
            <a:r>
              <a:rPr lang="fr-FR" dirty="0"/>
              <a:t>Les CGU de Zoom précisent : </a:t>
            </a:r>
            <a:r>
              <a:rPr lang="fr-FR" i="1" dirty="0"/>
              <a:t>« Zoom </a:t>
            </a:r>
            <a:r>
              <a:rPr lang="fr-FR" i="1" dirty="0" err="1"/>
              <a:t>Video</a:t>
            </a:r>
            <a:r>
              <a:rPr lang="fr-FR" i="1" dirty="0"/>
              <a:t> Communications, Inc. sera le responsable du traitement des </a:t>
            </a:r>
            <a:r>
              <a:rPr lang="fr-FR" i="1" dirty="0" err="1"/>
              <a:t>données</a:t>
            </a:r>
            <a:r>
              <a:rPr lang="fr-FR" i="1" dirty="0"/>
              <a:t> </a:t>
            </a:r>
          </a:p>
          <a:p>
            <a:r>
              <a:rPr lang="fr-FR" i="1" dirty="0"/>
              <a:t>personnelles... » ; 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 Les données sont collectées dès lors qu’il y a interaction avec les services ZOOM et sont stockées aux </a:t>
            </a:r>
          </a:p>
          <a:p>
            <a:r>
              <a:rPr lang="fr-FR" dirty="0"/>
              <a:t>Etats-Unis ou dans le monde entier, comme le précisent les CGU. </a:t>
            </a:r>
          </a:p>
          <a:p>
            <a:r>
              <a:rPr lang="fr-FR" b="1" dirty="0"/>
              <a:t>Il s’agit donc d’un transfert de Données à Caractères Personnels hors de l’UE, ce qui est par défaut interdit. 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 « les </a:t>
            </a:r>
            <a:r>
              <a:rPr lang="fr-FR" i="1" dirty="0"/>
              <a:t>données personnelles peuvent être transférées aux </a:t>
            </a:r>
            <a:r>
              <a:rPr lang="fr-FR" i="1" dirty="0" err="1"/>
              <a:t>États-Unis</a:t>
            </a:r>
            <a:r>
              <a:rPr lang="fr-FR" i="1" dirty="0"/>
              <a:t>, à une société affiliée à Zoom dans </a:t>
            </a:r>
          </a:p>
          <a:p>
            <a:r>
              <a:rPr lang="fr-FR" i="1" dirty="0"/>
              <a:t>le monde entier ou à des tiers agissant [au nom de Zoom] aux fins de traitement ou de stockage </a:t>
            </a:r>
            <a:r>
              <a:rPr lang="fr-FR" dirty="0"/>
              <a:t>» ; </a:t>
            </a:r>
          </a:p>
          <a:p>
            <a:pPr marL="285750" indent="-285750">
              <a:buFontTx/>
              <a:buChar char="-"/>
            </a:pPr>
            <a:r>
              <a:rPr lang="fr-FR" dirty="0"/>
              <a:t> soumis aux règlements de l’U.S. </a:t>
            </a:r>
            <a:r>
              <a:rPr lang="fr-FR" dirty="0" err="1"/>
              <a:t>Federal</a:t>
            </a:r>
            <a:r>
              <a:rPr lang="fr-FR" dirty="0"/>
              <a:t> Trade Commission « </a:t>
            </a:r>
            <a:r>
              <a:rPr lang="fr-FR" i="1" dirty="0"/>
              <a:t>Zoom peut être forcé de divulguer des données </a:t>
            </a:r>
          </a:p>
          <a:p>
            <a:r>
              <a:rPr lang="fr-FR" i="1" dirty="0"/>
              <a:t>personnelles à la suite de requêtes légales par les autorités publiques et pour répondre aux exigences de la </a:t>
            </a:r>
          </a:p>
          <a:p>
            <a:r>
              <a:rPr lang="fr-FR" i="1" dirty="0" err="1"/>
              <a:t>sécurié</a:t>
            </a:r>
            <a:r>
              <a:rPr lang="fr-FR" i="1" dirty="0"/>
              <a:t> nationale ou des autorités. </a:t>
            </a:r>
            <a:r>
              <a:rPr lang="fr-FR" dirty="0"/>
              <a:t>» </a:t>
            </a:r>
          </a:p>
          <a:p>
            <a:r>
              <a:rPr lang="fr-FR" dirty="0"/>
              <a:t>-  de nombreuses interrogations sur la sécurisation de cet outils sont soulevées. </a:t>
            </a:r>
          </a:p>
          <a:p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EE0B88D-07CE-E64C-8699-7F8423D7E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103" y="1045076"/>
            <a:ext cx="17399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074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E6548B6-D8F7-E040-87BB-8355198FFD7E}"/>
              </a:ext>
            </a:extLst>
          </p:cNvPr>
          <p:cNvSpPr/>
          <p:nvPr/>
        </p:nvSpPr>
        <p:spPr>
          <a:xfrm>
            <a:off x="391174" y="1450040"/>
            <a:ext cx="34235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25D0069-C8A7-7348-9A49-31B20F59BD25}"/>
              </a:ext>
            </a:extLst>
          </p:cNvPr>
          <p:cNvSpPr txBox="1"/>
          <p:nvPr/>
        </p:nvSpPr>
        <p:spPr>
          <a:xfrm>
            <a:off x="534837" y="1634706"/>
            <a:ext cx="10402844" cy="36933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r>
              <a:rPr lang="fr-FR" b="1" i="1" dirty="0"/>
              <a:t>Des solutions moins intrusives sur la vie privée  :</a:t>
            </a:r>
            <a:endParaRPr lang="fr-FR" dirty="0"/>
          </a:p>
          <a:p>
            <a:pPr lvl="0"/>
            <a:endParaRPr lang="fr-FR" b="1" dirty="0"/>
          </a:p>
          <a:p>
            <a:pPr lvl="0"/>
            <a:r>
              <a:rPr lang="fr-FR" b="1" dirty="0"/>
              <a:t>Classe virtuelle VIA</a:t>
            </a:r>
            <a:r>
              <a:rPr lang="fr-FR" dirty="0"/>
              <a:t> : uniquement pour un usage interne entre personnels de l’Éducation Nationale :</a:t>
            </a:r>
          </a:p>
          <a:p>
            <a:pPr lvl="1"/>
            <a:r>
              <a:rPr lang="fr-FR" u="sng" dirty="0">
                <a:hlinkClick r:id="rId3"/>
              </a:rPr>
              <a:t>https://cvirtuelle.phm.education.gouv.fr/</a:t>
            </a:r>
            <a:endParaRPr lang="fr-FR" u="sng" dirty="0"/>
          </a:p>
          <a:p>
            <a:pPr lvl="1"/>
            <a:endParaRPr lang="fr-FR" dirty="0"/>
          </a:p>
          <a:p>
            <a:pPr lvl="0"/>
            <a:r>
              <a:rPr lang="fr-FR" b="1" dirty="0"/>
              <a:t>Classe virtuelle « Ma classe à la maison » du CNED</a:t>
            </a:r>
            <a:r>
              <a:rPr lang="fr-FR" dirty="0"/>
              <a:t> :</a:t>
            </a:r>
          </a:p>
          <a:p>
            <a:pPr lvl="1"/>
            <a:r>
              <a:rPr lang="fr-FR" u="sng" dirty="0">
                <a:hlinkClick r:id="rId4"/>
              </a:rPr>
              <a:t>https://ecole.cned.fr/</a:t>
            </a:r>
            <a:endParaRPr lang="fr-FR" dirty="0"/>
          </a:p>
          <a:p>
            <a:pPr lvl="1"/>
            <a:r>
              <a:rPr lang="fr-FR" u="sng" dirty="0">
                <a:hlinkClick r:id="rId5"/>
              </a:rPr>
              <a:t>https://college.cned.fr/</a:t>
            </a:r>
            <a:endParaRPr lang="fr-FR" dirty="0"/>
          </a:p>
          <a:p>
            <a:pPr lvl="1"/>
            <a:r>
              <a:rPr lang="fr-FR" u="sng" dirty="0">
                <a:hlinkClick r:id="rId6"/>
              </a:rPr>
              <a:t>https://lycee.cned.fr/</a:t>
            </a:r>
            <a:endParaRPr lang="fr-FR" u="sng" dirty="0"/>
          </a:p>
          <a:p>
            <a:pPr lvl="1"/>
            <a:endParaRPr lang="fr-FR" dirty="0"/>
          </a:p>
          <a:p>
            <a:pPr lvl="0"/>
            <a:r>
              <a:rPr lang="fr-FR" b="1" dirty="0" err="1"/>
              <a:t>WebConf</a:t>
            </a:r>
            <a:r>
              <a:rPr lang="fr-FR" b="1" dirty="0"/>
              <a:t> éducation</a:t>
            </a:r>
            <a:r>
              <a:rPr lang="fr-FR" dirty="0"/>
              <a:t> :</a:t>
            </a:r>
          </a:p>
          <a:p>
            <a:pPr lvl="1"/>
            <a:r>
              <a:rPr lang="fr-FR" u="sng" dirty="0">
                <a:hlinkClick r:id="rId7"/>
              </a:rPr>
              <a:t>https://educnat-ensemble.scaleway.com</a:t>
            </a: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81125865"/>
      </p:ext>
    </p:extLst>
  </p:cSld>
  <p:clrMapOvr>
    <a:masterClrMapping/>
  </p:clrMapOvr>
</p:sld>
</file>

<file path=ppt/theme/theme1.xml><?xml version="1.0" encoding="utf-8"?>
<a:theme xmlns:a="http://schemas.openxmlformats.org/drawingml/2006/main" name="V">
  <a:themeElements>
    <a:clrScheme name="V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V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V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V">
  <a:themeElements>
    <a:clrScheme name="V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V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V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1013</Words>
  <Application>Microsoft Macintosh PowerPoint</Application>
  <PresentationFormat>Grand écran</PresentationFormat>
  <Paragraphs>127</Paragraphs>
  <Slides>10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Sui Generis Rg</vt:lpstr>
      <vt:lpstr>Times New Roman</vt:lpstr>
      <vt:lpstr>Wingdings</vt:lpstr>
      <vt:lpstr>V</vt:lpstr>
      <vt:lpstr>Conduite à tenir dans le choix des outils numériques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CLASSE VIRTUELLE  AVEC « MA CLASSE A LA MAISON »</dc:title>
  <cp:lastModifiedBy>Sébastien GOULEAU</cp:lastModifiedBy>
  <cp:revision>16</cp:revision>
  <cp:lastPrinted>2020-03-26T11:23:49Z</cp:lastPrinted>
  <dcterms:modified xsi:type="dcterms:W3CDTF">2020-03-27T08:09:46Z</dcterms:modified>
</cp:coreProperties>
</file>