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96" r:id="rId1"/>
  </p:sldMasterIdLst>
  <p:notesMasterIdLst>
    <p:notesMasterId r:id="rId75"/>
  </p:notesMasterIdLst>
  <p:handoutMasterIdLst>
    <p:handoutMasterId r:id="rId76"/>
  </p:handoutMasterIdLst>
  <p:sldIdLst>
    <p:sldId id="256" r:id="rId2"/>
    <p:sldId id="318" r:id="rId3"/>
    <p:sldId id="262" r:id="rId4"/>
    <p:sldId id="313" r:id="rId5"/>
    <p:sldId id="338" r:id="rId6"/>
    <p:sldId id="352" r:id="rId7"/>
    <p:sldId id="263" r:id="rId8"/>
    <p:sldId id="340" r:id="rId9"/>
    <p:sldId id="331" r:id="rId10"/>
    <p:sldId id="332" r:id="rId11"/>
    <p:sldId id="350" r:id="rId12"/>
    <p:sldId id="275" r:id="rId13"/>
    <p:sldId id="292" r:id="rId14"/>
    <p:sldId id="284" r:id="rId15"/>
    <p:sldId id="277" r:id="rId16"/>
    <p:sldId id="357" r:id="rId17"/>
    <p:sldId id="280" r:id="rId18"/>
    <p:sldId id="289" r:id="rId19"/>
    <p:sldId id="359" r:id="rId20"/>
    <p:sldId id="315" r:id="rId21"/>
    <p:sldId id="281" r:id="rId22"/>
    <p:sldId id="282" r:id="rId23"/>
    <p:sldId id="283" r:id="rId24"/>
    <p:sldId id="358" r:id="rId25"/>
    <p:sldId id="286" r:id="rId26"/>
    <p:sldId id="288" r:id="rId27"/>
    <p:sldId id="287" r:id="rId28"/>
    <p:sldId id="326" r:id="rId29"/>
    <p:sldId id="328" r:id="rId30"/>
    <p:sldId id="329" r:id="rId31"/>
    <p:sldId id="360" r:id="rId32"/>
    <p:sldId id="327" r:id="rId33"/>
    <p:sldId id="330" r:id="rId34"/>
    <p:sldId id="341" r:id="rId35"/>
    <p:sldId id="342" r:id="rId36"/>
    <p:sldId id="343" r:id="rId37"/>
    <p:sldId id="344" r:id="rId38"/>
    <p:sldId id="345" r:id="rId39"/>
    <p:sldId id="346" r:id="rId40"/>
    <p:sldId id="347" r:id="rId41"/>
    <p:sldId id="261" r:id="rId42"/>
    <p:sldId id="339" r:id="rId43"/>
    <p:sldId id="290" r:id="rId44"/>
    <p:sldId id="361" r:id="rId45"/>
    <p:sldId id="356" r:id="rId46"/>
    <p:sldId id="295" r:id="rId47"/>
    <p:sldId id="317" r:id="rId48"/>
    <p:sldId id="353" r:id="rId49"/>
    <p:sldId id="302" r:id="rId50"/>
    <p:sldId id="354" r:id="rId51"/>
    <p:sldId id="333" r:id="rId52"/>
    <p:sldId id="291" r:id="rId53"/>
    <p:sldId id="335" r:id="rId54"/>
    <p:sldId id="336" r:id="rId55"/>
    <p:sldId id="337" r:id="rId56"/>
    <p:sldId id="349" r:id="rId57"/>
    <p:sldId id="355" r:id="rId58"/>
    <p:sldId id="304" r:id="rId59"/>
    <p:sldId id="305" r:id="rId60"/>
    <p:sldId id="306" r:id="rId61"/>
    <p:sldId id="309" r:id="rId62"/>
    <p:sldId id="307" r:id="rId63"/>
    <p:sldId id="308" r:id="rId64"/>
    <p:sldId id="320" r:id="rId65"/>
    <p:sldId id="324" r:id="rId66"/>
    <p:sldId id="321" r:id="rId67"/>
    <p:sldId id="322" r:id="rId68"/>
    <p:sldId id="310" r:id="rId69"/>
    <p:sldId id="312" r:id="rId70"/>
    <p:sldId id="334" r:id="rId71"/>
    <p:sldId id="257" r:id="rId72"/>
    <p:sldId id="258" r:id="rId73"/>
    <p:sldId id="264" r:id="rId7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p:scale>
          <a:sx n="64" d="100"/>
          <a:sy n="64" d="100"/>
        </p:scale>
        <p:origin x="-156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FF502E-89A6-4D1D-B1B4-70FB68AA313E}" type="datetimeFigureOut">
              <a:rPr lang="fr-FR" smtClean="0"/>
              <a:pPr/>
              <a:t>09/10/2017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7FDAD2-16A7-4A49-88E8-0E250DDCA617}" type="slidenum">
              <a:rPr lang="fr-FR" smtClean="0"/>
              <a:pPr/>
              <a:t>‹N°›</a:t>
            </a:fld>
            <a:endParaRPr lang="fr-FR"/>
          </a:p>
        </p:txBody>
      </p:sp>
    </p:spTree>
    <p:extLst>
      <p:ext uri="{BB962C8B-B14F-4D97-AF65-F5344CB8AC3E}">
        <p14:creationId xmlns:p14="http://schemas.microsoft.com/office/powerpoint/2010/main" val="3374764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FF3C3-ED2C-44D7-ABFF-FB6AA8C2314B}" type="datetimeFigureOut">
              <a:rPr lang="fr-FR" smtClean="0"/>
              <a:pPr/>
              <a:t>09/10/2017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C8A0CA-87FF-43FE-9BD2-0982DF993B4E}" type="slidenum">
              <a:rPr lang="fr-FR" smtClean="0"/>
              <a:pPr/>
              <a:t>‹N°›</a:t>
            </a:fld>
            <a:endParaRPr lang="fr-FR"/>
          </a:p>
        </p:txBody>
      </p:sp>
    </p:spTree>
    <p:extLst>
      <p:ext uri="{BB962C8B-B14F-4D97-AF65-F5344CB8AC3E}">
        <p14:creationId xmlns:p14="http://schemas.microsoft.com/office/powerpoint/2010/main" val="1436858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temps étant compté, quelles parties souhaitez-vous abordées prioritairement ?</a:t>
            </a:r>
          </a:p>
          <a:p>
            <a:endParaRPr lang="fr-FR" dirty="0"/>
          </a:p>
        </p:txBody>
      </p:sp>
      <p:sp>
        <p:nvSpPr>
          <p:cNvPr id="4" name="Espace réservé du numéro de diapositive 3"/>
          <p:cNvSpPr>
            <a:spLocks noGrp="1"/>
          </p:cNvSpPr>
          <p:nvPr>
            <p:ph type="sldNum" sz="quarter" idx="10"/>
          </p:nvPr>
        </p:nvSpPr>
        <p:spPr/>
        <p:txBody>
          <a:bodyPr/>
          <a:lstStyle/>
          <a:p>
            <a:fld id="{89C8A0CA-87FF-43FE-9BD2-0982DF993B4E}" type="slidenum">
              <a:rPr lang="fr-FR" smtClean="0"/>
              <a:pPr/>
              <a:t>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9C8A0CA-87FF-43FE-9BD2-0982DF993B4E}" type="slidenum">
              <a:rPr lang="fr-FR" smtClean="0"/>
              <a:pPr/>
              <a:t>37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2940EFF-1C3B-E54B-BF9D-C2BD473EEAF1}" type="slidenum">
              <a:rPr lang="fr-FR" smtClean="0"/>
              <a:pPr/>
              <a:t>41</a:t>
            </a:fld>
            <a:endParaRPr lang="fr-FR"/>
          </a:p>
        </p:txBody>
      </p:sp>
    </p:spTree>
    <p:extLst>
      <p:ext uri="{BB962C8B-B14F-4D97-AF65-F5344CB8AC3E}">
        <p14:creationId xmlns:p14="http://schemas.microsoft.com/office/powerpoint/2010/main" val="235126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pPr/>
              <a:t>09/10/2017</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4668DC-857F-487D-BFFA-8C0CA5037977}" type="slidenum">
              <a:rPr lang="fr-BE" smtClean="0"/>
              <a:pPr/>
              <a:t>‹N°›</a:t>
            </a:fld>
            <a:endParaRPr lang="fr-BE"/>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F4668DC-857F-487D-BFFA-8C0CA5037977}" type="slidenum">
              <a:rPr lang="fr-BE" smtClean="0"/>
              <a:pPr/>
              <a:t>‹N°›</a:t>
            </a:fld>
            <a:endParaRPr lang="fr-BE"/>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09/10/2017</a:t>
            </a:fld>
            <a:endParaRPr lang="fr-BE"/>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4668DC-857F-487D-BFFA-8C0CA5037977}" type="slidenum">
              <a:rPr lang="fr-BE" smtClean="0"/>
              <a:pPr/>
              <a:t>‹N°›</a:t>
            </a:fld>
            <a:endParaRPr lang="fr-BE"/>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AA309A6D-C09C-4548-B29A-6CF363A7E532}" type="datetimeFigureOut">
              <a:rPr lang="fr-FR" smtClean="0"/>
              <a:pPr/>
              <a:t>09/10/2017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09/10/2017</a:t>
            </a:fld>
            <a:endParaRPr lang="fr-BE"/>
          </a:p>
        </p:txBody>
      </p:sp>
      <p:sp>
        <p:nvSpPr>
          <p:cNvPr id="8" name="Espace réservé du pied de page 7"/>
          <p:cNvSpPr>
            <a:spLocks noGrp="1"/>
          </p:cNvSpPr>
          <p:nvPr>
            <p:ph type="ftr" sz="quarter" idx="11"/>
          </p:nvPr>
        </p:nvSpPr>
        <p:spPr>
          <a:xfrm>
            <a:off x="304800" y="6409944"/>
            <a:ext cx="3581400" cy="365760"/>
          </a:xfrm>
        </p:spPr>
        <p:txBody>
          <a:bodyPr/>
          <a:lstStyle/>
          <a:p>
            <a:endParaRPr lang="fr-BE"/>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F4668DC-857F-487D-BFFA-8C0CA5037977}" type="slidenum">
              <a:rPr lang="fr-BE" smtClean="0"/>
              <a:pPr/>
              <a:t>‹N°›</a:t>
            </a:fld>
            <a:endParaRPr lang="fr-BE"/>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09/10/2017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AA309A6D-C09C-4548-B29A-6CF363A7E532}" type="datetimeFigureOut">
              <a:rPr lang="fr-FR" smtClean="0"/>
              <a:pPr/>
              <a:t>09/10/2017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F4668DC-857F-487D-BFFA-8C0CA5037977}" type="slidenum">
              <a:rPr lang="fr-BE" smtClean="0"/>
              <a:pPr/>
              <a:t>‹N°›</a:t>
            </a:fld>
            <a:endParaRPr lang="fr-BE"/>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09/10/2017</a:t>
            </a:fld>
            <a:endParaRPr lang="fr-BE"/>
          </a:p>
        </p:txBody>
      </p:sp>
      <p:sp>
        <p:nvSpPr>
          <p:cNvPr id="6" name="Espace réservé du pied de page 5"/>
          <p:cNvSpPr>
            <a:spLocks noGrp="1"/>
          </p:cNvSpPr>
          <p:nvPr>
            <p:ph type="ftr" sz="quarter" idx="11"/>
          </p:nvPr>
        </p:nvSpPr>
        <p:spPr>
          <a:xfrm>
            <a:off x="301752" y="6410848"/>
            <a:ext cx="3383280" cy="365760"/>
          </a:xfrm>
        </p:spPr>
        <p:txBody>
          <a:bodyPr/>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F4668DC-857F-487D-BFFA-8C0CA5037977}" type="slidenum">
              <a:rPr lang="fr-BE" smtClean="0"/>
              <a:pPr/>
              <a:t>‹N°›</a:t>
            </a:fld>
            <a:endParaRPr lang="fr-BE"/>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AA309A6D-C09C-4548-B29A-6CF363A7E532}" type="datetimeFigureOut">
              <a:rPr lang="fr-FR" smtClean="0"/>
              <a:pPr/>
              <a:t>09/10/2017</a:t>
            </a:fld>
            <a:endParaRPr lang="fr-BE"/>
          </a:p>
        </p:txBody>
      </p:sp>
      <p:sp>
        <p:nvSpPr>
          <p:cNvPr id="6" name="Espace réservé du pied de page 5"/>
          <p:cNvSpPr>
            <a:spLocks noGrp="1"/>
          </p:cNvSpPr>
          <p:nvPr>
            <p:ph type="ftr" sz="quarter" idx="11"/>
          </p:nvPr>
        </p:nvSpPr>
        <p:spPr>
          <a:xfrm>
            <a:off x="301752" y="6410848"/>
            <a:ext cx="3584448" cy="365760"/>
          </a:xfrm>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309A6D-C09C-4548-B29A-6CF363A7E532}" type="datetimeFigureOut">
              <a:rPr lang="fr-FR" smtClean="0"/>
              <a:pPr/>
              <a:t>09/10/2017</a:t>
            </a:fld>
            <a:endParaRPr lang="fr-BE"/>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BE"/>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F4668DC-857F-487D-BFFA-8C0CA5037977}" type="slidenum">
              <a:rPr lang="fr-BE" smtClean="0"/>
              <a:pPr/>
              <a:t>‹N°›</a:t>
            </a:fld>
            <a:endParaRPr lang="fr-BE"/>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 id="2147484605" r:id="rId9"/>
    <p:sldLayoutId id="2147484606" r:id="rId10"/>
    <p:sldLayoutId id="21474846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padlet.com/formation24/J8ecriture"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95400" y="3200400"/>
            <a:ext cx="6400800" cy="3324944"/>
          </a:xfrm>
        </p:spPr>
        <p:txBody>
          <a:bodyPr/>
          <a:lstStyle/>
          <a:p>
            <a:r>
              <a:rPr lang="fr-FR" dirty="0" smtClean="0"/>
              <a:t>CYCLES 3 ET 4</a:t>
            </a:r>
          </a:p>
          <a:p>
            <a:endParaRPr lang="fr-FR" dirty="0"/>
          </a:p>
        </p:txBody>
      </p:sp>
      <p:sp>
        <p:nvSpPr>
          <p:cNvPr id="2" name="Titre 1"/>
          <p:cNvSpPr>
            <a:spLocks noGrp="1"/>
          </p:cNvSpPr>
          <p:nvPr>
            <p:ph type="ctrTitle"/>
          </p:nvPr>
        </p:nvSpPr>
        <p:spPr/>
        <p:txBody>
          <a:bodyPr/>
          <a:lstStyle/>
          <a:p>
            <a:r>
              <a:rPr lang="fr-FR" dirty="0" smtClean="0"/>
              <a:t>ECRITURE ET LANGUE</a:t>
            </a:r>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pistes…</a:t>
            </a:r>
            <a:endParaRPr lang="fr-FR" dirty="0"/>
          </a:p>
        </p:txBody>
      </p:sp>
      <p:sp>
        <p:nvSpPr>
          <p:cNvPr id="3" name="Espace réservé du contenu 2"/>
          <p:cNvSpPr>
            <a:spLocks noGrp="1"/>
          </p:cNvSpPr>
          <p:nvPr>
            <p:ph sz="quarter" idx="1"/>
          </p:nvPr>
        </p:nvSpPr>
        <p:spPr/>
        <p:txBody>
          <a:bodyPr/>
          <a:lstStyle/>
          <a:p>
            <a:r>
              <a:rPr lang="fr-FR" dirty="0" smtClean="0"/>
              <a:t>Des pistes et non une route pour trouver le plaisir de </a:t>
            </a:r>
            <a:r>
              <a:rPr lang="fr-FR" smtClean="0"/>
              <a:t>l’écriture d’invention !</a:t>
            </a:r>
            <a:endParaRPr lang="fr-FR" dirty="0"/>
          </a:p>
        </p:txBody>
      </p:sp>
      <p:pic>
        <p:nvPicPr>
          <p:cNvPr id="1033" name="Picture 9" descr="C:\Users\utilisateur\AppData\Local\Microsoft\Windows\INetCache\IE\G7PBI1F2\200px-Compo-registre-5.svg[1].png"/>
          <p:cNvPicPr>
            <a:picLocks noChangeAspect="1" noChangeArrowheads="1"/>
          </p:cNvPicPr>
          <p:nvPr/>
        </p:nvPicPr>
        <p:blipFill>
          <a:blip r:embed="rId2" cstate="print"/>
          <a:srcRect/>
          <a:stretch>
            <a:fillRect/>
          </a:stretch>
        </p:blipFill>
        <p:spPr bwMode="auto">
          <a:xfrm>
            <a:off x="467544" y="2347912"/>
            <a:ext cx="7920880" cy="410542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Ecritures en réseau selon </a:t>
            </a:r>
            <a:r>
              <a:rPr lang="fr-FR" dirty="0" err="1" smtClean="0"/>
              <a:t>Chabanne</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b="1" dirty="0" smtClean="0"/>
              <a:t>Dans une même séquence</a:t>
            </a:r>
            <a:r>
              <a:rPr lang="fr-FR" dirty="0" smtClean="0"/>
              <a:t>, multiplier et diversifier les situations d’écriture.</a:t>
            </a:r>
          </a:p>
          <a:p>
            <a:r>
              <a:rPr lang="fr-FR" dirty="0" smtClean="0"/>
              <a:t>Les commencer </a:t>
            </a:r>
            <a:r>
              <a:rPr lang="fr-FR" b="1" dirty="0" smtClean="0"/>
              <a:t>le plus tôt possible</a:t>
            </a:r>
            <a:r>
              <a:rPr lang="fr-FR" dirty="0" smtClean="0"/>
              <a:t>.</a:t>
            </a:r>
          </a:p>
          <a:p>
            <a:pPr>
              <a:buNone/>
            </a:pPr>
            <a:endParaRPr lang="fr-FR" dirty="0" smtClean="0"/>
          </a:p>
          <a:p>
            <a:r>
              <a:rPr lang="fr-FR" dirty="0" smtClean="0"/>
              <a:t>« Les tâches en apparence différentes vont amener les élèves à faire travailler, à partir d’un même matériau sémantique, des moyens langagiers différents. »</a:t>
            </a:r>
          </a:p>
          <a:p>
            <a:r>
              <a:rPr lang="fr-FR" dirty="0" smtClean="0"/>
              <a:t>Ex : description, impressions, cartel, poème, compte-rendu lors d’un projet Land art.</a:t>
            </a:r>
          </a:p>
          <a:p>
            <a:pPr>
              <a:buNone/>
            </a:pPr>
            <a:endParaRPr lang="fr-FR" dirty="0" smtClean="0"/>
          </a:p>
          <a:p>
            <a:r>
              <a:rPr lang="fr-FR" dirty="0" smtClean="0"/>
              <a:t>« L’enseignant marque les transitions, récapitule, éclaire le sens des tâches en les </a:t>
            </a:r>
            <a:r>
              <a:rPr lang="fr-FR" b="1" dirty="0" smtClean="0"/>
              <a:t>reliant</a:t>
            </a:r>
            <a:r>
              <a:rPr lang="fr-FR" dirty="0" smtClean="0"/>
              <a:t> à ce qui a été fait et ce qui est à faire.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projet d’écriture</a:t>
            </a:r>
            <a:endParaRPr lang="fr-FR" dirty="0"/>
          </a:p>
        </p:txBody>
      </p:sp>
      <p:sp>
        <p:nvSpPr>
          <p:cNvPr id="3" name="Espace réservé du contenu 2"/>
          <p:cNvSpPr>
            <a:spLocks noGrp="1"/>
          </p:cNvSpPr>
          <p:nvPr>
            <p:ph sz="quarter" idx="1"/>
          </p:nvPr>
        </p:nvSpPr>
        <p:spPr>
          <a:xfrm>
            <a:off x="457200" y="1196752"/>
            <a:ext cx="8229600" cy="5400600"/>
          </a:xfrm>
        </p:spPr>
        <p:txBody>
          <a:bodyPr>
            <a:normAutofit/>
          </a:bodyPr>
          <a:lstStyle/>
          <a:p>
            <a:pPr>
              <a:buNone/>
            </a:pPr>
            <a:endParaRPr lang="fr-FR" sz="2400" b="1" dirty="0" smtClean="0"/>
          </a:p>
          <a:p>
            <a:pPr>
              <a:buNone/>
            </a:pPr>
            <a:r>
              <a:rPr lang="fr-FR" sz="2400" b="1" dirty="0" smtClean="0"/>
              <a:t>Les chantiers d’écriture s’inscrivent dans la durée : </a:t>
            </a:r>
          </a:p>
          <a:p>
            <a:pPr>
              <a:buNone/>
            </a:pPr>
            <a:r>
              <a:rPr lang="fr-FR" sz="2400" dirty="0" smtClean="0"/>
              <a:t>Les projets peuvent s’organiser de façon massée ou filée.</a:t>
            </a:r>
            <a:endParaRPr lang="fr-FR" sz="2400" b="1" dirty="0" smtClean="0"/>
          </a:p>
          <a:p>
            <a:r>
              <a:rPr lang="fr-FR" sz="2400" b="1" dirty="0" smtClean="0"/>
              <a:t> Ecriture collaborative  </a:t>
            </a:r>
            <a:r>
              <a:rPr lang="fr-FR" sz="2400" dirty="0" smtClean="0"/>
              <a:t>ou </a:t>
            </a:r>
            <a:r>
              <a:rPr lang="fr-FR" sz="2400" b="1" dirty="0" smtClean="0"/>
              <a:t>individuelle.</a:t>
            </a:r>
            <a:r>
              <a:rPr lang="fr-FR" sz="2400" dirty="0" smtClean="0"/>
              <a:t> </a:t>
            </a:r>
          </a:p>
          <a:p>
            <a:r>
              <a:rPr lang="fr-FR" sz="2400" b="1" dirty="0" smtClean="0"/>
              <a:t>Moyen de fédérer </a:t>
            </a:r>
            <a:r>
              <a:rPr lang="fr-FR" sz="2400" dirty="0" smtClean="0"/>
              <a:t>autour d’un produit final.</a:t>
            </a:r>
          </a:p>
          <a:p>
            <a:r>
              <a:rPr lang="fr-FR" sz="2400" b="1" dirty="0" smtClean="0"/>
              <a:t>Destinataire</a:t>
            </a:r>
            <a:r>
              <a:rPr lang="fr-FR" sz="2400" dirty="0" smtClean="0"/>
              <a:t> : un public lié au projet lui-même et à ses modes de publication (blog, livre numérique, concours de nouvelles ou de poésies, journal de l’établissement etc.). </a:t>
            </a:r>
          </a:p>
          <a:p>
            <a:r>
              <a:rPr lang="fr-FR" sz="2400" b="1" dirty="0" smtClean="0"/>
              <a:t>Des lectures d’auteurs.</a:t>
            </a:r>
            <a:endParaRPr lang="fr-FR" sz="2400" dirty="0" smtClean="0"/>
          </a:p>
          <a:p>
            <a:r>
              <a:rPr lang="fr-FR" sz="2400" b="1" dirty="0" smtClean="0"/>
              <a:t>Circulation des écrits </a:t>
            </a:r>
            <a:r>
              <a:rPr lang="fr-FR" sz="2400" dirty="0" smtClean="0"/>
              <a:t>de chacun.</a:t>
            </a:r>
          </a:p>
          <a:p>
            <a:r>
              <a:rPr lang="fr-FR" sz="2400" b="1" dirty="0" smtClean="0"/>
              <a:t>Dédramatisation de l’acte d’écrire.</a:t>
            </a:r>
            <a:endParaRPr lang="fr-FR" sz="2400" dirty="0" smtClean="0"/>
          </a:p>
          <a:p>
            <a:r>
              <a:rPr lang="fr-FR" sz="2400" b="1" dirty="0" smtClean="0"/>
              <a:t>Mesure des progrès </a:t>
            </a:r>
            <a:r>
              <a:rPr lang="fr-FR" sz="2400" dirty="0" smtClean="0"/>
              <a:t>par l’enseignant.</a:t>
            </a:r>
          </a:p>
          <a:p>
            <a:endParaRPr lang="fr-FR" sz="2400" dirty="0" smtClean="0"/>
          </a:p>
          <a:p>
            <a:endParaRPr lang="fr-FR" sz="2400" dirty="0" smtClean="0"/>
          </a:p>
          <a:p>
            <a:pPr>
              <a:buNone/>
            </a:pPr>
            <a:endParaRPr lang="fr-FR" sz="2400" dirty="0" smtClean="0"/>
          </a:p>
          <a:p>
            <a:endParaRPr lang="fr-FR"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smtClean="0"/>
              <a:t> Le brouillon collaboratif</a:t>
            </a:r>
            <a:endParaRPr lang="fr-FR" dirty="0"/>
          </a:p>
        </p:txBody>
      </p:sp>
      <p:sp>
        <p:nvSpPr>
          <p:cNvPr id="3" name="Espace réservé du contenu 2"/>
          <p:cNvSpPr>
            <a:spLocks noGrp="1"/>
          </p:cNvSpPr>
          <p:nvPr>
            <p:ph sz="quarter" idx="1"/>
          </p:nvPr>
        </p:nvSpPr>
        <p:spPr/>
        <p:txBody>
          <a:bodyPr>
            <a:normAutofit/>
          </a:bodyPr>
          <a:lstStyle/>
          <a:p>
            <a:r>
              <a:rPr lang="fr-FR" sz="2400" b="1" dirty="0" smtClean="0"/>
              <a:t>Planification à l’oral </a:t>
            </a:r>
            <a:r>
              <a:rPr lang="fr-FR" sz="2400" dirty="0" smtClean="0"/>
              <a:t>de ce que les élèves doivent écrire ( trame narrative, caractéristiques des personnages…).</a:t>
            </a:r>
          </a:p>
          <a:p>
            <a:r>
              <a:rPr lang="fr-FR" sz="2400" dirty="0" smtClean="0"/>
              <a:t>Moment de reformulations, d’éclaircissements.</a:t>
            </a:r>
          </a:p>
          <a:p>
            <a:pPr>
              <a:buNone/>
            </a:pPr>
            <a:endParaRPr lang="fr-FR" sz="2400" dirty="0" smtClean="0"/>
          </a:p>
          <a:p>
            <a:r>
              <a:rPr lang="fr-FR" sz="2400" dirty="0" smtClean="0"/>
              <a:t>Ces échanges peuvent se pratiquer aussi, en cours d’écriture, de manière individuelle, pour relancer, conforter…</a:t>
            </a:r>
          </a:p>
          <a:p>
            <a:pPr>
              <a:buNone/>
            </a:pPr>
            <a:endParaRPr lang="fr-FR" sz="2400" dirty="0" smtClean="0"/>
          </a:p>
          <a:p>
            <a:r>
              <a:rPr lang="fr-FR" sz="2400" b="1" dirty="0" smtClean="0"/>
              <a:t>Reprise différée </a:t>
            </a:r>
            <a:r>
              <a:rPr lang="fr-FR" sz="2400" dirty="0" smtClean="0"/>
              <a:t>de l’énoncé oral dans une écriture individuelle.</a:t>
            </a:r>
          </a:p>
          <a:p>
            <a:endParaRPr lang="fr-FR" sz="112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008112"/>
          </a:xfrm>
        </p:spPr>
        <p:txBody>
          <a:bodyPr>
            <a:normAutofit fontScale="90000"/>
          </a:bodyPr>
          <a:lstStyle/>
          <a:p>
            <a:r>
              <a:rPr lang="fr-FR" sz="4400" dirty="0" smtClean="0"/>
              <a:t/>
            </a:r>
            <a:br>
              <a:rPr lang="fr-FR" sz="4400" dirty="0" smtClean="0"/>
            </a:br>
            <a:r>
              <a:rPr lang="fr-FR" dirty="0" smtClean="0"/>
              <a:t/>
            </a:r>
            <a:br>
              <a:rPr lang="fr-FR" dirty="0" smtClean="0"/>
            </a:br>
            <a:r>
              <a:rPr lang="fr-FR" sz="4000" dirty="0" smtClean="0"/>
              <a:t>La modélisation du travail par l’enseignant</a:t>
            </a:r>
            <a:endParaRPr lang="fr-FR" sz="4000" dirty="0"/>
          </a:p>
        </p:txBody>
      </p:sp>
      <p:sp>
        <p:nvSpPr>
          <p:cNvPr id="3" name="Espace réservé du contenu 2"/>
          <p:cNvSpPr>
            <a:spLocks noGrp="1"/>
          </p:cNvSpPr>
          <p:nvPr>
            <p:ph sz="quarter" idx="1"/>
          </p:nvPr>
        </p:nvSpPr>
        <p:spPr/>
        <p:txBody>
          <a:bodyPr>
            <a:normAutofit/>
          </a:bodyPr>
          <a:lstStyle/>
          <a:p>
            <a:pPr>
              <a:buNone/>
            </a:pPr>
            <a:endParaRPr lang="fr-FR" sz="2400" b="1" dirty="0" smtClean="0"/>
          </a:p>
          <a:p>
            <a:r>
              <a:rPr lang="fr-FR" sz="2400" b="1" dirty="0" smtClean="0"/>
              <a:t>« Traiter au tableau</a:t>
            </a:r>
            <a:r>
              <a:rPr lang="fr-FR" sz="2400" dirty="0" smtClean="0"/>
              <a:t> la recherche des idées, des premières formes, montrer qu’on rature, qu’on hésite, qu’on ajoute, c’est donner une leçon de révision, partager avec les élèves les difficultés, montrer comment on y répond. » Il est important que « l’enseignant écrive avec ses élèves » (Dominique </a:t>
            </a:r>
            <a:r>
              <a:rPr lang="fr-FR" sz="2400" dirty="0" err="1" smtClean="0"/>
              <a:t>Bucheton</a:t>
            </a:r>
            <a:r>
              <a:rPr lang="fr-FR" sz="2400" dirty="0" smtClean="0"/>
              <a:t>, Jean-Charles </a:t>
            </a:r>
            <a:r>
              <a:rPr lang="fr-FR" sz="2400" dirty="0" err="1" smtClean="0"/>
              <a:t>Chabanne</a:t>
            </a:r>
            <a:r>
              <a:rPr lang="fr-FR" sz="2400" dirty="0" smtClean="0"/>
              <a:t>, </a:t>
            </a:r>
            <a:r>
              <a:rPr lang="fr-FR" sz="2400" i="1" dirty="0" smtClean="0"/>
              <a:t>Écrire en ZEP</a:t>
            </a:r>
            <a:r>
              <a:rPr lang="fr-FR" sz="2400" dirty="0" smtClean="0"/>
              <a:t>, Delagrave, p. 181).</a:t>
            </a:r>
          </a:p>
          <a:p>
            <a:endParaRPr lang="fr-FR" sz="2400" dirty="0" smtClean="0"/>
          </a:p>
          <a:p>
            <a:r>
              <a:rPr lang="fr-FR" sz="2400" dirty="0" smtClean="0"/>
              <a:t>4 opérations semblent régulières : </a:t>
            </a:r>
            <a:r>
              <a:rPr lang="fr-FR" sz="2400" b="1" dirty="0" smtClean="0"/>
              <a:t>ajouter, supprimer, substituer et déplacer.</a:t>
            </a:r>
          </a:p>
          <a:p>
            <a:pPr>
              <a:buNone/>
            </a:pPr>
            <a:endParaRPr lang="fr-FR" dirty="0" smtClean="0"/>
          </a:p>
          <a:p>
            <a:endParaRPr lang="fr-FR"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548680"/>
            <a:ext cx="8534400" cy="576064"/>
          </a:xfrm>
        </p:spPr>
        <p:txBody>
          <a:bodyPr>
            <a:normAutofit fontScale="90000"/>
          </a:bodyPr>
          <a:lstStyle/>
          <a:p>
            <a:r>
              <a:rPr lang="fr-FR" sz="4400" dirty="0" smtClean="0"/>
              <a:t> </a:t>
            </a:r>
            <a:r>
              <a:rPr lang="fr-FR" sz="4000" dirty="0" smtClean="0"/>
              <a:t>LA REECRITURE</a:t>
            </a:r>
            <a:endParaRPr lang="fr-FR" sz="4000" dirty="0"/>
          </a:p>
        </p:txBody>
      </p:sp>
      <p:sp>
        <p:nvSpPr>
          <p:cNvPr id="3" name="Espace réservé du contenu 2"/>
          <p:cNvSpPr>
            <a:spLocks noGrp="1"/>
          </p:cNvSpPr>
          <p:nvPr>
            <p:ph sz="quarter" idx="1"/>
          </p:nvPr>
        </p:nvSpPr>
        <p:spPr>
          <a:xfrm>
            <a:off x="457200" y="1052736"/>
            <a:ext cx="8229600" cy="5073427"/>
          </a:xfrm>
        </p:spPr>
        <p:txBody>
          <a:bodyPr>
            <a:normAutofit/>
          </a:bodyPr>
          <a:lstStyle/>
          <a:p>
            <a:endParaRPr lang="fr-FR" sz="2400" dirty="0" smtClean="0"/>
          </a:p>
          <a:p>
            <a:pPr>
              <a:buNone/>
            </a:pPr>
            <a:endParaRPr lang="fr-FR" sz="2400" dirty="0" smtClean="0"/>
          </a:p>
          <a:p>
            <a:r>
              <a:rPr lang="fr-FR" sz="2400" dirty="0" smtClean="0"/>
              <a:t>Il est important d’écrire beaucoup et régulièrement, ce qui </a:t>
            </a:r>
            <a:r>
              <a:rPr lang="fr-FR" sz="2400" b="1" dirty="0" smtClean="0"/>
              <a:t>exclut toute pratique systématique </a:t>
            </a:r>
            <a:r>
              <a:rPr lang="fr-FR" sz="2400" dirty="0" smtClean="0"/>
              <a:t>de réécriture. </a:t>
            </a:r>
          </a:p>
          <a:p>
            <a:r>
              <a:rPr lang="fr-FR" sz="2400" dirty="0" smtClean="0"/>
              <a:t>La réécriture peut s’appliquer seulement à des </a:t>
            </a:r>
            <a:r>
              <a:rPr lang="fr-FR" sz="2400" b="1" dirty="0" smtClean="0"/>
              <a:t>parties du texte. </a:t>
            </a:r>
          </a:p>
          <a:p>
            <a:r>
              <a:rPr lang="fr-FR" sz="2400" dirty="0" smtClean="0"/>
              <a:t>Les révisions, les ajouts, les suppressions…peuvent affecter le plan, les idées, le choix des mots…</a:t>
            </a:r>
          </a:p>
          <a:p>
            <a:r>
              <a:rPr lang="fr-FR" sz="2400" b="1" dirty="0" smtClean="0"/>
              <a:t>C’est un but à atteindre, une exigence à construire.</a:t>
            </a:r>
          </a:p>
          <a:p>
            <a:pPr>
              <a:buNone/>
            </a:pPr>
            <a:endParaRPr lang="fr-FR" sz="2400" b="1" dirty="0" smtClean="0"/>
          </a:p>
          <a:p>
            <a:pPr>
              <a:buNone/>
            </a:pPr>
            <a:endParaRPr lang="fr-FR" sz="2400" b="1" dirty="0" smtClean="0"/>
          </a:p>
          <a:p>
            <a:endParaRPr lang="fr-FR" sz="2400" dirty="0" smtClean="0"/>
          </a:p>
          <a:p>
            <a:endParaRPr lang="fr-FR" sz="2400" dirty="0" smtClean="0"/>
          </a:p>
          <a:p>
            <a:endParaRPr lang="fr-FR" sz="24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968152"/>
          </a:xfrm>
        </p:spPr>
        <p:txBody>
          <a:bodyPr>
            <a:noAutofit/>
          </a:bodyPr>
          <a:lstStyle/>
          <a:p>
            <a:r>
              <a:rPr lang="fr-FR" sz="3600" dirty="0" smtClean="0"/>
              <a:t>LES DIFFICULTES DES ELEVES</a:t>
            </a:r>
            <a:br>
              <a:rPr lang="fr-FR" sz="3600" dirty="0" smtClean="0"/>
            </a:br>
            <a:r>
              <a:rPr lang="fr-FR" sz="3600" dirty="0" smtClean="0"/>
              <a:t>selon R Hatem</a:t>
            </a:r>
            <a:endParaRPr lang="fr-FR" sz="3600"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Il est difficile pour les élèves de concevoir qu’un texte se construit par étapes, il est de </a:t>
            </a:r>
            <a:r>
              <a:rPr lang="fr-FR" b="1" dirty="0" smtClean="0"/>
              <a:t>l’ordre du définitif !</a:t>
            </a:r>
          </a:p>
          <a:p>
            <a:r>
              <a:rPr lang="fr-FR" dirty="0" smtClean="0"/>
              <a:t>Ils déroulent leur brouillon comme ils déroulent leur </a:t>
            </a:r>
            <a:r>
              <a:rPr lang="fr-FR" b="1" dirty="0" smtClean="0"/>
              <a:t>parole.</a:t>
            </a:r>
          </a:p>
          <a:p>
            <a:r>
              <a:rPr lang="fr-FR" dirty="0" smtClean="0"/>
              <a:t>Ecrire demande un effort, l’élève est dans l’instant et il </a:t>
            </a:r>
            <a:r>
              <a:rPr lang="fr-FR" b="1" dirty="0" smtClean="0"/>
              <a:t>n’arrive pas à mesurer l’écart</a:t>
            </a:r>
            <a:r>
              <a:rPr lang="fr-FR" dirty="0" smtClean="0"/>
              <a:t> entre ce qui est à faire et ce qui est fait.</a:t>
            </a:r>
          </a:p>
          <a:p>
            <a:r>
              <a:rPr lang="fr-FR" dirty="0" smtClean="0"/>
              <a:t>Ils </a:t>
            </a:r>
            <a:r>
              <a:rPr lang="fr-FR" b="1" dirty="0" smtClean="0"/>
              <a:t>relisent ce qu’ils ont voulu dire</a:t>
            </a:r>
            <a:r>
              <a:rPr lang="fr-FR" dirty="0" smtClean="0"/>
              <a:t>, le professeur est censé comprendre …</a:t>
            </a:r>
          </a:p>
          <a:p>
            <a:r>
              <a:rPr lang="fr-FR" dirty="0" smtClean="0"/>
              <a:t>Leur attention est maximale dans les </a:t>
            </a:r>
            <a:r>
              <a:rPr lang="fr-FR" b="1" dirty="0" smtClean="0"/>
              <a:t>premières lignes.</a:t>
            </a:r>
            <a:endParaRPr lang="fr-FR"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67544" y="1628800"/>
            <a:ext cx="8229600" cy="4525963"/>
          </a:xfrm>
        </p:spPr>
        <p:txBody>
          <a:bodyPr>
            <a:normAutofit fontScale="25000" lnSpcReduction="20000"/>
          </a:bodyPr>
          <a:lstStyle/>
          <a:p>
            <a:r>
              <a:rPr lang="fr-FR" sz="9600" dirty="0" smtClean="0"/>
              <a:t>Pour l’élève, réécrire </a:t>
            </a:r>
            <a:r>
              <a:rPr lang="fr-FR" sz="9600" b="1" dirty="0" smtClean="0"/>
              <a:t>c’est corriger ses erreurs </a:t>
            </a:r>
            <a:r>
              <a:rPr lang="fr-FR" sz="9600" dirty="0" smtClean="0"/>
              <a:t>et non retravailler son texte et donc sa pensée.</a:t>
            </a:r>
          </a:p>
          <a:p>
            <a:endParaRPr lang="fr-FR" sz="9600" dirty="0" smtClean="0"/>
          </a:p>
          <a:p>
            <a:r>
              <a:rPr lang="fr-FR" sz="9600" dirty="0" smtClean="0"/>
              <a:t>De fait, la reprise d’un texte, souvent saturé de rouge, à des fins d’amélioration et d’enrichissement, est plus souvent bloquante que stimulante.</a:t>
            </a:r>
          </a:p>
          <a:p>
            <a:pPr>
              <a:buNone/>
            </a:pPr>
            <a:endParaRPr lang="fr-FR" sz="9600" dirty="0" smtClean="0"/>
          </a:p>
          <a:p>
            <a:r>
              <a:rPr lang="fr-FR" sz="9600" dirty="0" smtClean="0"/>
              <a:t>L’élève ne progresse en effet que s’il est invité à se dépasser dans un </a:t>
            </a:r>
            <a:r>
              <a:rPr lang="fr-FR" sz="9600" b="1" dirty="0" smtClean="0"/>
              <a:t>travail nouveau, non répétitif et exigeant.</a:t>
            </a:r>
          </a:p>
          <a:p>
            <a:pPr>
              <a:buNone/>
            </a:pPr>
            <a:endParaRPr lang="fr-FR" sz="9600" b="1" dirty="0" smtClean="0"/>
          </a:p>
        </p:txBody>
      </p:sp>
      <p:sp>
        <p:nvSpPr>
          <p:cNvPr id="5" name="Titre 1"/>
          <p:cNvSpPr>
            <a:spLocks noGrp="1"/>
          </p:cNvSpPr>
          <p:nvPr>
            <p:ph type="title"/>
          </p:nvPr>
        </p:nvSpPr>
        <p:spPr>
          <a:xfrm>
            <a:off x="301752" y="260648"/>
            <a:ext cx="8534400" cy="1008112"/>
          </a:xfrm>
        </p:spPr>
        <p:txBody>
          <a:bodyPr>
            <a:normAutofit fontScale="90000"/>
          </a:bodyPr>
          <a:lstStyle/>
          <a:p>
            <a:r>
              <a:rPr lang="fr-FR" sz="4400" dirty="0" smtClean="0"/>
              <a:t>Écueils</a:t>
            </a:r>
            <a:r>
              <a:rPr lang="fr-FR" dirty="0" smtClean="0"/>
              <a:t/>
            </a:r>
            <a:br>
              <a:rPr lang="fr-FR" dirty="0" smtClean="0"/>
            </a:br>
            <a:endParaRPr lang="fr-FR"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7772400" cy="1143000"/>
          </a:xfrm>
        </p:spPr>
        <p:txBody>
          <a:bodyPr>
            <a:normAutofit fontScale="90000"/>
          </a:bodyPr>
          <a:lstStyle/>
          <a:p>
            <a:r>
              <a:rPr lang="fr-FR" sz="4000" dirty="0" smtClean="0"/>
              <a:t>Réviser </a:t>
            </a:r>
            <a:r>
              <a:rPr lang="fr-FR" sz="4900" dirty="0" smtClean="0"/>
              <a:t> </a:t>
            </a:r>
            <a:r>
              <a:rPr lang="fr-FR" dirty="0" smtClean="0"/>
              <a:t/>
            </a:r>
            <a:br>
              <a:rPr lang="fr-FR" dirty="0" smtClean="0"/>
            </a:br>
            <a:endParaRPr lang="fr-FR" dirty="0"/>
          </a:p>
        </p:txBody>
      </p:sp>
      <p:sp>
        <p:nvSpPr>
          <p:cNvPr id="3" name="Espace réservé du contenu 2"/>
          <p:cNvSpPr>
            <a:spLocks noGrp="1"/>
          </p:cNvSpPr>
          <p:nvPr>
            <p:ph sz="quarter" idx="1"/>
          </p:nvPr>
        </p:nvSpPr>
        <p:spPr>
          <a:xfrm>
            <a:off x="251520" y="980728"/>
            <a:ext cx="8640960" cy="5652120"/>
          </a:xfrm>
        </p:spPr>
        <p:txBody>
          <a:bodyPr>
            <a:noAutofit/>
          </a:bodyPr>
          <a:lstStyle/>
          <a:p>
            <a:endParaRPr lang="fr-FR" sz="2400" dirty="0" smtClean="0"/>
          </a:p>
          <a:p>
            <a:r>
              <a:rPr lang="fr-FR" sz="2400" dirty="0" smtClean="0"/>
              <a:t>L’une des manières communes de concevoir l’aide à la révision est de travailler à partir </a:t>
            </a:r>
            <a:r>
              <a:rPr lang="fr-FR" sz="2400" b="1" dirty="0" smtClean="0"/>
              <a:t>de grilles de critères </a:t>
            </a:r>
            <a:r>
              <a:rPr lang="fr-FR" sz="2400" dirty="0" smtClean="0"/>
              <a:t>que les élèves pourront facilement mettre en </a:t>
            </a:r>
            <a:r>
              <a:rPr lang="fr-FR" sz="2400" dirty="0" err="1" smtClean="0"/>
              <a:t>oeuvre</a:t>
            </a:r>
            <a:r>
              <a:rPr lang="fr-FR" sz="2400" dirty="0" smtClean="0"/>
              <a:t>. </a:t>
            </a:r>
          </a:p>
          <a:p>
            <a:endParaRPr lang="fr-FR" sz="2400" dirty="0" smtClean="0"/>
          </a:p>
          <a:p>
            <a:r>
              <a:rPr lang="fr-FR" sz="2400" dirty="0" smtClean="0"/>
              <a:t>Or, d’une part, ces grilles risquent de développer, chez les élèves, une </a:t>
            </a:r>
            <a:r>
              <a:rPr lang="fr-FR" sz="2400" b="1" dirty="0" smtClean="0"/>
              <a:t>représentation mécaniste de l’écriture </a:t>
            </a:r>
            <a:r>
              <a:rPr lang="fr-FR" sz="2400" dirty="0" smtClean="0"/>
              <a:t>(écrire reviendrait à se conformer à une suite d’injonctions successives). </a:t>
            </a:r>
          </a:p>
          <a:p>
            <a:endParaRPr lang="fr-FR" sz="2400" dirty="0" smtClean="0"/>
          </a:p>
          <a:p>
            <a:r>
              <a:rPr lang="fr-FR" sz="2400" dirty="0" smtClean="0"/>
              <a:t>D’autre part, elles présupposent que les élèves maitrisent parfaitement les types de textes et les contraintes linguistiques qui leur sont liées. </a:t>
            </a:r>
          </a:p>
          <a:p>
            <a:endParaRPr lang="fr-FR" sz="2400" dirty="0" smtClean="0"/>
          </a:p>
          <a:p>
            <a:endParaRPr lang="fr-FR" sz="24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Commentaire</a:t>
            </a:r>
            <a:endParaRPr lang="fr-FR" sz="3600" dirty="0"/>
          </a:p>
        </p:txBody>
      </p:sp>
      <p:sp>
        <p:nvSpPr>
          <p:cNvPr id="3" name="Espace réservé du contenu 2"/>
          <p:cNvSpPr>
            <a:spLocks noGrp="1"/>
          </p:cNvSpPr>
          <p:nvPr>
            <p:ph sz="quarter" idx="1"/>
          </p:nvPr>
        </p:nvSpPr>
        <p:spPr/>
        <p:txBody>
          <a:bodyPr/>
          <a:lstStyle/>
          <a:p>
            <a:pPr>
              <a:buNone/>
            </a:pPr>
            <a:endParaRPr lang="fr-FR" dirty="0"/>
          </a:p>
        </p:txBody>
      </p:sp>
      <p:sp>
        <p:nvSpPr>
          <p:cNvPr id="4" name="Rectangle 3"/>
          <p:cNvSpPr/>
          <p:nvPr/>
        </p:nvSpPr>
        <p:spPr>
          <a:xfrm>
            <a:off x="539552" y="2274838"/>
            <a:ext cx="7920880" cy="2585323"/>
          </a:xfrm>
          <a:prstGeom prst="rect">
            <a:avLst/>
          </a:prstGeom>
        </p:spPr>
        <p:txBody>
          <a:bodyPr wrap="square">
            <a:spAutoFit/>
          </a:bodyPr>
          <a:lstStyle/>
          <a:p>
            <a:r>
              <a:rPr lang="fr-FR" dirty="0" smtClean="0"/>
              <a:t>«</a:t>
            </a:r>
            <a:r>
              <a:rPr lang="fr-FR" sz="2400" dirty="0" smtClean="0"/>
              <a:t>  </a:t>
            </a:r>
            <a:r>
              <a:rPr lang="fr-FR" sz="2400" b="1" dirty="0" smtClean="0"/>
              <a:t>Tout se passe comme si la maîtrise des formes du langage conditionnait la maîtrise des usages du langage </a:t>
            </a:r>
            <a:r>
              <a:rPr lang="fr-FR" sz="2400" dirty="0" smtClean="0"/>
              <a:t>: autrement dit, si l’élève dispose de la maîtrise des formes, il pourra disposer de la maîtrise du sens et des effets du discours. » JC </a:t>
            </a:r>
            <a:r>
              <a:rPr lang="fr-FR" sz="2400" dirty="0" err="1" smtClean="0"/>
              <a:t>Chabanne</a:t>
            </a:r>
            <a:r>
              <a:rPr lang="fr-FR" sz="2400" dirty="0" smtClean="0"/>
              <a:t> : </a:t>
            </a:r>
            <a:r>
              <a:rPr lang="fr-FR" sz="2400" i="1" dirty="0" smtClean="0"/>
              <a:t>écrire en ZEP</a:t>
            </a:r>
          </a:p>
          <a:p>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a:t>
            </a:r>
            <a:endParaRPr lang="fr-FR" dirty="0"/>
          </a:p>
        </p:txBody>
      </p:sp>
      <p:sp>
        <p:nvSpPr>
          <p:cNvPr id="3" name="Espace réservé du contenu 2"/>
          <p:cNvSpPr>
            <a:spLocks noGrp="1"/>
          </p:cNvSpPr>
          <p:nvPr>
            <p:ph sz="quarter" idx="1"/>
          </p:nvPr>
        </p:nvSpPr>
        <p:spPr/>
        <p:txBody>
          <a:bodyPr>
            <a:normAutofit lnSpcReduction="10000"/>
          </a:bodyPr>
          <a:lstStyle/>
          <a:p>
            <a:pPr marL="514350" indent="-514350">
              <a:buNone/>
            </a:pPr>
            <a:endParaRPr lang="fr-FR" sz="2400" dirty="0" smtClean="0"/>
          </a:p>
          <a:p>
            <a:pPr marL="514350" indent="-514350">
              <a:buFont typeface="+mj-lt"/>
              <a:buAutoNum type="arabicPeriod"/>
            </a:pPr>
            <a:r>
              <a:rPr lang="fr-FR" sz="2400" dirty="0" smtClean="0"/>
              <a:t>Des écrits</a:t>
            </a:r>
          </a:p>
          <a:p>
            <a:pPr marL="514350" indent="-514350">
              <a:buFont typeface="+mj-lt"/>
              <a:buAutoNum type="arabicPeriod"/>
            </a:pPr>
            <a:r>
              <a:rPr lang="fr-FR" sz="2400" dirty="0" smtClean="0"/>
              <a:t>Écrire au collège</a:t>
            </a:r>
          </a:p>
          <a:p>
            <a:pPr marL="514350" indent="-514350">
              <a:buFont typeface="+mj-lt"/>
              <a:buAutoNum type="arabicPeriod"/>
            </a:pPr>
            <a:r>
              <a:rPr lang="fr-FR" sz="2400" dirty="0" smtClean="0"/>
              <a:t>Des pistes : projet d’écriture, brouillon collaboratif, modélisation, réécriture, lecture à haute voix</a:t>
            </a:r>
          </a:p>
          <a:p>
            <a:pPr marL="514350" indent="-514350">
              <a:buFont typeface="+mj-lt"/>
              <a:buAutoNum type="arabicPeriod"/>
            </a:pPr>
            <a:r>
              <a:rPr lang="fr-FR" sz="2400" dirty="0" smtClean="0"/>
              <a:t>Exemple </a:t>
            </a:r>
          </a:p>
          <a:p>
            <a:pPr marL="514350" indent="-514350">
              <a:buFont typeface="+mj-lt"/>
              <a:buAutoNum type="arabicPeriod"/>
            </a:pPr>
            <a:r>
              <a:rPr lang="fr-FR" sz="2400" dirty="0" smtClean="0"/>
              <a:t>Évaluation et différentiation</a:t>
            </a:r>
          </a:p>
          <a:p>
            <a:pPr marL="514350" indent="-514350">
              <a:buFont typeface="+mj-lt"/>
              <a:buAutoNum type="arabicPeriod"/>
            </a:pPr>
            <a:r>
              <a:rPr lang="fr-FR" sz="2400" dirty="0" smtClean="0"/>
              <a:t>Exemple</a:t>
            </a:r>
          </a:p>
          <a:p>
            <a:pPr marL="514350" indent="-514350">
              <a:buFont typeface="+mj-lt"/>
              <a:buAutoNum type="arabicPeriod"/>
            </a:pPr>
            <a:r>
              <a:rPr lang="fr-FR" sz="2400" dirty="0" smtClean="0"/>
              <a:t>Activités</a:t>
            </a:r>
          </a:p>
          <a:p>
            <a:pPr marL="514350" indent="-514350">
              <a:buFont typeface="+mj-lt"/>
              <a:buAutoNum type="arabicPeriod"/>
            </a:pPr>
            <a:r>
              <a:rPr lang="fr-FR" sz="2400" dirty="0" smtClean="0"/>
              <a:t>Bibliographie</a:t>
            </a:r>
          </a:p>
          <a:p>
            <a:pPr marL="514350" indent="-514350">
              <a:buFont typeface="+mj-lt"/>
              <a:buAutoNum type="arabicPeriod"/>
            </a:pPr>
            <a:r>
              <a:rPr lang="fr-FR" sz="2400" dirty="0" smtClean="0"/>
              <a:t>Programmes </a:t>
            </a:r>
          </a:p>
          <a:p>
            <a:pPr marL="514350" indent="-514350">
              <a:buFont typeface="+mj-lt"/>
              <a:buAutoNum type="arabicPeriod"/>
            </a:pPr>
            <a:endParaRPr lang="fr-FR" sz="2400" dirty="0" smtClean="0"/>
          </a:p>
          <a:p>
            <a:pPr marL="514350" indent="-514350">
              <a:buFont typeface="+mj-lt"/>
              <a:buAutoNum type="arabicPeriod"/>
            </a:pPr>
            <a:endParaRPr lang="fr-FR" sz="2400" dirty="0" smtClean="0"/>
          </a:p>
          <a:p>
            <a:pPr marL="514350" indent="-514350">
              <a:buNone/>
            </a:pPr>
            <a:endParaRPr lang="fr-FR" sz="2400" dirty="0" smtClean="0"/>
          </a:p>
          <a:p>
            <a:pPr>
              <a:buNone/>
            </a:pPr>
            <a:endParaRPr lang="fr-FR" sz="24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184176"/>
          </a:xfrm>
        </p:spPr>
        <p:txBody>
          <a:bodyPr>
            <a:noAutofit/>
          </a:bodyPr>
          <a:lstStyle/>
          <a:p>
            <a:pPr algn="l"/>
            <a:r>
              <a:rPr lang="fr-FR" sz="3600" dirty="0" smtClean="0"/>
              <a:t>De la réécriture à l’épaississement des textes</a:t>
            </a:r>
            <a:endParaRPr lang="fr-FR" sz="3600" dirty="0"/>
          </a:p>
        </p:txBody>
      </p:sp>
      <p:sp>
        <p:nvSpPr>
          <p:cNvPr id="3" name="Espace réservé du contenu 2"/>
          <p:cNvSpPr>
            <a:spLocks noGrp="1"/>
          </p:cNvSpPr>
          <p:nvPr>
            <p:ph sz="quarter" idx="1"/>
          </p:nvPr>
        </p:nvSpPr>
        <p:spPr>
          <a:xfrm>
            <a:off x="467544" y="1484784"/>
            <a:ext cx="8229600" cy="5040560"/>
          </a:xfrm>
        </p:spPr>
        <p:txBody>
          <a:bodyPr>
            <a:normAutofit fontScale="25000" lnSpcReduction="20000"/>
          </a:bodyPr>
          <a:lstStyle/>
          <a:p>
            <a:r>
              <a:rPr lang="fr-FR" sz="9600" dirty="0" smtClean="0"/>
              <a:t>Les élèves écrivent plusieurs textes, qui ne sont pas systématiquement corrigés. </a:t>
            </a:r>
            <a:r>
              <a:rPr lang="fr-FR" sz="9600" b="1" dirty="0" smtClean="0"/>
              <a:t>L’absence de correction ne signifie pas absence d’évaluation</a:t>
            </a:r>
            <a:r>
              <a:rPr lang="fr-FR" sz="9600" dirty="0" smtClean="0"/>
              <a:t> : l’enseignant lit ces textes successifs, ces écrits intermédiaires, pour guider l’élève dans ses réécritures.</a:t>
            </a:r>
          </a:p>
          <a:p>
            <a:pPr>
              <a:buNone/>
            </a:pPr>
            <a:endParaRPr lang="fr-FR" sz="9600" dirty="0" smtClean="0"/>
          </a:p>
          <a:p>
            <a:r>
              <a:rPr lang="fr-FR" sz="9600" dirty="0" smtClean="0"/>
              <a:t>L’important est qu’ils permettent aux élèves de passer d’un texte premier à un texte second, </a:t>
            </a:r>
            <a:r>
              <a:rPr lang="fr-FR" sz="9600" b="1" dirty="0" smtClean="0"/>
              <a:t>de prendre conscience du volume de travail accompli et surtout de mesurer leurs progrès</a:t>
            </a:r>
            <a:r>
              <a:rPr lang="fr-FR" sz="9600" dirty="0" smtClean="0"/>
              <a:t>. À l’enseignant, ils servent </a:t>
            </a:r>
            <a:r>
              <a:rPr lang="fr-FR" sz="9600" b="1" dirty="0" smtClean="0"/>
              <a:t>d’outil d’évaluation formative.</a:t>
            </a:r>
          </a:p>
          <a:p>
            <a:pPr>
              <a:buNone/>
            </a:pPr>
            <a:endParaRPr lang="fr-FR" sz="9600" b="1" dirty="0" smtClean="0"/>
          </a:p>
          <a:p>
            <a:r>
              <a:rPr lang="fr-FR" sz="9600" dirty="0" smtClean="0"/>
              <a:t>Les élèves peuvent utiliser des brouillons de couleurs différentes.</a:t>
            </a:r>
          </a:p>
          <a:p>
            <a:endParaRPr lang="fr-FR" sz="9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tactiques</a:t>
            </a:r>
            <a:endParaRPr lang="fr-FR" dirty="0"/>
          </a:p>
        </p:txBody>
      </p:sp>
      <p:sp>
        <p:nvSpPr>
          <p:cNvPr id="3" name="Espace réservé du contenu 2"/>
          <p:cNvSpPr>
            <a:spLocks noGrp="1"/>
          </p:cNvSpPr>
          <p:nvPr>
            <p:ph sz="quarter" idx="1"/>
          </p:nvPr>
        </p:nvSpPr>
        <p:spPr/>
        <p:txBody>
          <a:bodyPr>
            <a:normAutofit lnSpcReduction="10000"/>
          </a:bodyPr>
          <a:lstStyle/>
          <a:p>
            <a:r>
              <a:rPr lang="fr-FR" sz="2400" dirty="0" smtClean="0"/>
              <a:t>Pour guider la réécriture des élèves, Dominique </a:t>
            </a:r>
            <a:r>
              <a:rPr lang="fr-FR" sz="2400" dirty="0" err="1" smtClean="0"/>
              <a:t>Bucheton</a:t>
            </a:r>
            <a:r>
              <a:rPr lang="fr-FR" sz="2400" dirty="0" smtClean="0"/>
              <a:t> et Jean-Charles </a:t>
            </a:r>
            <a:r>
              <a:rPr lang="fr-FR" sz="2400" dirty="0" err="1" smtClean="0"/>
              <a:t>Chabanne</a:t>
            </a:r>
            <a:r>
              <a:rPr lang="fr-FR" sz="2400" dirty="0" smtClean="0"/>
              <a:t> proposent de s’appuyer sur quatre tactiques.</a:t>
            </a:r>
          </a:p>
          <a:p>
            <a:pPr>
              <a:buNone/>
            </a:pPr>
            <a:endParaRPr lang="fr-FR" sz="2400" dirty="0" smtClean="0"/>
          </a:p>
          <a:p>
            <a:r>
              <a:rPr lang="fr-FR" sz="2400" dirty="0" smtClean="0"/>
              <a:t> </a:t>
            </a:r>
            <a:r>
              <a:rPr lang="fr-FR" sz="2400" b="1" dirty="0" smtClean="0"/>
              <a:t>Reprise </a:t>
            </a:r>
            <a:r>
              <a:rPr lang="fr-FR" sz="2400" dirty="0" smtClean="0"/>
              <a:t>: Il s’agit de proposer un retour en amont du premier jet. À quelques jours d’intervalle, et après avoir commenté les premiers jets, on redonne la même consigne d’écriture (à l’identique ou reformulée), mais sans redonner le premier jet.</a:t>
            </a:r>
          </a:p>
          <a:p>
            <a:pPr>
              <a:buNone/>
            </a:pPr>
            <a:endParaRPr lang="fr-FR" sz="2400" dirty="0" smtClean="0"/>
          </a:p>
          <a:p>
            <a:r>
              <a:rPr lang="fr-FR" sz="2400" b="1" dirty="0" smtClean="0"/>
              <a:t>Variation </a:t>
            </a:r>
            <a:r>
              <a:rPr lang="fr-FR" sz="2400" dirty="0" smtClean="0"/>
              <a:t>: comme en musique, en peinture, on fait varier la consigne autour d’un même thème.</a:t>
            </a:r>
          </a:p>
          <a:p>
            <a:endParaRPr lang="fr-FR"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Suite</a:t>
            </a:r>
            <a:endParaRPr lang="fr-FR" sz="3600" dirty="0"/>
          </a:p>
        </p:txBody>
      </p:sp>
      <p:sp>
        <p:nvSpPr>
          <p:cNvPr id="3" name="Espace réservé du contenu 2"/>
          <p:cNvSpPr>
            <a:spLocks noGrp="1"/>
          </p:cNvSpPr>
          <p:nvPr>
            <p:ph sz="quarter" idx="1"/>
          </p:nvPr>
        </p:nvSpPr>
        <p:spPr/>
        <p:txBody>
          <a:bodyPr>
            <a:normAutofit fontScale="92500"/>
          </a:bodyPr>
          <a:lstStyle/>
          <a:p>
            <a:endParaRPr lang="fr-FR" sz="2400" b="1" dirty="0" smtClean="0"/>
          </a:p>
          <a:p>
            <a:r>
              <a:rPr lang="fr-FR" sz="2400" b="1" dirty="0" smtClean="0"/>
              <a:t>Développement d’un aspect du texte</a:t>
            </a:r>
            <a:r>
              <a:rPr lang="fr-FR" sz="2400" dirty="0" smtClean="0"/>
              <a:t> : Donner des consignes de réécriture portant sur un aspect du texte (insister sur les sentiments de tel personnage, sur la description de tel lieu, sur l’explication de tel phénomène etc.). </a:t>
            </a:r>
          </a:p>
          <a:p>
            <a:pPr>
              <a:buNone/>
            </a:pPr>
            <a:endParaRPr lang="fr-FR" sz="2400" dirty="0" smtClean="0"/>
          </a:p>
          <a:p>
            <a:r>
              <a:rPr lang="fr-FR" sz="2400" dirty="0" smtClean="0"/>
              <a:t>L’élève produit alors un nouveau texte qui sera réinséré dans le premier (ce qui lui demandera de l’adapter) ou un nouveau texte complet.</a:t>
            </a:r>
          </a:p>
          <a:p>
            <a:endParaRPr lang="fr-FR" sz="2400" dirty="0" smtClean="0"/>
          </a:p>
          <a:p>
            <a:r>
              <a:rPr lang="fr-FR" sz="2400" dirty="0" smtClean="0"/>
              <a:t>Montrer des brouillons d’écrivains et repérer ces opérations.</a:t>
            </a:r>
          </a:p>
          <a:p>
            <a:endParaRPr lang="fr-FR"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Suite </a:t>
            </a:r>
            <a:endParaRPr lang="fr-FR" sz="3600" dirty="0"/>
          </a:p>
        </p:txBody>
      </p:sp>
      <p:sp>
        <p:nvSpPr>
          <p:cNvPr id="3" name="Espace réservé du contenu 2"/>
          <p:cNvSpPr>
            <a:spLocks noGrp="1"/>
          </p:cNvSpPr>
          <p:nvPr>
            <p:ph sz="quarter" idx="1"/>
          </p:nvPr>
        </p:nvSpPr>
        <p:spPr>
          <a:xfrm>
            <a:off x="457200" y="908720"/>
            <a:ext cx="8229600" cy="5328592"/>
          </a:xfrm>
        </p:spPr>
        <p:txBody>
          <a:bodyPr>
            <a:normAutofit/>
          </a:bodyPr>
          <a:lstStyle/>
          <a:p>
            <a:endParaRPr lang="fr-FR" sz="2400" b="1" dirty="0" smtClean="0"/>
          </a:p>
          <a:p>
            <a:r>
              <a:rPr lang="fr-FR" sz="2400" b="1" dirty="0" smtClean="0"/>
              <a:t>Apport « copieux » de culture et de savoirs</a:t>
            </a:r>
            <a:r>
              <a:rPr lang="fr-FR" sz="2400" dirty="0" smtClean="0"/>
              <a:t> : Pour renouveler et nourrir l’imaginaire, faire de nombreuses lectures de textes littéraires. </a:t>
            </a:r>
          </a:p>
          <a:p>
            <a:pPr>
              <a:buNone/>
            </a:pPr>
            <a:endParaRPr lang="fr-FR" sz="2400" dirty="0" smtClean="0"/>
          </a:p>
          <a:p>
            <a:r>
              <a:rPr lang="fr-FR" sz="2400" dirty="0" smtClean="0"/>
              <a:t>Cette </a:t>
            </a:r>
            <a:r>
              <a:rPr lang="fr-FR" sz="2400" b="1" dirty="0" smtClean="0"/>
              <a:t>interaction entre lecture et écriture </a:t>
            </a:r>
            <a:r>
              <a:rPr lang="fr-FR" sz="2400" dirty="0" smtClean="0"/>
              <a:t>constitue une aide efficace pour amplifier et enrichir les textes.</a:t>
            </a:r>
          </a:p>
          <a:p>
            <a:pPr>
              <a:buNone/>
            </a:pPr>
            <a:endParaRPr lang="fr-FR" sz="2400" dirty="0" smtClean="0"/>
          </a:p>
          <a:p>
            <a:r>
              <a:rPr lang="fr-FR" sz="2400" dirty="0" smtClean="0"/>
              <a:t> La lecture intervient ici non en amont, comme proposant un modèle difficile à imiter, mais </a:t>
            </a:r>
            <a:r>
              <a:rPr lang="fr-FR" sz="2400" b="1" dirty="0" smtClean="0"/>
              <a:t>en aval</a:t>
            </a:r>
            <a:r>
              <a:rPr lang="fr-FR" sz="2400" dirty="0" smtClean="0"/>
              <a:t>, comme un répertoire de réponses possibles à des questions que les élèves se sont posées en s’essayant à l’écriture.</a:t>
            </a:r>
          </a:p>
          <a:p>
            <a:endParaRPr lang="fr-FR" sz="2400" dirty="0" smtClean="0"/>
          </a:p>
          <a:p>
            <a:endParaRPr lang="fr-FR" dirty="0" smtClean="0"/>
          </a:p>
          <a:p>
            <a:endParaRPr lang="fr-FR" dirty="0" smtClean="0"/>
          </a:p>
          <a:p>
            <a:endParaRPr lang="fr-FR"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Autres possibilités</a:t>
            </a:r>
            <a:endParaRPr lang="fr-FR" sz="3600" dirty="0"/>
          </a:p>
        </p:txBody>
      </p:sp>
      <p:sp>
        <p:nvSpPr>
          <p:cNvPr id="3" name="Espace réservé du contenu 2"/>
          <p:cNvSpPr>
            <a:spLocks noGrp="1"/>
          </p:cNvSpPr>
          <p:nvPr>
            <p:ph sz="quarter" idx="1"/>
          </p:nvPr>
        </p:nvSpPr>
        <p:spPr/>
        <p:txBody>
          <a:bodyPr/>
          <a:lstStyle/>
          <a:p>
            <a:r>
              <a:rPr lang="fr-FR" dirty="0" smtClean="0"/>
              <a:t>Réécrire </a:t>
            </a:r>
            <a:r>
              <a:rPr lang="fr-FR" b="1" dirty="0" smtClean="0"/>
              <a:t>seul ou à plusieurs</a:t>
            </a:r>
            <a:r>
              <a:rPr lang="fr-FR" dirty="0" smtClean="0"/>
              <a:t>,</a:t>
            </a:r>
          </a:p>
          <a:p>
            <a:r>
              <a:rPr lang="fr-FR" dirty="0" smtClean="0"/>
              <a:t>Réécrire </a:t>
            </a:r>
            <a:r>
              <a:rPr lang="fr-FR" b="1" dirty="0" smtClean="0"/>
              <a:t>à partir du texte d’un autre</a:t>
            </a:r>
            <a:r>
              <a:rPr lang="fr-FR" dirty="0" smtClean="0"/>
              <a:t>,</a:t>
            </a:r>
          </a:p>
          <a:p>
            <a:r>
              <a:rPr lang="fr-FR" dirty="0" smtClean="0"/>
              <a:t>Toute la classe réécrit </a:t>
            </a:r>
            <a:r>
              <a:rPr lang="fr-FR" b="1" dirty="0" smtClean="0"/>
              <a:t>à partir d’un même texte </a:t>
            </a:r>
            <a:r>
              <a:rPr lang="fr-FR" dirty="0" smtClean="0"/>
              <a:t>avec des consignes d’écriture identiques ou différentes…</a:t>
            </a:r>
          </a:p>
          <a:p>
            <a:pPr>
              <a:buNone/>
            </a:pPr>
            <a:endParaRPr lang="fr-FR" dirty="0" smtClean="0"/>
          </a:p>
          <a:p>
            <a:r>
              <a:rPr lang="fr-FR" b="1" dirty="0" smtClean="0"/>
              <a:t>Le traitement de texte </a:t>
            </a:r>
            <a:r>
              <a:rPr lang="fr-FR" dirty="0" smtClean="0"/>
              <a:t>permet de considérer plus facilement l’écrit comme objet extérieur, la distance critique peut s’installer.</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Autofit/>
          </a:bodyPr>
          <a:lstStyle/>
          <a:p>
            <a:r>
              <a:rPr lang="fr-FR" dirty="0" smtClean="0"/>
              <a:t/>
            </a:r>
            <a:br>
              <a:rPr lang="fr-FR" dirty="0" smtClean="0"/>
            </a:br>
            <a:r>
              <a:rPr lang="fr-FR" dirty="0" smtClean="0"/>
              <a:t/>
            </a:r>
            <a:br>
              <a:rPr lang="fr-FR" dirty="0" smtClean="0"/>
            </a:br>
            <a:r>
              <a:rPr lang="fr-FR" sz="3600" dirty="0" smtClean="0"/>
              <a:t> La relecture collective </a:t>
            </a:r>
            <a:endParaRPr lang="fr-FR" sz="3600" dirty="0"/>
          </a:p>
        </p:txBody>
      </p:sp>
      <p:sp>
        <p:nvSpPr>
          <p:cNvPr id="3" name="Espace réservé du contenu 2"/>
          <p:cNvSpPr>
            <a:spLocks noGrp="1"/>
          </p:cNvSpPr>
          <p:nvPr>
            <p:ph sz="quarter" idx="1"/>
          </p:nvPr>
        </p:nvSpPr>
        <p:spPr>
          <a:xfrm>
            <a:off x="251520" y="908720"/>
            <a:ext cx="8640960" cy="5616624"/>
          </a:xfrm>
        </p:spPr>
        <p:txBody>
          <a:bodyPr>
            <a:normAutofit/>
          </a:bodyPr>
          <a:lstStyle/>
          <a:p>
            <a:pPr>
              <a:buNone/>
            </a:pPr>
            <a:endParaRPr lang="fr-FR" sz="2400" b="1" dirty="0" smtClean="0"/>
          </a:p>
          <a:p>
            <a:r>
              <a:rPr lang="fr-FR" sz="2400" b="1" dirty="0" smtClean="0"/>
              <a:t>Séances d’oral collaboratif</a:t>
            </a:r>
            <a:r>
              <a:rPr lang="fr-FR" sz="2400" dirty="0" smtClean="0"/>
              <a:t>, en groupe classe ou en petits groupes ; • </a:t>
            </a:r>
            <a:r>
              <a:rPr lang="fr-FR" sz="2400" b="1" dirty="0" smtClean="0"/>
              <a:t>négociations</a:t>
            </a:r>
            <a:r>
              <a:rPr lang="fr-FR" sz="2400" dirty="0" smtClean="0"/>
              <a:t>; • prise en compte des paramètres relevant de la </a:t>
            </a:r>
            <a:r>
              <a:rPr lang="fr-FR" sz="2400" b="1" dirty="0" smtClean="0"/>
              <a:t>cohérence textuelle </a:t>
            </a:r>
            <a:r>
              <a:rPr lang="fr-FR" sz="2400" dirty="0" smtClean="0"/>
              <a:t>. </a:t>
            </a:r>
          </a:p>
          <a:p>
            <a:r>
              <a:rPr lang="fr-FR" sz="2400" dirty="0" smtClean="0"/>
              <a:t>Ces moments permettent aux élèves de mesurer leurs réussites et leurs faiblesses , de prendre conscience d’écarts et </a:t>
            </a:r>
            <a:r>
              <a:rPr lang="fr-FR" sz="2400" b="1" dirty="0" smtClean="0"/>
              <a:t>d’adopter une attitude réflexive.</a:t>
            </a:r>
            <a:endParaRPr lang="fr-FR" sz="2400" dirty="0" smtClean="0"/>
          </a:p>
          <a:p>
            <a:r>
              <a:rPr lang="fr-FR" sz="2400" dirty="0" smtClean="0"/>
              <a:t>Ils mettent </a:t>
            </a:r>
            <a:r>
              <a:rPr lang="fr-FR" sz="2400" b="1" dirty="0" smtClean="0"/>
              <a:t>l’accent sur l’acte de réception et donc, sur les effets du texte.</a:t>
            </a:r>
          </a:p>
          <a:p>
            <a:r>
              <a:rPr lang="fr-FR" sz="2400" b="1" dirty="0" smtClean="0"/>
              <a:t> La </a:t>
            </a:r>
            <a:r>
              <a:rPr lang="fr-FR" sz="2400" b="1" dirty="0" err="1" smtClean="0"/>
              <a:t>co</a:t>
            </a:r>
            <a:r>
              <a:rPr lang="fr-FR" sz="2400" b="1" dirty="0" smtClean="0"/>
              <a:t>-évaluation favorise la compréhension de ses propres erreurs, l’appropriation des critères de réussite.</a:t>
            </a:r>
            <a:r>
              <a:rPr lang="fr-FR" sz="2400" dirty="0" smtClean="0"/>
              <a:t> La tâche de correction incite à endosser le rôle d’expert.</a:t>
            </a:r>
          </a:p>
          <a:p>
            <a:endParaRPr lang="fr-FR" sz="2400" b="1" dirty="0" smtClean="0"/>
          </a:p>
          <a:p>
            <a:endParaRPr lang="fr-FR" sz="2400" b="1" dirty="0" smtClean="0"/>
          </a:p>
          <a:p>
            <a:pPr>
              <a:buNone/>
            </a:pPr>
            <a:endParaRPr lang="fr-FR" sz="2400" dirty="0" smtClean="0"/>
          </a:p>
          <a:p>
            <a:pPr>
              <a:buNone/>
            </a:pPr>
            <a:endParaRPr lang="fr-FR" sz="2400" dirty="0" smtClean="0"/>
          </a:p>
          <a:p>
            <a:endParaRPr lang="fr-FR" sz="24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4638"/>
            <a:ext cx="8219256" cy="850106"/>
          </a:xfrm>
        </p:spPr>
        <p:txBody>
          <a:bodyPr>
            <a:normAutofit/>
          </a:bodyPr>
          <a:lstStyle/>
          <a:p>
            <a:r>
              <a:rPr lang="fr-FR" sz="3600" dirty="0" smtClean="0"/>
              <a:t>La relecture ciblée</a:t>
            </a:r>
            <a:endParaRPr lang="fr-FR" sz="3600" dirty="0"/>
          </a:p>
        </p:txBody>
      </p:sp>
      <p:sp>
        <p:nvSpPr>
          <p:cNvPr id="3" name="Espace réservé du contenu 2"/>
          <p:cNvSpPr>
            <a:spLocks noGrp="1"/>
          </p:cNvSpPr>
          <p:nvPr>
            <p:ph sz="quarter" idx="1"/>
          </p:nvPr>
        </p:nvSpPr>
        <p:spPr>
          <a:xfrm>
            <a:off x="179512" y="1268760"/>
            <a:ext cx="8784976" cy="5184576"/>
          </a:xfrm>
        </p:spPr>
        <p:txBody>
          <a:bodyPr>
            <a:noAutofit/>
          </a:bodyPr>
          <a:lstStyle/>
          <a:p>
            <a:r>
              <a:rPr lang="fr-FR" sz="2400" dirty="0" smtClean="0"/>
              <a:t>La consigne de relecture porte sur des </a:t>
            </a:r>
            <a:r>
              <a:rPr lang="fr-FR" sz="2400" b="1" dirty="0" smtClean="0"/>
              <a:t>savoirs lexicaux ou grammaticaux que l’écriture a fait surgir.</a:t>
            </a:r>
          </a:p>
          <a:p>
            <a:r>
              <a:rPr lang="fr-FR" sz="2400" dirty="0" smtClean="0"/>
              <a:t> L’élève est invité à se servir des outils à sa disposition pour effectuer les corrections nécessaires.</a:t>
            </a:r>
          </a:p>
          <a:p>
            <a:r>
              <a:rPr lang="fr-FR" sz="2400" dirty="0" smtClean="0"/>
              <a:t> On peut travailler à personnaliser des </a:t>
            </a:r>
            <a:r>
              <a:rPr lang="fr-FR" sz="2400" b="1" dirty="0" smtClean="0"/>
              <a:t>grilles typologiques des erreurs (qui évoluent régulièrement).</a:t>
            </a:r>
          </a:p>
          <a:p>
            <a:r>
              <a:rPr lang="fr-FR" sz="2400" dirty="0" smtClean="0"/>
              <a:t>En cours d’écriture, les élèves recourent à des </a:t>
            </a:r>
            <a:r>
              <a:rPr lang="fr-FR" sz="2400" i="1" dirty="0" smtClean="0"/>
              <a:t>signes de doute </a:t>
            </a:r>
            <a:r>
              <a:rPr lang="fr-FR" sz="2400" dirty="0" smtClean="0"/>
              <a:t>(un trait ondulé par exemple) qui marquent les endroits où ils ont hésité et leur indiquent sur quels mots revenir au moment de la révision.</a:t>
            </a:r>
            <a:endParaRPr lang="fr-FR" sz="2400" i="1" dirty="0" smtClean="0"/>
          </a:p>
          <a:p>
            <a:r>
              <a:rPr lang="fr-FR" sz="2400" dirty="0" smtClean="0"/>
              <a:t> Les élèves doivent apprendre à utiliser </a:t>
            </a:r>
            <a:r>
              <a:rPr lang="fr-FR" sz="2400" i="1" dirty="0" smtClean="0"/>
              <a:t>le correcteur automatique </a:t>
            </a:r>
            <a:r>
              <a:rPr lang="fr-FR" sz="2400" dirty="0" smtClean="0"/>
              <a:t>des logiciels de traitement de texte.</a:t>
            </a:r>
          </a:p>
          <a:p>
            <a:pPr>
              <a:buNone/>
            </a:pPr>
            <a:endParaRPr lang="fr-FR" sz="2400" dirty="0" smtClean="0"/>
          </a:p>
          <a:p>
            <a:pPr>
              <a:buNone/>
            </a:pPr>
            <a:endParaRPr lang="fr-FR" sz="2400" dirty="0" smtClean="0"/>
          </a:p>
          <a:p>
            <a:endParaRPr lang="fr-FR" sz="2400" dirty="0" smtClean="0"/>
          </a:p>
          <a:p>
            <a:endParaRPr lang="fr-FR" sz="24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La lecture à haute voix</a:t>
            </a:r>
            <a:endParaRPr lang="fr-FR" sz="3600" dirty="0"/>
          </a:p>
        </p:txBody>
      </p:sp>
      <p:sp>
        <p:nvSpPr>
          <p:cNvPr id="3" name="Espace réservé du contenu 2"/>
          <p:cNvSpPr>
            <a:spLocks noGrp="1"/>
          </p:cNvSpPr>
          <p:nvPr>
            <p:ph sz="quarter" idx="1"/>
          </p:nvPr>
        </p:nvSpPr>
        <p:spPr/>
        <p:txBody>
          <a:bodyPr>
            <a:normAutofit/>
          </a:bodyPr>
          <a:lstStyle/>
          <a:p>
            <a:endParaRPr lang="fr-FR" sz="2400" dirty="0" smtClean="0"/>
          </a:p>
          <a:p>
            <a:r>
              <a:rPr lang="fr-FR" sz="2400" dirty="0" smtClean="0"/>
              <a:t>La lecture à haute voix de son texte est une autre forme de relecture qui attire l’attention des élèves sur le </a:t>
            </a:r>
            <a:r>
              <a:rPr lang="fr-FR" sz="2400" b="1" dirty="0" smtClean="0"/>
              <a:t>rôle de la ponctuation et met en évidence les éventuels problèmes de syntaxe.</a:t>
            </a:r>
          </a:p>
          <a:p>
            <a:pPr>
              <a:buNone/>
            </a:pPr>
            <a:endParaRPr lang="fr-FR" sz="2400" b="1" dirty="0" smtClean="0"/>
          </a:p>
          <a:p>
            <a:r>
              <a:rPr lang="fr-FR" sz="2400" b="1" dirty="0" smtClean="0"/>
              <a:t>Lier les compétences de l’oral à celles de l’écrit </a:t>
            </a:r>
            <a:r>
              <a:rPr lang="fr-FR" sz="2400" dirty="0" smtClean="0"/>
              <a:t>est une façon active d’envisager l’apprentissage de la maîtrise de la langue.</a:t>
            </a:r>
          </a:p>
          <a:p>
            <a:pPr>
              <a:buNone/>
            </a:pPr>
            <a:endParaRPr lang="fr-FR"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4638"/>
            <a:ext cx="8147248" cy="778098"/>
          </a:xfrm>
        </p:spPr>
        <p:txBody>
          <a:bodyPr>
            <a:normAutofit/>
          </a:bodyPr>
          <a:lstStyle/>
          <a:p>
            <a:r>
              <a:rPr lang="fr-FR" sz="3600" dirty="0" smtClean="0"/>
              <a:t>Ex de projet d’écriture  filée</a:t>
            </a:r>
            <a:endParaRPr lang="fr-FR" sz="3600" dirty="0"/>
          </a:p>
        </p:txBody>
      </p:sp>
      <p:sp>
        <p:nvSpPr>
          <p:cNvPr id="3" name="Espace réservé du contenu 2"/>
          <p:cNvSpPr>
            <a:spLocks noGrp="1"/>
          </p:cNvSpPr>
          <p:nvPr>
            <p:ph sz="quarter" idx="1"/>
          </p:nvPr>
        </p:nvSpPr>
        <p:spPr>
          <a:xfrm>
            <a:off x="179512" y="1268760"/>
            <a:ext cx="8964488" cy="5400600"/>
          </a:xfrm>
        </p:spPr>
        <p:txBody>
          <a:bodyPr>
            <a:noAutofit/>
          </a:bodyPr>
          <a:lstStyle/>
          <a:p>
            <a:r>
              <a:rPr lang="fr-FR" sz="2400" b="1" u="sng" dirty="0" smtClean="0"/>
              <a:t>PEAC 6è   PROJET D’ECRITURE</a:t>
            </a:r>
            <a:r>
              <a:rPr lang="fr-FR" sz="2400" dirty="0" smtClean="0"/>
              <a:t> </a:t>
            </a:r>
            <a:r>
              <a:rPr lang="fr-FR" sz="2400" b="1" u="sng" dirty="0" smtClean="0"/>
              <a:t>Les quatre saisons</a:t>
            </a:r>
            <a:r>
              <a:rPr lang="fr-FR" sz="2400" dirty="0" smtClean="0"/>
              <a:t> </a:t>
            </a:r>
            <a:r>
              <a:rPr lang="fr-FR" sz="2400" b="1" u="sng" dirty="0" err="1" smtClean="0"/>
              <a:t>Svt</a:t>
            </a:r>
            <a:r>
              <a:rPr lang="fr-FR" sz="2400" b="1" u="sng" dirty="0" smtClean="0"/>
              <a:t> ; arts plastiques ; éducation musicale</a:t>
            </a:r>
            <a:endParaRPr lang="fr-FR" sz="2400" dirty="0" smtClean="0"/>
          </a:p>
          <a:p>
            <a:r>
              <a:rPr lang="fr-FR" sz="2400" b="1" u="sng" dirty="0" smtClean="0"/>
              <a:t>Ecriture d’un </a:t>
            </a:r>
            <a:r>
              <a:rPr lang="fr-FR" sz="2400" b="1" u="sng" dirty="0" err="1" smtClean="0"/>
              <a:t>slam</a:t>
            </a:r>
            <a:r>
              <a:rPr lang="fr-FR" sz="2400" b="1" u="sng" dirty="0" smtClean="0"/>
              <a:t> en vue de le « dire » lors des portes ouvertes du collège et de l’accueil des futurs élèves.</a:t>
            </a:r>
            <a:endParaRPr lang="fr-FR" sz="2400" dirty="0" smtClean="0"/>
          </a:p>
          <a:p>
            <a:r>
              <a:rPr lang="fr-FR" sz="2400" b="1" u="sng" dirty="0" smtClean="0"/>
              <a:t>Description du cadre pédagogique :</a:t>
            </a:r>
            <a:endParaRPr lang="fr-FR" sz="2400" dirty="0" smtClean="0"/>
          </a:p>
          <a:p>
            <a:r>
              <a:rPr lang="fr-FR" sz="2400" dirty="0" smtClean="0"/>
              <a:t>Au rythme des saisons et à partir du </a:t>
            </a:r>
            <a:r>
              <a:rPr lang="fr-FR" sz="2400" dirty="0" err="1" smtClean="0"/>
              <a:t>slam</a:t>
            </a:r>
            <a:r>
              <a:rPr lang="fr-FR" sz="2400" dirty="0" smtClean="0"/>
              <a:t> de Grand Corps Malade «  4 saisons », écoute.</a:t>
            </a:r>
          </a:p>
          <a:p>
            <a:r>
              <a:rPr lang="fr-FR" sz="2400" dirty="0" smtClean="0"/>
              <a:t> Etude de poèmes d’époques différentes : travail sur les champs lexicaux, les familles de mots ; constitution de « valises » de mots ; sensibilisation à la versification, aux figures de style.</a:t>
            </a:r>
          </a:p>
          <a:p>
            <a:r>
              <a:rPr lang="fr-FR" sz="2400" dirty="0" smtClean="0"/>
              <a:t>Ecriture créative : 2 quatrains sur chaque saison en vue de composer un </a:t>
            </a:r>
            <a:r>
              <a:rPr lang="fr-FR" sz="2400" dirty="0" err="1" smtClean="0"/>
              <a:t>slam</a:t>
            </a:r>
            <a:r>
              <a:rPr lang="fr-FR" sz="2400" dirty="0" smtClean="0"/>
              <a:t>.</a:t>
            </a:r>
          </a:p>
          <a:p>
            <a:pPr>
              <a:buNone/>
            </a:pPr>
            <a:endParaRPr lang="fr-FR"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rmAutofit/>
          </a:bodyPr>
          <a:lstStyle/>
          <a:p>
            <a:r>
              <a:rPr lang="fr-FR" sz="3600" dirty="0" smtClean="0"/>
              <a:t>Ex de projet d’écriture  filée</a:t>
            </a:r>
            <a:endParaRPr lang="fr-FR" sz="3600" dirty="0"/>
          </a:p>
        </p:txBody>
      </p:sp>
      <p:sp>
        <p:nvSpPr>
          <p:cNvPr id="3" name="Espace réservé du contenu 2"/>
          <p:cNvSpPr>
            <a:spLocks noGrp="1"/>
          </p:cNvSpPr>
          <p:nvPr>
            <p:ph sz="quarter" idx="1"/>
          </p:nvPr>
        </p:nvSpPr>
        <p:spPr>
          <a:xfrm>
            <a:off x="457200" y="1196752"/>
            <a:ext cx="8229600" cy="5112608"/>
          </a:xfrm>
        </p:spPr>
        <p:txBody>
          <a:bodyPr>
            <a:noAutofit/>
          </a:bodyPr>
          <a:lstStyle/>
          <a:p>
            <a:endParaRPr lang="fr-FR" sz="2400" b="1" i="1" dirty="0" smtClean="0"/>
          </a:p>
          <a:p>
            <a:r>
              <a:rPr lang="fr-FR" sz="2400" b="1" i="1" dirty="0" smtClean="0"/>
              <a:t>Comment envisager le travail d’écriture sur l’année scolaire ? Comment faire évoluer le travail de réécriture ?</a:t>
            </a:r>
            <a:endParaRPr lang="fr-FR" sz="2400" dirty="0" smtClean="0"/>
          </a:p>
          <a:p>
            <a:pPr lvl="0"/>
            <a:r>
              <a:rPr lang="fr-FR" sz="2400" b="1" dirty="0" smtClean="0"/>
              <a:t>4 périodes</a:t>
            </a:r>
            <a:r>
              <a:rPr lang="fr-FR" sz="2400" dirty="0" smtClean="0"/>
              <a:t> : sept, </a:t>
            </a:r>
            <a:r>
              <a:rPr lang="fr-FR" sz="2400" dirty="0" err="1" smtClean="0"/>
              <a:t>nov</a:t>
            </a:r>
            <a:r>
              <a:rPr lang="fr-FR" sz="2400" dirty="0" smtClean="0"/>
              <a:t>, </a:t>
            </a:r>
            <a:r>
              <a:rPr lang="fr-FR" sz="2400" dirty="0" err="1" smtClean="0"/>
              <a:t>janv</a:t>
            </a:r>
            <a:r>
              <a:rPr lang="fr-FR" sz="2400" dirty="0" smtClean="0"/>
              <a:t> et mars : 4 brouillons = 4 niveaux d’exigences différents = 4 méthodologies différentes.</a:t>
            </a:r>
          </a:p>
          <a:p>
            <a:pPr lvl="0"/>
            <a:r>
              <a:rPr lang="fr-FR" sz="2400" b="1" dirty="0" smtClean="0"/>
              <a:t>Sept</a:t>
            </a:r>
            <a:r>
              <a:rPr lang="fr-FR" sz="2400" dirty="0" smtClean="0"/>
              <a:t> : 2 quatrains rimés.</a:t>
            </a:r>
          </a:p>
          <a:p>
            <a:r>
              <a:rPr lang="fr-FR" sz="2400" i="1" dirty="0" smtClean="0"/>
              <a:t>Le professeur corrige toutes les erreurs orthographiques ; le but est de libérer l’imaginaire.</a:t>
            </a:r>
            <a:r>
              <a:rPr lang="fr-FR" sz="2400" dirty="0" smtClean="0"/>
              <a:t> </a:t>
            </a:r>
          </a:p>
          <a:p>
            <a:r>
              <a:rPr lang="fr-FR" sz="2400" dirty="0" smtClean="0"/>
              <a:t>Réécriture en respectant les corrections apportées. </a:t>
            </a:r>
          </a:p>
          <a:p>
            <a:r>
              <a:rPr lang="fr-FR" sz="2400" i="1" dirty="0" smtClean="0"/>
              <a:t>L’objectif est de copier sans erreur.</a:t>
            </a:r>
            <a:endParaRPr lang="fr-FR" sz="2400" dirty="0" smtClean="0"/>
          </a:p>
          <a:p>
            <a:endParaRPr lang="fr-FR" sz="2400" i="1" dirty="0" smtClean="0"/>
          </a:p>
          <a:p>
            <a:endParaRPr lang="fr-FR"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r>
              <a:rPr lang="fr-FR" dirty="0" smtClean="0"/>
              <a:t>Des écrits….</a:t>
            </a:r>
            <a:endParaRPr lang="fr-FR" dirty="0"/>
          </a:p>
        </p:txBody>
      </p:sp>
      <p:sp>
        <p:nvSpPr>
          <p:cNvPr id="3" name="Espace réservé du contenu 2"/>
          <p:cNvSpPr>
            <a:spLocks noGrp="1"/>
          </p:cNvSpPr>
          <p:nvPr>
            <p:ph sz="quarter" idx="1"/>
          </p:nvPr>
        </p:nvSpPr>
        <p:spPr>
          <a:xfrm>
            <a:off x="611560" y="1385392"/>
            <a:ext cx="8229600" cy="5472608"/>
          </a:xfrm>
        </p:spPr>
        <p:txBody>
          <a:bodyPr>
            <a:noAutofit/>
          </a:bodyPr>
          <a:lstStyle/>
          <a:p>
            <a:pPr algn="ctr">
              <a:buNone/>
            </a:pPr>
            <a:r>
              <a:rPr lang="fr-FR" sz="2400" b="1" dirty="0" smtClean="0"/>
              <a:t>Des écrits de travail</a:t>
            </a:r>
          </a:p>
          <a:p>
            <a:r>
              <a:rPr lang="fr-FR" sz="2400" dirty="0" smtClean="0"/>
              <a:t>Ils peuvent servir à </a:t>
            </a:r>
            <a:r>
              <a:rPr lang="fr-FR" sz="2400" b="1" dirty="0" smtClean="0"/>
              <a:t>lister, à relever, à reformuler, à articuler, à hiérarchiser, à classer, à mettre en relation</a:t>
            </a:r>
            <a:r>
              <a:rPr lang="fr-FR" sz="2400" dirty="0" smtClean="0"/>
              <a:t> des données, des faits, des idées.</a:t>
            </a:r>
            <a:r>
              <a:rPr lang="fr-FR" sz="2400" b="1" dirty="0" smtClean="0"/>
              <a:t> </a:t>
            </a:r>
          </a:p>
          <a:p>
            <a:pPr>
              <a:buNone/>
            </a:pPr>
            <a:endParaRPr lang="fr-FR" sz="2400" b="1" dirty="0" smtClean="0"/>
          </a:p>
          <a:p>
            <a:pPr algn="ctr">
              <a:buNone/>
            </a:pPr>
            <a:r>
              <a:rPr lang="fr-FR" sz="2400" b="1" dirty="0" smtClean="0"/>
              <a:t>Des écrits pour apprendre</a:t>
            </a:r>
            <a:endParaRPr lang="fr-FR" sz="2400" dirty="0" smtClean="0"/>
          </a:p>
          <a:p>
            <a:r>
              <a:rPr lang="fr-FR" sz="2400" dirty="0" smtClean="0"/>
              <a:t>Ces écrits servent certaines phases de l’apprentissage : les </a:t>
            </a:r>
            <a:r>
              <a:rPr lang="fr-FR" sz="2400" b="1" dirty="0" smtClean="0"/>
              <a:t>conclusions provisoires, les reformulations intermédiaires </a:t>
            </a:r>
            <a:r>
              <a:rPr lang="fr-FR" sz="2400" dirty="0" smtClean="0"/>
              <a:t>en phase de structuration. </a:t>
            </a:r>
          </a:p>
          <a:p>
            <a:r>
              <a:rPr lang="fr-FR" sz="2400" dirty="0" smtClean="0"/>
              <a:t>Ils permettent d’</a:t>
            </a:r>
            <a:r>
              <a:rPr lang="fr-FR" sz="2400" b="1" dirty="0" smtClean="0"/>
              <a:t>automatiser les gestes graphiques ou la maitrise du clavier et de prendre conscience de la fonction de l’écriture</a:t>
            </a:r>
            <a:r>
              <a:rPr lang="fr-FR" sz="2400" dirty="0" smtClean="0"/>
              <a:t>.</a:t>
            </a:r>
            <a:r>
              <a:rPr lang="fr-FR" sz="2400" b="1" dirty="0" smtClean="0"/>
              <a:t> </a:t>
            </a:r>
            <a:endParaRPr lang="fr-FR" sz="2400" dirty="0" smtClean="0"/>
          </a:p>
          <a:p>
            <a:endParaRPr lang="fr-FR" sz="2400" dirty="0" smtClean="0"/>
          </a:p>
          <a:p>
            <a:endParaRPr lang="fr-FR" sz="2400" b="1"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52736"/>
          </a:xfrm>
        </p:spPr>
        <p:txBody>
          <a:bodyPr/>
          <a:lstStyle/>
          <a:p>
            <a:r>
              <a:rPr lang="fr-FR" dirty="0" smtClean="0"/>
              <a:t>Ex de projet d’écriture  filée</a:t>
            </a:r>
            <a:endParaRPr lang="fr-FR" dirty="0"/>
          </a:p>
        </p:txBody>
      </p:sp>
      <p:sp>
        <p:nvSpPr>
          <p:cNvPr id="3" name="Espace réservé du contenu 2"/>
          <p:cNvSpPr>
            <a:spLocks noGrp="1"/>
          </p:cNvSpPr>
          <p:nvPr>
            <p:ph sz="quarter" idx="1"/>
          </p:nvPr>
        </p:nvSpPr>
        <p:spPr>
          <a:xfrm>
            <a:off x="457200" y="836712"/>
            <a:ext cx="8229600" cy="6021288"/>
          </a:xfrm>
        </p:spPr>
        <p:txBody>
          <a:bodyPr>
            <a:noAutofit/>
          </a:bodyPr>
          <a:lstStyle/>
          <a:p>
            <a:pPr lvl="0"/>
            <a:endParaRPr lang="fr-FR" sz="2400" dirty="0" smtClean="0"/>
          </a:p>
          <a:p>
            <a:pPr lvl="0">
              <a:buNone/>
            </a:pPr>
            <a:endParaRPr lang="fr-FR" sz="2400" dirty="0" smtClean="0"/>
          </a:p>
          <a:p>
            <a:pPr lvl="0"/>
            <a:r>
              <a:rPr lang="fr-FR" sz="2400" b="1" dirty="0" err="1" smtClean="0"/>
              <a:t>Nov</a:t>
            </a:r>
            <a:r>
              <a:rPr lang="fr-FR" sz="2400" dirty="0" smtClean="0"/>
              <a:t> : écriture individuelle en classe de 2 quatrains et relecture par ilot avec un début de vigilance orthographique.</a:t>
            </a:r>
          </a:p>
          <a:p>
            <a:r>
              <a:rPr lang="fr-FR" sz="2400" i="1" dirty="0" smtClean="0"/>
              <a:t>Le professeur attire l’attention sur l’utilisation du lexique relevé, étudié en lecture, en SVT et en AP.</a:t>
            </a:r>
            <a:endParaRPr lang="fr-FR" sz="2400" dirty="0" smtClean="0"/>
          </a:p>
          <a:p>
            <a:r>
              <a:rPr lang="fr-FR" sz="2400" dirty="0" smtClean="0"/>
              <a:t>Réécriture en associant les 2 saisons, en liant les 4 quatrains.</a:t>
            </a:r>
          </a:p>
          <a:p>
            <a:r>
              <a:rPr lang="fr-FR" sz="2400" i="1" dirty="0" smtClean="0"/>
              <a:t>Le professeur corrige l’orthographe.</a:t>
            </a:r>
            <a:endParaRPr lang="fr-FR" sz="2400" dirty="0" smtClean="0"/>
          </a:p>
          <a:p>
            <a:endParaRPr lang="fr-FR"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Ex de projet d’écriture filée</a:t>
            </a:r>
            <a:endParaRPr lang="fr-FR" sz="3600" dirty="0"/>
          </a:p>
        </p:txBody>
      </p:sp>
      <p:sp>
        <p:nvSpPr>
          <p:cNvPr id="3" name="Espace réservé du contenu 2"/>
          <p:cNvSpPr>
            <a:spLocks noGrp="1"/>
          </p:cNvSpPr>
          <p:nvPr>
            <p:ph sz="quarter" idx="1"/>
          </p:nvPr>
        </p:nvSpPr>
        <p:spPr/>
        <p:txBody>
          <a:bodyPr>
            <a:normAutofit/>
          </a:bodyPr>
          <a:lstStyle/>
          <a:p>
            <a:pPr lvl="0"/>
            <a:r>
              <a:rPr lang="fr-FR" sz="2400" b="1" dirty="0" err="1" smtClean="0"/>
              <a:t>Janv</a:t>
            </a:r>
            <a:r>
              <a:rPr lang="fr-FR" sz="2400" dirty="0" smtClean="0"/>
              <a:t> : écriture de 2 quatrains à la maison en autonomie.</a:t>
            </a:r>
          </a:p>
          <a:p>
            <a:pPr lvl="0">
              <a:buNone/>
            </a:pPr>
            <a:endParaRPr lang="fr-FR" sz="2400" dirty="0" smtClean="0"/>
          </a:p>
          <a:p>
            <a:r>
              <a:rPr lang="fr-FR" sz="2400" i="1" dirty="0" smtClean="0"/>
              <a:t>Le professeur souligne les erreurs orthographiques et les « maladresses ».</a:t>
            </a:r>
          </a:p>
          <a:p>
            <a:pPr>
              <a:buNone/>
            </a:pPr>
            <a:endParaRPr lang="fr-FR" sz="2400" dirty="0" smtClean="0"/>
          </a:p>
          <a:p>
            <a:r>
              <a:rPr lang="fr-FR" sz="2400" dirty="0" smtClean="0"/>
              <a:t>La lecture de textes littéraires est postérieure à l’écriture.</a:t>
            </a:r>
          </a:p>
          <a:p>
            <a:pPr>
              <a:buNone/>
            </a:pPr>
            <a:endParaRPr lang="fr-FR" sz="2400" dirty="0" smtClean="0"/>
          </a:p>
          <a:p>
            <a:r>
              <a:rPr lang="fr-FR" sz="2400" dirty="0" smtClean="0"/>
              <a:t>Réécriture en associant les 6 strophes ; lecture à haute voix pour travailler sur le rythme, les sonorités en ilot.</a:t>
            </a:r>
          </a:p>
          <a:p>
            <a:endParaRPr lang="fr-F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Ex de projet d’écriture  filée</a:t>
            </a:r>
            <a:endParaRPr lang="fr-FR" sz="3600" dirty="0"/>
          </a:p>
        </p:txBody>
      </p:sp>
      <p:sp>
        <p:nvSpPr>
          <p:cNvPr id="3" name="Espace réservé du contenu 2"/>
          <p:cNvSpPr>
            <a:spLocks noGrp="1"/>
          </p:cNvSpPr>
          <p:nvPr>
            <p:ph sz="quarter" idx="1"/>
          </p:nvPr>
        </p:nvSpPr>
        <p:spPr/>
        <p:txBody>
          <a:bodyPr>
            <a:noAutofit/>
          </a:bodyPr>
          <a:lstStyle/>
          <a:p>
            <a:r>
              <a:rPr lang="fr-FR" sz="2400" b="1" dirty="0" smtClean="0"/>
              <a:t>Mars</a:t>
            </a:r>
            <a:r>
              <a:rPr lang="fr-FR" sz="2400" dirty="0" smtClean="0"/>
              <a:t> : les 2 derniers quatrains ; relecture en ilot, silencieuse et à haute voix.</a:t>
            </a:r>
          </a:p>
          <a:p>
            <a:r>
              <a:rPr lang="fr-FR" sz="2400" i="1" dirty="0" smtClean="0"/>
              <a:t>Le professeur lit les 8 quatrains, souligne les erreurs orthographiques, commente les répétitions, lourdeurs…., suggère des modifications…</a:t>
            </a:r>
            <a:endParaRPr lang="fr-FR" sz="2400" dirty="0" smtClean="0"/>
          </a:p>
          <a:p>
            <a:r>
              <a:rPr lang="fr-FR" sz="2400" dirty="0" smtClean="0"/>
              <a:t>Réécriture des 8 strophes individuellement et collectivement en ilot ; insistance sur le rythme, les sonorités (vers l’oral).</a:t>
            </a:r>
          </a:p>
          <a:p>
            <a:r>
              <a:rPr lang="fr-FR" sz="2400" dirty="0" smtClean="0"/>
              <a:t>Mise au propre.</a:t>
            </a:r>
          </a:p>
          <a:p>
            <a:pPr lvl="0"/>
            <a:r>
              <a:rPr lang="fr-FR" sz="2400" dirty="0" smtClean="0"/>
              <a:t>Mise en voix, « entrainement » en classe avant la présentation de fin d’année. </a:t>
            </a:r>
          </a:p>
          <a:p>
            <a:pPr>
              <a:buNone/>
            </a:pPr>
            <a:r>
              <a:rPr lang="fr-FR" sz="2400" dirty="0" smtClean="0"/>
              <a:t> </a:t>
            </a:r>
          </a:p>
          <a:p>
            <a:endParaRPr lang="fr-FR" sz="2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778098"/>
          </a:xfrm>
        </p:spPr>
        <p:txBody>
          <a:bodyPr>
            <a:normAutofit/>
          </a:bodyPr>
          <a:lstStyle/>
          <a:p>
            <a:r>
              <a:rPr lang="fr-FR" sz="3600" dirty="0" smtClean="0"/>
              <a:t>Bilan </a:t>
            </a:r>
            <a:endParaRPr lang="fr-FR" sz="3600" dirty="0"/>
          </a:p>
        </p:txBody>
      </p:sp>
      <p:sp>
        <p:nvSpPr>
          <p:cNvPr id="3" name="Espace réservé du contenu 2"/>
          <p:cNvSpPr>
            <a:spLocks noGrp="1"/>
          </p:cNvSpPr>
          <p:nvPr>
            <p:ph sz="quarter" idx="1"/>
          </p:nvPr>
        </p:nvSpPr>
        <p:spPr>
          <a:xfrm>
            <a:off x="457200" y="1268760"/>
            <a:ext cx="8229600" cy="5040600"/>
          </a:xfrm>
        </p:spPr>
        <p:txBody>
          <a:bodyPr>
            <a:noAutofit/>
          </a:bodyPr>
          <a:lstStyle/>
          <a:p>
            <a:endParaRPr lang="fr-FR" sz="2400" b="1" dirty="0" smtClean="0"/>
          </a:p>
          <a:p>
            <a:r>
              <a:rPr lang="fr-FR" sz="2400" b="1" dirty="0" smtClean="0"/>
              <a:t>La lecture pour l’écriture ; l’écriture et la langue pour l’oral en public.</a:t>
            </a:r>
          </a:p>
          <a:p>
            <a:r>
              <a:rPr lang="fr-FR" sz="2400" b="1" dirty="0" smtClean="0"/>
              <a:t>Le projet d’écriture s’enrichit tout au long de l’année </a:t>
            </a:r>
            <a:r>
              <a:rPr lang="fr-FR" sz="2400" dirty="0" smtClean="0"/>
              <a:t>par les lectures, le travail interdisciplinaire (sorties sur le terrain en SVT), la complémentarité des œuvres vues en AP et entendues en éducation musicale.</a:t>
            </a:r>
          </a:p>
          <a:p>
            <a:r>
              <a:rPr lang="fr-FR" sz="2400" b="1" dirty="0" smtClean="0"/>
              <a:t> Les brouillons se modifient </a:t>
            </a:r>
            <a:r>
              <a:rPr lang="fr-FR" sz="2400" dirty="0" smtClean="0"/>
              <a:t>car les élèves évoluent quant à leur imaginaire et quant à leurs connaissances linguistiques.</a:t>
            </a:r>
          </a:p>
          <a:p>
            <a:r>
              <a:rPr lang="fr-FR" sz="2400" b="1" dirty="0" smtClean="0"/>
              <a:t>La motivation est maintenue </a:t>
            </a:r>
            <a:r>
              <a:rPr lang="fr-FR" sz="2400" dirty="0" smtClean="0"/>
              <a:t>par le désir de montrer les « acquis » de l’année de 6è. </a:t>
            </a:r>
          </a:p>
          <a:p>
            <a:endParaRPr lang="fr-FR" sz="2400" dirty="0" smtClean="0"/>
          </a:p>
          <a:p>
            <a:endParaRPr lang="fr-FR"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922114"/>
          </a:xfrm>
        </p:spPr>
        <p:txBody>
          <a:bodyPr>
            <a:noAutofit/>
          </a:bodyPr>
          <a:lstStyle/>
          <a:p>
            <a:pPr algn="l"/>
            <a:r>
              <a:rPr lang="fr-FR" sz="3600" dirty="0" smtClean="0"/>
              <a:t>Attendus de fin de cycle : écriture</a:t>
            </a:r>
            <a:endParaRPr lang="fr-FR" sz="3600" dirty="0"/>
          </a:p>
        </p:txBody>
      </p:sp>
      <p:sp>
        <p:nvSpPr>
          <p:cNvPr id="3" name="Espace réservé du contenu 2"/>
          <p:cNvSpPr>
            <a:spLocks noGrp="1"/>
          </p:cNvSpPr>
          <p:nvPr>
            <p:ph sz="quarter" idx="1"/>
          </p:nvPr>
        </p:nvSpPr>
        <p:spPr>
          <a:xfrm>
            <a:off x="251520" y="1268760"/>
            <a:ext cx="8712968" cy="5256584"/>
          </a:xfrm>
        </p:spPr>
        <p:txBody>
          <a:bodyPr>
            <a:normAutofit fontScale="92500"/>
          </a:bodyPr>
          <a:lstStyle/>
          <a:p>
            <a:r>
              <a:rPr lang="fr-FR" sz="2600" b="1" dirty="0" smtClean="0"/>
              <a:t>Après révision</a:t>
            </a:r>
            <a:r>
              <a:rPr lang="fr-FR" sz="2600" dirty="0" smtClean="0"/>
              <a:t>, obtenir un texte organisé et cohérent, à la  graphie lisible et respectant les régularités orthographiques étudiées. </a:t>
            </a:r>
          </a:p>
          <a:p>
            <a:r>
              <a:rPr lang="fr-FR" sz="2600" dirty="0" smtClean="0"/>
              <a:t>Repères de progressivité :</a:t>
            </a:r>
          </a:p>
          <a:p>
            <a:r>
              <a:rPr lang="fr-FR" sz="2600" b="1" dirty="0" smtClean="0"/>
              <a:t>L’écriture trouve place tout au long de la séquence</a:t>
            </a:r>
            <a:r>
              <a:rPr lang="fr-FR" sz="2600" dirty="0" smtClean="0"/>
              <a:t>, précédant, accompagnant et suivant la lecture des </a:t>
            </a:r>
            <a:r>
              <a:rPr lang="fr-FR" sz="2600" dirty="0" err="1" smtClean="0"/>
              <a:t>oeuvres</a:t>
            </a:r>
            <a:r>
              <a:rPr lang="fr-FR" sz="2600" dirty="0" smtClean="0"/>
              <a:t> littéraires étudiées, en interaction avec </a:t>
            </a:r>
            <a:r>
              <a:rPr lang="fr-FR" sz="2600" b="1" dirty="0" smtClean="0"/>
              <a:t>les textes qui peuvent être aussi bien des réponses à des problèmes d’écriture que des modèles à imiter. </a:t>
            </a:r>
          </a:p>
          <a:p>
            <a:r>
              <a:rPr lang="fr-FR" sz="2600" dirty="0" smtClean="0"/>
              <a:t> </a:t>
            </a:r>
            <a:r>
              <a:rPr lang="fr-FR" sz="2600" b="1" dirty="0" smtClean="0"/>
              <a:t>Tous les écrits produits ne donnent pas lieu à correction systématique</a:t>
            </a:r>
            <a:r>
              <a:rPr lang="fr-FR" sz="2600" dirty="0" smtClean="0"/>
              <a:t> et l’accent doit être mis sur une autonomie accrue des élèves dans la révision de leurs écrits. </a:t>
            </a:r>
          </a:p>
          <a:p>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8435280" cy="720080"/>
          </a:xfrm>
        </p:spPr>
        <p:txBody>
          <a:bodyPr>
            <a:normAutofit fontScale="90000"/>
          </a:bodyPr>
          <a:lstStyle/>
          <a:p>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4000" dirty="0" smtClean="0"/>
              <a:t>Connaissances et compétences associées</a:t>
            </a:r>
            <a:endParaRPr lang="fr-FR" sz="4000" dirty="0"/>
          </a:p>
        </p:txBody>
      </p:sp>
      <p:sp>
        <p:nvSpPr>
          <p:cNvPr id="3" name="Espace réservé du contenu 2"/>
          <p:cNvSpPr>
            <a:spLocks noGrp="1"/>
          </p:cNvSpPr>
          <p:nvPr>
            <p:ph sz="quarter" idx="1"/>
          </p:nvPr>
        </p:nvSpPr>
        <p:spPr>
          <a:xfrm>
            <a:off x="323528" y="1412776"/>
            <a:ext cx="8640960" cy="4968552"/>
          </a:xfrm>
        </p:spPr>
        <p:txBody>
          <a:bodyPr>
            <a:normAutofit fontScale="77500" lnSpcReduction="20000"/>
          </a:bodyPr>
          <a:lstStyle/>
          <a:p>
            <a:endParaRPr lang="fr-FR" b="1" dirty="0" smtClean="0"/>
          </a:p>
          <a:p>
            <a:r>
              <a:rPr lang="fr-FR" b="1" dirty="0" smtClean="0"/>
              <a:t> Produire des écrits variés en s’appropriant les différentes dimensions de l’activité d’écriture </a:t>
            </a:r>
            <a:endParaRPr lang="fr-FR" dirty="0" smtClean="0"/>
          </a:p>
          <a:p>
            <a:r>
              <a:rPr lang="fr-FR" dirty="0" smtClean="0"/>
              <a:t> Connaissance des caractéristiques principales des différents genres d’écrits à produire. </a:t>
            </a:r>
          </a:p>
          <a:p>
            <a:r>
              <a:rPr lang="fr-FR" dirty="0" smtClean="0"/>
              <a:t>Construction d’une </a:t>
            </a:r>
            <a:r>
              <a:rPr lang="fr-FR" b="1" dirty="0" smtClean="0"/>
              <a:t>posture d’auteur</a:t>
            </a:r>
            <a:r>
              <a:rPr lang="fr-FR" dirty="0" smtClean="0"/>
              <a:t>. </a:t>
            </a:r>
          </a:p>
          <a:p>
            <a:r>
              <a:rPr lang="fr-FR" b="1" dirty="0" smtClean="0"/>
              <a:t>Mise en </a:t>
            </a:r>
            <a:r>
              <a:rPr lang="fr-FR" b="1" dirty="0" err="1" smtClean="0"/>
              <a:t>oeuvre</a:t>
            </a:r>
            <a:r>
              <a:rPr lang="fr-FR" b="1" dirty="0" smtClean="0"/>
              <a:t> (guidée, puis autonome) d’une démarche de production de textes</a:t>
            </a:r>
            <a:r>
              <a:rPr lang="fr-FR" dirty="0" smtClean="0"/>
              <a:t> : convoquer un univers de référence, un matériau linguistique, trouver et organiser des idées, élaborer des phrases, les enchainer avec cohérence, élaborer des paragraphes ou d’autres formes d’organisation textuelles. </a:t>
            </a:r>
          </a:p>
          <a:p>
            <a:r>
              <a:rPr lang="fr-FR" dirty="0" smtClean="0"/>
              <a:t>Pratique du </a:t>
            </a:r>
            <a:r>
              <a:rPr lang="fr-FR" b="1" dirty="0" smtClean="0"/>
              <a:t>« brouillon » ou d’écrits de travail</a:t>
            </a:r>
            <a:r>
              <a:rPr lang="fr-FR" dirty="0" smtClean="0"/>
              <a:t>. </a:t>
            </a:r>
          </a:p>
          <a:p>
            <a:r>
              <a:rPr lang="fr-FR" dirty="0" smtClean="0"/>
              <a:t>Connaissances sur la langue (mémoire orthographique des mots, règles d’accord, ponctuation, organisateurs du discours…). </a:t>
            </a:r>
          </a:p>
          <a:p>
            <a:r>
              <a:rPr lang="fr-FR" dirty="0" smtClean="0"/>
              <a:t>Mobilisation des outils liés à l’étude de la langue à disposition dans la classe. </a:t>
            </a:r>
          </a:p>
          <a:p>
            <a:endParaRPr lang="fr-FR" dirty="0" smtClean="0"/>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01752" y="1527048"/>
            <a:ext cx="8503920" cy="4782272"/>
          </a:xfrm>
        </p:spPr>
        <p:txBody>
          <a:bodyPr>
            <a:normAutofit fontScale="92500" lnSpcReduction="20000"/>
          </a:bodyPr>
          <a:lstStyle/>
          <a:p>
            <a:r>
              <a:rPr lang="fr-FR" sz="2600" b="1" dirty="0" smtClean="0"/>
              <a:t>Réécrire à partir de nouvelles consignes ou faire évoluer son texte </a:t>
            </a:r>
            <a:endParaRPr lang="fr-FR" sz="2600" dirty="0" smtClean="0"/>
          </a:p>
          <a:p>
            <a:r>
              <a:rPr lang="fr-FR" sz="2600" dirty="0" smtClean="0"/>
              <a:t> Conception de l’écriture comme </a:t>
            </a:r>
            <a:r>
              <a:rPr lang="fr-FR" sz="2600" b="1" dirty="0" smtClean="0"/>
              <a:t>un processus inscrit dans la durée. </a:t>
            </a:r>
          </a:p>
          <a:p>
            <a:r>
              <a:rPr lang="fr-FR" sz="2600" dirty="0" smtClean="0"/>
              <a:t> </a:t>
            </a:r>
            <a:r>
              <a:rPr lang="fr-FR" sz="2600" b="1" dirty="0" smtClean="0"/>
              <a:t>Mise à distance </a:t>
            </a:r>
            <a:r>
              <a:rPr lang="fr-FR" sz="2600" dirty="0" smtClean="0"/>
              <a:t>de son texte pour l’évaluer. </a:t>
            </a:r>
          </a:p>
          <a:p>
            <a:r>
              <a:rPr lang="fr-FR" sz="2600" dirty="0" smtClean="0"/>
              <a:t> Expérimentation de nouvelles consignes d’écriture. </a:t>
            </a:r>
          </a:p>
          <a:p>
            <a:r>
              <a:rPr lang="fr-FR" sz="2600" dirty="0" smtClean="0"/>
              <a:t> Enrichissement, recherche de formulations plus adéquates.</a:t>
            </a:r>
          </a:p>
          <a:p>
            <a:pPr>
              <a:buNone/>
            </a:pPr>
            <a:endParaRPr lang="fr-FR" sz="2600" dirty="0" smtClean="0"/>
          </a:p>
          <a:p>
            <a:r>
              <a:rPr lang="fr-FR" sz="2600" b="1" dirty="0" smtClean="0"/>
              <a:t>Prendre en compte les normes de l’écrit pour formuler, transcrire et réviser </a:t>
            </a:r>
          </a:p>
          <a:p>
            <a:r>
              <a:rPr lang="fr-FR" sz="2600" b="1" dirty="0" smtClean="0"/>
              <a:t>En lien avec la lecture, prise de conscience des éléments qui assurent la cohérence du texte </a:t>
            </a:r>
            <a:r>
              <a:rPr lang="fr-FR" sz="2600" dirty="0" smtClean="0"/>
              <a:t>(connecteurs logiques, temporels, reprises anaphoriques, temps verbaux) pour repérer des dysfonctionnements. </a:t>
            </a:r>
          </a:p>
          <a:p>
            <a:pPr>
              <a:buNone/>
            </a:pPr>
            <a:endParaRPr lang="fr-F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202034"/>
          </a:xfrm>
        </p:spPr>
        <p:txBody>
          <a:bodyPr>
            <a:normAutofit fontScale="90000"/>
          </a:bodyPr>
          <a:lstStyle/>
          <a:p>
            <a:endParaRPr lang="fr-FR" dirty="0"/>
          </a:p>
        </p:txBody>
      </p:sp>
      <p:sp>
        <p:nvSpPr>
          <p:cNvPr id="3" name="Espace réservé du contenu 2"/>
          <p:cNvSpPr>
            <a:spLocks noGrp="1"/>
          </p:cNvSpPr>
          <p:nvPr>
            <p:ph sz="quarter" idx="1"/>
          </p:nvPr>
        </p:nvSpPr>
        <p:spPr>
          <a:xfrm>
            <a:off x="251520" y="1268760"/>
            <a:ext cx="8640960" cy="5400600"/>
          </a:xfrm>
        </p:spPr>
        <p:txBody>
          <a:bodyPr>
            <a:normAutofit fontScale="92500" lnSpcReduction="20000"/>
          </a:bodyPr>
          <a:lstStyle/>
          <a:p>
            <a:pPr>
              <a:buNone/>
            </a:pPr>
            <a:endParaRPr lang="fr-FR" sz="2400" dirty="0" smtClean="0"/>
          </a:p>
          <a:p>
            <a:r>
              <a:rPr lang="fr-FR" sz="2400" b="1" dirty="0" smtClean="0"/>
              <a:t>En lien avec la lecture et l’étude de la langue</a:t>
            </a:r>
            <a:r>
              <a:rPr lang="fr-FR" sz="2400" dirty="0" smtClean="0"/>
              <a:t>, mobilisation des connaissances portant sur la ponctuation (utilité, usage, participation au sens du texte) et sur la syntaxe (la phrase comme unité de sens). </a:t>
            </a:r>
          </a:p>
          <a:p>
            <a:r>
              <a:rPr lang="fr-FR" sz="2400" dirty="0" smtClean="0"/>
              <a:t>Prise en compte de la notion de paragraphe et des formes </a:t>
            </a:r>
            <a:r>
              <a:rPr lang="fr-FR" sz="2400" b="1" dirty="0" smtClean="0"/>
              <a:t>d’organisation du texte </a:t>
            </a:r>
            <a:r>
              <a:rPr lang="fr-FR" sz="2400" dirty="0" smtClean="0"/>
              <a:t>propres aux différents genres et types d’écrits. </a:t>
            </a:r>
          </a:p>
          <a:p>
            <a:pPr>
              <a:buNone/>
            </a:pPr>
            <a:endParaRPr lang="fr-FR" sz="2400" dirty="0" smtClean="0"/>
          </a:p>
          <a:p>
            <a:r>
              <a:rPr lang="fr-FR" sz="2400" dirty="0" smtClean="0"/>
              <a:t> </a:t>
            </a:r>
            <a:r>
              <a:rPr lang="fr-FR" sz="2400" b="1" dirty="0" smtClean="0"/>
              <a:t>En lien avec l’étude de la langue, mobilisation des connaissances portant sur l’orthographe grammaticale</a:t>
            </a:r>
            <a:r>
              <a:rPr lang="fr-FR" sz="2400" dirty="0" smtClean="0"/>
              <a:t> : accord du verbe avec le sujet ; morphologie verbale en fonction des temps ; accord du déterminant et de l’adjectif avec le nom ; accord de l’attribut du sujet. </a:t>
            </a:r>
          </a:p>
          <a:p>
            <a:r>
              <a:rPr lang="fr-FR" sz="2400" dirty="0" smtClean="0"/>
              <a:t>Mobilisation des connaissances portant sur </a:t>
            </a:r>
            <a:r>
              <a:rPr lang="fr-FR" sz="2400" b="1" dirty="0" smtClean="0"/>
              <a:t>l’orthographe lexicale </a:t>
            </a:r>
            <a:r>
              <a:rPr lang="fr-FR" sz="2400" dirty="0" smtClean="0"/>
              <a:t>et capacité à vérifier l’orthographe des mots dont on doute avec les outils disponibles dans la classe. </a:t>
            </a:r>
          </a:p>
          <a:p>
            <a:endParaRPr lang="fr-FR"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0"/>
            <a:ext cx="7772400" cy="1417638"/>
          </a:xfrm>
        </p:spPr>
        <p:txBody>
          <a:bodyPr>
            <a:noAutofit/>
          </a:bodyPr>
          <a:lstStyle/>
          <a:p>
            <a:pPr algn="l"/>
            <a:r>
              <a:rPr lang="fr-FR" sz="3600" dirty="0" smtClean="0"/>
              <a:t>Langue : Attendus de fin de cycle :</a:t>
            </a:r>
            <a:r>
              <a:rPr lang="fr-FR" sz="2800" dirty="0" smtClean="0"/>
              <a:t/>
            </a:r>
            <a:br>
              <a:rPr lang="fr-FR" sz="2800" dirty="0" smtClean="0"/>
            </a:br>
            <a:endParaRPr lang="fr-FR" sz="2800" dirty="0"/>
          </a:p>
        </p:txBody>
      </p:sp>
      <p:sp>
        <p:nvSpPr>
          <p:cNvPr id="3" name="Espace réservé du contenu 2"/>
          <p:cNvSpPr>
            <a:spLocks noGrp="1"/>
          </p:cNvSpPr>
          <p:nvPr>
            <p:ph sz="quarter" idx="1"/>
          </p:nvPr>
        </p:nvSpPr>
        <p:spPr/>
        <p:txBody>
          <a:bodyPr>
            <a:normAutofit/>
          </a:bodyPr>
          <a:lstStyle/>
          <a:p>
            <a:r>
              <a:rPr lang="fr-FR" dirty="0" smtClean="0"/>
              <a:t>- </a:t>
            </a:r>
            <a:r>
              <a:rPr lang="fr-FR" sz="2400" dirty="0" smtClean="0"/>
              <a:t>En rédaction de textes dans des contextes variés, </a:t>
            </a:r>
            <a:r>
              <a:rPr lang="fr-FR" sz="2400" b="1" dirty="0" smtClean="0"/>
              <a:t>maitriser les accords dans le groupe nominal </a:t>
            </a:r>
            <a:r>
              <a:rPr lang="fr-FR" sz="2400" dirty="0" smtClean="0"/>
              <a:t>(déterminant, nom, adjectif), entre </a:t>
            </a:r>
            <a:r>
              <a:rPr lang="fr-FR" sz="2400" b="1" dirty="0" smtClean="0"/>
              <a:t>le verbe et son sujet </a:t>
            </a:r>
            <a:r>
              <a:rPr lang="fr-FR" sz="2400" dirty="0" smtClean="0"/>
              <a:t>dans des cas simples (sujet placé avant le verbe et proche de lui, sujet composé d’un groupe nominal comportant au plus un adjectif ou un complément du nom ou sujet composé de deux noms, sujet inversé suivant le verbe) ainsi que </a:t>
            </a:r>
            <a:r>
              <a:rPr lang="fr-FR" sz="2400" b="1" dirty="0" smtClean="0"/>
              <a:t>l’accord de l’attribut avec le sujet</a:t>
            </a:r>
            <a:r>
              <a:rPr lang="fr-FR" sz="2400" dirty="0" smtClean="0"/>
              <a:t>. </a:t>
            </a:r>
          </a:p>
          <a:p>
            <a:pPr>
              <a:buNone/>
            </a:pPr>
            <a:endParaRPr lang="fr-FR" sz="2400" dirty="0" smtClean="0"/>
          </a:p>
          <a:p>
            <a:r>
              <a:rPr lang="fr-FR" sz="2400" b="1" dirty="0" smtClean="0"/>
              <a:t>- Raisonner pour analyser le sens des mots </a:t>
            </a:r>
            <a:r>
              <a:rPr lang="fr-FR" sz="2400" dirty="0" smtClean="0"/>
              <a:t>en contexte et en prenant appui sur la morphologie.</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Autofit/>
          </a:bodyPr>
          <a:lstStyle/>
          <a:p>
            <a:r>
              <a:rPr lang="fr-FR" sz="3600" dirty="0" smtClean="0"/>
              <a:t>Oral :</a:t>
            </a:r>
            <a:endParaRPr lang="fr-FR" sz="3600" dirty="0"/>
          </a:p>
        </p:txBody>
      </p:sp>
      <p:sp>
        <p:nvSpPr>
          <p:cNvPr id="3" name="Espace réservé du contenu 2"/>
          <p:cNvSpPr>
            <a:spLocks noGrp="1"/>
          </p:cNvSpPr>
          <p:nvPr>
            <p:ph sz="quarter" idx="1"/>
          </p:nvPr>
        </p:nvSpPr>
        <p:spPr>
          <a:xfrm>
            <a:off x="395536" y="1484784"/>
            <a:ext cx="8291264" cy="5112568"/>
          </a:xfrm>
        </p:spPr>
        <p:txBody>
          <a:bodyPr>
            <a:normAutofit lnSpcReduction="10000"/>
          </a:bodyPr>
          <a:lstStyle/>
          <a:p>
            <a:r>
              <a:rPr lang="fr-FR" sz="2400" b="1" dirty="0" smtClean="0"/>
              <a:t>Écouter pour comprendre un message oral, un propos, un discours, un texte lu </a:t>
            </a:r>
          </a:p>
          <a:p>
            <a:r>
              <a:rPr lang="fr-FR" sz="2400" dirty="0" smtClean="0"/>
              <a:t> Attention portée aux éléments vocaux et gestuels lors de l’audition d’un texte ou d’un message (segmentation, accentuation, intonation, discrimination entre des sonorités proches…) et repérage de leurs effets. </a:t>
            </a:r>
          </a:p>
          <a:p>
            <a:r>
              <a:rPr lang="fr-FR" sz="2400" dirty="0" smtClean="0"/>
              <a:t>Vigilance critique par rapport au langage écouté. </a:t>
            </a:r>
          </a:p>
          <a:p>
            <a:pPr>
              <a:buNone/>
            </a:pPr>
            <a:endParaRPr lang="fr-FR" sz="2400" dirty="0" smtClean="0"/>
          </a:p>
          <a:p>
            <a:r>
              <a:rPr lang="fr-FR" sz="2400" b="1" dirty="0" smtClean="0"/>
              <a:t>Adopter une attitude critique par rapport au langage produit </a:t>
            </a:r>
            <a:endParaRPr lang="fr-FR" sz="2400" dirty="0" smtClean="0"/>
          </a:p>
          <a:p>
            <a:r>
              <a:rPr lang="fr-FR" sz="2400" dirty="0" smtClean="0"/>
              <a:t>Fonctionnement de la syntaxe de la langue orale (prosodie, juxtaposition, répétitions et ajustements, importance des verbes) et comparaison avec l’écrit. </a:t>
            </a:r>
          </a:p>
          <a:p>
            <a:endParaRPr lang="fr-FR" dirty="0" smtClean="0"/>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r>
              <a:rPr lang="fr-FR" dirty="0" smtClean="0"/>
              <a:t>Des écrits….</a:t>
            </a:r>
            <a:endParaRPr lang="fr-FR" dirty="0"/>
          </a:p>
        </p:txBody>
      </p:sp>
      <p:sp>
        <p:nvSpPr>
          <p:cNvPr id="3" name="Espace réservé du contenu 2"/>
          <p:cNvSpPr>
            <a:spLocks noGrp="1"/>
          </p:cNvSpPr>
          <p:nvPr>
            <p:ph sz="quarter" idx="1"/>
          </p:nvPr>
        </p:nvSpPr>
        <p:spPr>
          <a:xfrm>
            <a:off x="457200" y="1124744"/>
            <a:ext cx="8229600" cy="5472608"/>
          </a:xfrm>
        </p:spPr>
        <p:txBody>
          <a:bodyPr>
            <a:noAutofit/>
          </a:bodyPr>
          <a:lstStyle/>
          <a:p>
            <a:pPr algn="ctr">
              <a:buNone/>
            </a:pPr>
            <a:endParaRPr lang="fr-FR" sz="2400" b="1" dirty="0" smtClean="0"/>
          </a:p>
          <a:p>
            <a:pPr algn="ctr">
              <a:buNone/>
            </a:pPr>
            <a:r>
              <a:rPr lang="fr-FR" sz="2400" b="1" dirty="0" smtClean="0"/>
              <a:t>Des écrits pour réfléchir</a:t>
            </a:r>
          </a:p>
          <a:p>
            <a:r>
              <a:rPr lang="fr-FR" sz="2400" dirty="0" smtClean="0"/>
              <a:t> Lors d’un écrit préparatoire à un débat d’interprétation en littérature.</a:t>
            </a:r>
          </a:p>
          <a:p>
            <a:pPr>
              <a:buNone/>
            </a:pPr>
            <a:endParaRPr lang="fr-FR" sz="2400" dirty="0" smtClean="0"/>
          </a:p>
          <a:p>
            <a:pPr algn="ctr">
              <a:buNone/>
            </a:pPr>
            <a:r>
              <a:rPr lang="fr-FR" sz="2400" b="1" dirty="0" smtClean="0"/>
              <a:t>La spécificité de notre discipline </a:t>
            </a:r>
            <a:r>
              <a:rPr lang="fr-FR" sz="2400" dirty="0" smtClean="0"/>
              <a:t>: </a:t>
            </a:r>
            <a:r>
              <a:rPr lang="fr-FR" sz="2400" b="1" dirty="0" smtClean="0"/>
              <a:t>Des écrits d’invention, pour le plaisir</a:t>
            </a:r>
            <a:r>
              <a:rPr lang="fr-FR" sz="2400" dirty="0" smtClean="0"/>
              <a:t> …</a:t>
            </a:r>
          </a:p>
          <a:p>
            <a:r>
              <a:rPr lang="fr-FR" sz="2400" dirty="0" smtClean="0"/>
              <a:t>L’écriture créative : Certaines contraintes formelles permettent avant tout de </a:t>
            </a:r>
            <a:r>
              <a:rPr lang="fr-FR" sz="2400" b="1" dirty="0" smtClean="0"/>
              <a:t>s’amuser tout en développant l’attention à la langue, en particulier la vigilance orthographique. </a:t>
            </a:r>
          </a:p>
          <a:p>
            <a:r>
              <a:rPr lang="fr-FR" sz="1800" dirty="0" smtClean="0"/>
              <a:t>Les exercices oulipiens sont particulièrement efficaces à ce titre : s’imposer une lettre à l’initiale de chaque nom, adjectif et/ou verbe, composer un acrostiche, chercher des rimes, des rythmes….</a:t>
            </a:r>
          </a:p>
          <a:p>
            <a:endParaRPr lang="fr-FR" sz="2400" dirty="0" smtClean="0"/>
          </a:p>
          <a:p>
            <a:endParaRPr lang="fr-FR" sz="2400" dirty="0" smtClean="0"/>
          </a:p>
          <a:p>
            <a:endParaRPr lang="fr-FR" sz="2400" dirty="0" smtClean="0"/>
          </a:p>
          <a:p>
            <a:endParaRPr lang="fr-FR" sz="1800" dirty="0" smtClean="0"/>
          </a:p>
          <a:p>
            <a:endParaRPr lang="fr-FR" sz="18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202034"/>
          </a:xfrm>
        </p:spPr>
        <p:txBody>
          <a:bodyPr>
            <a:normAutofit fontScale="90000"/>
          </a:bodyPr>
          <a:lstStyle/>
          <a:p>
            <a:endParaRPr lang="fr-FR" dirty="0"/>
          </a:p>
        </p:txBody>
      </p:sp>
      <p:sp>
        <p:nvSpPr>
          <p:cNvPr id="3" name="Espace réservé du contenu 2"/>
          <p:cNvSpPr>
            <a:spLocks noGrp="1"/>
          </p:cNvSpPr>
          <p:nvPr>
            <p:ph sz="quarter" idx="1"/>
          </p:nvPr>
        </p:nvSpPr>
        <p:spPr>
          <a:xfrm>
            <a:off x="251520" y="1340768"/>
            <a:ext cx="8435280" cy="5256584"/>
          </a:xfrm>
        </p:spPr>
        <p:txBody>
          <a:bodyPr>
            <a:normAutofit fontScale="92500" lnSpcReduction="20000"/>
          </a:bodyPr>
          <a:lstStyle/>
          <a:p>
            <a:r>
              <a:rPr lang="fr-FR" b="1" dirty="0" smtClean="0"/>
              <a:t>Parler en prenant en compte son auditoire </a:t>
            </a:r>
          </a:p>
          <a:p>
            <a:r>
              <a:rPr lang="fr-FR" b="1" dirty="0" smtClean="0"/>
              <a:t>− pour oraliser une </a:t>
            </a:r>
            <a:r>
              <a:rPr lang="fr-FR" b="1" dirty="0" err="1" smtClean="0"/>
              <a:t>oeuvre</a:t>
            </a:r>
            <a:r>
              <a:rPr lang="fr-FR" b="1" dirty="0" smtClean="0"/>
              <a:t> de la littérature orale ou écrite ; </a:t>
            </a:r>
          </a:p>
          <a:p>
            <a:r>
              <a:rPr lang="fr-FR" dirty="0" smtClean="0"/>
              <a:t> Mobilisation des </a:t>
            </a:r>
            <a:r>
              <a:rPr lang="fr-FR" b="1" dirty="0" smtClean="0"/>
              <a:t>ressources de la voix et du corps </a:t>
            </a:r>
            <a:r>
              <a:rPr lang="fr-FR" dirty="0" smtClean="0"/>
              <a:t>pour être entendu et compris (clarté de l’articulation, débit, rythme, volume de la voix, ton, accentuation, souffle ; communication non-verbale : regard, posture du corps, gestuelle, mimiques). </a:t>
            </a:r>
          </a:p>
          <a:p>
            <a:r>
              <a:rPr lang="fr-FR" b="1" dirty="0" smtClean="0"/>
              <a:t> Organisation et structuration du propos selon le genre de discours </a:t>
            </a:r>
            <a:r>
              <a:rPr lang="fr-FR" dirty="0" smtClean="0"/>
              <a:t>; mobilisation des formes, des tournures et du lexique appropriés.</a:t>
            </a:r>
          </a:p>
          <a:p>
            <a:r>
              <a:rPr lang="fr-FR" dirty="0" smtClean="0"/>
              <a:t>Techniques de mise en voix. </a:t>
            </a:r>
          </a:p>
          <a:p>
            <a:r>
              <a:rPr lang="fr-FR" dirty="0" smtClean="0"/>
              <a:t> Techniques de mémorisation des textes présentés ou interprétés. </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1430546" y="1240226"/>
            <a:ext cx="2002497" cy="1728164"/>
          </a:xfrm>
          <a:prstGeom prst="ellipse">
            <a:avLst/>
          </a:prstGeom>
          <a:solidFill>
            <a:srgbClr val="FFFFFF"/>
          </a:solidFill>
          <a:ln w="38100" cmpd="sng">
            <a:solidFill>
              <a:srgbClr val="EAD20A"/>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BAA606"/>
                </a:solidFill>
              </a:rPr>
              <a:t>LIRE</a:t>
            </a:r>
          </a:p>
          <a:p>
            <a:pPr algn="ctr"/>
            <a:r>
              <a:rPr lang="fr-FR" i="1" dirty="0" smtClean="0">
                <a:solidFill>
                  <a:srgbClr val="BAA606"/>
                </a:solidFill>
              </a:rPr>
              <a:t>relire</a:t>
            </a:r>
            <a:endParaRPr lang="fr-FR" i="1" dirty="0">
              <a:solidFill>
                <a:srgbClr val="BAA606"/>
              </a:solidFill>
            </a:endParaRPr>
          </a:p>
        </p:txBody>
      </p:sp>
      <p:sp>
        <p:nvSpPr>
          <p:cNvPr id="10" name="Ellipse 9"/>
          <p:cNvSpPr/>
          <p:nvPr/>
        </p:nvSpPr>
        <p:spPr>
          <a:xfrm>
            <a:off x="5754504" y="1240226"/>
            <a:ext cx="2002497" cy="1728164"/>
          </a:xfrm>
          <a:prstGeom prst="ellipse">
            <a:avLst/>
          </a:prstGeom>
          <a:solidFill>
            <a:srgbClr val="FFFFFF"/>
          </a:solidFill>
          <a:ln w="3810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FF6600"/>
                </a:solidFill>
              </a:rPr>
              <a:t>DIRE</a:t>
            </a:r>
          </a:p>
          <a:p>
            <a:pPr algn="ctr"/>
            <a:r>
              <a:rPr lang="fr-FR" i="1" dirty="0" smtClean="0">
                <a:solidFill>
                  <a:srgbClr val="FF6600"/>
                </a:solidFill>
              </a:rPr>
              <a:t>redire</a:t>
            </a:r>
            <a:endParaRPr lang="fr-FR" i="1" dirty="0">
              <a:solidFill>
                <a:srgbClr val="FF6600"/>
              </a:solidFill>
            </a:endParaRPr>
          </a:p>
        </p:txBody>
      </p:sp>
      <p:sp>
        <p:nvSpPr>
          <p:cNvPr id="19" name="Ellipse 18"/>
          <p:cNvSpPr/>
          <p:nvPr/>
        </p:nvSpPr>
        <p:spPr>
          <a:xfrm>
            <a:off x="3433043" y="3901587"/>
            <a:ext cx="2002497" cy="1728164"/>
          </a:xfrm>
          <a:prstGeom prst="ellipse">
            <a:avLst/>
          </a:prstGeom>
          <a:solidFill>
            <a:srgbClr val="FFFFFF"/>
          </a:solidFill>
          <a:ln w="3810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85D3FF"/>
                </a:solidFill>
              </a:rPr>
              <a:t>ECRIRE</a:t>
            </a:r>
          </a:p>
          <a:p>
            <a:pPr algn="ctr"/>
            <a:r>
              <a:rPr lang="fr-FR" i="1" dirty="0" smtClean="0">
                <a:solidFill>
                  <a:srgbClr val="85D3FF"/>
                </a:solidFill>
              </a:rPr>
              <a:t>réécrire</a:t>
            </a:r>
            <a:endParaRPr lang="fr-FR" i="1" dirty="0">
              <a:solidFill>
                <a:srgbClr val="85D3FF"/>
              </a:solidFill>
            </a:endParaRPr>
          </a:p>
        </p:txBody>
      </p:sp>
      <p:cxnSp>
        <p:nvCxnSpPr>
          <p:cNvPr id="21" name="Connecteur droit avec flèche 20"/>
          <p:cNvCxnSpPr/>
          <p:nvPr/>
        </p:nvCxnSpPr>
        <p:spPr>
          <a:xfrm>
            <a:off x="2681054" y="3132598"/>
            <a:ext cx="1020193" cy="818680"/>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p:nvPr/>
        </p:nvCxnSpPr>
        <p:spPr>
          <a:xfrm flipH="1">
            <a:off x="5130046" y="2968390"/>
            <a:ext cx="978554" cy="933197"/>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26" name="Connecteur droit avec flèche 25"/>
          <p:cNvCxnSpPr/>
          <p:nvPr/>
        </p:nvCxnSpPr>
        <p:spPr>
          <a:xfrm flipH="1" flipV="1">
            <a:off x="3049416" y="2968390"/>
            <a:ext cx="1030603" cy="884903"/>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28" name="Connecteur droit avec flèche 27"/>
          <p:cNvCxnSpPr/>
          <p:nvPr/>
        </p:nvCxnSpPr>
        <p:spPr>
          <a:xfrm flipV="1">
            <a:off x="4785016" y="2808706"/>
            <a:ext cx="1080355" cy="957778"/>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sp>
        <p:nvSpPr>
          <p:cNvPr id="30" name="ZoneTexte 29"/>
          <p:cNvSpPr txBox="1"/>
          <p:nvPr/>
        </p:nvSpPr>
        <p:spPr>
          <a:xfrm>
            <a:off x="3502556" y="2406905"/>
            <a:ext cx="1949573" cy="646331"/>
          </a:xfrm>
          <a:prstGeom prst="rect">
            <a:avLst/>
          </a:prstGeom>
          <a:solidFill>
            <a:srgbClr val="FFFFFF"/>
          </a:solidFill>
          <a:ln w="38100" cmpd="sng">
            <a:solidFill>
              <a:srgbClr val="660066"/>
            </a:solidFill>
          </a:ln>
        </p:spPr>
        <p:txBody>
          <a:bodyPr wrap="none" rtlCol="0">
            <a:spAutoFit/>
          </a:bodyPr>
          <a:lstStyle/>
          <a:p>
            <a:pPr algn="ctr"/>
            <a:r>
              <a:rPr lang="fr-FR" dirty="0" smtClean="0">
                <a:solidFill>
                  <a:srgbClr val="660066"/>
                </a:solidFill>
              </a:rPr>
              <a:t>ETUDE</a:t>
            </a:r>
            <a:br>
              <a:rPr lang="fr-FR" dirty="0" smtClean="0">
                <a:solidFill>
                  <a:srgbClr val="660066"/>
                </a:solidFill>
              </a:rPr>
            </a:br>
            <a:r>
              <a:rPr lang="fr-FR" dirty="0" smtClean="0">
                <a:solidFill>
                  <a:srgbClr val="660066"/>
                </a:solidFill>
              </a:rPr>
              <a:t>DE LA LANGUE</a:t>
            </a:r>
            <a:endParaRPr lang="fr-FR" dirty="0">
              <a:solidFill>
                <a:srgbClr val="660066"/>
              </a:solidFill>
            </a:endParaRPr>
          </a:p>
        </p:txBody>
      </p:sp>
      <p:sp>
        <p:nvSpPr>
          <p:cNvPr id="31" name="Rectangle 30"/>
          <p:cNvSpPr/>
          <p:nvPr/>
        </p:nvSpPr>
        <p:spPr>
          <a:xfrm>
            <a:off x="154868" y="1240226"/>
            <a:ext cx="582968" cy="4264513"/>
          </a:xfrm>
          <a:prstGeom prst="rect">
            <a:avLst/>
          </a:prstGeom>
          <a:solidFill>
            <a:srgbClr val="CCFFCC"/>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8000"/>
                </a:solidFill>
              </a:rPr>
              <a:t>P</a:t>
            </a:r>
            <a:br>
              <a:rPr lang="fr-FR" dirty="0" smtClean="0">
                <a:solidFill>
                  <a:srgbClr val="008000"/>
                </a:solidFill>
              </a:rPr>
            </a:br>
            <a:r>
              <a:rPr lang="fr-FR" dirty="0" smtClean="0">
                <a:solidFill>
                  <a:srgbClr val="008000"/>
                </a:solidFill>
              </a:rPr>
              <a:t>R</a:t>
            </a:r>
            <a:br>
              <a:rPr lang="fr-FR" dirty="0" smtClean="0">
                <a:solidFill>
                  <a:srgbClr val="008000"/>
                </a:solidFill>
              </a:rPr>
            </a:br>
            <a:r>
              <a:rPr lang="fr-FR" dirty="0" smtClean="0">
                <a:solidFill>
                  <a:srgbClr val="008000"/>
                </a:solidFill>
              </a:rPr>
              <a:t>O</a:t>
            </a:r>
            <a:br>
              <a:rPr lang="fr-FR" dirty="0" smtClean="0">
                <a:solidFill>
                  <a:srgbClr val="008000"/>
                </a:solidFill>
              </a:rPr>
            </a:br>
            <a:r>
              <a:rPr lang="fr-FR" dirty="0" smtClean="0">
                <a:solidFill>
                  <a:srgbClr val="008000"/>
                </a:solidFill>
              </a:rPr>
              <a:t>D</a:t>
            </a:r>
            <a:br>
              <a:rPr lang="fr-FR" dirty="0" smtClean="0">
                <a:solidFill>
                  <a:srgbClr val="008000"/>
                </a:solidFill>
              </a:rPr>
            </a:br>
            <a:r>
              <a:rPr lang="fr-FR" dirty="0" smtClean="0">
                <a:solidFill>
                  <a:srgbClr val="008000"/>
                </a:solidFill>
              </a:rPr>
              <a:t>U</a:t>
            </a:r>
            <a:br>
              <a:rPr lang="fr-FR" dirty="0" smtClean="0">
                <a:solidFill>
                  <a:srgbClr val="008000"/>
                </a:solidFill>
              </a:rPr>
            </a:br>
            <a:r>
              <a:rPr lang="fr-FR" dirty="0" smtClean="0">
                <a:solidFill>
                  <a:srgbClr val="008000"/>
                </a:solidFill>
              </a:rPr>
              <a:t>C</a:t>
            </a:r>
            <a:br>
              <a:rPr lang="fr-FR" dirty="0" smtClean="0">
                <a:solidFill>
                  <a:srgbClr val="008000"/>
                </a:solidFill>
              </a:rPr>
            </a:br>
            <a:r>
              <a:rPr lang="fr-FR" dirty="0" err="1" smtClean="0">
                <a:solidFill>
                  <a:srgbClr val="008000"/>
                </a:solidFill>
              </a:rPr>
              <a:t>T</a:t>
            </a:r>
            <a:r>
              <a:rPr lang="fr-FR" dirty="0" smtClean="0">
                <a:solidFill>
                  <a:srgbClr val="008000"/>
                </a:solidFill>
              </a:rPr>
              <a:t/>
            </a:r>
            <a:br>
              <a:rPr lang="fr-FR" dirty="0" smtClean="0">
                <a:solidFill>
                  <a:srgbClr val="008000"/>
                </a:solidFill>
              </a:rPr>
            </a:br>
            <a:r>
              <a:rPr lang="fr-FR" dirty="0" smtClean="0">
                <a:solidFill>
                  <a:srgbClr val="008000"/>
                </a:solidFill>
              </a:rPr>
              <a:t>I</a:t>
            </a:r>
            <a:br>
              <a:rPr lang="fr-FR" dirty="0" smtClean="0">
                <a:solidFill>
                  <a:srgbClr val="008000"/>
                </a:solidFill>
              </a:rPr>
            </a:br>
            <a:r>
              <a:rPr lang="fr-FR" dirty="0" smtClean="0">
                <a:solidFill>
                  <a:srgbClr val="008000"/>
                </a:solidFill>
              </a:rPr>
              <a:t>O</a:t>
            </a:r>
            <a:br>
              <a:rPr lang="fr-FR" dirty="0" smtClean="0">
                <a:solidFill>
                  <a:srgbClr val="008000"/>
                </a:solidFill>
              </a:rPr>
            </a:br>
            <a:r>
              <a:rPr lang="fr-FR" dirty="0" smtClean="0">
                <a:solidFill>
                  <a:srgbClr val="008000"/>
                </a:solidFill>
              </a:rPr>
              <a:t>N</a:t>
            </a:r>
            <a:endParaRPr lang="fr-FR" dirty="0">
              <a:solidFill>
                <a:srgbClr val="008000"/>
              </a:solidFill>
            </a:endParaRPr>
          </a:p>
        </p:txBody>
      </p:sp>
      <p:sp>
        <p:nvSpPr>
          <p:cNvPr id="32" name="Rectangle 31"/>
          <p:cNvSpPr/>
          <p:nvPr/>
        </p:nvSpPr>
        <p:spPr>
          <a:xfrm>
            <a:off x="8397224" y="1365238"/>
            <a:ext cx="582968" cy="4264513"/>
          </a:xfrm>
          <a:prstGeom prst="rect">
            <a:avLst/>
          </a:prstGeom>
          <a:solidFill>
            <a:srgbClr val="CCFFCC"/>
          </a:solid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8000"/>
                </a:solidFill>
              </a:rPr>
              <a:t>R</a:t>
            </a:r>
            <a:br>
              <a:rPr lang="fr-FR" dirty="0" smtClean="0">
                <a:solidFill>
                  <a:srgbClr val="008000"/>
                </a:solidFill>
              </a:rPr>
            </a:br>
            <a:r>
              <a:rPr lang="fr-FR" dirty="0" smtClean="0">
                <a:solidFill>
                  <a:srgbClr val="008000"/>
                </a:solidFill>
              </a:rPr>
              <a:t>E</a:t>
            </a:r>
            <a:br>
              <a:rPr lang="fr-FR" dirty="0" smtClean="0">
                <a:solidFill>
                  <a:srgbClr val="008000"/>
                </a:solidFill>
              </a:rPr>
            </a:br>
            <a:r>
              <a:rPr lang="fr-FR" dirty="0" smtClean="0">
                <a:solidFill>
                  <a:srgbClr val="008000"/>
                </a:solidFill>
              </a:rPr>
              <a:t>C</a:t>
            </a:r>
            <a:br>
              <a:rPr lang="fr-FR" dirty="0" smtClean="0">
                <a:solidFill>
                  <a:srgbClr val="008000"/>
                </a:solidFill>
              </a:rPr>
            </a:br>
            <a:r>
              <a:rPr lang="fr-FR" dirty="0" smtClean="0">
                <a:solidFill>
                  <a:srgbClr val="008000"/>
                </a:solidFill>
              </a:rPr>
              <a:t>E</a:t>
            </a:r>
            <a:br>
              <a:rPr lang="fr-FR" dirty="0" smtClean="0">
                <a:solidFill>
                  <a:srgbClr val="008000"/>
                </a:solidFill>
              </a:rPr>
            </a:br>
            <a:r>
              <a:rPr lang="fr-FR" dirty="0" smtClean="0">
                <a:solidFill>
                  <a:srgbClr val="008000"/>
                </a:solidFill>
              </a:rPr>
              <a:t>P</a:t>
            </a:r>
            <a:br>
              <a:rPr lang="fr-FR" dirty="0" smtClean="0">
                <a:solidFill>
                  <a:srgbClr val="008000"/>
                </a:solidFill>
              </a:rPr>
            </a:br>
            <a:r>
              <a:rPr lang="fr-FR" dirty="0" err="1" smtClean="0">
                <a:solidFill>
                  <a:srgbClr val="008000"/>
                </a:solidFill>
              </a:rPr>
              <a:t>T</a:t>
            </a:r>
            <a:r>
              <a:rPr lang="fr-FR" dirty="0" smtClean="0">
                <a:solidFill>
                  <a:srgbClr val="008000"/>
                </a:solidFill>
              </a:rPr>
              <a:t/>
            </a:r>
            <a:br>
              <a:rPr lang="fr-FR" dirty="0" smtClean="0">
                <a:solidFill>
                  <a:srgbClr val="008000"/>
                </a:solidFill>
              </a:rPr>
            </a:br>
            <a:r>
              <a:rPr lang="fr-FR" dirty="0" smtClean="0">
                <a:solidFill>
                  <a:srgbClr val="008000"/>
                </a:solidFill>
              </a:rPr>
              <a:t>I</a:t>
            </a:r>
            <a:br>
              <a:rPr lang="fr-FR" dirty="0" smtClean="0">
                <a:solidFill>
                  <a:srgbClr val="008000"/>
                </a:solidFill>
              </a:rPr>
            </a:br>
            <a:r>
              <a:rPr lang="fr-FR" dirty="0" smtClean="0">
                <a:solidFill>
                  <a:srgbClr val="008000"/>
                </a:solidFill>
              </a:rPr>
              <a:t>O</a:t>
            </a:r>
            <a:br>
              <a:rPr lang="fr-FR" dirty="0" smtClean="0">
                <a:solidFill>
                  <a:srgbClr val="008000"/>
                </a:solidFill>
              </a:rPr>
            </a:br>
            <a:r>
              <a:rPr lang="fr-FR" dirty="0" smtClean="0">
                <a:solidFill>
                  <a:srgbClr val="008000"/>
                </a:solidFill>
              </a:rPr>
              <a:t>N</a:t>
            </a:r>
            <a:endParaRPr lang="fr-FR" dirty="0">
              <a:solidFill>
                <a:srgbClr val="008000"/>
              </a:solidFill>
            </a:endParaRPr>
          </a:p>
        </p:txBody>
      </p:sp>
      <p:cxnSp>
        <p:nvCxnSpPr>
          <p:cNvPr id="13" name="Connecteur droit avec flèche 12"/>
          <p:cNvCxnSpPr/>
          <p:nvPr/>
        </p:nvCxnSpPr>
        <p:spPr>
          <a:xfrm>
            <a:off x="3560136" y="1877171"/>
            <a:ext cx="2059187" cy="0"/>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flipH="1">
            <a:off x="3564718" y="2184073"/>
            <a:ext cx="2059187" cy="0"/>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sp>
        <p:nvSpPr>
          <p:cNvPr id="6" name="ZoneTexte 5"/>
          <p:cNvSpPr txBox="1"/>
          <p:nvPr/>
        </p:nvSpPr>
        <p:spPr>
          <a:xfrm>
            <a:off x="154868" y="23776"/>
            <a:ext cx="8825324" cy="1200329"/>
          </a:xfrm>
          <a:prstGeom prst="rect">
            <a:avLst/>
          </a:prstGeom>
          <a:noFill/>
          <a:ln w="38100" cmpd="sng">
            <a:solidFill>
              <a:schemeClr val="tx1">
                <a:lumMod val="65000"/>
              </a:schemeClr>
            </a:solidFill>
            <a:prstDash val="sysDash"/>
          </a:ln>
        </p:spPr>
        <p:txBody>
          <a:bodyPr wrap="square" rtlCol="0">
            <a:spAutoFit/>
          </a:bodyPr>
          <a:lstStyle/>
          <a:p>
            <a:pPr algn="just"/>
            <a:r>
              <a:rPr lang="fr-FR" dirty="0" smtClean="0"/>
              <a:t>Les nouveaux programmes réaffirment la nécessité de mettre l’étude de la langue en relation constante avec les compétences d’oral, d’écriture et de lecture, même si des séances spécifiques peuvent y être consacrées. </a:t>
            </a:r>
            <a:r>
              <a:rPr lang="fr-FR" b="1" dirty="0" smtClean="0"/>
              <a:t>= LANGUE COMME SYSTEME DE COMMUNICATION NORMÉ</a:t>
            </a:r>
            <a:r>
              <a:rPr lang="fr-FR" dirty="0" smtClean="0"/>
              <a:t>.</a:t>
            </a:r>
            <a:endParaRPr lang="fr-FR" dirty="0"/>
          </a:p>
        </p:txBody>
      </p:sp>
      <p:sp>
        <p:nvSpPr>
          <p:cNvPr id="7" name="ZoneTexte 6"/>
          <p:cNvSpPr txBox="1"/>
          <p:nvPr/>
        </p:nvSpPr>
        <p:spPr>
          <a:xfrm>
            <a:off x="154868" y="5934670"/>
            <a:ext cx="8825324" cy="923330"/>
          </a:xfrm>
          <a:prstGeom prst="rect">
            <a:avLst/>
          </a:prstGeom>
          <a:noFill/>
          <a:ln w="38100" cmpd="sng">
            <a:solidFill>
              <a:srgbClr val="A6A6A6"/>
            </a:solidFill>
            <a:prstDash val="sysDash"/>
          </a:ln>
        </p:spPr>
        <p:txBody>
          <a:bodyPr wrap="square" rtlCol="0">
            <a:spAutoFit/>
          </a:bodyPr>
          <a:lstStyle/>
          <a:p>
            <a:pPr algn="just"/>
            <a:r>
              <a:rPr lang="fr-FR" dirty="0" smtClean="0"/>
              <a:t>→ Langue </a:t>
            </a:r>
            <a:r>
              <a:rPr lang="fr-FR" b="1" u="sng" dirty="0" smtClean="0"/>
              <a:t>mise en situation </a:t>
            </a:r>
            <a:r>
              <a:rPr lang="fr-FR" dirty="0" smtClean="0"/>
              <a:t>(par l’usage) </a:t>
            </a:r>
            <a:r>
              <a:rPr lang="fr-FR" b="1" u="sng" dirty="0" smtClean="0"/>
              <a:t>à chaque m</a:t>
            </a:r>
            <a:r>
              <a:rPr lang="fr-FR" u="sng" dirty="0" smtClean="0"/>
              <a:t>o</a:t>
            </a:r>
            <a:r>
              <a:rPr lang="fr-FR" b="1" u="sng" dirty="0" smtClean="0"/>
              <a:t>ment </a:t>
            </a:r>
            <a:r>
              <a:rPr lang="fr-FR" dirty="0" smtClean="0"/>
              <a:t>du cours de français. Langue </a:t>
            </a:r>
            <a:r>
              <a:rPr lang="fr-FR" b="1" u="sng" dirty="0" smtClean="0"/>
              <a:t>indispensable</a:t>
            </a:r>
            <a:r>
              <a:rPr lang="fr-FR" dirty="0" smtClean="0"/>
              <a:t> dans le développement de toutes les compétences.</a:t>
            </a:r>
          </a:p>
          <a:p>
            <a:pPr algn="ctr"/>
            <a:r>
              <a:rPr lang="fr-FR" dirty="0" smtClean="0"/>
              <a:t>Notions de </a:t>
            </a:r>
            <a:r>
              <a:rPr lang="fr-FR" b="1" dirty="0" smtClean="0">
                <a:solidFill>
                  <a:srgbClr val="FF0000"/>
                </a:solidFill>
              </a:rPr>
              <a:t>FRÉQUENCE/PROGRESSIVITÉ</a:t>
            </a:r>
            <a:r>
              <a:rPr lang="fr-FR" dirty="0" smtClean="0"/>
              <a:t> </a:t>
            </a:r>
            <a:endParaRPr lang="fr-FR" dirty="0"/>
          </a:p>
        </p:txBody>
      </p:sp>
    </p:spTree>
    <p:extLst>
      <p:ext uri="{BB962C8B-B14F-4D97-AF65-F5344CB8AC3E}">
        <p14:creationId xmlns:p14="http://schemas.microsoft.com/office/powerpoint/2010/main" val="283469773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Synthèse</a:t>
            </a:r>
            <a:endParaRPr lang="fr-FR" sz="3600" dirty="0"/>
          </a:p>
        </p:txBody>
      </p:sp>
      <p:sp>
        <p:nvSpPr>
          <p:cNvPr id="3" name="Espace réservé du contenu 2"/>
          <p:cNvSpPr>
            <a:spLocks noGrp="1"/>
          </p:cNvSpPr>
          <p:nvPr>
            <p:ph sz="quarter" idx="1"/>
          </p:nvPr>
        </p:nvSpPr>
        <p:spPr/>
        <p:txBody>
          <a:bodyPr>
            <a:normAutofit/>
          </a:bodyPr>
          <a:lstStyle/>
          <a:p>
            <a:r>
              <a:rPr lang="fr-FR" b="1" dirty="0" smtClean="0"/>
              <a:t>L’écriture, est-ce que cela s’enseigne ? Est-ce que cela s’apprend ? Est-ce que cela se développe ? </a:t>
            </a:r>
          </a:p>
          <a:p>
            <a:r>
              <a:rPr lang="fr-FR" dirty="0" smtClean="0"/>
              <a:t>Les 3 ! </a:t>
            </a:r>
          </a:p>
          <a:p>
            <a:r>
              <a:rPr lang="fr-FR" dirty="0" smtClean="0"/>
              <a:t>A la différence de l’oral, l’écriture s’apprend avant tout à l’école. </a:t>
            </a:r>
          </a:p>
          <a:p>
            <a:r>
              <a:rPr lang="fr-FR" dirty="0" smtClean="0"/>
              <a:t>C’est un </a:t>
            </a:r>
            <a:r>
              <a:rPr lang="fr-FR" b="1" dirty="0" smtClean="0"/>
              <a:t>objet de savoir scolaire </a:t>
            </a:r>
            <a:r>
              <a:rPr lang="fr-FR" dirty="0" smtClean="0"/>
              <a:t>qui demande une pratique régulière et diversifiée , une compétence qui ne se développe que si elle s’exerce !</a:t>
            </a: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64704"/>
          </a:xfrm>
        </p:spPr>
        <p:txBody>
          <a:bodyPr>
            <a:normAutofit/>
          </a:bodyPr>
          <a:lstStyle/>
          <a:p>
            <a:r>
              <a:rPr lang="fr-FR" sz="3600" dirty="0" smtClean="0"/>
              <a:t>L’évaluation</a:t>
            </a:r>
            <a:endParaRPr lang="fr-FR" sz="3600" dirty="0"/>
          </a:p>
        </p:txBody>
      </p:sp>
      <p:sp>
        <p:nvSpPr>
          <p:cNvPr id="3" name="Espace réservé du contenu 2"/>
          <p:cNvSpPr>
            <a:spLocks noGrp="1"/>
          </p:cNvSpPr>
          <p:nvPr>
            <p:ph sz="quarter" idx="1"/>
          </p:nvPr>
        </p:nvSpPr>
        <p:spPr>
          <a:xfrm>
            <a:off x="457200" y="1556792"/>
            <a:ext cx="8507288" cy="4968552"/>
          </a:xfrm>
        </p:spPr>
        <p:txBody>
          <a:bodyPr>
            <a:noAutofit/>
          </a:bodyPr>
          <a:lstStyle/>
          <a:p>
            <a:endParaRPr lang="fr-FR" sz="2400" dirty="0" smtClean="0"/>
          </a:p>
          <a:p>
            <a:r>
              <a:rPr lang="fr-FR" sz="2400" dirty="0" smtClean="0"/>
              <a:t>En écriture, on pratique généralement </a:t>
            </a:r>
            <a:r>
              <a:rPr lang="fr-FR" sz="2400" b="1" dirty="0" smtClean="0"/>
              <a:t>une évaluation normative</a:t>
            </a:r>
            <a:r>
              <a:rPr lang="fr-FR" sz="2400" dirty="0" smtClean="0"/>
              <a:t>. De ce fait, l’enseignant se focalise sur l’écart à la norme qu’il mesure. </a:t>
            </a:r>
          </a:p>
          <a:p>
            <a:pPr>
              <a:buNone/>
            </a:pPr>
            <a:endParaRPr lang="fr-FR" sz="2400" dirty="0" smtClean="0"/>
          </a:p>
          <a:p>
            <a:r>
              <a:rPr lang="fr-FR" sz="2400" dirty="0" smtClean="0"/>
              <a:t>Pour autant, force est de constater que ce type d’évaluation produit </a:t>
            </a:r>
            <a:r>
              <a:rPr lang="fr-FR" sz="2400" b="1" dirty="0" smtClean="0"/>
              <a:t>peu d’effets en termes d’apprentissages</a:t>
            </a:r>
            <a:r>
              <a:rPr lang="fr-FR" sz="2400" dirty="0" smtClean="0"/>
              <a:t>, constat largement partagé par les enseignants.</a:t>
            </a:r>
          </a:p>
          <a:p>
            <a:endParaRPr lang="fr-FR" sz="2400" dirty="0" smtClean="0"/>
          </a:p>
          <a:p>
            <a:pPr>
              <a:buNone/>
            </a:pPr>
            <a:endParaRPr lang="fr-FR" sz="2400" dirty="0" smtClean="0"/>
          </a:p>
          <a:p>
            <a:endParaRPr lang="fr-FR" sz="2400" dirty="0" smtClean="0"/>
          </a:p>
          <a:p>
            <a:endParaRPr lang="fr-FR" sz="2400" dirty="0" smtClean="0"/>
          </a:p>
          <a:p>
            <a:endParaRPr lang="fr-FR"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sz="2400" dirty="0" smtClean="0"/>
              <a:t>C’est un </a:t>
            </a:r>
            <a:r>
              <a:rPr lang="fr-FR" sz="2400" b="1" dirty="0" smtClean="0"/>
              <a:t>parcours de progression </a:t>
            </a:r>
            <a:r>
              <a:rPr lang="fr-FR" sz="2400" dirty="0" smtClean="0"/>
              <a:t>qui est à évaluer ( avec une complexification des tâches).</a:t>
            </a:r>
          </a:p>
          <a:p>
            <a:pPr>
              <a:buNone/>
            </a:pPr>
            <a:endParaRPr lang="fr-FR" sz="2400" dirty="0" smtClean="0"/>
          </a:p>
          <a:p>
            <a:r>
              <a:rPr lang="fr-FR" sz="2400" dirty="0" smtClean="0"/>
              <a:t>« Pour une évaluation du sujet écrivant et non du texte écrit. » </a:t>
            </a:r>
            <a:r>
              <a:rPr lang="fr-FR" sz="2400" dirty="0" err="1" smtClean="0"/>
              <a:t>Chabanne</a:t>
            </a:r>
            <a:r>
              <a:rPr lang="fr-FR" sz="2400" dirty="0" smtClean="0"/>
              <a:t>.</a:t>
            </a:r>
          </a:p>
          <a:p>
            <a:pPr>
              <a:buNone/>
            </a:pPr>
            <a:endParaRPr lang="fr-FR" sz="2400" dirty="0" smtClean="0"/>
          </a:p>
          <a:p>
            <a:r>
              <a:rPr lang="fr-FR" sz="2400" dirty="0" smtClean="0"/>
              <a:t>Les annotations accompagnent les productions de  l’élève dans un </a:t>
            </a:r>
            <a:r>
              <a:rPr lang="fr-FR" sz="2400" b="1" dirty="0" smtClean="0"/>
              <a:t>but </a:t>
            </a:r>
            <a:r>
              <a:rPr lang="fr-FR" sz="2400" b="1" i="1" dirty="0" smtClean="0"/>
              <a:t>formatif</a:t>
            </a:r>
            <a:r>
              <a:rPr lang="fr-FR" sz="2400" dirty="0" smtClean="0"/>
              <a:t>, elles pointent les réussites, ce qui pourrait être amélioré en proposant des pistes et en questionnant l’élève.</a:t>
            </a:r>
          </a:p>
          <a:p>
            <a:endParaRPr lang="fr-FR"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r>
              <a:rPr lang="fr-FR" dirty="0" smtClean="0"/>
              <a:t>Il faut aider l’élève à évaluer son écrit, afin de le parachever ; savoir s’évaluer favorise l’apprentissage.</a:t>
            </a:r>
          </a:p>
          <a:p>
            <a:pPr>
              <a:buNone/>
            </a:pPr>
            <a:endParaRPr lang="fr-FR" dirty="0" smtClean="0"/>
          </a:p>
          <a:p>
            <a:r>
              <a:rPr lang="fr-FR" dirty="0" smtClean="0"/>
              <a:t>Le travail sur « l’erreur » devient une </a:t>
            </a:r>
            <a:r>
              <a:rPr lang="fr-FR" dirty="0" err="1" smtClean="0"/>
              <a:t>remédiation</a:t>
            </a:r>
            <a:r>
              <a:rPr lang="fr-FR" dirty="0" smtClean="0"/>
              <a:t> ; cela accompagne la réécriture.</a:t>
            </a:r>
          </a:p>
          <a:p>
            <a:endParaRPr lang="fr-FR" dirty="0" smtClean="0"/>
          </a:p>
          <a:p>
            <a:r>
              <a:rPr lang="fr-FR" b="1" dirty="0" smtClean="0"/>
              <a:t>Autoévaluation et</a:t>
            </a:r>
          </a:p>
          <a:p>
            <a:r>
              <a:rPr lang="fr-FR" b="1" dirty="0" smtClean="0"/>
              <a:t> autoformation et</a:t>
            </a:r>
          </a:p>
          <a:p>
            <a:r>
              <a:rPr lang="fr-FR" b="1" dirty="0" smtClean="0"/>
              <a:t> autonomie </a:t>
            </a:r>
            <a:r>
              <a:rPr lang="fr-FR" dirty="0" smtClean="0"/>
              <a:t>!</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Phases d’apprentissages</a:t>
            </a:r>
            <a:endParaRPr lang="fr-FR" sz="3600" dirty="0"/>
          </a:p>
        </p:txBody>
      </p:sp>
      <p:sp>
        <p:nvSpPr>
          <p:cNvPr id="3" name="Espace réservé du contenu 2"/>
          <p:cNvSpPr>
            <a:spLocks noGrp="1"/>
          </p:cNvSpPr>
          <p:nvPr>
            <p:ph sz="quarter" idx="1"/>
          </p:nvPr>
        </p:nvSpPr>
        <p:spPr>
          <a:xfrm>
            <a:off x="457200" y="1196752"/>
            <a:ext cx="8229600" cy="5472608"/>
          </a:xfrm>
        </p:spPr>
        <p:txBody>
          <a:bodyPr>
            <a:noAutofit/>
          </a:bodyPr>
          <a:lstStyle/>
          <a:p>
            <a:endParaRPr lang="fr-FR" sz="2400" dirty="0" smtClean="0"/>
          </a:p>
          <a:p>
            <a:r>
              <a:rPr lang="fr-FR" sz="2400" dirty="0" smtClean="0"/>
              <a:t>Les phases d’apprentissage ci-dessous présentées doivent être distribuées selon les différents niveaux du cycle 4 mais on ne saurait en envisager une seule sur chaque niveau : </a:t>
            </a:r>
            <a:r>
              <a:rPr lang="fr-FR" sz="2400" b="1" dirty="0" smtClean="0"/>
              <a:t>on s’attachera à respecter la diversité des vitesses et des modalités d’apprentissage pour accompagner au mieux chaque élève.</a:t>
            </a:r>
          </a:p>
          <a:p>
            <a:pPr>
              <a:buNone/>
            </a:pPr>
            <a:endParaRPr lang="fr-FR" sz="2400" b="1" dirty="0" smtClean="0"/>
          </a:p>
          <a:p>
            <a:pPr>
              <a:buNone/>
            </a:pPr>
            <a:r>
              <a:rPr lang="fr-FR" sz="2400" i="1" dirty="0" smtClean="0"/>
              <a:t>Source : </a:t>
            </a:r>
            <a:r>
              <a:rPr lang="fr-FR" sz="2400" i="1" dirty="0" err="1" smtClean="0"/>
              <a:t>vademecum</a:t>
            </a:r>
            <a:r>
              <a:rPr lang="fr-FR" sz="2400" i="1" dirty="0" smtClean="0"/>
              <a:t> enseigner le français dans le cadre du nouveau collège </a:t>
            </a:r>
          </a:p>
          <a:p>
            <a:pPr>
              <a:buNone/>
            </a:pPr>
            <a:r>
              <a:rPr lang="fr-FR" sz="2400" i="1" dirty="0" smtClean="0"/>
              <a:t>Académie d’Orléans Tours</a:t>
            </a:r>
          </a:p>
          <a:p>
            <a:pPr>
              <a:buNone/>
            </a:pPr>
            <a:endParaRPr lang="fr-FR" sz="2400" b="1"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normAutofit/>
          </a:bodyPr>
          <a:lstStyle/>
          <a:p>
            <a:r>
              <a:rPr lang="fr-FR" sz="3600" dirty="0" smtClean="0"/>
              <a:t>Phases d’apprentissages</a:t>
            </a:r>
            <a:endParaRPr lang="fr-FR" sz="3600" dirty="0"/>
          </a:p>
        </p:txBody>
      </p:sp>
      <p:sp>
        <p:nvSpPr>
          <p:cNvPr id="3" name="Espace réservé du contenu 2"/>
          <p:cNvSpPr>
            <a:spLocks noGrp="1"/>
          </p:cNvSpPr>
          <p:nvPr>
            <p:ph sz="quarter" idx="1"/>
          </p:nvPr>
        </p:nvSpPr>
        <p:spPr>
          <a:xfrm>
            <a:off x="457200" y="1196752"/>
            <a:ext cx="8229600" cy="5472608"/>
          </a:xfrm>
        </p:spPr>
        <p:txBody>
          <a:bodyPr>
            <a:noAutofit/>
          </a:bodyPr>
          <a:lstStyle/>
          <a:p>
            <a:pPr>
              <a:buNone/>
            </a:pPr>
            <a:endParaRPr lang="fr-FR" sz="2400" b="1" dirty="0" smtClean="0"/>
          </a:p>
          <a:p>
            <a:r>
              <a:rPr lang="fr-FR" sz="2400" b="1" dirty="0" smtClean="0"/>
              <a:t> Phase d’initiation (articulation avec le cycle 3) </a:t>
            </a:r>
          </a:p>
          <a:p>
            <a:endParaRPr lang="fr-FR" sz="2400" dirty="0" smtClean="0"/>
          </a:p>
          <a:p>
            <a:r>
              <a:rPr lang="fr-FR" sz="2400" b="1" dirty="0" smtClean="0"/>
              <a:t>Phase de construction</a:t>
            </a:r>
          </a:p>
          <a:p>
            <a:pPr>
              <a:buNone/>
            </a:pPr>
            <a:endParaRPr lang="fr-FR" sz="2400" b="1" dirty="0" smtClean="0"/>
          </a:p>
          <a:p>
            <a:r>
              <a:rPr lang="fr-FR" sz="2400" b="1" dirty="0" smtClean="0"/>
              <a:t> Phase de consolidation</a:t>
            </a:r>
          </a:p>
          <a:p>
            <a:pPr>
              <a:buNone/>
            </a:pPr>
            <a:endParaRPr lang="fr-FR" sz="2400" dirty="0" smtClean="0"/>
          </a:p>
          <a:p>
            <a:r>
              <a:rPr lang="fr-FR" sz="2400" b="1" dirty="0" smtClean="0"/>
              <a:t>Phase d’appropriation </a:t>
            </a:r>
          </a:p>
          <a:p>
            <a:endParaRPr lang="fr-FR" sz="2400" b="1" dirty="0" smtClean="0"/>
          </a:p>
          <a:p>
            <a:endParaRPr lang="fr-FR" sz="2000" b="1" dirty="0" smtClean="0"/>
          </a:p>
          <a:p>
            <a:endParaRPr lang="fr-FR" sz="2000" b="1" dirty="0" smtClean="0"/>
          </a:p>
          <a:p>
            <a:endParaRPr lang="fr-FR" sz="2000" b="1" dirty="0" smtClean="0"/>
          </a:p>
          <a:p>
            <a:endParaRPr lang="fr-FR" sz="2000" b="1" dirty="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rmAutofit fontScale="90000"/>
          </a:bodyPr>
          <a:lstStyle/>
          <a:p>
            <a:r>
              <a:rPr lang="fr-FR" sz="3600" dirty="0" smtClean="0"/>
              <a:t>Exemple</a:t>
            </a:r>
            <a:r>
              <a:rPr lang="fr-FR" dirty="0" smtClean="0"/>
              <a:t> </a:t>
            </a:r>
            <a:endParaRPr lang="fr-FR" dirty="0"/>
          </a:p>
        </p:txBody>
      </p:sp>
      <p:pic>
        <p:nvPicPr>
          <p:cNvPr id="3074" name="Picture 2"/>
          <p:cNvPicPr>
            <a:picLocks noGrp="1" noChangeAspect="1" noChangeArrowheads="1"/>
          </p:cNvPicPr>
          <p:nvPr>
            <p:ph sz="quarter" idx="1"/>
          </p:nvPr>
        </p:nvPicPr>
        <p:blipFill>
          <a:blip r:embed="rId2" cstate="print"/>
          <a:stretch>
            <a:fillRect/>
          </a:stretch>
        </p:blipFill>
        <p:spPr bwMode="auto">
          <a:xfrm>
            <a:off x="697689" y="1527175"/>
            <a:ext cx="771211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Evaluation d’un texte rédigé</a:t>
            </a:r>
            <a:endParaRPr lang="fr-FR" dirty="0"/>
          </a:p>
        </p:txBody>
      </p:sp>
      <p:sp>
        <p:nvSpPr>
          <p:cNvPr id="3" name="Espace réservé du contenu 2"/>
          <p:cNvSpPr>
            <a:spLocks noGrp="1"/>
          </p:cNvSpPr>
          <p:nvPr>
            <p:ph sz="quarter" idx="1"/>
          </p:nvPr>
        </p:nvSpPr>
        <p:spPr/>
        <p:txBody>
          <a:bodyPr>
            <a:noAutofit/>
          </a:bodyPr>
          <a:lstStyle/>
          <a:p>
            <a:pPr fontAlgn="t"/>
            <a:endParaRPr lang="fr-FR" sz="2400" b="1" dirty="0" smtClean="0"/>
          </a:p>
          <a:p>
            <a:pPr fontAlgn="t"/>
            <a:r>
              <a:rPr lang="fr-FR" sz="2400" b="1" dirty="0" smtClean="0"/>
              <a:t>Cohérence </a:t>
            </a:r>
          </a:p>
          <a:p>
            <a:pPr fontAlgn="t"/>
            <a:r>
              <a:rPr lang="fr-FR" sz="2400" b="1" dirty="0" smtClean="0"/>
              <a:t>Complétude</a:t>
            </a:r>
          </a:p>
          <a:p>
            <a:pPr fontAlgn="t"/>
            <a:r>
              <a:rPr lang="fr-FR" sz="2400" b="1" dirty="0" smtClean="0"/>
              <a:t>Correction</a:t>
            </a:r>
          </a:p>
          <a:p>
            <a:pPr fontAlgn="t"/>
            <a:r>
              <a:rPr lang="fr-FR" sz="2400" b="1" dirty="0" smtClean="0"/>
              <a:t>Pertinence</a:t>
            </a:r>
          </a:p>
          <a:p>
            <a:pPr fontAlgn="t"/>
            <a:r>
              <a:rPr lang="fr-FR" sz="2400" b="1" dirty="0" smtClean="0"/>
              <a:t>Engagement</a:t>
            </a:r>
          </a:p>
          <a:p>
            <a:pPr fontAlgn="t">
              <a:buNone/>
            </a:pPr>
            <a:endParaRPr lang="fr-FR" sz="2400" b="1" dirty="0" smtClean="0"/>
          </a:p>
          <a:p>
            <a:pPr fontAlgn="t"/>
            <a:r>
              <a:rPr lang="fr-FR" sz="2400" b="1" dirty="0" smtClean="0"/>
              <a:t>Degrés de maitrise à construire en fonction du texte à écrire et des compétences travaillées.</a:t>
            </a:r>
          </a:p>
          <a:p>
            <a:pPr fontAlgn="t">
              <a:buNone/>
            </a:pPr>
            <a:endParaRPr lang="fr-FR" sz="2400" b="1" dirty="0" smtClean="0"/>
          </a:p>
          <a:p>
            <a:pPr fontAlgn="t"/>
            <a:endParaRPr lang="fr-FR" sz="2400" b="1" dirty="0" smtClean="0"/>
          </a:p>
          <a:p>
            <a:pPr fontAlgn="t"/>
            <a:endParaRPr lang="fr-FR" sz="2400" b="1"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rmAutofit/>
          </a:bodyPr>
          <a:lstStyle/>
          <a:p>
            <a:r>
              <a:rPr lang="fr-FR" dirty="0" smtClean="0"/>
              <a:t>Les représentations des élèves</a:t>
            </a:r>
            <a:endParaRPr lang="fr-FR" dirty="0"/>
          </a:p>
        </p:txBody>
      </p:sp>
      <p:sp>
        <p:nvSpPr>
          <p:cNvPr id="3" name="Espace réservé du contenu 2"/>
          <p:cNvSpPr>
            <a:spLocks noGrp="1"/>
          </p:cNvSpPr>
          <p:nvPr>
            <p:ph sz="quarter" idx="1"/>
          </p:nvPr>
        </p:nvSpPr>
        <p:spPr/>
        <p:txBody>
          <a:bodyPr>
            <a:normAutofit/>
          </a:bodyPr>
          <a:lstStyle/>
          <a:p>
            <a:r>
              <a:rPr lang="fr-FR" dirty="0" smtClean="0"/>
              <a:t>Poser la question : « </a:t>
            </a:r>
            <a:r>
              <a:rPr lang="fr-FR" b="1" dirty="0" smtClean="0"/>
              <a:t>Qu’est-ce qu’écrire pour moi ? »</a:t>
            </a:r>
          </a:p>
          <a:p>
            <a:r>
              <a:rPr lang="fr-FR" b="1" dirty="0" smtClean="0"/>
              <a:t>Une représentation scolaire </a:t>
            </a:r>
            <a:r>
              <a:rPr lang="fr-FR" dirty="0" smtClean="0"/>
              <a:t>: satisfaire les attentes de l’enseignant ; l’élève fait pour faire…</a:t>
            </a:r>
          </a:p>
          <a:p>
            <a:r>
              <a:rPr lang="fr-FR" b="1" dirty="0" smtClean="0"/>
              <a:t>Une représentation utilitaire </a:t>
            </a:r>
            <a:r>
              <a:rPr lang="fr-FR" dirty="0" smtClean="0"/>
              <a:t>: communication ( raconter un évènement) ; apprendre à écrire (pour plus tard…).</a:t>
            </a:r>
          </a:p>
          <a:p>
            <a:r>
              <a:rPr lang="fr-FR" b="1" dirty="0" smtClean="0"/>
              <a:t>Une représentation réflexive et  créative </a:t>
            </a:r>
            <a:r>
              <a:rPr lang="fr-FR" dirty="0" smtClean="0"/>
              <a:t>: rassembler des idées, écriture personnelle.</a:t>
            </a: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476672"/>
            <a:ext cx="7772400" cy="144016"/>
          </a:xfrm>
        </p:spPr>
        <p:txBody>
          <a:bodyPr>
            <a:normAutofit fontScale="90000"/>
          </a:bodyPr>
          <a:lstStyle/>
          <a:p>
            <a:endParaRPr lang="fr-FR"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251520" y="404664"/>
            <a:ext cx="8496944" cy="6120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Selon D. </a:t>
            </a:r>
            <a:r>
              <a:rPr lang="fr-FR" dirty="0" err="1" smtClean="0"/>
              <a:t>Bucheton</a:t>
            </a:r>
            <a:r>
              <a:rPr lang="fr-FR" dirty="0" smtClean="0"/>
              <a:t> :</a:t>
            </a:r>
            <a:endParaRPr lang="fr-FR" dirty="0"/>
          </a:p>
        </p:txBody>
      </p:sp>
      <p:sp>
        <p:nvSpPr>
          <p:cNvPr id="4" name="Espace réservé du contenu 3"/>
          <p:cNvSpPr>
            <a:spLocks noGrp="1"/>
          </p:cNvSpPr>
          <p:nvPr>
            <p:ph sz="quarter" idx="1"/>
          </p:nvPr>
        </p:nvSpPr>
        <p:spPr>
          <a:xfrm>
            <a:off x="251520" y="1484784"/>
            <a:ext cx="8420472" cy="4572000"/>
          </a:xfrm>
        </p:spPr>
        <p:txBody>
          <a:bodyPr/>
          <a:lstStyle/>
          <a:p>
            <a:endParaRPr lang="fr-FR" dirty="0"/>
          </a:p>
        </p:txBody>
      </p:sp>
      <p:sp>
        <p:nvSpPr>
          <p:cNvPr id="5" name="Rectangle 4"/>
          <p:cNvSpPr/>
          <p:nvPr/>
        </p:nvSpPr>
        <p:spPr>
          <a:xfrm>
            <a:off x="323528" y="1556792"/>
            <a:ext cx="1656184"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Ce dont parle le texte, enjeux, valeurs,  comment celui-ci évolue dans sa structure</a:t>
            </a:r>
            <a:endParaRPr lang="fr-FR" dirty="0"/>
          </a:p>
        </p:txBody>
      </p:sp>
      <p:sp>
        <p:nvSpPr>
          <p:cNvPr id="6" name="Rectangle 5"/>
          <p:cNvSpPr/>
          <p:nvPr/>
        </p:nvSpPr>
        <p:spPr>
          <a:xfrm>
            <a:off x="2267744" y="1628800"/>
            <a:ext cx="136815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Dimension sémantique et symbolique </a:t>
            </a:r>
            <a:endParaRPr lang="fr-FR" dirty="0"/>
          </a:p>
        </p:txBody>
      </p:sp>
      <p:sp>
        <p:nvSpPr>
          <p:cNvPr id="7" name="Rectangle 6"/>
          <p:cNvSpPr/>
          <p:nvPr/>
        </p:nvSpPr>
        <p:spPr>
          <a:xfrm>
            <a:off x="467544" y="4005064"/>
            <a:ext cx="1584176"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Choix du je/il, ponctuation, modalisation, construction de l’espace et du temps</a:t>
            </a:r>
            <a:endParaRPr lang="fr-FR" dirty="0"/>
          </a:p>
        </p:txBody>
      </p:sp>
      <p:sp>
        <p:nvSpPr>
          <p:cNvPr id="8" name="Rectangle 7"/>
          <p:cNvSpPr/>
          <p:nvPr/>
        </p:nvSpPr>
        <p:spPr>
          <a:xfrm>
            <a:off x="2339752" y="4005064"/>
            <a:ext cx="1512168"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Dimension énonciative et pragmatique</a:t>
            </a:r>
            <a:endParaRPr lang="fr-FR" dirty="0"/>
          </a:p>
        </p:txBody>
      </p:sp>
      <p:sp>
        <p:nvSpPr>
          <p:cNvPr id="9" name="Rectangle 8"/>
          <p:cNvSpPr/>
          <p:nvPr/>
        </p:nvSpPr>
        <p:spPr>
          <a:xfrm>
            <a:off x="3923928" y="3284984"/>
            <a:ext cx="180020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4 INDICATEURS</a:t>
            </a:r>
            <a:endParaRPr lang="fr-FR" dirty="0"/>
          </a:p>
        </p:txBody>
      </p:sp>
      <p:sp>
        <p:nvSpPr>
          <p:cNvPr id="10" name="Rectangle 9"/>
          <p:cNvSpPr/>
          <p:nvPr/>
        </p:nvSpPr>
        <p:spPr>
          <a:xfrm>
            <a:off x="5796136" y="1700808"/>
            <a:ext cx="1224136"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a:t>
            </a:r>
            <a:r>
              <a:rPr lang="fr-FR" dirty="0" err="1" smtClean="0"/>
              <a:t>construc-tion</a:t>
            </a:r>
            <a:r>
              <a:rPr lang="fr-FR" dirty="0" smtClean="0"/>
              <a:t> du rapport aux normes de l’écrit</a:t>
            </a:r>
            <a:endParaRPr lang="fr-FR" dirty="0"/>
          </a:p>
        </p:txBody>
      </p:sp>
      <p:sp>
        <p:nvSpPr>
          <p:cNvPr id="11" name="Rectangle 10"/>
          <p:cNvSpPr/>
          <p:nvPr/>
        </p:nvSpPr>
        <p:spPr>
          <a:xfrm>
            <a:off x="7236296" y="1700808"/>
            <a:ext cx="1584176"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Graphie, mise en page, degrés de contrôle de l’orthographe, syntaxe</a:t>
            </a:r>
            <a:endParaRPr lang="fr-FR" dirty="0"/>
          </a:p>
        </p:txBody>
      </p:sp>
      <p:sp>
        <p:nvSpPr>
          <p:cNvPr id="12" name="Rectangle 11"/>
          <p:cNvSpPr/>
          <p:nvPr/>
        </p:nvSpPr>
        <p:spPr>
          <a:xfrm>
            <a:off x="5868144" y="4005064"/>
            <a:ext cx="1224136"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nature de l’engage-</a:t>
            </a:r>
          </a:p>
          <a:p>
            <a:pPr algn="ctr"/>
            <a:r>
              <a:rPr lang="fr-FR" dirty="0" smtClean="0"/>
              <a:t>ment de l’élève</a:t>
            </a:r>
            <a:endParaRPr lang="fr-FR" dirty="0"/>
          </a:p>
        </p:txBody>
      </p:sp>
      <p:sp>
        <p:nvSpPr>
          <p:cNvPr id="13" name="Rectangle 12"/>
          <p:cNvSpPr/>
          <p:nvPr/>
        </p:nvSpPr>
        <p:spPr>
          <a:xfrm>
            <a:off x="7308304" y="3933056"/>
            <a:ext cx="1440160"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sens que l’élève donne à la tâche détermine son engagement</a:t>
            </a:r>
            <a:endParaRPr lang="fr-FR" dirty="0"/>
          </a:p>
        </p:txBody>
      </p:sp>
      <p:cxnSp>
        <p:nvCxnSpPr>
          <p:cNvPr id="15" name="Connecteur droit avec flèche 14"/>
          <p:cNvCxnSpPr/>
          <p:nvPr/>
        </p:nvCxnSpPr>
        <p:spPr>
          <a:xfrm flipH="1">
            <a:off x="1979712" y="2564904"/>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7020272" y="2492896"/>
            <a:ext cx="21602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V="1">
            <a:off x="5436096" y="2708920"/>
            <a:ext cx="28803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5364088" y="4221088"/>
            <a:ext cx="36004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H="1" flipV="1">
            <a:off x="3635896" y="2636912"/>
            <a:ext cx="376808" cy="5208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flipH="1">
            <a:off x="2051720" y="5013176"/>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a:off x="7092280" y="4725144"/>
            <a:ext cx="21602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p:nvPr/>
        </p:nvCxnSpPr>
        <p:spPr>
          <a:xfrm flipH="1">
            <a:off x="3923928" y="4005064"/>
            <a:ext cx="28803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778098"/>
          </a:xfrm>
        </p:spPr>
        <p:txBody>
          <a:bodyPr>
            <a:normAutofit/>
          </a:bodyPr>
          <a:lstStyle/>
          <a:p>
            <a:r>
              <a:rPr lang="fr-FR" sz="3600" dirty="0" smtClean="0"/>
              <a:t>La différenciation</a:t>
            </a:r>
            <a:endParaRPr lang="fr-FR" sz="3600" dirty="0"/>
          </a:p>
        </p:txBody>
      </p:sp>
      <p:sp>
        <p:nvSpPr>
          <p:cNvPr id="3" name="Espace réservé du contenu 2"/>
          <p:cNvSpPr>
            <a:spLocks noGrp="1"/>
          </p:cNvSpPr>
          <p:nvPr>
            <p:ph sz="quarter" idx="1"/>
          </p:nvPr>
        </p:nvSpPr>
        <p:spPr>
          <a:xfrm>
            <a:off x="457200" y="1196752"/>
            <a:ext cx="8229600" cy="4929411"/>
          </a:xfrm>
        </p:spPr>
        <p:txBody>
          <a:bodyPr>
            <a:noAutofit/>
          </a:bodyPr>
          <a:lstStyle/>
          <a:p>
            <a:pPr>
              <a:buNone/>
            </a:pPr>
            <a:endParaRPr lang="fr-FR" sz="2400" dirty="0" smtClean="0"/>
          </a:p>
          <a:p>
            <a:pPr>
              <a:buNone/>
            </a:pPr>
            <a:r>
              <a:rPr lang="fr-FR" sz="2400" dirty="0" smtClean="0"/>
              <a:t>La différenciation pourra se faire sur plusieurs plans :</a:t>
            </a:r>
          </a:p>
          <a:p>
            <a:pPr>
              <a:buNone/>
            </a:pPr>
            <a:r>
              <a:rPr lang="fr-FR" sz="2400" dirty="0" smtClean="0"/>
              <a:t>• </a:t>
            </a:r>
            <a:r>
              <a:rPr lang="fr-FR" sz="2400" b="1" dirty="0" smtClean="0"/>
              <a:t>la longueur des textes</a:t>
            </a:r>
            <a:r>
              <a:rPr lang="fr-FR" sz="2400" dirty="0" smtClean="0"/>
              <a:t> produits sera différente selon les élèves ;</a:t>
            </a:r>
          </a:p>
          <a:p>
            <a:pPr>
              <a:buNone/>
            </a:pPr>
            <a:r>
              <a:rPr lang="fr-FR" sz="2400" dirty="0" smtClean="0"/>
              <a:t>• l’exigence du </a:t>
            </a:r>
            <a:r>
              <a:rPr lang="fr-FR" sz="2400" b="1" dirty="0" smtClean="0"/>
              <a:t>respect de la norme orthographique et grammaticale</a:t>
            </a:r>
            <a:r>
              <a:rPr lang="fr-FR" sz="2400" dirty="0" smtClean="0"/>
              <a:t> variera selon les élèves et les activités proposées ;</a:t>
            </a:r>
          </a:p>
          <a:p>
            <a:pPr>
              <a:buNone/>
            </a:pPr>
            <a:r>
              <a:rPr lang="fr-FR" sz="2400" dirty="0" smtClean="0"/>
              <a:t>• </a:t>
            </a:r>
            <a:r>
              <a:rPr lang="fr-FR" sz="2400" b="1" dirty="0" smtClean="0"/>
              <a:t>l’inventivité ou la créativité </a:t>
            </a:r>
            <a:r>
              <a:rPr lang="fr-FR" sz="2400" dirty="0" smtClean="0"/>
              <a:t>sera elle aussi différente ;</a:t>
            </a:r>
          </a:p>
          <a:p>
            <a:pPr>
              <a:buClrTx/>
              <a:buFont typeface="Arial" pitchFamily="34" charset="0"/>
              <a:buChar char="•"/>
            </a:pPr>
            <a:r>
              <a:rPr lang="fr-FR" sz="2400" dirty="0" smtClean="0"/>
              <a:t>Le temps ;</a:t>
            </a:r>
          </a:p>
          <a:p>
            <a:pPr>
              <a:buClrTx/>
              <a:buFont typeface="Arial" pitchFamily="34" charset="0"/>
              <a:buChar char="•"/>
            </a:pPr>
            <a:r>
              <a:rPr lang="fr-FR" sz="2400" dirty="0" smtClean="0"/>
              <a:t>Les outils ;</a:t>
            </a:r>
          </a:p>
          <a:p>
            <a:pPr>
              <a:buClrTx/>
              <a:buFont typeface="Arial" pitchFamily="34" charset="0"/>
              <a:buChar char="•"/>
            </a:pPr>
            <a:r>
              <a:rPr lang="fr-FR" sz="2400" dirty="0" smtClean="0"/>
              <a:t>L’étayage ;</a:t>
            </a:r>
          </a:p>
          <a:p>
            <a:pPr>
              <a:buNone/>
            </a:pPr>
            <a:r>
              <a:rPr lang="fr-FR" sz="2400" dirty="0" smtClean="0"/>
              <a:t>• des aides spécifiques peuvent être proposées. </a:t>
            </a:r>
          </a:p>
          <a:p>
            <a:endParaRPr lang="fr-FR" sz="2400"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 : 2 formulations</a:t>
            </a:r>
            <a:endParaRPr lang="fr-FR" dirty="0"/>
          </a:p>
        </p:txBody>
      </p:sp>
      <p:sp>
        <p:nvSpPr>
          <p:cNvPr id="3" name="Espace réservé du contenu 2"/>
          <p:cNvSpPr>
            <a:spLocks noGrp="1"/>
          </p:cNvSpPr>
          <p:nvPr>
            <p:ph sz="quarter" idx="1"/>
          </p:nvPr>
        </p:nvSpPr>
        <p:spPr>
          <a:xfrm>
            <a:off x="457200" y="1196752"/>
            <a:ext cx="8229600" cy="5112608"/>
          </a:xfrm>
        </p:spPr>
        <p:txBody>
          <a:bodyPr>
            <a:normAutofit/>
          </a:bodyPr>
          <a:lstStyle/>
          <a:p>
            <a:endParaRPr lang="fr-FR" dirty="0" smtClean="0"/>
          </a:p>
          <a:p>
            <a:endParaRPr lang="fr-FR" dirty="0" smtClean="0"/>
          </a:p>
          <a:p>
            <a:r>
              <a:rPr lang="fr-FR" dirty="0" smtClean="0"/>
              <a:t>Le Roman de </a:t>
            </a:r>
            <a:r>
              <a:rPr lang="fr-FR" dirty="0" err="1" smtClean="0"/>
              <a:t>Renart</a:t>
            </a:r>
            <a:r>
              <a:rPr lang="fr-FR" dirty="0" smtClean="0"/>
              <a:t>  </a:t>
            </a:r>
            <a:r>
              <a:rPr lang="fr-FR" b="1" dirty="0" smtClean="0"/>
              <a:t>Rédaction</a:t>
            </a:r>
          </a:p>
          <a:p>
            <a:pPr>
              <a:buNone/>
            </a:pPr>
            <a:endParaRPr lang="fr-FR" b="1" dirty="0" smtClean="0"/>
          </a:p>
          <a:p>
            <a:r>
              <a:rPr lang="fr-FR" dirty="0" smtClean="0"/>
              <a:t>A partir de ta lecture attentive des épisodes du </a:t>
            </a:r>
            <a:r>
              <a:rPr lang="fr-FR" i="1" dirty="0" smtClean="0"/>
              <a:t>Roman de </a:t>
            </a:r>
            <a:r>
              <a:rPr lang="fr-FR" i="1" dirty="0" err="1" smtClean="0"/>
              <a:t>Renart</a:t>
            </a:r>
            <a:r>
              <a:rPr lang="fr-FR" i="1" dirty="0" smtClean="0"/>
              <a:t>, </a:t>
            </a:r>
            <a:r>
              <a:rPr lang="fr-FR" dirty="0" smtClean="0"/>
              <a:t>écris à ton tour une de ses aventures.</a:t>
            </a:r>
          </a:p>
          <a:p>
            <a:pPr>
              <a:buNone/>
            </a:pPr>
            <a:endParaRPr lang="fr-FR" dirty="0" smtClean="0"/>
          </a:p>
          <a:p>
            <a:pPr>
              <a:buNone/>
            </a:pPr>
            <a:endParaRPr lang="fr-FR" dirty="0" smtClean="0"/>
          </a:p>
          <a:p>
            <a:pPr>
              <a:buNone/>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4"/>
            <a:ext cx="8229600" cy="720080"/>
          </a:xfrm>
        </p:spPr>
        <p:txBody>
          <a:bodyPr>
            <a:normAutofit fontScale="90000"/>
          </a:bodyPr>
          <a:lstStyle/>
          <a:p>
            <a:r>
              <a:rPr lang="fr-FR" sz="4400" dirty="0" smtClean="0"/>
              <a:t>Sujet guidé</a:t>
            </a:r>
            <a:endParaRPr lang="fr-FR" dirty="0"/>
          </a:p>
        </p:txBody>
      </p:sp>
      <p:sp>
        <p:nvSpPr>
          <p:cNvPr id="3" name="Espace réservé du contenu 2"/>
          <p:cNvSpPr>
            <a:spLocks noGrp="1"/>
          </p:cNvSpPr>
          <p:nvPr>
            <p:ph sz="quarter" idx="1"/>
          </p:nvPr>
        </p:nvSpPr>
        <p:spPr>
          <a:xfrm>
            <a:off x="457200" y="1124744"/>
            <a:ext cx="8229600" cy="5184616"/>
          </a:xfrm>
        </p:spPr>
        <p:txBody>
          <a:bodyPr>
            <a:noAutofit/>
          </a:bodyPr>
          <a:lstStyle/>
          <a:p>
            <a:pPr>
              <a:buNone/>
            </a:pPr>
            <a:endParaRPr lang="fr-FR" sz="2400" dirty="0" smtClean="0"/>
          </a:p>
          <a:p>
            <a:r>
              <a:rPr lang="fr-FR" sz="2400" dirty="0" smtClean="0"/>
              <a:t>A partir de ta lecture attentive des épisodes du </a:t>
            </a:r>
            <a:r>
              <a:rPr lang="fr-FR" sz="2400" i="1" dirty="0" smtClean="0"/>
              <a:t>Roman de </a:t>
            </a:r>
            <a:r>
              <a:rPr lang="fr-FR" sz="2400" i="1" dirty="0" err="1" smtClean="0"/>
              <a:t>Renart</a:t>
            </a:r>
            <a:r>
              <a:rPr lang="fr-FR" sz="2400" i="1" dirty="0" smtClean="0"/>
              <a:t>, </a:t>
            </a:r>
            <a:r>
              <a:rPr lang="fr-FR" sz="2400" dirty="0" smtClean="0"/>
              <a:t>écris à ton tour une de ses aventures.</a:t>
            </a:r>
          </a:p>
          <a:p>
            <a:r>
              <a:rPr lang="fr-FR" sz="2400" dirty="0" smtClean="0"/>
              <a:t>Celle-ci intégrera TON animal inventé au cours du chapitre et au moins deux types de comique.</a:t>
            </a:r>
          </a:p>
          <a:p>
            <a:r>
              <a:rPr lang="fr-FR" sz="2400" dirty="0" smtClean="0"/>
              <a:t>Tu veilleras à intégrer un passage au présent de narration dans ton récit afin de le rendre plus vivant (écris ces verbes d’une couleur différente pour mieux les repérer).</a:t>
            </a:r>
          </a:p>
          <a:p>
            <a:r>
              <a:rPr lang="fr-FR" sz="2400" dirty="0" smtClean="0"/>
              <a:t>Tu reprendras le doc « Correction » qui cible tes erreurs types et feras une relecture afin d’éviter de reproduire les mêmes erreurs que dans ta rédaction précédente.</a:t>
            </a:r>
          </a:p>
          <a:p>
            <a:pPr>
              <a:buNone/>
            </a:pPr>
            <a:endParaRPr lang="fr-FR" sz="24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dirty="0" smtClean="0"/>
              <a:t>Suite </a:t>
            </a:r>
            <a:endParaRPr lang="fr-FR" dirty="0"/>
          </a:p>
        </p:txBody>
      </p:sp>
      <p:sp>
        <p:nvSpPr>
          <p:cNvPr id="3" name="Espace réservé du contenu 2"/>
          <p:cNvSpPr>
            <a:spLocks noGrp="1"/>
          </p:cNvSpPr>
          <p:nvPr>
            <p:ph sz="quarter" idx="1"/>
          </p:nvPr>
        </p:nvSpPr>
        <p:spPr>
          <a:xfrm>
            <a:off x="457200" y="1268760"/>
            <a:ext cx="8229600" cy="5400600"/>
          </a:xfrm>
        </p:spPr>
        <p:txBody>
          <a:bodyPr>
            <a:noAutofit/>
          </a:bodyPr>
          <a:lstStyle/>
          <a:p>
            <a:pPr>
              <a:buNone/>
            </a:pPr>
            <a:r>
              <a:rPr lang="fr-FR" sz="2400" b="1" dirty="0" smtClean="0"/>
              <a:t>Conseils :</a:t>
            </a:r>
          </a:p>
          <a:p>
            <a:r>
              <a:rPr lang="fr-FR" sz="2400" dirty="0" smtClean="0"/>
              <a:t>- Fais un brouillon avec toutes tes idées. </a:t>
            </a:r>
          </a:p>
          <a:p>
            <a:r>
              <a:rPr lang="fr-FR" sz="2400" dirty="0" smtClean="0"/>
              <a:t>- Avec ce brouillon, écris un plan reprenant l’aventure de </a:t>
            </a:r>
            <a:r>
              <a:rPr lang="fr-FR" sz="2400" dirty="0" err="1" smtClean="0"/>
              <a:t>Renart</a:t>
            </a:r>
            <a:r>
              <a:rPr lang="fr-FR" sz="2400" dirty="0" smtClean="0"/>
              <a:t>.</a:t>
            </a:r>
          </a:p>
          <a:p>
            <a:r>
              <a:rPr lang="fr-FR" sz="2400" dirty="0" smtClean="0"/>
              <a:t>- A partir de cette aventure qui constitue les péripéties, écris tout le schéma narratif.</a:t>
            </a:r>
          </a:p>
          <a:p>
            <a:r>
              <a:rPr lang="fr-FR" sz="2000" i="1" dirty="0" smtClean="0"/>
              <a:t>Par exemple : SI : </a:t>
            </a:r>
            <a:r>
              <a:rPr lang="fr-FR" sz="2000" i="1" dirty="0" err="1" smtClean="0"/>
              <a:t>Renart</a:t>
            </a:r>
            <a:r>
              <a:rPr lang="fr-FR" sz="2000" i="1" dirty="0" smtClean="0"/>
              <a:t> a faim. EP : Il rencontre ton animal.</a:t>
            </a:r>
          </a:p>
          <a:p>
            <a:r>
              <a:rPr lang="fr-FR" sz="2000" i="1" dirty="0" smtClean="0"/>
              <a:t>Péripéties : ton aventure. ER : </a:t>
            </a:r>
            <a:r>
              <a:rPr lang="fr-FR" sz="2000" i="1" dirty="0" err="1" smtClean="0"/>
              <a:t>Renart</a:t>
            </a:r>
            <a:r>
              <a:rPr lang="fr-FR" sz="2000" i="1" dirty="0" smtClean="0"/>
              <a:t> gagne ou perd.</a:t>
            </a:r>
          </a:p>
          <a:p>
            <a:r>
              <a:rPr lang="fr-FR" sz="2400" dirty="0" smtClean="0"/>
              <a:t>- A partir de ce plan, écris directement ta rédaction sur la copie.</a:t>
            </a:r>
          </a:p>
          <a:p>
            <a:r>
              <a:rPr lang="fr-FR" sz="2400" dirty="0" smtClean="0"/>
              <a:t>- Trouve le passage le plus intense et mets les verbes au présent.</a:t>
            </a:r>
          </a:p>
          <a:p>
            <a:r>
              <a:rPr lang="fr-FR" sz="2400" dirty="0" smtClean="0"/>
              <a:t>- Corrige tes fautes en veillant à tes erreurs habituelles.</a:t>
            </a:r>
          </a:p>
          <a:p>
            <a:endParaRPr lang="fr-FR"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ÉCRIRE ET RÉÉCRIRE</a:t>
            </a:r>
            <a:endParaRPr lang="fr-FR" dirty="0"/>
          </a:p>
        </p:txBody>
      </p:sp>
      <p:pic>
        <p:nvPicPr>
          <p:cNvPr id="1026" name="Picture 2"/>
          <p:cNvPicPr>
            <a:picLocks noGrp="1" noChangeAspect="1" noChangeArrowheads="1"/>
          </p:cNvPicPr>
          <p:nvPr>
            <p:ph sz="quarter" idx="1"/>
          </p:nvPr>
        </p:nvPicPr>
        <p:blipFill>
          <a:blip r:embed="rId2" cstate="print"/>
          <a:stretch>
            <a:fillRect/>
          </a:stretch>
        </p:blipFill>
        <p:spPr bwMode="auto">
          <a:xfrm>
            <a:off x="2197285" y="1527175"/>
            <a:ext cx="4712918"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968152"/>
          </a:xfrm>
        </p:spPr>
        <p:txBody>
          <a:bodyPr>
            <a:normAutofit fontScale="90000"/>
          </a:bodyPr>
          <a:lstStyle/>
          <a:p>
            <a:r>
              <a:rPr lang="fr-FR" dirty="0" smtClean="0"/>
              <a:t>Grille d’analyse de l’écrit</a:t>
            </a:r>
            <a:br>
              <a:rPr lang="fr-FR" dirty="0" smtClean="0"/>
            </a:br>
            <a:r>
              <a:rPr lang="fr-FR" dirty="0" smtClean="0"/>
              <a:t>relire et améliorer ses procédés d’écriture</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Un exemple selon Rolande Hatem.</a:t>
            </a:r>
          </a:p>
          <a:p>
            <a:r>
              <a:rPr lang="fr-FR" dirty="0" smtClean="0"/>
              <a:t>J’ai écrit où ? Quand ? Comment ?</a:t>
            </a:r>
          </a:p>
          <a:p>
            <a:r>
              <a:rPr lang="fr-FR" dirty="0" smtClean="0"/>
              <a:t>J’ai lu la consigne, je l’ai trouvée….</a:t>
            </a:r>
          </a:p>
          <a:p>
            <a:r>
              <a:rPr lang="fr-FR" dirty="0" smtClean="0"/>
              <a:t>J’ai rencontré des difficultés à …</a:t>
            </a:r>
          </a:p>
          <a:p>
            <a:r>
              <a:rPr lang="fr-FR" dirty="0" smtClean="0"/>
              <a:t>J’ai demandé de l’aide à …</a:t>
            </a:r>
          </a:p>
          <a:p>
            <a:r>
              <a:rPr lang="fr-FR" dirty="0" smtClean="0"/>
              <a:t>J’ai utilisé…</a:t>
            </a:r>
          </a:p>
          <a:p>
            <a:r>
              <a:rPr lang="fr-FR" dirty="0" smtClean="0"/>
              <a:t>J’ai réécrit mon texte parce que …</a:t>
            </a:r>
          </a:p>
          <a:p>
            <a:r>
              <a:rPr lang="fr-FR" dirty="0" smtClean="0"/>
              <a:t>Comment ? En combien de temps ?</a:t>
            </a:r>
          </a:p>
          <a:p>
            <a:r>
              <a:rPr lang="fr-FR" dirty="0" smtClean="0"/>
              <a:t>Ce qui m’a aidé :</a:t>
            </a:r>
          </a:p>
          <a:p>
            <a:r>
              <a:rPr lang="fr-FR" dirty="0" smtClean="0"/>
              <a:t>La prochaine fois….</a:t>
            </a:r>
            <a:endParaRPr lang="fr-F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rmAutofit fontScale="90000"/>
          </a:bodyPr>
          <a:lstStyle/>
          <a:p>
            <a:pPr lvl="2"/>
            <a:r>
              <a:rPr lang="fr-FR" sz="4400" dirty="0">
                <a:solidFill>
                  <a:schemeClr val="tx1"/>
                </a:solidFill>
              </a:rPr>
              <a:t>Ex de micro-séquence : </a:t>
            </a:r>
            <a:r>
              <a:rPr lang="fr-FR" sz="4400" dirty="0" smtClean="0">
                <a:solidFill>
                  <a:schemeClr val="tx1"/>
                </a:solidFill>
              </a:rPr>
              <a:t>5</a:t>
            </a:r>
            <a:r>
              <a:rPr lang="fr-FR" sz="4400" baseline="30000" dirty="0" smtClean="0">
                <a:solidFill>
                  <a:schemeClr val="tx1"/>
                </a:solidFill>
              </a:rPr>
              <a:t>ème</a:t>
            </a:r>
            <a:r>
              <a:rPr lang="fr-FR" sz="2000" dirty="0" smtClean="0"/>
              <a:t/>
            </a:r>
            <a:br>
              <a:rPr lang="fr-FR" sz="2000" dirty="0" smtClean="0"/>
            </a:br>
            <a:r>
              <a:rPr lang="fr-FR" sz="2000" dirty="0" smtClean="0"/>
              <a:t>Formation disciplinaire – Lettres  : S. </a:t>
            </a:r>
            <a:r>
              <a:rPr lang="fr-FR" sz="2000" dirty="0" err="1" smtClean="0"/>
              <a:t>Epplin</a:t>
            </a:r>
            <a:r>
              <a:rPr lang="fr-FR" sz="2000" dirty="0" smtClean="0"/>
              <a:t> – M. </a:t>
            </a:r>
            <a:r>
              <a:rPr lang="fr-FR" sz="2000" dirty="0" err="1" smtClean="0"/>
              <a:t>Scaar</a:t>
            </a:r>
            <a:r>
              <a:rPr lang="fr-FR" sz="2000" dirty="0" smtClean="0"/>
              <a:t> – V. </a:t>
            </a:r>
            <a:r>
              <a:rPr lang="fr-FR" sz="2000" dirty="0" err="1" smtClean="0"/>
              <a:t>Rietz</a:t>
            </a:r>
            <a:r>
              <a:rPr lang="fr-FR" sz="2000" dirty="0" smtClean="0"/>
              <a:t/>
            </a:r>
            <a:br>
              <a:rPr lang="fr-FR" sz="2000" dirty="0" smtClean="0"/>
            </a:br>
            <a:endParaRPr lang="fr-FR" dirty="0"/>
          </a:p>
        </p:txBody>
      </p:sp>
      <p:sp>
        <p:nvSpPr>
          <p:cNvPr id="3" name="Espace réservé du contenu 2"/>
          <p:cNvSpPr>
            <a:spLocks noGrp="1"/>
          </p:cNvSpPr>
          <p:nvPr>
            <p:ph sz="quarter" idx="1"/>
          </p:nvPr>
        </p:nvSpPr>
        <p:spPr/>
        <p:txBody>
          <a:bodyPr>
            <a:normAutofit lnSpcReduction="10000"/>
          </a:bodyPr>
          <a:lstStyle/>
          <a:p>
            <a:pPr>
              <a:buNone/>
            </a:pPr>
            <a:r>
              <a:rPr lang="fr-FR" sz="2400" u="sng" dirty="0" smtClean="0"/>
              <a:t>DOMINANTES :</a:t>
            </a:r>
            <a:r>
              <a:rPr lang="fr-FR" sz="2400" dirty="0" smtClean="0"/>
              <a:t> ÉTUDE DE LA LANGUE  ÉCRIRE</a:t>
            </a:r>
          </a:p>
          <a:p>
            <a:pPr>
              <a:buNone/>
            </a:pPr>
            <a:endParaRPr lang="fr-FR" sz="2400" dirty="0" smtClean="0"/>
          </a:p>
          <a:p>
            <a:pPr algn="just"/>
            <a:r>
              <a:rPr lang="fr-FR" sz="2400" u="sng" dirty="0" smtClean="0"/>
              <a:t>Compétences évaluées :</a:t>
            </a:r>
          </a:p>
          <a:p>
            <a:pPr algn="just">
              <a:buNone/>
            </a:pPr>
            <a:r>
              <a:rPr lang="fr-FR" sz="2400" dirty="0" smtClean="0"/>
              <a:t>- Maîtriser le fonctionnement du verbe et son orthographe (morphologie du futur, futur antérieur, conditionnel simple, conditionnel composé );</a:t>
            </a:r>
          </a:p>
          <a:p>
            <a:pPr algn="just">
              <a:buFontTx/>
              <a:buChar char="-"/>
            </a:pPr>
            <a:r>
              <a:rPr lang="fr-FR" sz="2400" dirty="0" smtClean="0"/>
              <a:t>Adopter des stratégies et des procédures d’écriture efficaces (normes linguistiques).</a:t>
            </a:r>
          </a:p>
          <a:p>
            <a:pPr algn="just">
              <a:buNone/>
            </a:pPr>
            <a:endParaRPr lang="fr-FR" sz="2400" dirty="0" smtClean="0"/>
          </a:p>
          <a:p>
            <a:r>
              <a:rPr lang="fr-FR" sz="2400" dirty="0" smtClean="0"/>
              <a:t> </a:t>
            </a:r>
            <a:r>
              <a:rPr lang="fr-FR" sz="2400" u="sng" dirty="0" smtClean="0"/>
              <a:t>Thématique :</a:t>
            </a:r>
          </a:p>
          <a:p>
            <a:pPr>
              <a:buNone/>
            </a:pPr>
            <a:r>
              <a:rPr lang="fr-FR" sz="2400" dirty="0" smtClean="0"/>
              <a:t>Le voyage et l’aventure: pourquoi aller vers l’inconnu?</a:t>
            </a:r>
          </a:p>
          <a:p>
            <a:endParaRPr lang="fr-FR" sz="2400" dirty="0" smtClean="0"/>
          </a:p>
          <a:p>
            <a:endParaRPr lang="fr-FR"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900" dirty="0" smtClean="0"/>
              <a:t/>
            </a:r>
            <a:br>
              <a:rPr lang="fr-FR" sz="4900" dirty="0" smtClean="0"/>
            </a:br>
            <a:r>
              <a:rPr lang="fr-FR" sz="4900" dirty="0" smtClean="0"/>
              <a:t/>
            </a:r>
            <a:br>
              <a:rPr lang="fr-FR" sz="4900" dirty="0" smtClean="0"/>
            </a:br>
            <a:r>
              <a:rPr lang="fr-FR" sz="4900" dirty="0" smtClean="0"/>
              <a:t/>
            </a:r>
            <a:br>
              <a:rPr lang="fr-FR" sz="4900" dirty="0" smtClean="0"/>
            </a:br>
            <a:r>
              <a:rPr lang="fr-FR" sz="4900" dirty="0" smtClean="0"/>
              <a:t/>
            </a:r>
            <a:br>
              <a:rPr lang="fr-FR" sz="4900" dirty="0" smtClean="0"/>
            </a:br>
            <a:r>
              <a:rPr lang="fr-FR" sz="4900" dirty="0" smtClean="0"/>
              <a:t/>
            </a:r>
            <a:br>
              <a:rPr lang="fr-FR" sz="4900" dirty="0" smtClean="0"/>
            </a:br>
            <a:r>
              <a:rPr lang="fr-FR" sz="4900" dirty="0" smtClean="0"/>
              <a:t/>
            </a:r>
            <a:br>
              <a:rPr lang="fr-FR" sz="4900" dirty="0" smtClean="0"/>
            </a:br>
            <a:r>
              <a:rPr lang="fr-FR" sz="4900" dirty="0" smtClean="0"/>
              <a:t/>
            </a:r>
            <a:br>
              <a:rPr lang="fr-FR" sz="4900" dirty="0" smtClean="0"/>
            </a:br>
            <a:r>
              <a:rPr lang="fr-FR" dirty="0" smtClean="0"/>
              <a:t/>
            </a:r>
            <a:br>
              <a:rPr lang="fr-FR" dirty="0" smtClean="0"/>
            </a:br>
            <a:r>
              <a:rPr lang="fr-FR" sz="4400" dirty="0" smtClean="0"/>
              <a:t>5ème</a:t>
            </a:r>
            <a:endParaRPr lang="fr-FR" sz="4400" dirty="0"/>
          </a:p>
        </p:txBody>
      </p:sp>
      <p:sp>
        <p:nvSpPr>
          <p:cNvPr id="3" name="Espace réservé du contenu 2"/>
          <p:cNvSpPr>
            <a:spLocks noGrp="1"/>
          </p:cNvSpPr>
          <p:nvPr>
            <p:ph sz="quarter" idx="1"/>
          </p:nvPr>
        </p:nvSpPr>
        <p:spPr/>
        <p:txBody>
          <a:bodyPr>
            <a:normAutofit/>
          </a:bodyPr>
          <a:lstStyle/>
          <a:p>
            <a:r>
              <a:rPr lang="fr-FR" sz="2400" u="sng" dirty="0" smtClean="0"/>
              <a:t>Tâche proposée :</a:t>
            </a:r>
          </a:p>
          <a:p>
            <a:pPr>
              <a:buNone/>
            </a:pPr>
            <a:endParaRPr lang="fr-FR" sz="2400" u="sng" dirty="0" smtClean="0"/>
          </a:p>
          <a:p>
            <a:pPr algn="just"/>
            <a:r>
              <a:rPr lang="fr-FR" sz="2400" dirty="0" smtClean="0"/>
              <a:t>Chaque élève doit produire un court paragraphe pour décrire, à la première personne et aux temps du futur, un lieu à l’étranger où il voudrait voyager, et aller le coller sur le panneau prévu à cet effet (carte du monde).</a:t>
            </a:r>
          </a:p>
          <a:p>
            <a:pPr algn="just">
              <a:buNone/>
            </a:pPr>
            <a:endParaRPr lang="fr-FR" sz="2400" dirty="0" smtClean="0"/>
          </a:p>
          <a:p>
            <a:pPr algn="just"/>
            <a:r>
              <a:rPr lang="fr-FR" sz="2400" dirty="0" smtClean="0"/>
              <a:t>Consignes adaptées au niveau des élèves (quantité, complexité – notamment alternance futur simple/futur antérieur …).</a:t>
            </a:r>
          </a:p>
          <a:p>
            <a:endParaRPr lang="fr-FR"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représentations des enseignants</a:t>
            </a:r>
            <a:endParaRPr lang="fr-FR" dirty="0"/>
          </a:p>
        </p:txBody>
      </p:sp>
      <p:sp>
        <p:nvSpPr>
          <p:cNvPr id="3" name="Espace réservé du contenu 2"/>
          <p:cNvSpPr>
            <a:spLocks noGrp="1"/>
          </p:cNvSpPr>
          <p:nvPr>
            <p:ph sz="quarter" idx="1"/>
          </p:nvPr>
        </p:nvSpPr>
        <p:spPr/>
        <p:txBody>
          <a:bodyPr>
            <a:normAutofit/>
          </a:bodyPr>
          <a:lstStyle/>
          <a:p>
            <a:r>
              <a:rPr lang="fr-FR" sz="2800" b="1" dirty="0" smtClean="0"/>
              <a:t>Toute tâche est donnée en vue de l’acquisition d’un savoir.</a:t>
            </a:r>
          </a:p>
          <a:p>
            <a:r>
              <a:rPr lang="fr-FR" dirty="0" smtClean="0"/>
              <a:t>Il nous faut enseigner les normes ( orthographe, grammaire, types de textes….) et faire des exercices d’entraînement, d’appropriation…</a:t>
            </a:r>
          </a:p>
          <a:p>
            <a:r>
              <a:rPr lang="fr-FR" dirty="0" smtClean="0"/>
              <a:t>Un écrit doit être achevé, corrigé ; mis aux normes !</a:t>
            </a:r>
          </a:p>
          <a:p>
            <a:r>
              <a:rPr lang="fr-FR" dirty="0" smtClean="0"/>
              <a:t>Le temps passé à préparer se doit d’être long avant de les laisser se « jeter à l’eau ».</a:t>
            </a:r>
          </a:p>
          <a:p>
            <a:r>
              <a:rPr lang="fr-FR" dirty="0" smtClean="0"/>
              <a:t>Il existe une forme de « don » …</a:t>
            </a:r>
          </a:p>
          <a:p>
            <a:pPr>
              <a:buNone/>
            </a:pPr>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5ème</a:t>
            </a:r>
            <a:endParaRPr lang="fr-FR" dirty="0"/>
          </a:p>
        </p:txBody>
      </p:sp>
      <p:sp>
        <p:nvSpPr>
          <p:cNvPr id="3" name="Espace réservé du contenu 2"/>
          <p:cNvSpPr>
            <a:spLocks noGrp="1"/>
          </p:cNvSpPr>
          <p:nvPr>
            <p:ph sz="quarter" idx="1"/>
          </p:nvPr>
        </p:nvSpPr>
        <p:spPr/>
        <p:txBody>
          <a:bodyPr>
            <a:normAutofit/>
          </a:bodyPr>
          <a:lstStyle/>
          <a:p>
            <a:r>
              <a:rPr lang="fr-FR" sz="2400" u="sng" dirty="0" smtClean="0"/>
              <a:t>Contenu de la séquence :</a:t>
            </a:r>
          </a:p>
          <a:p>
            <a:pPr>
              <a:buNone/>
            </a:pPr>
            <a:endParaRPr lang="fr-FR" sz="2400" b="1" u="sng" dirty="0" smtClean="0"/>
          </a:p>
          <a:p>
            <a:pPr>
              <a:buAutoNum type="arabicParenR"/>
            </a:pPr>
            <a:r>
              <a:rPr lang="fr-FR" sz="2400" dirty="0" smtClean="0"/>
              <a:t>morphologie de quatre temps simples et composés</a:t>
            </a:r>
          </a:p>
          <a:p>
            <a:pPr>
              <a:buAutoNum type="arabicParenR"/>
            </a:pPr>
            <a:r>
              <a:rPr lang="fr-FR" sz="2400" dirty="0" smtClean="0"/>
              <a:t>emplois des temps du futur (valeurs temporelles)</a:t>
            </a:r>
          </a:p>
          <a:p>
            <a:pPr>
              <a:buAutoNum type="arabicParenR"/>
            </a:pPr>
            <a:r>
              <a:rPr lang="fr-FR" sz="2400" dirty="0" smtClean="0"/>
              <a:t>exercices de manipulation</a:t>
            </a:r>
          </a:p>
          <a:p>
            <a:pPr>
              <a:buAutoNum type="arabicParenR"/>
            </a:pPr>
            <a:r>
              <a:rPr lang="fr-FR" sz="2400" dirty="0" smtClean="0"/>
              <a:t>tâche finale</a:t>
            </a:r>
          </a:p>
          <a:p>
            <a:pPr>
              <a:buAutoNum type="arabicParenR"/>
            </a:pPr>
            <a:r>
              <a:rPr lang="fr-FR" sz="2400" dirty="0" smtClean="0"/>
              <a:t>temps métacognitif (devant le panneau des élèves de 3</a:t>
            </a:r>
            <a:r>
              <a:rPr lang="fr-FR" sz="2400" baseline="30000" dirty="0" smtClean="0"/>
              <a:t>e</a:t>
            </a:r>
            <a:r>
              <a:rPr lang="fr-FR" sz="2400" dirty="0" smtClean="0"/>
              <a:t>) : évaluation des travaux des 3</a:t>
            </a:r>
            <a:r>
              <a:rPr lang="fr-FR" sz="2400" baseline="30000" dirty="0" smtClean="0"/>
              <a:t>e</a:t>
            </a:r>
            <a:r>
              <a:rPr lang="fr-FR" sz="2400" dirty="0" smtClean="0"/>
              <a:t> selon des critères prédéfinis (morphologie du conditionnel simple et du conditionnel composé, créativité, richesse lexicale, etc.).</a:t>
            </a:r>
          </a:p>
          <a:p>
            <a:endParaRPr lang="fr-FR"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1"/>
                </a:solidFill>
              </a:rPr>
              <a:t>Ex de micro-séquence 3ème</a:t>
            </a:r>
            <a:endParaRPr lang="fr-FR" b="1" dirty="0">
              <a:solidFill>
                <a:schemeClr val="tx1"/>
              </a:solidFill>
            </a:endParaRPr>
          </a:p>
        </p:txBody>
      </p:sp>
      <p:sp>
        <p:nvSpPr>
          <p:cNvPr id="3" name="Espace réservé du contenu 2"/>
          <p:cNvSpPr>
            <a:spLocks noGrp="1"/>
          </p:cNvSpPr>
          <p:nvPr>
            <p:ph sz="quarter" idx="1"/>
          </p:nvPr>
        </p:nvSpPr>
        <p:spPr>
          <a:xfrm>
            <a:off x="457200" y="1196752"/>
            <a:ext cx="8229600" cy="4929411"/>
          </a:xfrm>
        </p:spPr>
        <p:txBody>
          <a:bodyPr>
            <a:normAutofit lnSpcReduction="10000"/>
          </a:bodyPr>
          <a:lstStyle/>
          <a:p>
            <a:pPr>
              <a:buNone/>
            </a:pPr>
            <a:endParaRPr lang="fr-FR" sz="2400" u="sng" dirty="0" smtClean="0"/>
          </a:p>
          <a:p>
            <a:pPr>
              <a:buNone/>
            </a:pPr>
            <a:r>
              <a:rPr lang="fr-FR" sz="2400" u="sng" dirty="0" smtClean="0"/>
              <a:t>DOMINANTES :</a:t>
            </a:r>
            <a:r>
              <a:rPr lang="fr-FR" sz="2400" dirty="0" smtClean="0"/>
              <a:t> ÉTUDE DE LA LANGUE – ÉCRIRE</a:t>
            </a:r>
          </a:p>
          <a:p>
            <a:pPr>
              <a:buNone/>
            </a:pPr>
            <a:endParaRPr lang="fr-FR" sz="2400" dirty="0" smtClean="0"/>
          </a:p>
          <a:p>
            <a:pPr algn="just"/>
            <a:r>
              <a:rPr lang="fr-FR" sz="2400" u="sng" dirty="0" smtClean="0"/>
              <a:t>Compétences évaluées :</a:t>
            </a:r>
          </a:p>
          <a:p>
            <a:pPr algn="just">
              <a:buNone/>
            </a:pPr>
            <a:r>
              <a:rPr lang="fr-FR" sz="2400" dirty="0" smtClean="0"/>
              <a:t>- Maîtriser le fonctionnement du verbe et son orthographe (morphologie et valeurs futur, futur antérieur, conditionnel simple, conditionnel composé);</a:t>
            </a:r>
          </a:p>
          <a:p>
            <a:pPr>
              <a:buFontTx/>
              <a:buChar char="-"/>
            </a:pPr>
            <a:r>
              <a:rPr lang="fr-FR" sz="2400" dirty="0" smtClean="0"/>
              <a:t>Adopter des stratégies et des procédures d’écriture efficaces (normes linguistiques).</a:t>
            </a:r>
            <a:r>
              <a:rPr lang="fr-FR" sz="2400" u="sng" dirty="0" smtClean="0"/>
              <a:t> </a:t>
            </a:r>
          </a:p>
          <a:p>
            <a:pPr>
              <a:buNone/>
            </a:pPr>
            <a:endParaRPr lang="fr-FR" sz="2400" u="sng" dirty="0" smtClean="0"/>
          </a:p>
          <a:p>
            <a:r>
              <a:rPr lang="fr-FR" sz="2400" u="sng" dirty="0" smtClean="0"/>
              <a:t>Thématique :</a:t>
            </a:r>
          </a:p>
          <a:p>
            <a:pPr>
              <a:buNone/>
            </a:pPr>
            <a:r>
              <a:rPr lang="fr-FR" sz="2400" dirty="0" smtClean="0"/>
              <a:t>Progrès et rêves scientifiques</a:t>
            </a:r>
          </a:p>
          <a:p>
            <a:pPr algn="just"/>
            <a:endParaRPr lang="fr-FR" sz="2400" dirty="0" smtClean="0"/>
          </a:p>
          <a:p>
            <a:pPr algn="just"/>
            <a:endParaRPr lang="fr-FR" sz="2400" dirty="0" smtClean="0"/>
          </a:p>
          <a:p>
            <a:endParaRPr lang="fr-FR"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3ème</a:t>
            </a:r>
            <a:endParaRPr lang="fr-FR" dirty="0"/>
          </a:p>
        </p:txBody>
      </p:sp>
      <p:sp>
        <p:nvSpPr>
          <p:cNvPr id="3" name="Espace réservé du contenu 2"/>
          <p:cNvSpPr>
            <a:spLocks noGrp="1"/>
          </p:cNvSpPr>
          <p:nvPr>
            <p:ph sz="quarter" idx="1"/>
          </p:nvPr>
        </p:nvSpPr>
        <p:spPr/>
        <p:txBody>
          <a:bodyPr>
            <a:normAutofit/>
          </a:bodyPr>
          <a:lstStyle/>
          <a:p>
            <a:r>
              <a:rPr lang="fr-FR" sz="2400" u="sng" dirty="0" smtClean="0"/>
              <a:t>Tâche proposée :</a:t>
            </a:r>
          </a:p>
          <a:p>
            <a:pPr>
              <a:buNone/>
            </a:pPr>
            <a:endParaRPr lang="fr-FR" sz="2400" u="sng" dirty="0" smtClean="0"/>
          </a:p>
          <a:p>
            <a:pPr algn="just"/>
            <a:r>
              <a:rPr lang="fr-FR" sz="2400" dirty="0" smtClean="0"/>
              <a:t>Chaque élève doit compléter cinq subordonnées conditionnelles d’amorce par des propositions principales aux temps du conditionnel. Thème : progrès et rêves scientifiques (ex. « Si les voitures pouvaient voler, … »). A coller sur un panneau prévu à cet effet.</a:t>
            </a:r>
          </a:p>
          <a:p>
            <a:pPr algn="just"/>
            <a:r>
              <a:rPr lang="fr-FR" sz="2400" dirty="0" smtClean="0"/>
              <a:t>Consignes adaptées au niveau des élèves (quantité, complexité – notamment valeurs imposées …)</a:t>
            </a:r>
          </a:p>
          <a:p>
            <a:endParaRPr lang="fr-FR" dirty="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3ème</a:t>
            </a:r>
            <a:endParaRPr lang="fr-FR" dirty="0"/>
          </a:p>
        </p:txBody>
      </p:sp>
      <p:sp>
        <p:nvSpPr>
          <p:cNvPr id="3" name="Espace réservé du contenu 2"/>
          <p:cNvSpPr>
            <a:spLocks noGrp="1"/>
          </p:cNvSpPr>
          <p:nvPr>
            <p:ph sz="quarter" idx="1"/>
          </p:nvPr>
        </p:nvSpPr>
        <p:spPr/>
        <p:txBody>
          <a:bodyPr>
            <a:normAutofit/>
          </a:bodyPr>
          <a:lstStyle/>
          <a:p>
            <a:r>
              <a:rPr lang="fr-FR" sz="2400" u="sng" dirty="0" smtClean="0"/>
              <a:t>Contenu de la séquence :</a:t>
            </a:r>
          </a:p>
          <a:p>
            <a:pPr>
              <a:buNone/>
            </a:pPr>
            <a:endParaRPr lang="fr-FR" sz="2400" u="sng" dirty="0" smtClean="0"/>
          </a:p>
          <a:p>
            <a:pPr>
              <a:buAutoNum type="arabicParenR"/>
            </a:pPr>
            <a:r>
              <a:rPr lang="fr-FR" sz="2400" dirty="0" smtClean="0"/>
              <a:t>révision morphologie de quatre temps simples et composés</a:t>
            </a:r>
          </a:p>
          <a:p>
            <a:pPr>
              <a:buAutoNum type="arabicParenR"/>
            </a:pPr>
            <a:r>
              <a:rPr lang="fr-FR" sz="2400" dirty="0" smtClean="0"/>
              <a:t>révision emplois des temps du futur (valeurs temporelles) + étude emplois du conditionnel</a:t>
            </a:r>
          </a:p>
          <a:p>
            <a:pPr>
              <a:buAutoNum type="arabicParenR"/>
            </a:pPr>
            <a:r>
              <a:rPr lang="fr-FR" sz="2400" dirty="0" smtClean="0"/>
              <a:t>exercices de manipulation</a:t>
            </a:r>
          </a:p>
          <a:p>
            <a:pPr>
              <a:buAutoNum type="arabicParenR"/>
            </a:pPr>
            <a:r>
              <a:rPr lang="fr-FR" sz="2400" dirty="0" smtClean="0"/>
              <a:t>tâche finale</a:t>
            </a:r>
          </a:p>
          <a:p>
            <a:pPr>
              <a:buAutoNum type="arabicParenR"/>
            </a:pPr>
            <a:r>
              <a:rPr lang="fr-FR" sz="2400" dirty="0" smtClean="0"/>
              <a:t>temps métacognitif (devant le panneau des élèves de 5</a:t>
            </a:r>
            <a:r>
              <a:rPr lang="fr-FR" sz="2400" baseline="30000" dirty="0" smtClean="0"/>
              <a:t>e</a:t>
            </a:r>
            <a:r>
              <a:rPr lang="fr-FR" sz="2400" dirty="0" smtClean="0"/>
              <a:t>) : évaluation des travaux des 5</a:t>
            </a:r>
            <a:r>
              <a:rPr lang="fr-FR" sz="2400" baseline="30000" dirty="0" smtClean="0"/>
              <a:t>e</a:t>
            </a:r>
            <a:r>
              <a:rPr lang="fr-FR" sz="2400" dirty="0" smtClean="0"/>
              <a:t> selon des critères prédéfinis (morphologie, emplois, créativité, richesse lexicale, etc.).</a:t>
            </a:r>
          </a:p>
          <a:p>
            <a:endParaRPr lang="fr-FR"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Suggestions de réflexion</a:t>
            </a:r>
            <a:endParaRPr lang="fr-FR" dirty="0"/>
          </a:p>
        </p:txBody>
      </p:sp>
      <p:sp>
        <p:nvSpPr>
          <p:cNvPr id="3" name="Espace réservé du contenu 2"/>
          <p:cNvSpPr>
            <a:spLocks noGrp="1"/>
          </p:cNvSpPr>
          <p:nvPr>
            <p:ph sz="quarter" idx="1"/>
          </p:nvPr>
        </p:nvSpPr>
        <p:spPr/>
        <p:txBody>
          <a:bodyPr/>
          <a:lstStyle/>
          <a:p>
            <a:endParaRPr lang="fr-FR" dirty="0" smtClean="0"/>
          </a:p>
          <a:p>
            <a:endParaRPr lang="fr-FR" dirty="0" smtClean="0"/>
          </a:p>
          <a:p>
            <a:r>
              <a:rPr lang="fr-FR" dirty="0" smtClean="0"/>
              <a:t>Établir une grille d’évaluation (critères explicites et 4 niveaux de maitrise).</a:t>
            </a:r>
          </a:p>
          <a:p>
            <a:pPr>
              <a:buNone/>
            </a:pPr>
            <a:endParaRPr lang="fr-FR" dirty="0" smtClean="0"/>
          </a:p>
          <a:p>
            <a:r>
              <a:rPr lang="fr-FR" dirty="0" smtClean="0"/>
              <a:t>Imaginer les  modalités d’écriture intermédiaires ( brouillons).</a:t>
            </a:r>
          </a:p>
          <a:p>
            <a:pPr>
              <a:buNone/>
            </a:pPr>
            <a:endParaRPr lang="fr-FR" dirty="0" smtClean="0"/>
          </a:p>
          <a:p>
            <a:r>
              <a:rPr lang="fr-FR" dirty="0" smtClean="0"/>
              <a:t>Penser les modalités de différenciation.</a:t>
            </a:r>
          </a:p>
          <a:p>
            <a:pPr>
              <a:buNone/>
            </a:pPr>
            <a:endParaRPr lang="fr-FR"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sz="quarter" idx="1"/>
          </p:nvPr>
        </p:nvGraphicFramePr>
        <p:xfrm>
          <a:off x="457200" y="476672"/>
          <a:ext cx="8229600" cy="5814724"/>
        </p:xfrm>
        <a:graphic>
          <a:graphicData uri="http://schemas.openxmlformats.org/drawingml/2006/table">
            <a:tbl>
              <a:tblPr firstRow="1" bandRow="1">
                <a:tableStyleId>{5C22544A-7EE6-4342-B048-85BDC9FD1C3A}</a:tableStyleId>
              </a:tblPr>
              <a:tblGrid>
                <a:gridCol w="1522512"/>
                <a:gridCol w="2592288"/>
                <a:gridCol w="2057400"/>
                <a:gridCol w="2057400"/>
              </a:tblGrid>
              <a:tr h="790447">
                <a:tc>
                  <a:txBody>
                    <a:bodyPr/>
                    <a:lstStyle/>
                    <a:p>
                      <a:r>
                        <a:rPr lang="fr-FR" dirty="0" smtClean="0"/>
                        <a:t>Domaine du socle</a:t>
                      </a:r>
                      <a:endParaRPr lang="fr-FR" dirty="0"/>
                    </a:p>
                  </a:txBody>
                  <a:tcPr/>
                </a:tc>
                <a:tc>
                  <a:txBody>
                    <a:bodyPr/>
                    <a:lstStyle/>
                    <a:p>
                      <a:r>
                        <a:rPr lang="fr-FR" dirty="0" smtClean="0"/>
                        <a:t>Compétences disciplinaires</a:t>
                      </a:r>
                      <a:endParaRPr lang="fr-FR" dirty="0"/>
                    </a:p>
                  </a:txBody>
                  <a:tcPr/>
                </a:tc>
                <a:tc>
                  <a:txBody>
                    <a:bodyPr/>
                    <a:lstStyle/>
                    <a:p>
                      <a:r>
                        <a:rPr lang="fr-FR" dirty="0" smtClean="0"/>
                        <a:t>Critères </a:t>
                      </a:r>
                      <a:endParaRPr lang="fr-FR" dirty="0"/>
                    </a:p>
                  </a:txBody>
                  <a:tcPr/>
                </a:tc>
                <a:tc>
                  <a:txBody>
                    <a:bodyPr/>
                    <a:lstStyle/>
                    <a:p>
                      <a:r>
                        <a:rPr lang="fr-FR" dirty="0" smtClean="0"/>
                        <a:t>Niveaux de maîtrise</a:t>
                      </a:r>
                      <a:endParaRPr lang="fr-FR" dirty="0"/>
                    </a:p>
                  </a:txBody>
                  <a:tcPr/>
                </a:tc>
              </a:tr>
              <a:tr h="860145">
                <a:tc>
                  <a:txBody>
                    <a:bodyPr/>
                    <a:lstStyle/>
                    <a:p>
                      <a:r>
                        <a:rPr lang="fr-FR" dirty="0" smtClean="0"/>
                        <a:t>D1</a:t>
                      </a:r>
                      <a:endParaRPr lang="fr-FR" dirty="0"/>
                    </a:p>
                  </a:txBody>
                  <a:tcPr/>
                </a:tc>
                <a:tc>
                  <a:txBody>
                    <a:bodyPr/>
                    <a:lstStyle/>
                    <a:p>
                      <a:r>
                        <a:rPr lang="fr-FR" dirty="0" smtClean="0"/>
                        <a:t>Adopter</a:t>
                      </a:r>
                      <a:r>
                        <a:rPr lang="fr-FR" baseline="0" dirty="0" smtClean="0"/>
                        <a:t> des stratégies et des procédures d’écriture efficaces.</a:t>
                      </a:r>
                    </a:p>
                  </a:txBody>
                  <a:tcPr/>
                </a:tc>
                <a:tc>
                  <a:txBody>
                    <a:bodyPr/>
                    <a:lstStyle/>
                    <a:p>
                      <a:r>
                        <a:rPr lang="fr-FR" dirty="0" smtClean="0"/>
                        <a:t>COHERENCE</a:t>
                      </a:r>
                      <a:endParaRPr lang="fr-FR" dirty="0"/>
                    </a:p>
                  </a:txBody>
                  <a:tcPr/>
                </a:tc>
                <a:tc>
                  <a:txBody>
                    <a:bodyPr/>
                    <a:lstStyle/>
                    <a:p>
                      <a:endParaRPr lang="fr-FR"/>
                    </a:p>
                  </a:txBody>
                  <a:tcPr/>
                </a:tc>
              </a:tr>
              <a:tr h="1376232">
                <a:tc>
                  <a:txBody>
                    <a:bodyPr/>
                    <a:lstStyle/>
                    <a:p>
                      <a:r>
                        <a:rPr lang="fr-FR" dirty="0" smtClean="0"/>
                        <a:t>D1</a:t>
                      </a:r>
                      <a:endParaRPr lang="fr-FR" dirty="0"/>
                    </a:p>
                  </a:txBody>
                  <a:tcPr/>
                </a:tc>
                <a:tc>
                  <a:txBody>
                    <a:bodyPr/>
                    <a:lstStyle/>
                    <a:p>
                      <a:r>
                        <a:rPr lang="fr-FR" dirty="0" smtClean="0"/>
                        <a:t>Maîtriser</a:t>
                      </a:r>
                      <a:r>
                        <a:rPr lang="fr-FR" baseline="0" dirty="0" smtClean="0"/>
                        <a:t> le fonctionnement du verbe et son orthographe ( futur et conditionnel)</a:t>
                      </a:r>
                    </a:p>
                  </a:txBody>
                  <a:tcPr/>
                </a:tc>
                <a:tc>
                  <a:txBody>
                    <a:bodyPr/>
                    <a:lstStyle/>
                    <a:p>
                      <a:r>
                        <a:rPr lang="fr-FR" dirty="0" smtClean="0"/>
                        <a:t>CORRECTION</a:t>
                      </a:r>
                      <a:endParaRPr lang="fr-FR" dirty="0"/>
                    </a:p>
                  </a:txBody>
                  <a:tcPr/>
                </a:tc>
                <a:tc>
                  <a:txBody>
                    <a:bodyPr/>
                    <a:lstStyle/>
                    <a:p>
                      <a:endParaRPr lang="fr-FR"/>
                    </a:p>
                  </a:txBody>
                  <a:tcPr/>
                </a:tc>
              </a:tr>
              <a:tr h="621022">
                <a:tc>
                  <a:txBody>
                    <a:bodyPr/>
                    <a:lstStyle/>
                    <a:p>
                      <a:r>
                        <a:rPr lang="fr-FR" dirty="0" smtClean="0"/>
                        <a:t>D1 D5</a:t>
                      </a:r>
                      <a:endParaRPr lang="fr-FR" dirty="0"/>
                    </a:p>
                  </a:txBody>
                  <a:tcPr/>
                </a:tc>
                <a:tc>
                  <a:txBody>
                    <a:bodyPr/>
                    <a:lstStyle/>
                    <a:p>
                      <a:r>
                        <a:rPr lang="fr-FR" dirty="0" smtClean="0"/>
                        <a:t>Pratiquer l’écriture d’invention</a:t>
                      </a:r>
                      <a:endParaRPr lang="fr-FR" dirty="0"/>
                    </a:p>
                  </a:txBody>
                  <a:tcPr/>
                </a:tc>
                <a:tc>
                  <a:txBody>
                    <a:bodyPr/>
                    <a:lstStyle/>
                    <a:p>
                      <a:r>
                        <a:rPr lang="fr-FR" dirty="0" smtClean="0"/>
                        <a:t>PERTINENCE COMPLETUDE</a:t>
                      </a:r>
                      <a:endParaRPr lang="fr-FR" dirty="0"/>
                    </a:p>
                  </a:txBody>
                  <a:tcPr/>
                </a:tc>
                <a:tc>
                  <a:txBody>
                    <a:bodyPr/>
                    <a:lstStyle/>
                    <a:p>
                      <a:endParaRPr lang="fr-FR" dirty="0"/>
                    </a:p>
                  </a:txBody>
                  <a:tcPr/>
                </a:tc>
              </a:tr>
              <a:tr h="602101">
                <a:tc>
                  <a:txBody>
                    <a:bodyPr/>
                    <a:lstStyle/>
                    <a:p>
                      <a:r>
                        <a:rPr lang="fr-FR" dirty="0" smtClean="0"/>
                        <a:t>D2</a:t>
                      </a:r>
                      <a:endParaRPr lang="fr-FR" dirty="0"/>
                    </a:p>
                  </a:txBody>
                  <a:tcPr/>
                </a:tc>
                <a:tc>
                  <a:txBody>
                    <a:bodyPr/>
                    <a:lstStyle/>
                    <a:p>
                      <a:r>
                        <a:rPr lang="fr-FR" dirty="0" smtClean="0"/>
                        <a:t>Pratiquer l’écriture d’invention</a:t>
                      </a:r>
                      <a:endParaRPr lang="fr-FR" dirty="0"/>
                    </a:p>
                  </a:txBody>
                  <a:tcPr/>
                </a:tc>
                <a:tc>
                  <a:txBody>
                    <a:bodyPr/>
                    <a:lstStyle/>
                    <a:p>
                      <a:r>
                        <a:rPr lang="fr-FR" dirty="0" smtClean="0"/>
                        <a:t>ENGAGEMENT</a:t>
                      </a:r>
                      <a:endParaRPr lang="fr-FR" dirty="0"/>
                    </a:p>
                  </a:txBody>
                  <a:tcPr/>
                </a:tc>
                <a:tc>
                  <a:txBody>
                    <a:bodyPr/>
                    <a:lstStyle/>
                    <a:p>
                      <a:endParaRPr lang="fr-FR"/>
                    </a:p>
                  </a:txBody>
                  <a:tcPr/>
                </a:tc>
              </a:tr>
              <a:tr h="1366677">
                <a:tc>
                  <a:txBody>
                    <a:bodyPr/>
                    <a:lstStyle/>
                    <a:p>
                      <a:r>
                        <a:rPr lang="fr-FR" dirty="0" smtClean="0"/>
                        <a:t>D1 D2</a:t>
                      </a:r>
                    </a:p>
                  </a:txBody>
                  <a:tcPr/>
                </a:tc>
                <a:tc>
                  <a:txBody>
                    <a:bodyPr/>
                    <a:lstStyle/>
                    <a:p>
                      <a:r>
                        <a:rPr lang="fr-FR" dirty="0" smtClean="0"/>
                        <a:t>Participer à des échanges dans des situations diversifiées</a:t>
                      </a:r>
                      <a:endParaRPr lang="fr-FR" dirty="0"/>
                    </a:p>
                  </a:txBody>
                  <a:tcPr/>
                </a:tc>
                <a:tc>
                  <a:txBody>
                    <a:bodyPr/>
                    <a:lstStyle/>
                    <a:p>
                      <a:r>
                        <a:rPr lang="fr-FR" dirty="0" smtClean="0"/>
                        <a:t>OBJECTIVITE</a:t>
                      </a:r>
                      <a:r>
                        <a:rPr lang="fr-FR" baseline="0" dirty="0" smtClean="0"/>
                        <a:t> ET JUSTESSE</a:t>
                      </a:r>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Propositions </a:t>
            </a:r>
            <a:endParaRPr lang="fr-FR" dirty="0"/>
          </a:p>
        </p:txBody>
      </p:sp>
      <p:sp>
        <p:nvSpPr>
          <p:cNvPr id="3" name="Espace réservé du contenu 2"/>
          <p:cNvSpPr>
            <a:spLocks noGrp="1"/>
          </p:cNvSpPr>
          <p:nvPr>
            <p:ph sz="quarter" idx="1"/>
          </p:nvPr>
        </p:nvSpPr>
        <p:spPr/>
        <p:txBody>
          <a:bodyPr>
            <a:normAutofit fontScale="77500" lnSpcReduction="20000"/>
          </a:bodyPr>
          <a:lstStyle/>
          <a:p>
            <a:pPr>
              <a:buNone/>
            </a:pPr>
            <a:r>
              <a:rPr lang="fr-FR" sz="3600" b="1" dirty="0" smtClean="0"/>
              <a:t>Plusieurs réécritures nécessaires :</a:t>
            </a:r>
          </a:p>
          <a:p>
            <a:pPr>
              <a:buNone/>
            </a:pPr>
            <a:endParaRPr lang="fr-FR" dirty="0" smtClean="0"/>
          </a:p>
          <a:p>
            <a:r>
              <a:rPr lang="fr-FR" dirty="0" smtClean="0"/>
              <a:t>1er jet : consigne brute ;</a:t>
            </a:r>
          </a:p>
          <a:p>
            <a:r>
              <a:rPr lang="fr-FR" dirty="0" smtClean="0"/>
              <a:t>Lecture orale collective ;</a:t>
            </a:r>
          </a:p>
          <a:p>
            <a:r>
              <a:rPr lang="fr-FR" dirty="0" smtClean="0"/>
              <a:t>Pas de correction par le prof ;</a:t>
            </a:r>
          </a:p>
          <a:p>
            <a:r>
              <a:rPr lang="fr-FR" dirty="0" smtClean="0"/>
              <a:t>2e réécriture :recherche sur le pays ( lexique) ;</a:t>
            </a:r>
          </a:p>
          <a:p>
            <a:r>
              <a:rPr lang="fr-FR" dirty="0" smtClean="0"/>
              <a:t>Lecture par îlots et échanges entre pairs ;</a:t>
            </a:r>
          </a:p>
          <a:p>
            <a:r>
              <a:rPr lang="fr-FR" dirty="0" smtClean="0"/>
              <a:t>Conseils écrits par l'enseignant en fin de copies ;</a:t>
            </a:r>
          </a:p>
          <a:p>
            <a:r>
              <a:rPr lang="fr-FR" dirty="0" smtClean="0"/>
              <a:t>Séance décrochée de langue autour de la maîtrise du verbe ;</a:t>
            </a:r>
          </a:p>
          <a:p>
            <a:r>
              <a:rPr lang="fr-FR" smtClean="0"/>
              <a:t>3è </a:t>
            </a:r>
            <a:r>
              <a:rPr lang="fr-FR" dirty="0" smtClean="0"/>
              <a:t>réécriture : attention soutenue sur la morphologie verbale et les emplois du futur ;</a:t>
            </a:r>
          </a:p>
          <a:p>
            <a:r>
              <a:rPr lang="fr-FR" dirty="0" smtClean="0"/>
              <a:t>Lecture attentive de l'enseignant avec annotations.</a:t>
            </a:r>
          </a:p>
          <a:p>
            <a:r>
              <a:rPr lang="fr-FR" dirty="0" smtClean="0"/>
              <a:t>Valorisation de l'écrit sur un support esthétique : parchemin, bouteille à la mer, carte postale ...</a:t>
            </a:r>
          </a:p>
          <a:p>
            <a:pPr>
              <a:buNone/>
            </a:pPr>
            <a:endParaRPr lang="fr-F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Propositions</a:t>
            </a:r>
            <a:endParaRPr lang="fr-FR" dirty="0"/>
          </a:p>
        </p:txBody>
      </p:sp>
      <p:sp>
        <p:nvSpPr>
          <p:cNvPr id="3" name="Espace réservé du contenu 2"/>
          <p:cNvSpPr>
            <a:spLocks noGrp="1"/>
          </p:cNvSpPr>
          <p:nvPr>
            <p:ph sz="quarter" idx="1"/>
          </p:nvPr>
        </p:nvSpPr>
        <p:spPr/>
        <p:txBody>
          <a:bodyPr>
            <a:normAutofit/>
          </a:bodyPr>
          <a:lstStyle/>
          <a:p>
            <a:r>
              <a:rPr lang="fr-FR" b="1" dirty="0" smtClean="0"/>
              <a:t>Quelles modalités de différenciation ?</a:t>
            </a:r>
          </a:p>
          <a:p>
            <a:r>
              <a:rPr lang="fr-FR" dirty="0" smtClean="0"/>
              <a:t>La longueur ;</a:t>
            </a:r>
          </a:p>
          <a:p>
            <a:r>
              <a:rPr lang="fr-FR" dirty="0" smtClean="0"/>
              <a:t>Les sous mains à conjugaison ;</a:t>
            </a:r>
          </a:p>
          <a:p>
            <a:r>
              <a:rPr lang="fr-FR" dirty="0" smtClean="0"/>
              <a:t>Temps ;</a:t>
            </a:r>
          </a:p>
          <a:p>
            <a:r>
              <a:rPr lang="fr-FR" dirty="0" smtClean="0"/>
              <a:t>Le lexique à partir de textes modèles ;</a:t>
            </a:r>
          </a:p>
          <a:p>
            <a:r>
              <a:rPr lang="fr-FR" dirty="0" smtClean="0"/>
              <a:t>Banque d'images et de sons ;</a:t>
            </a:r>
          </a:p>
          <a:p>
            <a:r>
              <a:rPr lang="fr-FR" dirty="0" smtClean="0"/>
              <a:t>Posture de l'enseignant : présent à côté de l'élève .</a:t>
            </a:r>
          </a:p>
          <a:p>
            <a:r>
              <a:rPr lang="fr-FR" smtClean="0"/>
              <a:t>Brouillon accompagné ;</a:t>
            </a:r>
            <a:endParaRPr lang="fr-FR" dirty="0" smtClean="0"/>
          </a:p>
          <a:p>
            <a:r>
              <a:rPr lang="fr-FR" dirty="0" smtClean="0"/>
              <a:t>Tutorat par les pairs...</a:t>
            </a:r>
          </a:p>
          <a:p>
            <a:endParaRPr lang="fr-F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sz="4000" dirty="0" smtClean="0"/>
              <a:t>Bilan </a:t>
            </a:r>
            <a:endParaRPr lang="fr-FR" sz="4000" dirty="0"/>
          </a:p>
        </p:txBody>
      </p:sp>
      <p:sp>
        <p:nvSpPr>
          <p:cNvPr id="3" name="Espace réservé du contenu 2"/>
          <p:cNvSpPr>
            <a:spLocks noGrp="1"/>
          </p:cNvSpPr>
          <p:nvPr>
            <p:ph sz="quarter" idx="1"/>
          </p:nvPr>
        </p:nvSpPr>
        <p:spPr>
          <a:xfrm>
            <a:off x="457200" y="1628800"/>
            <a:ext cx="8229600" cy="5040560"/>
          </a:xfrm>
        </p:spPr>
        <p:txBody>
          <a:bodyPr>
            <a:normAutofit/>
          </a:bodyPr>
          <a:lstStyle/>
          <a:p>
            <a:pPr marL="0" indent="0" algn="just">
              <a:buNone/>
            </a:pPr>
            <a:r>
              <a:rPr lang="fr-FR" sz="2400" dirty="0" smtClean="0"/>
              <a:t>→ Ici, </a:t>
            </a:r>
            <a:r>
              <a:rPr lang="fr-FR" sz="2400" b="1" dirty="0" smtClean="0"/>
              <a:t>la langue est mise en situation </a:t>
            </a:r>
            <a:r>
              <a:rPr lang="fr-FR" sz="2400" dirty="0" smtClean="0"/>
              <a:t>: situation d’écriture ; dimension de projet : les élèves écrivent pour être lus par des pairs.</a:t>
            </a:r>
          </a:p>
          <a:p>
            <a:pPr marL="0" indent="0" algn="just">
              <a:buNone/>
            </a:pPr>
            <a:endParaRPr lang="fr-FR" sz="2400" dirty="0" smtClean="0"/>
          </a:p>
          <a:p>
            <a:pPr marL="0" indent="0" algn="just">
              <a:buNone/>
            </a:pPr>
            <a:endParaRPr lang="fr-FR" sz="2400" dirty="0" smtClean="0"/>
          </a:p>
          <a:p>
            <a:pPr marL="0" indent="0" algn="just">
              <a:buNone/>
            </a:pPr>
            <a:r>
              <a:rPr lang="fr-FR" sz="2400" dirty="0" smtClean="0"/>
              <a:t>→ La séquence a pour objectif de permettre l’intériorisation de normes linguistiques : les élèves ne sont pas seulement placés en </a:t>
            </a:r>
            <a:r>
              <a:rPr lang="fr-FR" sz="2400" b="1" dirty="0" smtClean="0"/>
              <a:t>position de production </a:t>
            </a:r>
            <a:r>
              <a:rPr lang="fr-FR" sz="2400" dirty="0" smtClean="0"/>
              <a:t>(situation d’écriture), mais également </a:t>
            </a:r>
            <a:r>
              <a:rPr lang="fr-FR" sz="2400" b="1" dirty="0" smtClean="0"/>
              <a:t>de réception </a:t>
            </a:r>
            <a:r>
              <a:rPr lang="fr-FR" sz="2400" dirty="0" smtClean="0"/>
              <a:t>(lecture des énoncés produits par leurs camarades) et </a:t>
            </a:r>
            <a:r>
              <a:rPr lang="fr-FR" sz="2400" b="1" dirty="0" smtClean="0"/>
              <a:t>d’évaluation</a:t>
            </a:r>
            <a:r>
              <a:rPr lang="fr-FR" sz="2400" dirty="0" smtClean="0"/>
              <a:t> (dimension métacognitive). </a:t>
            </a:r>
          </a:p>
          <a:p>
            <a:pPr marL="0" indent="0" algn="just">
              <a:buNone/>
            </a:pPr>
            <a:endParaRPr lang="fr-FR" sz="2400" dirty="0" smtClean="0"/>
          </a:p>
          <a:p>
            <a:pPr marL="0" indent="0" algn="just">
              <a:buNone/>
            </a:pPr>
            <a:endParaRPr lang="fr-FR" dirty="0" smtClean="0"/>
          </a:p>
          <a:p>
            <a:endParaRPr lang="fr-FR" dirty="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rmAutofit fontScale="90000"/>
          </a:bodyPr>
          <a:lstStyle/>
          <a:p>
            <a:r>
              <a:rPr lang="fr-FR" dirty="0" smtClean="0"/>
              <a:t>BIBLIOGRAPHIE</a:t>
            </a:r>
            <a:endParaRPr lang="fr-FR" dirty="0"/>
          </a:p>
        </p:txBody>
      </p:sp>
      <p:sp>
        <p:nvSpPr>
          <p:cNvPr id="3" name="Espace réservé du contenu 2"/>
          <p:cNvSpPr>
            <a:spLocks noGrp="1"/>
          </p:cNvSpPr>
          <p:nvPr>
            <p:ph sz="quarter" idx="1"/>
          </p:nvPr>
        </p:nvSpPr>
        <p:spPr>
          <a:xfrm>
            <a:off x="457200" y="1340768"/>
            <a:ext cx="8229600" cy="5256584"/>
          </a:xfrm>
        </p:spPr>
        <p:txBody>
          <a:bodyPr>
            <a:noAutofit/>
          </a:bodyPr>
          <a:lstStyle/>
          <a:p>
            <a:r>
              <a:rPr lang="fr-FR" sz="1800" dirty="0" err="1" smtClean="0"/>
              <a:t>Eduscol</a:t>
            </a:r>
            <a:r>
              <a:rPr lang="fr-FR" sz="1800" dirty="0" smtClean="0"/>
              <a:t> : cycles 3 et 4 : enseigner l’écriture ; culture littéraire et artistique</a:t>
            </a:r>
          </a:p>
          <a:p>
            <a:r>
              <a:rPr lang="fr-FR" sz="1800" dirty="0" smtClean="0">
                <a:solidFill>
                  <a:srgbClr val="FF0000"/>
                </a:solidFill>
              </a:rPr>
              <a:t>ARTICLE : Construire une grille d’évaluation de production écrite cycle 4</a:t>
            </a:r>
          </a:p>
          <a:p>
            <a:r>
              <a:rPr lang="fr-FR" sz="1800" dirty="0" err="1" smtClean="0"/>
              <a:t>Expérithèque</a:t>
            </a:r>
            <a:r>
              <a:rPr lang="fr-FR" sz="1800" dirty="0" smtClean="0"/>
              <a:t> : bibliothèque des expériences pédagogiques</a:t>
            </a:r>
            <a:endParaRPr lang="fr-FR" sz="1800" i="1" dirty="0" smtClean="0"/>
          </a:p>
          <a:p>
            <a:r>
              <a:rPr lang="fr-FR" sz="1800" dirty="0" smtClean="0"/>
              <a:t> le site TICE 74</a:t>
            </a:r>
          </a:p>
          <a:p>
            <a:r>
              <a:rPr lang="fr-FR" sz="1800" dirty="0" smtClean="0"/>
              <a:t>Écrire des textes, l’apprentissage et le plaisir : O N L</a:t>
            </a:r>
          </a:p>
          <a:p>
            <a:r>
              <a:rPr lang="fr-FR" sz="1800" dirty="0" smtClean="0"/>
              <a:t>Réconcilier les enfants avec l’écriture </a:t>
            </a:r>
            <a:r>
              <a:rPr lang="fr-FR" sz="1800" dirty="0" err="1" smtClean="0"/>
              <a:t>Chameux</a:t>
            </a:r>
            <a:r>
              <a:rPr lang="fr-FR" sz="1800" dirty="0" smtClean="0"/>
              <a:t> </a:t>
            </a:r>
            <a:r>
              <a:rPr lang="fr-FR" sz="1800" dirty="0" err="1" smtClean="0"/>
              <a:t>Esf</a:t>
            </a:r>
            <a:r>
              <a:rPr lang="fr-FR" sz="1800" dirty="0" smtClean="0"/>
              <a:t> éditions</a:t>
            </a:r>
          </a:p>
          <a:p>
            <a:r>
              <a:rPr lang="fr-FR" sz="1800" i="1" dirty="0" err="1" smtClean="0"/>
              <a:t>TRaAM</a:t>
            </a:r>
            <a:r>
              <a:rPr lang="fr-FR" sz="1800" i="1" dirty="0" smtClean="0"/>
              <a:t> 2012. Compte--‐rendu d’expérimentation. Delphine </a:t>
            </a:r>
            <a:r>
              <a:rPr lang="fr-FR" sz="1800" i="1" dirty="0" err="1" smtClean="0"/>
              <a:t>Barbirati</a:t>
            </a:r>
            <a:r>
              <a:rPr lang="fr-FR" sz="1800" i="1" dirty="0" smtClean="0"/>
              <a:t> - Collège Jacques Prévert – ALBENS (73) : Utiliser </a:t>
            </a:r>
            <a:r>
              <a:rPr lang="fr-FR" sz="1800" i="1" dirty="0" err="1" smtClean="0"/>
              <a:t>Facebook</a:t>
            </a:r>
            <a:r>
              <a:rPr lang="fr-FR" sz="1800" i="1" dirty="0" smtClean="0"/>
              <a:t> pour rédiger des portraits.</a:t>
            </a:r>
            <a:endParaRPr lang="fr-FR" sz="1800" dirty="0" smtClean="0"/>
          </a:p>
          <a:p>
            <a:r>
              <a:rPr lang="fr-FR" sz="1800" dirty="0" smtClean="0"/>
              <a:t>L’enseignement explicite de la lecture et de l’écriture </a:t>
            </a:r>
            <a:r>
              <a:rPr lang="fr-FR" sz="1800" dirty="0" err="1" smtClean="0"/>
              <a:t>Chenelière</a:t>
            </a:r>
            <a:r>
              <a:rPr lang="fr-FR" sz="1800" dirty="0" smtClean="0"/>
              <a:t> édition</a:t>
            </a:r>
          </a:p>
          <a:p>
            <a:r>
              <a:rPr lang="fr-FR" sz="1800" dirty="0" smtClean="0">
                <a:solidFill>
                  <a:srgbClr val="FF0000"/>
                </a:solidFill>
              </a:rPr>
              <a:t>Refonder l’enseignement de l’écriture </a:t>
            </a:r>
            <a:r>
              <a:rPr lang="fr-FR" sz="1800" dirty="0" err="1" smtClean="0">
                <a:solidFill>
                  <a:srgbClr val="FF0000"/>
                </a:solidFill>
              </a:rPr>
              <a:t>Bucheton</a:t>
            </a:r>
            <a:r>
              <a:rPr lang="fr-FR" sz="1800" dirty="0" smtClean="0">
                <a:solidFill>
                  <a:srgbClr val="FF0000"/>
                </a:solidFill>
              </a:rPr>
              <a:t> Retz</a:t>
            </a:r>
          </a:p>
          <a:p>
            <a:r>
              <a:rPr lang="fr-FR" sz="1800" dirty="0" smtClean="0"/>
              <a:t>Le Français aujourd’hui n°153 181</a:t>
            </a:r>
          </a:p>
          <a:p>
            <a:pPr fontAlgn="t"/>
            <a:r>
              <a:rPr lang="fr-FR" sz="1800" dirty="0" smtClean="0"/>
              <a:t>L’étude de la langue dans le nouveau programme du collège : Formation disciplinaire – Lettres  S. </a:t>
            </a:r>
            <a:r>
              <a:rPr lang="fr-FR" sz="1800" dirty="0" err="1" smtClean="0"/>
              <a:t>Epplin</a:t>
            </a:r>
            <a:r>
              <a:rPr lang="fr-FR" sz="1800" dirty="0" smtClean="0"/>
              <a:t> – M. </a:t>
            </a:r>
            <a:r>
              <a:rPr lang="fr-FR" sz="1800" dirty="0" err="1" smtClean="0"/>
              <a:t>Scaar</a:t>
            </a:r>
            <a:r>
              <a:rPr lang="fr-FR" sz="1800" dirty="0" smtClean="0"/>
              <a:t> – V. </a:t>
            </a:r>
            <a:r>
              <a:rPr lang="fr-FR" sz="1800" dirty="0" err="1" smtClean="0"/>
              <a:t>Rietz</a:t>
            </a:r>
            <a:endParaRPr lang="fr-FR" sz="1800" dirty="0" smtClean="0"/>
          </a:p>
          <a:p>
            <a:pPr fontAlgn="t"/>
            <a:r>
              <a:rPr lang="fr-FR" sz="1800" dirty="0" smtClean="0"/>
              <a:t> </a:t>
            </a:r>
            <a:r>
              <a:rPr lang="fr-FR" sz="1800" i="1" dirty="0" smtClean="0">
                <a:solidFill>
                  <a:srgbClr val="FF0000"/>
                </a:solidFill>
              </a:rPr>
              <a:t>Ecrire en ZEP</a:t>
            </a:r>
            <a:r>
              <a:rPr lang="fr-FR" sz="1800" dirty="0" smtClean="0">
                <a:solidFill>
                  <a:srgbClr val="FF0000"/>
                </a:solidFill>
              </a:rPr>
              <a:t>, de D. </a:t>
            </a:r>
            <a:r>
              <a:rPr lang="fr-FR" sz="1800" dirty="0" err="1" smtClean="0">
                <a:solidFill>
                  <a:srgbClr val="FF0000"/>
                </a:solidFill>
              </a:rPr>
              <a:t>Bucheton</a:t>
            </a:r>
            <a:r>
              <a:rPr lang="fr-FR" sz="1800" dirty="0" smtClean="0">
                <a:solidFill>
                  <a:srgbClr val="FF0000"/>
                </a:solidFill>
              </a:rPr>
              <a:t> &amp; J.C. </a:t>
            </a:r>
            <a:r>
              <a:rPr lang="fr-FR" sz="1800" dirty="0" err="1" smtClean="0">
                <a:solidFill>
                  <a:srgbClr val="FF0000"/>
                </a:solidFill>
              </a:rPr>
              <a:t>Chabanne</a:t>
            </a:r>
            <a:r>
              <a:rPr lang="fr-FR" sz="1800" dirty="0" smtClean="0">
                <a:solidFill>
                  <a:srgbClr val="FF0000"/>
                </a:solidFill>
              </a:rPr>
              <a:t> (Delagrave / CRDP Versailles).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r>
              <a:rPr lang="fr-FR" dirty="0" smtClean="0"/>
              <a:t>Ecrire au collège :</a:t>
            </a:r>
            <a:endParaRPr lang="fr-FR" dirty="0"/>
          </a:p>
        </p:txBody>
      </p:sp>
      <p:sp>
        <p:nvSpPr>
          <p:cNvPr id="3" name="Espace réservé du contenu 2"/>
          <p:cNvSpPr>
            <a:spLocks noGrp="1"/>
          </p:cNvSpPr>
          <p:nvPr>
            <p:ph sz="quarter" idx="1"/>
          </p:nvPr>
        </p:nvSpPr>
        <p:spPr>
          <a:xfrm>
            <a:off x="457200" y="1052736"/>
            <a:ext cx="8229600" cy="5544616"/>
          </a:xfrm>
        </p:spPr>
        <p:txBody>
          <a:bodyPr>
            <a:normAutofit fontScale="25000" lnSpcReduction="20000"/>
          </a:bodyPr>
          <a:lstStyle/>
          <a:p>
            <a:endParaRPr lang="fr-FR" sz="3100" dirty="0" smtClean="0"/>
          </a:p>
          <a:p>
            <a:endParaRPr lang="fr-FR" sz="9600" b="1" dirty="0" smtClean="0"/>
          </a:p>
          <a:p>
            <a:r>
              <a:rPr lang="fr-FR" sz="9600" b="1" dirty="0" smtClean="0"/>
              <a:t>Le schéma habituel : consigne, production, évaluation, correction</a:t>
            </a:r>
            <a:r>
              <a:rPr lang="fr-FR" sz="9600" dirty="0" smtClean="0"/>
              <a:t>.</a:t>
            </a:r>
            <a:endParaRPr lang="fr-FR" sz="9600" b="1" dirty="0" smtClean="0"/>
          </a:p>
          <a:p>
            <a:pPr>
              <a:buNone/>
            </a:pPr>
            <a:endParaRPr lang="fr-FR" sz="9600" dirty="0" smtClean="0"/>
          </a:p>
          <a:p>
            <a:r>
              <a:rPr lang="fr-FR" sz="9600" dirty="0" smtClean="0"/>
              <a:t> N’oublions pas </a:t>
            </a:r>
            <a:r>
              <a:rPr lang="fr-FR" sz="9600" b="1" dirty="0" smtClean="0"/>
              <a:t>la difficulté des problèmes à résoudre </a:t>
            </a:r>
            <a:r>
              <a:rPr lang="fr-FR" sz="9600" dirty="0" smtClean="0"/>
              <a:t>lorsque l’on veut amener les élèves à écrire : </a:t>
            </a:r>
          </a:p>
          <a:p>
            <a:pPr marL="514350" indent="-514350">
              <a:buFont typeface="+mj-lt"/>
              <a:buAutoNum type="arabicPeriod"/>
            </a:pPr>
            <a:r>
              <a:rPr lang="fr-FR" sz="9600" dirty="0" smtClean="0"/>
              <a:t>sélectionner un domaine de références, </a:t>
            </a:r>
          </a:p>
          <a:p>
            <a:pPr marL="514350" indent="-514350">
              <a:buFont typeface="+mj-lt"/>
              <a:buAutoNum type="arabicPeriod"/>
            </a:pPr>
            <a:r>
              <a:rPr lang="fr-FR" sz="9600" dirty="0" smtClean="0"/>
              <a:t>concevoir une organisation, </a:t>
            </a:r>
          </a:p>
          <a:p>
            <a:pPr marL="514350" indent="-514350">
              <a:buFont typeface="+mj-lt"/>
              <a:buAutoNum type="arabicPeriod"/>
            </a:pPr>
            <a:r>
              <a:rPr lang="fr-FR" sz="9600" dirty="0" smtClean="0"/>
              <a:t>mettre en mots tout en tenant compte des contraintes syntaxiques, orthographiques, lexicales, </a:t>
            </a:r>
          </a:p>
          <a:p>
            <a:pPr marL="514350" indent="-514350">
              <a:buFont typeface="+mj-lt"/>
              <a:buAutoNum type="arabicPeriod"/>
            </a:pPr>
            <a:r>
              <a:rPr lang="fr-FR" sz="9600" dirty="0" smtClean="0"/>
              <a:t>contrôler la mise en page, la calligraphie !</a:t>
            </a:r>
          </a:p>
          <a:p>
            <a:pPr>
              <a:buNone/>
            </a:pPr>
            <a:endParaRPr lang="fr-FR" sz="9600" dirty="0" smtClean="0"/>
          </a:p>
          <a:p>
            <a:r>
              <a:rPr lang="fr-FR" sz="9600" b="1" dirty="0" smtClean="0"/>
              <a:t>La surcharge cognitive </a:t>
            </a:r>
            <a:r>
              <a:rPr lang="fr-FR" sz="9600" dirty="0" smtClean="0"/>
              <a:t>doit être prise en compte ! Il leur faut se mettre à écrire…s’engager !</a:t>
            </a:r>
          </a:p>
          <a:p>
            <a:endParaRPr lang="fr-FR" sz="9600" dirty="0" smtClean="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rmAutofit fontScale="90000"/>
          </a:bodyPr>
          <a:lstStyle/>
          <a:p>
            <a:r>
              <a:rPr lang="fr-FR" dirty="0" smtClean="0"/>
              <a:t>BIBLIOGRAPHIE</a:t>
            </a:r>
            <a:endParaRPr lang="fr-FR" dirty="0"/>
          </a:p>
        </p:txBody>
      </p:sp>
      <p:sp>
        <p:nvSpPr>
          <p:cNvPr id="3" name="Espace réservé du contenu 2"/>
          <p:cNvSpPr>
            <a:spLocks noGrp="1"/>
          </p:cNvSpPr>
          <p:nvPr>
            <p:ph sz="quarter" idx="1"/>
          </p:nvPr>
        </p:nvSpPr>
        <p:spPr>
          <a:xfrm>
            <a:off x="457200" y="1628800"/>
            <a:ext cx="8229600" cy="4968552"/>
          </a:xfrm>
        </p:spPr>
        <p:txBody>
          <a:bodyPr>
            <a:noAutofit/>
          </a:bodyPr>
          <a:lstStyle/>
          <a:p>
            <a:r>
              <a:rPr lang="fr-FR" sz="1800" i="1" dirty="0" smtClean="0"/>
              <a:t>Apprendre le récit au collège - "Soudain le masque ouvrit les yeux"</a:t>
            </a:r>
            <a:r>
              <a:rPr lang="fr-FR" sz="1800" dirty="0" smtClean="0"/>
              <a:t> (CRDP Lille)</a:t>
            </a:r>
          </a:p>
          <a:p>
            <a:r>
              <a:rPr lang="fr-FR" sz="1800" dirty="0" smtClean="0"/>
              <a:t> Vade-mecum à destination des professeurs de Lettres exerçant en collège  Enseigner le français dans le cadre du nouveau collège : académie Orléans-Tours</a:t>
            </a:r>
          </a:p>
          <a:p>
            <a:r>
              <a:rPr lang="fr-FR" sz="1800" dirty="0" smtClean="0"/>
              <a:t>Enseigner la langue dans le cadre des nouveaux </a:t>
            </a:r>
            <a:r>
              <a:rPr lang="fr-FR" sz="1800" dirty="0" err="1" smtClean="0"/>
              <a:t>programmaes</a:t>
            </a:r>
            <a:r>
              <a:rPr lang="fr-FR" sz="1800" dirty="0" smtClean="0"/>
              <a:t> : académie de Bordeaux</a:t>
            </a:r>
          </a:p>
          <a:p>
            <a:r>
              <a:rPr lang="fr-FR" sz="1800" dirty="0" smtClean="0">
                <a:solidFill>
                  <a:srgbClr val="FF0000"/>
                </a:solidFill>
              </a:rPr>
              <a:t>Quand savoir lire est un préalable à l’évaluation : Denis </a:t>
            </a:r>
            <a:r>
              <a:rPr lang="fr-FR" sz="1800" dirty="0" err="1" smtClean="0">
                <a:solidFill>
                  <a:srgbClr val="FF0000"/>
                </a:solidFill>
              </a:rPr>
              <a:t>Fabé</a:t>
            </a:r>
            <a:endParaRPr lang="fr-FR" sz="1800" dirty="0" smtClean="0">
              <a:solidFill>
                <a:srgbClr val="FF0000"/>
              </a:solidFill>
            </a:endParaRPr>
          </a:p>
          <a:p>
            <a:r>
              <a:rPr lang="fr-FR" sz="1800" u="sng" dirty="0" smtClean="0">
                <a:hlinkClick r:id="rId2"/>
              </a:rPr>
              <a:t>https://padlet.com/formation24/J8ecriture</a:t>
            </a:r>
            <a:r>
              <a:rPr lang="fr-FR" sz="1800" dirty="0" smtClean="0"/>
              <a:t> </a:t>
            </a:r>
          </a:p>
          <a:p>
            <a:pPr>
              <a:buNone/>
            </a:pPr>
            <a:endParaRPr lang="fr-FR" sz="1800" dirty="0" smtClean="0"/>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Programmes Cycle 3</a:t>
            </a:r>
            <a:endParaRPr lang="fr-FR" dirty="0"/>
          </a:p>
        </p:txBody>
      </p:sp>
      <p:sp>
        <p:nvSpPr>
          <p:cNvPr id="3" name="Espace réservé du contenu 2"/>
          <p:cNvSpPr>
            <a:spLocks noGrp="1"/>
          </p:cNvSpPr>
          <p:nvPr>
            <p:ph sz="quarter" idx="1"/>
          </p:nvPr>
        </p:nvSpPr>
        <p:spPr>
          <a:xfrm>
            <a:off x="457200" y="1268760"/>
            <a:ext cx="8229600" cy="5256584"/>
          </a:xfrm>
        </p:spPr>
        <p:txBody>
          <a:bodyPr>
            <a:normAutofit fontScale="47500" lnSpcReduction="20000"/>
          </a:bodyPr>
          <a:lstStyle/>
          <a:p>
            <a:endParaRPr lang="fr-FR" sz="4000" b="1" dirty="0" smtClean="0"/>
          </a:p>
          <a:p>
            <a:r>
              <a:rPr lang="fr-FR" sz="4000" b="1" dirty="0" smtClean="0"/>
              <a:t>Écriture </a:t>
            </a:r>
          </a:p>
          <a:p>
            <a:pPr>
              <a:buNone/>
            </a:pPr>
            <a:endParaRPr lang="fr-FR" sz="4000" dirty="0" smtClean="0"/>
          </a:p>
          <a:p>
            <a:r>
              <a:rPr lang="fr-FR" sz="4400" dirty="0" smtClean="0"/>
              <a:t>Écrire un texte d'une à deux pages adapté à son destinataire. </a:t>
            </a:r>
          </a:p>
          <a:p>
            <a:r>
              <a:rPr lang="fr-FR" sz="4400" dirty="0" smtClean="0"/>
              <a:t> Après révision, obtenir un texte organisé et cohérent, à la graphie lisible et respectant les régularités orthographiques étudiées au cours du cycle. </a:t>
            </a:r>
          </a:p>
          <a:p>
            <a:pPr>
              <a:buNone/>
            </a:pPr>
            <a:endParaRPr lang="fr-FR" sz="4400" dirty="0" smtClean="0"/>
          </a:p>
          <a:p>
            <a:r>
              <a:rPr lang="fr-FR" sz="4400" b="1" dirty="0" smtClean="0"/>
              <a:t>Étude de la langue </a:t>
            </a:r>
          </a:p>
          <a:p>
            <a:pPr>
              <a:buNone/>
            </a:pPr>
            <a:endParaRPr lang="fr-FR" sz="4400" b="1" dirty="0" smtClean="0"/>
          </a:p>
          <a:p>
            <a:r>
              <a:rPr lang="fr-FR" sz="4400" dirty="0" smtClean="0"/>
              <a:t>En rédaction de textes dans des contextes variés, maitriser les accords dans le groupe nominal (déterminant, nom, adjectif), entre le verbe et son sujet dans des cas simples (sujet placé avant le verbe et proche de lui, sujet composé d'un groupe nominal comportant au plus un adjectif ou un complément du nom ou sujet composé de deux noms, sujet inversé suivant le verbe) ainsi que l'accord de l'attribut avec le sujet. </a:t>
            </a:r>
          </a:p>
          <a:p>
            <a:pPr>
              <a:buNone/>
            </a:pPr>
            <a:endParaRPr lang="fr-FR" sz="4000" dirty="0" smtClean="0"/>
          </a:p>
          <a:p>
            <a:pPr>
              <a:buNone/>
            </a:pPr>
            <a:endParaRPr lang="fr-FR" dirty="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Programmes Cycle 4</a:t>
            </a:r>
            <a:endParaRPr lang="fr-FR" dirty="0"/>
          </a:p>
        </p:txBody>
      </p:sp>
      <p:sp>
        <p:nvSpPr>
          <p:cNvPr id="3" name="Espace réservé du contenu 2"/>
          <p:cNvSpPr>
            <a:spLocks noGrp="1"/>
          </p:cNvSpPr>
          <p:nvPr>
            <p:ph sz="quarter" idx="1"/>
          </p:nvPr>
        </p:nvSpPr>
        <p:spPr>
          <a:xfrm>
            <a:off x="457200" y="1268760"/>
            <a:ext cx="8229600" cy="4857403"/>
          </a:xfrm>
        </p:spPr>
        <p:txBody>
          <a:bodyPr>
            <a:normAutofit fontScale="92500" lnSpcReduction="10000"/>
          </a:bodyPr>
          <a:lstStyle/>
          <a:p>
            <a:r>
              <a:rPr lang="fr-FR" sz="2600" b="1" dirty="0" smtClean="0"/>
              <a:t>Écrire </a:t>
            </a:r>
            <a:endParaRPr lang="fr-FR" b="1" dirty="0" smtClean="0"/>
          </a:p>
          <a:p>
            <a:r>
              <a:rPr lang="fr-FR" sz="2600" dirty="0" smtClean="0"/>
              <a:t> Communiquer par écrit et sur des supports variés (papier, numérique) un sentiment, un point de vue, un jugement argumenté en tenant compte du destinataire et en respectant les principales normes de la langue écrite.</a:t>
            </a:r>
          </a:p>
          <a:p>
            <a:r>
              <a:rPr lang="fr-FR" sz="2600" dirty="0" smtClean="0"/>
              <a:t>Formuler par écrit sa réception d’une </a:t>
            </a:r>
            <a:r>
              <a:rPr lang="fr-FR" sz="2600" dirty="0" err="1" smtClean="0"/>
              <a:t>oeuvre</a:t>
            </a:r>
            <a:r>
              <a:rPr lang="fr-FR" sz="2600" dirty="0" smtClean="0"/>
              <a:t> littéraire ou artistique. </a:t>
            </a:r>
          </a:p>
          <a:p>
            <a:r>
              <a:rPr lang="fr-FR" sz="2600" dirty="0" smtClean="0"/>
              <a:t> En réponse à une consigne d’écriture, produire un écrit d’invention s’inscrivant dans un genre littéraire du programme, en s’assurant de sa cohérence et en respectant les principales normes de la langue écrite.</a:t>
            </a:r>
          </a:p>
          <a:p>
            <a:r>
              <a:rPr lang="fr-FR" sz="2600" dirty="0" smtClean="0"/>
              <a:t> Utiliser l’écrit pour réfléchir, se créer des outils de travail. </a:t>
            </a:r>
          </a:p>
          <a:p>
            <a:endParaRPr lang="fr-FR" sz="2800" dirty="0" smtClean="0"/>
          </a:p>
          <a:p>
            <a:endParaRPr lang="fr-FR" sz="3100"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sz="quarter" idx="1"/>
          </p:nvPr>
        </p:nvSpPr>
        <p:spPr/>
        <p:txBody>
          <a:bodyPr>
            <a:normAutofit/>
          </a:bodyPr>
          <a:lstStyle/>
          <a:p>
            <a:r>
              <a:rPr lang="fr-FR" sz="2400" b="1" dirty="0" smtClean="0"/>
              <a:t>Comprendre le fonctionnement de la langue </a:t>
            </a:r>
          </a:p>
          <a:p>
            <a:pPr>
              <a:buNone/>
            </a:pPr>
            <a:endParaRPr lang="fr-FR" sz="2400" b="1" dirty="0" smtClean="0"/>
          </a:p>
          <a:p>
            <a:r>
              <a:rPr lang="fr-FR" sz="2400" dirty="0" smtClean="0"/>
              <a:t> Apprécier le degré d’acceptabilité (sémantique, syntaxique et contextuelle) d’un énoncé.</a:t>
            </a:r>
          </a:p>
          <a:p>
            <a:r>
              <a:rPr lang="fr-FR" sz="2400" dirty="0" smtClean="0"/>
              <a:t> Mobiliser les connaissances orthographiques, syntaxiques et lexicales en rédaction de texte dans des contextes variés. </a:t>
            </a:r>
          </a:p>
          <a:p>
            <a:r>
              <a:rPr lang="fr-FR" sz="2400" dirty="0" smtClean="0"/>
              <a:t> Réviser ses écrits en utilisant les outils appropriés.</a:t>
            </a:r>
          </a:p>
          <a:p>
            <a:pPr>
              <a:buNone/>
            </a:pPr>
            <a:endParaRPr lang="fr-FR" sz="2400" dirty="0" smtClean="0"/>
          </a:p>
          <a:p>
            <a:endParaRPr lang="fr-FR"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fontScale="90000"/>
          </a:bodyPr>
          <a:lstStyle/>
          <a:p>
            <a:r>
              <a:rPr lang="fr-FR" dirty="0" smtClean="0"/>
              <a:t>5 grandes préoccupations </a:t>
            </a:r>
            <a:r>
              <a:rPr lang="fr-FR" sz="2800" dirty="0" smtClean="0"/>
              <a:t>pour le professeur</a:t>
            </a:r>
            <a:endParaRPr lang="fr-FR" dirty="0"/>
          </a:p>
        </p:txBody>
      </p:sp>
      <p:sp>
        <p:nvSpPr>
          <p:cNvPr id="9" name="Organigramme : Processus 8"/>
          <p:cNvSpPr/>
          <p:nvPr/>
        </p:nvSpPr>
        <p:spPr>
          <a:xfrm>
            <a:off x="3059832" y="1340768"/>
            <a:ext cx="2952328" cy="8640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TISSAGE : donner du sens à la situation, au savoir visé.</a:t>
            </a:r>
            <a:endParaRPr lang="fr-FR" dirty="0"/>
          </a:p>
        </p:txBody>
      </p:sp>
      <p:cxnSp>
        <p:nvCxnSpPr>
          <p:cNvPr id="14" name="Connecteur droit avec flèche 13"/>
          <p:cNvCxnSpPr/>
          <p:nvPr/>
        </p:nvCxnSpPr>
        <p:spPr>
          <a:xfrm>
            <a:off x="1835696" y="3645024"/>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5796136" y="3645024"/>
            <a:ext cx="12877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4427984" y="4365104"/>
            <a:ext cx="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499992" y="2204864"/>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Organigramme : Processus 18"/>
          <p:cNvSpPr/>
          <p:nvPr/>
        </p:nvSpPr>
        <p:spPr>
          <a:xfrm>
            <a:off x="0" y="2924944"/>
            <a:ext cx="1800200" cy="136815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ETAYAGE : faire comprendre, faire dire, faire faire.</a:t>
            </a:r>
            <a:endParaRPr lang="fr-FR" dirty="0"/>
          </a:p>
        </p:txBody>
      </p:sp>
      <p:sp>
        <p:nvSpPr>
          <p:cNvPr id="20" name="Organigramme : Processus 19"/>
          <p:cNvSpPr/>
          <p:nvPr/>
        </p:nvSpPr>
        <p:spPr>
          <a:xfrm>
            <a:off x="7343800" y="2924944"/>
            <a:ext cx="1800200" cy="144016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ATMOSPHERE : créer, maintenir l’intérêt, l’attention.</a:t>
            </a:r>
            <a:endParaRPr lang="fr-FR" dirty="0"/>
          </a:p>
        </p:txBody>
      </p:sp>
      <p:sp>
        <p:nvSpPr>
          <p:cNvPr id="21" name="Organigramme : Processus 20"/>
          <p:cNvSpPr/>
          <p:nvPr/>
        </p:nvSpPr>
        <p:spPr>
          <a:xfrm>
            <a:off x="2987824" y="4941168"/>
            <a:ext cx="3024336" cy="158417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PILOTAGE DES TÂCHES : gérer les contraintes d’espace et de temps</a:t>
            </a:r>
            <a:endParaRPr lang="fr-FR" dirty="0"/>
          </a:p>
        </p:txBody>
      </p:sp>
      <p:sp>
        <p:nvSpPr>
          <p:cNvPr id="32" name="Organigramme : Processus 31"/>
          <p:cNvSpPr/>
          <p:nvPr/>
        </p:nvSpPr>
        <p:spPr>
          <a:xfrm>
            <a:off x="3491880" y="3356992"/>
            <a:ext cx="1800200" cy="72008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OBJETS DE SAVOIR</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r>
              <a:rPr lang="fr-FR" dirty="0" smtClean="0"/>
              <a:t>Ecrire au collège :</a:t>
            </a:r>
            <a:endParaRPr lang="fr-FR" dirty="0"/>
          </a:p>
        </p:txBody>
      </p:sp>
      <p:sp>
        <p:nvSpPr>
          <p:cNvPr id="3" name="Espace réservé du contenu 2"/>
          <p:cNvSpPr>
            <a:spLocks noGrp="1"/>
          </p:cNvSpPr>
          <p:nvPr>
            <p:ph sz="quarter" idx="1"/>
          </p:nvPr>
        </p:nvSpPr>
        <p:spPr>
          <a:xfrm>
            <a:off x="457200" y="1556792"/>
            <a:ext cx="8229600" cy="5040560"/>
          </a:xfrm>
        </p:spPr>
        <p:txBody>
          <a:bodyPr>
            <a:normAutofit fontScale="25000" lnSpcReduction="20000"/>
          </a:bodyPr>
          <a:lstStyle/>
          <a:p>
            <a:pPr>
              <a:buNone/>
            </a:pPr>
            <a:endParaRPr lang="fr-FR" sz="7000" dirty="0" smtClean="0"/>
          </a:p>
          <a:p>
            <a:r>
              <a:rPr lang="fr-FR" sz="7400" dirty="0" smtClean="0"/>
              <a:t>Un changement de positionnement de l’enseignement de l’écriture est possible en se déplaçant </a:t>
            </a:r>
            <a:r>
              <a:rPr lang="fr-FR" sz="7400" b="1" dirty="0" smtClean="0"/>
              <a:t>du « produit » vers le « processus »</a:t>
            </a:r>
            <a:r>
              <a:rPr lang="fr-FR" sz="7400" dirty="0" smtClean="0"/>
              <a:t>, en partant de « l’existant » pour viser l’amélioration.</a:t>
            </a:r>
          </a:p>
          <a:p>
            <a:pPr>
              <a:buNone/>
            </a:pPr>
            <a:endParaRPr lang="fr-FR" sz="7400" dirty="0" smtClean="0"/>
          </a:p>
          <a:p>
            <a:r>
              <a:rPr lang="fr-FR" sz="7400" dirty="0" smtClean="0"/>
              <a:t> C. Freinet recommandait dans sa </a:t>
            </a:r>
            <a:r>
              <a:rPr lang="fr-FR" sz="7400" i="1" dirty="0" smtClean="0"/>
              <a:t>Méthode naturelle de lecture </a:t>
            </a:r>
            <a:r>
              <a:rPr lang="fr-FR" sz="7400" dirty="0" smtClean="0"/>
              <a:t>en 1947 : « C’est en parlant qu’on apprend à parler</a:t>
            </a:r>
            <a:r>
              <a:rPr lang="fr-FR" sz="7400" b="1" dirty="0" smtClean="0"/>
              <a:t>, c’est en écrivant qu’on apprend à écrire. »</a:t>
            </a:r>
          </a:p>
          <a:p>
            <a:endParaRPr lang="fr-FR" sz="7400" b="1" dirty="0" smtClean="0"/>
          </a:p>
          <a:p>
            <a:r>
              <a:rPr lang="fr-FR" sz="7400" b="1" dirty="0" smtClean="0"/>
              <a:t>« C’est en écrivant qu’on devient </a:t>
            </a:r>
            <a:r>
              <a:rPr lang="fr-FR" sz="7400" b="1" dirty="0" err="1" smtClean="0"/>
              <a:t>écriveron</a:t>
            </a:r>
            <a:r>
              <a:rPr lang="fr-FR" sz="7400" b="1" dirty="0" smtClean="0"/>
              <a:t>. » </a:t>
            </a:r>
            <a:r>
              <a:rPr lang="fr-FR" sz="7400" dirty="0" smtClean="0"/>
              <a:t>disait Queneau.</a:t>
            </a:r>
          </a:p>
          <a:p>
            <a:endParaRPr lang="fr-FR" sz="7400" b="1" dirty="0" smtClean="0"/>
          </a:p>
          <a:p>
            <a:r>
              <a:rPr lang="fr-FR" sz="7400" dirty="0" smtClean="0"/>
              <a:t>Et </a:t>
            </a:r>
            <a:r>
              <a:rPr lang="fr-FR" sz="7400" b="1" dirty="0" smtClean="0"/>
              <a:t>« Ça écrit  » </a:t>
            </a:r>
            <a:r>
              <a:rPr lang="fr-FR" sz="7400" dirty="0" smtClean="0"/>
              <a:t>comme dit I Calvino dans </a:t>
            </a:r>
            <a:r>
              <a:rPr lang="fr-FR" sz="7400" i="1" dirty="0" smtClean="0"/>
              <a:t>Si par une nuit…, </a:t>
            </a:r>
            <a:r>
              <a:rPr lang="fr-FR" sz="7400" dirty="0" smtClean="0"/>
              <a:t>ce n’est pas une simple « gravure de l’oral », l’écriture opère sur celui qui écrit, « elle s’élabore en cours de processus ». </a:t>
            </a:r>
            <a:r>
              <a:rPr lang="fr-FR" sz="4400" dirty="0" err="1" smtClean="0"/>
              <a:t>Cf</a:t>
            </a:r>
            <a:r>
              <a:rPr lang="fr-FR" sz="4400" dirty="0" smtClean="0"/>
              <a:t> JP </a:t>
            </a:r>
            <a:r>
              <a:rPr lang="fr-FR" sz="4400" dirty="0" err="1" smtClean="0"/>
              <a:t>Astolfi</a:t>
            </a:r>
            <a:r>
              <a:rPr lang="fr-FR" sz="4400" dirty="0" smtClean="0"/>
              <a:t> </a:t>
            </a:r>
            <a:endParaRPr lang="fr-FR" sz="4400" i="1" dirty="0" smtClean="0"/>
          </a:p>
          <a:p>
            <a:endParaRPr lang="fr-FR" sz="7400" b="1" dirty="0" smtClean="0"/>
          </a:p>
          <a:p>
            <a:r>
              <a:rPr lang="fr-FR" sz="7400" dirty="0" smtClean="0"/>
              <a:t>Apprendre à prendre le temps ! ; l’écriture demande un « apprentissage  continu ».</a:t>
            </a:r>
          </a:p>
          <a:p>
            <a:endParaRPr lang="fr-FR" sz="7400" dirty="0" smtClean="0"/>
          </a:p>
          <a:p>
            <a:endParaRPr lang="fr-FR" sz="7400" dirty="0" smtClean="0"/>
          </a:p>
          <a:p>
            <a:endParaRPr lang="fr-FR" sz="9600" dirty="0" smtClean="0"/>
          </a:p>
          <a:p>
            <a:endParaRPr lang="fr-FR" sz="9600" dirty="0" smtClean="0"/>
          </a:p>
          <a:p>
            <a:endParaRPr lang="fr-FR" sz="2400" dirty="0" smtClean="0"/>
          </a:p>
          <a:p>
            <a:pPr>
              <a:buNone/>
            </a:pPr>
            <a:endParaRPr lang="fr-FR" sz="2400" dirty="0" smtClean="0"/>
          </a:p>
          <a:p>
            <a:pPr>
              <a:buNone/>
            </a:pPr>
            <a:endParaRPr lang="fr-FR" sz="3000" dirty="0" smtClean="0"/>
          </a:p>
          <a:p>
            <a:endParaRPr lang="fr-FR" dirty="0" smtClean="0"/>
          </a:p>
          <a:p>
            <a:pPr>
              <a:buNone/>
            </a:pPr>
            <a:endParaRPr lang="fr-FR"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1760</TotalTime>
  <Words>4220</Words>
  <Application>Microsoft Office PowerPoint</Application>
  <PresentationFormat>Affichage à l'écran (4:3)</PresentationFormat>
  <Paragraphs>571</Paragraphs>
  <Slides>73</Slides>
  <Notes>3</Notes>
  <HiddenSlides>0</HiddenSlides>
  <MMClips>0</MMClips>
  <ScaleCrop>false</ScaleCrop>
  <HeadingPairs>
    <vt:vector size="4" baseType="variant">
      <vt:variant>
        <vt:lpstr>Thème</vt:lpstr>
      </vt:variant>
      <vt:variant>
        <vt:i4>1</vt:i4>
      </vt:variant>
      <vt:variant>
        <vt:lpstr>Titres des diapositives</vt:lpstr>
      </vt:variant>
      <vt:variant>
        <vt:i4>73</vt:i4>
      </vt:variant>
    </vt:vector>
  </HeadingPairs>
  <TitlesOfParts>
    <vt:vector size="74" baseType="lpstr">
      <vt:lpstr>Civil</vt:lpstr>
      <vt:lpstr>ECRITURE ET LANGUE</vt:lpstr>
      <vt:lpstr>Plan </vt:lpstr>
      <vt:lpstr>Des écrits….</vt:lpstr>
      <vt:lpstr>Des écrits….</vt:lpstr>
      <vt:lpstr>Les représentations des élèves</vt:lpstr>
      <vt:lpstr>Les représentations des enseignants</vt:lpstr>
      <vt:lpstr>Ecrire au collège :</vt:lpstr>
      <vt:lpstr>5 grandes préoccupations pour le professeur</vt:lpstr>
      <vt:lpstr>Ecrire au collège :</vt:lpstr>
      <vt:lpstr>Des pistes…</vt:lpstr>
      <vt:lpstr>Ecritures en réseau selon Chabanne</vt:lpstr>
      <vt:lpstr>Un projet d’écriture</vt:lpstr>
      <vt:lpstr> Le brouillon collaboratif</vt:lpstr>
      <vt:lpstr>  La modélisation du travail par l’enseignant</vt:lpstr>
      <vt:lpstr> LA REECRITURE</vt:lpstr>
      <vt:lpstr>LES DIFFICULTES DES ELEVES selon R Hatem</vt:lpstr>
      <vt:lpstr>Écueils </vt:lpstr>
      <vt:lpstr>Réviser   </vt:lpstr>
      <vt:lpstr>Commentaire</vt:lpstr>
      <vt:lpstr>De la réécriture à l’épaississement des textes</vt:lpstr>
      <vt:lpstr>Des tactiques</vt:lpstr>
      <vt:lpstr>Suite</vt:lpstr>
      <vt:lpstr>Suite </vt:lpstr>
      <vt:lpstr>Autres possibilités</vt:lpstr>
      <vt:lpstr>   La relecture collective </vt:lpstr>
      <vt:lpstr>La relecture ciblée</vt:lpstr>
      <vt:lpstr>La lecture à haute voix</vt:lpstr>
      <vt:lpstr>Ex de projet d’écriture  filée</vt:lpstr>
      <vt:lpstr>Ex de projet d’écriture  filée</vt:lpstr>
      <vt:lpstr>Ex de projet d’écriture  filée</vt:lpstr>
      <vt:lpstr>Ex de projet d’écriture filée</vt:lpstr>
      <vt:lpstr>Ex de projet d’écriture  filée</vt:lpstr>
      <vt:lpstr>Bilan </vt:lpstr>
      <vt:lpstr>Attendus de fin de cycle : écriture</vt:lpstr>
      <vt:lpstr>        Connaissances et compétences associées</vt:lpstr>
      <vt:lpstr>Présentation PowerPoint</vt:lpstr>
      <vt:lpstr>Présentation PowerPoint</vt:lpstr>
      <vt:lpstr>Langue : Attendus de fin de cycle : </vt:lpstr>
      <vt:lpstr>Oral :</vt:lpstr>
      <vt:lpstr>Présentation PowerPoint</vt:lpstr>
      <vt:lpstr>Présentation PowerPoint</vt:lpstr>
      <vt:lpstr>Synthèse</vt:lpstr>
      <vt:lpstr>L’évaluation</vt:lpstr>
      <vt:lpstr>Présentation PowerPoint</vt:lpstr>
      <vt:lpstr>Présentation PowerPoint</vt:lpstr>
      <vt:lpstr>Phases d’apprentissages</vt:lpstr>
      <vt:lpstr>Phases d’apprentissages</vt:lpstr>
      <vt:lpstr>Exemple </vt:lpstr>
      <vt:lpstr>Evaluation d’un texte rédigé</vt:lpstr>
      <vt:lpstr>Présentation PowerPoint</vt:lpstr>
      <vt:lpstr>Selon D. Bucheton :</vt:lpstr>
      <vt:lpstr>La différenciation</vt:lpstr>
      <vt:lpstr>Ex : 2 formulations</vt:lpstr>
      <vt:lpstr>Sujet guidé</vt:lpstr>
      <vt:lpstr>Suite </vt:lpstr>
      <vt:lpstr>ÉCRIRE ET RÉÉCRIRE</vt:lpstr>
      <vt:lpstr>Grille d’analyse de l’écrit relire et améliorer ses procédés d’écriture</vt:lpstr>
      <vt:lpstr>Ex de micro-séquence : 5ème Formation disciplinaire – Lettres  : S. Epplin – M. Scaar – V. Rietz </vt:lpstr>
      <vt:lpstr>        5ème</vt:lpstr>
      <vt:lpstr>5ème</vt:lpstr>
      <vt:lpstr>Ex de micro-séquence 3ème</vt:lpstr>
      <vt:lpstr>3ème</vt:lpstr>
      <vt:lpstr>3ème</vt:lpstr>
      <vt:lpstr>Suggestions de réflexion</vt:lpstr>
      <vt:lpstr>Présentation PowerPoint</vt:lpstr>
      <vt:lpstr>Propositions </vt:lpstr>
      <vt:lpstr>Propositions</vt:lpstr>
      <vt:lpstr> Bilan </vt:lpstr>
      <vt:lpstr>BIBLIOGRAPHIE</vt:lpstr>
      <vt:lpstr>BIBLIOGRAPHIE</vt:lpstr>
      <vt:lpstr>Programmes Cycle 3</vt:lpstr>
      <vt:lpstr>Programmes Cycle 4</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ECRITURE ET LANGUE</dc:title>
  <dc:creator>utilisateur</dc:creator>
  <cp:lastModifiedBy>isabelle pecheyran</cp:lastModifiedBy>
  <cp:revision>320</cp:revision>
  <dcterms:created xsi:type="dcterms:W3CDTF">2016-12-11T13:45:44Z</dcterms:created>
  <dcterms:modified xsi:type="dcterms:W3CDTF">2017-10-09T08:42:15Z</dcterms:modified>
</cp:coreProperties>
</file>