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notesMasterIdLst>
    <p:notesMasterId r:id="rId10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CCF9F9-E500-4385-982D-5126F806958A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F4290-75B9-44A9-8DC6-1C1033D958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8852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6333-17BD-4D7F-8F7B-6042BAFC7297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François BARRIÉ - IEN Lettres-Histoire-Géographie, académie de Bordeaux - Décembre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083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592A4-B105-4B50-B39D-F0E6AC506C3B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François BARRIÉ - IEN Lettres-Histoire-Géographie, académie de Bordeaux - Décembre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804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30D67-D88F-4C2D-88EE-FA00E2248A48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François BARRIÉ - IEN Lettres-Histoire-Géographie, académie de Bordeaux - Décembre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1015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EDDE-67B0-4586-BED0-8F13ACC8B10F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François BARRIÉ - IEN Lettres-Histoire-Géographie, académie de Bordeaux - Décembre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12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E6B3-8CD5-4DD1-84F0-1742C7C7228F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François BARRIÉ - IEN Lettres-Histoire-Géographie, académie de Bordeaux - Décembre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0051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C753-346D-4435-8AB2-744D3D1DA17E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François BARRIÉ - IEN Lettres-Histoire-Géographie, académie de Bordeaux - Décembre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267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D527-760B-4C86-AF4D-9B51C4A53F7D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François BARRIÉ - IEN Lettres-Histoire-Géographie, académie de Bordeaux - Décembre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5686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22CB7-4A6B-4234-8ABA-AA2C3FD3503A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François BARRIÉ - IEN Lettres-Histoire-Géographie, académie de Bordeaux - Décembre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757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7097-F155-431E-BAA2-80EB555582BA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François BARRIÉ - IEN Lettres-Histoire-Géographie, académie de Bordeaux - Décembre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408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4A32-3F43-4A92-9574-EFBF29193DDA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François BARRIÉ - IEN Lettres-Histoire-Géographie, académie de Bordeaux - Décembre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02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944C-0F11-4D59-A12D-8ACF601E5D1B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François BARRIÉ - IEN Lettres-Histoire-Géographie, académie de Bordeaux - Décembre 2021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413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FA59-020F-4F5D-B8E2-EBF6882A9D0D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François BARRIÉ - IEN Lettres-Histoire-Géographie, académie de Bordeaux - Décembre 2021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818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2400B-0BF8-4451-A47C-69AEB5BB52B9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François BARRIÉ - IEN Lettres-Histoire-Géographie, académie de Bordeaux - Décembre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433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A414-E478-459F-AA6D-22DD5B34CD93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François BARRIÉ - IEN Lettres-Histoire-Géographie, académie de Bordeaux - Décembre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382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4164-264D-4229-89DA-5F85DFFF9C6D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François BARRIÉ - IEN Lettres-Histoire-Géographie, académie de Bordeaux - Décembre 2021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898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François BARRIÉ - IEN Lettres-Histoire-Géographie, académie de Bordeaux - Décembre 2021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121E-D97A-40CB-AFCC-71F403C4AD89}" type="datetime1">
              <a:rPr lang="en-US" smtClean="0"/>
              <a:t>12/8/2021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112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74286-2975-4839-A06E-A8F63FCD9D6F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François BARRIÉ - IEN Lettres-Histoire-Géographie, académie de Bordeaux - Décembre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483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ictures/PICARD-Lecture%20comme%20jeu.jpg" TargetMode="External"/><Relationship Id="rId2" Type="http://schemas.openxmlformats.org/officeDocument/2006/relationships/hyperlink" Target="../../../../../../Pictures/ROY-Pour%20un%20d&#233;passement%20Game-Play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../../../../../../Pictures/BARTHES-Chambre%20claire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C5C022-B152-4B2C-9AF0-95B4389BEE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1478" y="1"/>
            <a:ext cx="7991061" cy="1537252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/>
              <a:t>CADRES DU FRANÇAIS </a:t>
            </a:r>
            <a:br>
              <a:rPr lang="fr-FR" sz="3600" b="1" dirty="0"/>
            </a:br>
            <a:r>
              <a:rPr lang="fr-FR" sz="3600" b="1" dirty="0"/>
              <a:t>EN TERMINALE PROFESSIONNELLE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313DB13-7120-4212-9907-462569A644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8195" y="3251202"/>
            <a:ext cx="10752414" cy="1947333"/>
          </a:xfrm>
        </p:spPr>
        <p:txBody>
          <a:bodyPr>
            <a:normAutofit fontScale="92500" lnSpcReduction="10000"/>
          </a:bodyPr>
          <a:lstStyle/>
          <a:p>
            <a:r>
              <a:rPr lang="fr-FR" sz="3000" b="1" dirty="0">
                <a:solidFill>
                  <a:schemeClr val="tx1"/>
                </a:solidFill>
              </a:rPr>
              <a:t>Journées de formation en ZAP</a:t>
            </a:r>
          </a:p>
          <a:p>
            <a:endParaRPr lang="fr-FR" sz="3000" b="1" dirty="0">
              <a:solidFill>
                <a:schemeClr val="tx1"/>
              </a:solidFill>
            </a:endParaRPr>
          </a:p>
          <a:p>
            <a:r>
              <a:rPr lang="fr-FR" sz="2400" b="1" dirty="0">
                <a:solidFill>
                  <a:schemeClr val="tx1"/>
                </a:solidFill>
              </a:rPr>
              <a:t>Du 15 novembre au 06 décembre 2021</a:t>
            </a:r>
          </a:p>
          <a:p>
            <a:r>
              <a:rPr lang="fr-FR" sz="2400" b="1" dirty="0">
                <a:solidFill>
                  <a:schemeClr val="tx1"/>
                </a:solidFill>
              </a:rPr>
              <a:t>Blanquefort, Pau, Villeneuve sur Lot, Bordeaux </a:t>
            </a:r>
            <a:r>
              <a:rPr lang="fr-FR" sz="2400" b="1" dirty="0" err="1">
                <a:solidFill>
                  <a:schemeClr val="tx1"/>
                </a:solidFill>
              </a:rPr>
              <a:t>Saint-Genès</a:t>
            </a:r>
            <a:r>
              <a:rPr lang="fr-FR" sz="2400" b="1" dirty="0">
                <a:solidFill>
                  <a:schemeClr val="tx1"/>
                </a:solidFill>
              </a:rPr>
              <a:t>, Pessac, Pau-Billère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21F0A87-BF3A-4925-B05F-D4CB46B7F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61508" y="6372667"/>
            <a:ext cx="6297612" cy="365125"/>
          </a:xfrm>
        </p:spPr>
        <p:txBody>
          <a:bodyPr/>
          <a:lstStyle/>
          <a:p>
            <a:r>
              <a:rPr lang="fr-FR">
                <a:solidFill>
                  <a:schemeClr val="tx1"/>
                </a:solidFill>
              </a:rPr>
              <a:t>François BARRIÉ - IEN Lettres-Histoire-Géographie, académie de Bordeaux - Décembre 2021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C659DCE-23C0-4A49-A8DF-5B8167ED23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4439" y="0"/>
            <a:ext cx="2027561" cy="1597322"/>
          </a:xfrm>
          <a:prstGeom prst="rect">
            <a:avLst/>
          </a:prstGeom>
        </p:spPr>
      </p:pic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800D4F-7A93-4CAC-8DEB-D0164E644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651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3FB84284-FB94-46FE-B780-DE47196F0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925" y="153872"/>
            <a:ext cx="8534400" cy="1072690"/>
          </a:xfrm>
        </p:spPr>
        <p:txBody>
          <a:bodyPr>
            <a:normAutofit/>
          </a:bodyPr>
          <a:lstStyle/>
          <a:p>
            <a:r>
              <a:rPr lang="fr-FR" sz="2400" dirty="0"/>
              <a:t>Français en terminale PRO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4408CD8-8BFA-4592-BAA5-542D97CC8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925" y="1017103"/>
            <a:ext cx="11794433" cy="42804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800" b="1" dirty="0"/>
              <a:t>SOMMAIRE :</a:t>
            </a:r>
          </a:p>
          <a:p>
            <a:pPr marL="0" indent="0">
              <a:buNone/>
            </a:pPr>
            <a:endParaRPr lang="fr-FR" sz="2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b="1" dirty="0"/>
              <a:t>PLENIÈRE</a:t>
            </a:r>
          </a:p>
          <a:p>
            <a:pPr marL="0" indent="0">
              <a:buNone/>
            </a:pPr>
            <a:r>
              <a:rPr lang="fr-FR" sz="2400" b="1" dirty="0"/>
              <a:t>Présentation des enjeux renouvelés de la Terminale Pro par l’IEN.</a:t>
            </a:r>
          </a:p>
          <a:p>
            <a:pPr marL="0" indent="0">
              <a:buNone/>
            </a:pPr>
            <a:r>
              <a:rPr lang="fr-FR" sz="2400" b="1" dirty="0"/>
              <a:t>Organisation de la formation dans 6 secteurs par Mmes </a:t>
            </a:r>
            <a:r>
              <a:rPr lang="fr-FR" sz="2000" b="1" dirty="0"/>
              <a:t>CATTAÏ, COUSSY, DESCUDET, DUFRECHE, FOULON, GERVAIS, LARRERE, TEYSSIER et Mrs COURREGES, LUCAS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b="1" dirty="0"/>
              <a:t>ATELIERS </a:t>
            </a:r>
          </a:p>
          <a:p>
            <a:pPr marL="0" indent="0">
              <a:buNone/>
            </a:pPr>
            <a:r>
              <a:rPr lang="fr-FR" sz="2400" b="1" dirty="0"/>
              <a:t>SEA Œuvre intégrale et parcours de lecture.</a:t>
            </a:r>
          </a:p>
          <a:p>
            <a:pPr marL="0" indent="0">
              <a:buNone/>
            </a:pPr>
            <a:r>
              <a:rPr lang="fr-FR" sz="2400" b="1" dirty="0"/>
              <a:t>SEA Groupement(s) de textes et autres supports.</a:t>
            </a:r>
          </a:p>
          <a:p>
            <a:pPr marL="0" indent="0">
              <a:buNone/>
            </a:pPr>
            <a:r>
              <a:rPr lang="fr-FR" sz="2400" b="1" dirty="0"/>
              <a:t>Évaluations et attendus de certification terminale.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b="1" dirty="0"/>
              <a:t>PERSPECTIVES DE FORMATION</a:t>
            </a:r>
          </a:p>
          <a:p>
            <a:pPr marL="0" indent="0">
              <a:buNone/>
            </a:pPr>
            <a:endParaRPr lang="fr-FR" sz="2400" b="1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D3AA366-E4AE-4C5C-9615-192CACC8E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8170" y="6492875"/>
            <a:ext cx="7543800" cy="365125"/>
          </a:xfrm>
        </p:spPr>
        <p:txBody>
          <a:bodyPr/>
          <a:lstStyle/>
          <a:p>
            <a:r>
              <a:rPr lang="fr-FR">
                <a:solidFill>
                  <a:schemeClr val="tx1"/>
                </a:solidFill>
              </a:rPr>
              <a:t>François BARRIÉ - IEN Lettres-Histoire-Géographie, académie de Bordeaux - Décembre 2021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9109152-1F42-4B2E-9908-AF86765FE0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4439" y="-6845"/>
            <a:ext cx="2027561" cy="1597322"/>
          </a:xfrm>
          <a:prstGeom prst="rect">
            <a:avLst/>
          </a:prstGeom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30958CE1-9B02-4E96-A2F1-C1F83B4F5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9300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3FB84284-FB94-46FE-B780-DE47196F0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925" y="153872"/>
            <a:ext cx="8534400" cy="1072690"/>
          </a:xfrm>
        </p:spPr>
        <p:txBody>
          <a:bodyPr>
            <a:normAutofit/>
          </a:bodyPr>
          <a:lstStyle/>
          <a:p>
            <a:r>
              <a:rPr lang="fr-FR" sz="2400" dirty="0"/>
              <a:t>Français en Terminale PRO : 4 ENJEUX RENOUVELÉS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4408CD8-8BFA-4592-BAA5-542D97CC8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925" y="1024460"/>
            <a:ext cx="11110222" cy="5098044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FR" b="1" dirty="0"/>
              <a:t> 1° ENJEU : PLACE DU FRANÇAIS DANS LES DISPOSITIFS TRANSVERSAUX DE LA VOIE PRO</a:t>
            </a:r>
          </a:p>
          <a:p>
            <a:pPr>
              <a:buFont typeface="Wingdings" panose="05000000000000000000" pitchFamily="2" charset="2"/>
              <a:buChar char="q"/>
            </a:pPr>
            <a:endParaRPr lang="fr-FR" b="1" dirty="0"/>
          </a:p>
          <a:p>
            <a:pPr>
              <a:buFont typeface="Wingdings" panose="05000000000000000000" pitchFamily="2" charset="2"/>
              <a:buChar char="q"/>
            </a:pPr>
            <a:endParaRPr lang="fr-FR" b="1" dirty="0"/>
          </a:p>
          <a:p>
            <a:pPr>
              <a:buFont typeface="Wingdings" panose="05000000000000000000" pitchFamily="2" charset="2"/>
              <a:buChar char="q"/>
            </a:pPr>
            <a:endParaRPr lang="fr-FR" b="1" dirty="0"/>
          </a:p>
          <a:p>
            <a:pPr>
              <a:buFont typeface="Wingdings" panose="05000000000000000000" pitchFamily="2" charset="2"/>
              <a:buChar char="q"/>
            </a:pPr>
            <a:endParaRPr lang="fr-FR" b="1" dirty="0"/>
          </a:p>
          <a:p>
            <a:pPr>
              <a:buFont typeface="Wingdings" panose="05000000000000000000" pitchFamily="2" charset="2"/>
              <a:buChar char="q"/>
            </a:pPr>
            <a:endParaRPr lang="fr-FR" b="1" dirty="0"/>
          </a:p>
          <a:p>
            <a:pPr>
              <a:buFont typeface="Wingdings" panose="05000000000000000000" pitchFamily="2" charset="2"/>
              <a:buChar char="q"/>
            </a:pPr>
            <a:endParaRPr lang="fr-FR" b="1" dirty="0"/>
          </a:p>
          <a:p>
            <a:pPr>
              <a:buFont typeface="Wingdings" panose="05000000000000000000" pitchFamily="2" charset="2"/>
              <a:buChar char="q"/>
            </a:pPr>
            <a:endParaRPr lang="fr-FR" b="1" dirty="0"/>
          </a:p>
          <a:p>
            <a:pPr>
              <a:buFont typeface="Wingdings" panose="05000000000000000000" pitchFamily="2" charset="2"/>
              <a:buChar char="q"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D3AA366-E4AE-4C5C-9615-192CACC8E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99760" y="6492875"/>
            <a:ext cx="7543800" cy="365125"/>
          </a:xfrm>
        </p:spPr>
        <p:txBody>
          <a:bodyPr/>
          <a:lstStyle/>
          <a:p>
            <a:r>
              <a:rPr lang="fr-FR">
                <a:solidFill>
                  <a:schemeClr val="tx1"/>
                </a:solidFill>
              </a:rPr>
              <a:t>François BARRIÉ - IEN Lettres-Histoire-Géographie, académie de Bordeaux - Décembre 2021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1196686B-2657-4948-86B6-2B1AB17C2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630200"/>
              </p:ext>
            </p:extLst>
          </p:nvPr>
        </p:nvGraphicFramePr>
        <p:xfrm>
          <a:off x="1510749" y="2035491"/>
          <a:ext cx="8812694" cy="3751492"/>
        </p:xfrm>
        <a:graphic>
          <a:graphicData uri="http://schemas.openxmlformats.org/drawingml/2006/table">
            <a:tbl>
              <a:tblPr/>
              <a:tblGrid>
                <a:gridCol w="6824714">
                  <a:extLst>
                    <a:ext uri="{9D8B030D-6E8A-4147-A177-3AD203B41FA5}">
                      <a16:colId xmlns:a16="http://schemas.microsoft.com/office/drawing/2014/main" val="952356788"/>
                    </a:ext>
                  </a:extLst>
                </a:gridCol>
                <a:gridCol w="1987980">
                  <a:extLst>
                    <a:ext uri="{9D8B030D-6E8A-4147-A177-3AD203B41FA5}">
                      <a16:colId xmlns:a16="http://schemas.microsoft.com/office/drawing/2014/main" val="2853604466"/>
                    </a:ext>
                  </a:extLst>
                </a:gridCol>
              </a:tblGrid>
              <a:tr h="33660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NOMBRE SEMAINES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935650"/>
                  </a:ext>
                </a:extLst>
              </a:tr>
              <a:tr h="33660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REGLEMENTAIRE ANNUEL LHGEMC (HEBDO IND)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 (3)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8987615"/>
                  </a:ext>
                </a:extLst>
              </a:tr>
              <a:tr h="33660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MINIMUM EMC (HEBDO IND)*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13 (0,5)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5142723"/>
                  </a:ext>
                </a:extLst>
              </a:tr>
              <a:tr h="33660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FRA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32,5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9073337"/>
                  </a:ext>
                </a:extLst>
              </a:tr>
              <a:tr h="33660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HG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32,5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1607418"/>
                  </a:ext>
                </a:extLst>
              </a:tr>
              <a:tr h="336609"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REGLEMENTAIRE FRA EN ECI (HEBDO IND)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(0,5)**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5561121"/>
                  </a:ext>
                </a:extLst>
              </a:tr>
              <a:tr h="33660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REGLEMENTAIRE ANNUEL RCO (HEBDO IND)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(2)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6457300"/>
                  </a:ext>
                </a:extLst>
              </a:tr>
              <a:tr h="33660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REGLEMENTAIRE AP (HEBDO IND)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(3,5)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389745"/>
                  </a:ext>
                </a:extLst>
              </a:tr>
              <a:tr h="336609"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700500"/>
                  </a:ext>
                </a:extLst>
              </a:tr>
              <a:tr h="385402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 </a:t>
                      </a:r>
                      <a:r>
                        <a:rPr lang="fr-FR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Répartition entre FRA, HG et EMC  selon IGESR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9676473"/>
                  </a:ext>
                </a:extLst>
              </a:tr>
              <a:tr h="336609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 ECI élargi en </a:t>
                      </a:r>
                      <a:r>
                        <a:rPr lang="fr-F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Term</a:t>
                      </a:r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 à d'autres modalités possibles sur </a:t>
                      </a:r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26H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907028"/>
                  </a:ext>
                </a:extLst>
              </a:tr>
            </a:tbl>
          </a:graphicData>
        </a:graphic>
      </p:graphicFrame>
      <p:pic>
        <p:nvPicPr>
          <p:cNvPr id="7" name="Image 6">
            <a:extLst>
              <a:ext uri="{FF2B5EF4-FFF2-40B4-BE49-F238E27FC236}">
                <a16:creationId xmlns:a16="http://schemas.microsoft.com/office/drawing/2014/main" id="{5E54C413-37C0-4629-B058-75FAB79CCA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3443" y="2875"/>
            <a:ext cx="1868557" cy="1597322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0924760-7C3F-4C6B-98BC-9C6884AE7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22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3FB84284-FB94-46FE-B780-DE47196F0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925" y="153872"/>
            <a:ext cx="8534400" cy="1072690"/>
          </a:xfrm>
        </p:spPr>
        <p:txBody>
          <a:bodyPr>
            <a:normAutofit/>
          </a:bodyPr>
          <a:lstStyle/>
          <a:p>
            <a:r>
              <a:rPr lang="fr-FR" sz="2400" dirty="0"/>
              <a:t>Français en Terminale PRO : 4 ENJEUX RENOUVELÉS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4408CD8-8BFA-4592-BAA5-542D97CC8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925" y="1428697"/>
            <a:ext cx="11110222" cy="5098044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endParaRPr lang="fr-FR" b="1" dirty="0"/>
          </a:p>
          <a:p>
            <a:pPr>
              <a:buFont typeface="Wingdings" panose="05000000000000000000" pitchFamily="2" charset="2"/>
              <a:buChar char="q"/>
            </a:pPr>
            <a:endParaRPr lang="fr-FR" b="1" dirty="0"/>
          </a:p>
          <a:p>
            <a:pPr>
              <a:buFont typeface="Wingdings" panose="05000000000000000000" pitchFamily="2" charset="2"/>
              <a:buChar char="q"/>
            </a:pPr>
            <a:endParaRPr lang="fr-FR" b="1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sz="7200" b="1" dirty="0"/>
              <a:t> </a:t>
            </a:r>
            <a:r>
              <a:rPr lang="fr-FR" sz="8000" b="1" dirty="0"/>
              <a:t>1° ENJEU : PLACE DU FRANÇAIS DANS LES DISPOSITIFS TRANSVERSAUX DE LA VOIE PRO</a:t>
            </a:r>
          </a:p>
          <a:p>
            <a:pPr marL="0" indent="0">
              <a:buNone/>
            </a:pPr>
            <a:endParaRPr lang="fr-FR" sz="8000" b="1" dirty="0"/>
          </a:p>
          <a:p>
            <a:pPr marL="0" indent="0">
              <a:buNone/>
            </a:pPr>
            <a:r>
              <a:rPr lang="fr-FR" sz="8000" b="1" dirty="0"/>
              <a:t>Repères pour la mise en place de l'atelier de philosophie : NS du 1° mars 2021-Annexe 1 (</a:t>
            </a:r>
            <a:r>
              <a:rPr lang="fr-FR" sz="8000" b="1" dirty="0">
                <a:solidFill>
                  <a:srgbClr val="FF0000"/>
                </a:solidFill>
              </a:rPr>
              <a:t>BOEN n°15 du 15 avril 2021</a:t>
            </a:r>
            <a:r>
              <a:rPr lang="fr-FR" sz="8000" b="1" dirty="0"/>
              <a:t>)</a:t>
            </a:r>
            <a:endParaRPr lang="fr-FR" sz="8000" dirty="0"/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sz="8000" b="1" dirty="0">
                <a:solidFill>
                  <a:schemeClr val="tx1"/>
                </a:solidFill>
              </a:rPr>
              <a:t>- A</a:t>
            </a:r>
            <a:r>
              <a:rPr lang="fr-FR" sz="8000" dirty="0">
                <a:solidFill>
                  <a:schemeClr val="tx1"/>
                </a:solidFill>
              </a:rPr>
              <a:t>pprentissage de nouveaux savoirs et savoir-faire, construction d’une pensée éclairée et préparation à l’insertion pro ou poursuite d’études en STS (</a:t>
            </a:r>
            <a:r>
              <a:rPr lang="fr-FR" sz="8000" i="1" dirty="0">
                <a:solidFill>
                  <a:schemeClr val="tx1"/>
                </a:solidFill>
              </a:rPr>
              <a:t>Culture générale et expression</a:t>
            </a:r>
            <a:r>
              <a:rPr lang="fr-FR" sz="8000" dirty="0">
                <a:solidFill>
                  <a:schemeClr val="tx1"/>
                </a:solidFill>
              </a:rPr>
              <a:t>).</a:t>
            </a:r>
          </a:p>
          <a:p>
            <a:pPr marL="0" indent="0">
              <a:buNone/>
            </a:pPr>
            <a:br>
              <a:rPr lang="fr-FR" sz="8000" dirty="0">
                <a:solidFill>
                  <a:schemeClr val="tx1"/>
                </a:solidFill>
              </a:rPr>
            </a:br>
            <a:r>
              <a:rPr lang="fr-FR" sz="8000" dirty="0">
                <a:solidFill>
                  <a:schemeClr val="tx1"/>
                </a:solidFill>
              </a:rPr>
              <a:t>- Professeurs de philosophie, PLP volontaires </a:t>
            </a:r>
            <a:r>
              <a:rPr lang="fr-FR" sz="8000" i="1" dirty="0">
                <a:solidFill>
                  <a:schemeClr val="tx1"/>
                </a:solidFill>
              </a:rPr>
              <a:t>ayant les compétences requises</a:t>
            </a:r>
            <a:r>
              <a:rPr lang="fr-FR" sz="8000" dirty="0">
                <a:solidFill>
                  <a:schemeClr val="tx1"/>
                </a:solidFill>
              </a:rPr>
              <a:t>, possibilité de binômes.</a:t>
            </a:r>
          </a:p>
          <a:p>
            <a:pPr marL="0" indent="0">
              <a:buNone/>
            </a:pPr>
            <a:br>
              <a:rPr lang="fr-FR" sz="8000" dirty="0">
                <a:solidFill>
                  <a:schemeClr val="tx1"/>
                </a:solidFill>
              </a:rPr>
            </a:br>
            <a:r>
              <a:rPr lang="fr-FR" sz="8000" dirty="0">
                <a:solidFill>
                  <a:schemeClr val="tx1"/>
                </a:solidFill>
              </a:rPr>
              <a:t>- Nécessité d’un projet pédagogique (liens éventuels avec AP ou RCO), accompagné par les inspecteurs (IA-IPR Philo et IEN-EG) avec </a:t>
            </a:r>
            <a:r>
              <a:rPr lang="fr-FR" sz="8000" i="1" dirty="0">
                <a:solidFill>
                  <a:schemeClr val="tx1"/>
                </a:solidFill>
              </a:rPr>
              <a:t>programme de questions</a:t>
            </a:r>
            <a:r>
              <a:rPr lang="fr-FR" sz="8000" dirty="0">
                <a:solidFill>
                  <a:schemeClr val="tx1"/>
                </a:solidFill>
              </a:rPr>
              <a:t> ouvertes. (</a:t>
            </a:r>
            <a:r>
              <a:rPr lang="fr-FR" sz="8000" i="1" dirty="0">
                <a:solidFill>
                  <a:srgbClr val="0070C0"/>
                </a:solidFill>
              </a:rPr>
              <a:t>Que nous apporte l’expérience ? Avons-nous besoin de certitudes ? L’art et la technique sont-ils étrangers l’un à l’autre ?</a:t>
            </a:r>
            <a:r>
              <a:rPr lang="fr-FR" sz="8000" dirty="0">
                <a:solidFill>
                  <a:schemeClr val="tx1"/>
                </a:solidFill>
              </a:rPr>
              <a:t>)</a:t>
            </a:r>
            <a:br>
              <a:rPr lang="fr-FR" sz="8000" dirty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endParaRPr lang="fr-FR" sz="80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fr-FR" sz="6200" b="1" dirty="0"/>
          </a:p>
          <a:p>
            <a:pPr>
              <a:buFont typeface="Wingdings" panose="05000000000000000000" pitchFamily="2" charset="2"/>
              <a:buChar char="q"/>
            </a:pPr>
            <a:endParaRPr lang="fr-FR" b="1" dirty="0"/>
          </a:p>
          <a:p>
            <a:pPr>
              <a:buFont typeface="Wingdings" panose="05000000000000000000" pitchFamily="2" charset="2"/>
              <a:buChar char="q"/>
            </a:pPr>
            <a:endParaRPr lang="fr-FR" b="1" dirty="0"/>
          </a:p>
          <a:p>
            <a:pPr>
              <a:buFont typeface="Wingdings" panose="05000000000000000000" pitchFamily="2" charset="2"/>
              <a:buChar char="q"/>
            </a:pPr>
            <a:endParaRPr lang="fr-FR" b="1" dirty="0"/>
          </a:p>
          <a:p>
            <a:pPr>
              <a:buFont typeface="Wingdings" panose="05000000000000000000" pitchFamily="2" charset="2"/>
              <a:buChar char="q"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D3AA366-E4AE-4C5C-9615-192CACC8E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99760" y="6492875"/>
            <a:ext cx="7543800" cy="365125"/>
          </a:xfrm>
        </p:spPr>
        <p:txBody>
          <a:bodyPr/>
          <a:lstStyle/>
          <a:p>
            <a:r>
              <a:rPr lang="fr-FR">
                <a:solidFill>
                  <a:schemeClr val="tx1"/>
                </a:solidFill>
              </a:rPr>
              <a:t>François BARRIÉ - IEN Lettres-Histoire-Géographie, académie de Bordeaux - Décembre 2021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D445F41E-437F-47B6-BDA0-39D478C8B0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1187" y="-108444"/>
            <a:ext cx="2027561" cy="1597322"/>
          </a:xfrm>
          <a:prstGeom prst="rect">
            <a:avLst/>
          </a:prstGeom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81290A6F-86BB-49A2-9835-35902CD8F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8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3FB84284-FB94-46FE-B780-DE47196F0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708" y="0"/>
            <a:ext cx="8534400" cy="1072690"/>
          </a:xfrm>
        </p:spPr>
        <p:txBody>
          <a:bodyPr>
            <a:normAutofit/>
          </a:bodyPr>
          <a:lstStyle/>
          <a:p>
            <a:r>
              <a:rPr lang="fr-FR" sz="2400" dirty="0"/>
              <a:t>Français en Terminale PRO : 4 ENJEUX RENOUVELÉS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4408CD8-8BFA-4592-BAA5-542D97CC8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39" y="1338470"/>
            <a:ext cx="11896277" cy="502846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sz="2000" b="1" dirty="0"/>
              <a:t>2° ENJEU : ARTICULATION ESSENTIELLE </a:t>
            </a:r>
            <a:r>
              <a:rPr lang="fr-FR" sz="2000" b="1" dirty="0">
                <a:solidFill>
                  <a:schemeClr val="tx1"/>
                </a:solidFill>
              </a:rPr>
              <a:t>OE UNIQUE PERENNE </a:t>
            </a:r>
            <a:r>
              <a:rPr lang="fr-FR" sz="2000" b="1" dirty="0"/>
              <a:t>&amp; THÈME LIMITATIF BI-ANNUEL :</a:t>
            </a:r>
          </a:p>
          <a:p>
            <a:pPr marL="0" indent="0">
              <a:buNone/>
            </a:pPr>
            <a:endParaRPr lang="fr-FR" sz="2000" b="1" dirty="0"/>
          </a:p>
          <a:p>
            <a:pPr marL="0" indent="0">
              <a:buNone/>
            </a:pPr>
            <a:r>
              <a:rPr lang="fr-FR" sz="1800" dirty="0"/>
              <a:t>L’OE « </a:t>
            </a:r>
            <a:r>
              <a:rPr lang="fr-FR" sz="1800" b="1" dirty="0"/>
              <a:t>Vivre aujourd’hui : l’humanité, le monde, les sciences et la technique</a:t>
            </a:r>
            <a:r>
              <a:rPr lang="fr-FR" sz="1800" dirty="0"/>
              <a:t> » constitue </a:t>
            </a:r>
            <a:r>
              <a:rPr lang="fr-FR" sz="1800" b="1" i="1" dirty="0">
                <a:solidFill>
                  <a:schemeClr val="accent2">
                    <a:lumMod val="75000"/>
                  </a:schemeClr>
                </a:solidFill>
              </a:rPr>
              <a:t>le cadre et l’arrière-plan </a:t>
            </a:r>
            <a:r>
              <a:rPr lang="fr-FR" sz="1800" dirty="0"/>
              <a:t>qui environnent l’élève, ce à quoi il se confronte en tant que jeune adulte dans le temps présent.</a:t>
            </a:r>
          </a:p>
          <a:p>
            <a:pPr marL="0" indent="0">
              <a:buNone/>
            </a:pPr>
            <a:r>
              <a:rPr lang="fr-FR" sz="1800" dirty="0"/>
              <a:t>Le thème limitatif représente </a:t>
            </a:r>
            <a:r>
              <a:rPr lang="fr-FR" sz="1800" b="1" i="1" dirty="0">
                <a:solidFill>
                  <a:schemeClr val="accent2">
                    <a:lumMod val="75000"/>
                  </a:schemeClr>
                </a:solidFill>
              </a:rPr>
              <a:t>l’appareil-photo</a:t>
            </a:r>
            <a:r>
              <a:rPr lang="fr-FR" sz="1800" dirty="0"/>
              <a:t> déterminant la prise de vue, la profondeur de champ, la focale, l’éclairage…</a:t>
            </a:r>
          </a:p>
          <a:p>
            <a:pPr marL="0" indent="0">
              <a:buNone/>
            </a:pPr>
            <a:r>
              <a:rPr lang="fr-FR" sz="1800" dirty="0"/>
              <a:t>La problématique annuel que l’élève identifie, met en œuvre la confrontation des points de vue sur la condition humaine contemporaine et le monde réel actuel à travers les notions du thème limitatif : </a:t>
            </a:r>
            <a:r>
              <a:rPr lang="fr-FR" sz="1800" b="1" i="1" dirty="0">
                <a:solidFill>
                  <a:srgbClr val="0070C0"/>
                </a:solidFill>
              </a:rPr>
              <a:t>Pourquoi l'homme a-t-il besoin de jouer ? En quoi la règle est‑elle intrinsèque au jeu ? Mais pourquoi un tel espace de liberté et d'expérimentation peut-il conduire à l'aliénation ? Comment en définitive comprendre la place du jeu dans notre vie personnelle et sociale ? </a:t>
            </a:r>
            <a:r>
              <a:rPr lang="fr-FR" sz="1800" b="1" i="1" dirty="0">
                <a:solidFill>
                  <a:srgbClr val="0070C0"/>
                </a:solidFill>
                <a:hlinkClick r:id="rId2" action="ppaction://hlinkfile"/>
              </a:rPr>
              <a:t>ROY</a:t>
            </a:r>
            <a:endParaRPr lang="fr-FR" sz="12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sz="1800" dirty="0"/>
              <a:t>Deux SEA sur le </a:t>
            </a:r>
            <a:r>
              <a:rPr lang="fr-FR" dirty="0"/>
              <a:t>thème limitatif</a:t>
            </a:r>
            <a:r>
              <a:rPr lang="fr-FR" sz="1800" dirty="0"/>
              <a:t> de </a:t>
            </a:r>
            <a:r>
              <a:rPr lang="fr-FR" sz="1800" u="sng" dirty="0"/>
              <a:t>13 à 16h chacune </a:t>
            </a:r>
            <a:r>
              <a:rPr lang="fr-FR" sz="1800" dirty="0"/>
              <a:t>(une OI, une GT), ordre et équilibre horaire en souplesse.</a:t>
            </a:r>
          </a:p>
          <a:p>
            <a:pPr marL="0" indent="0">
              <a:buNone/>
            </a:pPr>
            <a:r>
              <a:rPr lang="fr-FR" sz="1800" dirty="0">
                <a:hlinkClick r:id="rId3" action="ppaction://hlinkfile"/>
              </a:rPr>
              <a:t>PICARD</a:t>
            </a:r>
            <a:endParaRPr lang="fr-FR" sz="1800" dirty="0"/>
          </a:p>
          <a:p>
            <a:pPr marL="0" indent="0">
              <a:buNone/>
            </a:pPr>
            <a:r>
              <a:rPr lang="fr-FR" sz="1800" dirty="0"/>
              <a:t>Suggestion de contrebalancer dans la SEA GT</a:t>
            </a:r>
            <a:r>
              <a:rPr lang="fr-FR" sz="1800" b="1" dirty="0">
                <a:solidFill>
                  <a:schemeClr val="bg1"/>
                </a:solidFill>
              </a:rPr>
              <a:t>, </a:t>
            </a:r>
            <a:r>
              <a:rPr lang="fr-FR" sz="1800" b="1" dirty="0">
                <a:solidFill>
                  <a:schemeClr val="tx1"/>
                </a:solidFill>
              </a:rPr>
              <a:t>la vision noire </a:t>
            </a:r>
            <a:r>
              <a:rPr lang="fr-FR" sz="1800" dirty="0"/>
              <a:t>de l’homme incrustée de l’OI, par une </a:t>
            </a:r>
            <a:r>
              <a:rPr lang="fr-FR" sz="1800" b="1" dirty="0">
                <a:solidFill>
                  <a:schemeClr val="accent5">
                    <a:lumMod val="75000"/>
                  </a:schemeClr>
                </a:solidFill>
              </a:rPr>
              <a:t>vision plus optimiste et heureuse</a:t>
            </a:r>
            <a:r>
              <a:rPr lang="fr-FR" sz="1800" b="1" dirty="0">
                <a:solidFill>
                  <a:srgbClr val="0070C0"/>
                </a:solidFill>
              </a:rPr>
              <a:t> </a:t>
            </a:r>
            <a:r>
              <a:rPr lang="fr-FR" sz="1800" dirty="0"/>
              <a:t>de l’humain.</a:t>
            </a:r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r>
              <a:rPr lang="fr-FR" sz="1800" dirty="0"/>
              <a:t> </a:t>
            </a:r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1800" b="1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D3AA366-E4AE-4C5C-9615-192CACC8E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99760" y="6492875"/>
            <a:ext cx="7543800" cy="365125"/>
          </a:xfrm>
        </p:spPr>
        <p:txBody>
          <a:bodyPr/>
          <a:lstStyle/>
          <a:p>
            <a:r>
              <a:rPr lang="fr-FR">
                <a:solidFill>
                  <a:schemeClr val="tx1"/>
                </a:solidFill>
              </a:rPr>
              <a:t>François BARRIÉ - IEN Lettres-Histoire-Géographie, académie de Bordeaux - Décembre 2021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DC68AD9-418C-465B-9BD4-F3850D82E44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713" y="-736"/>
            <a:ext cx="1749287" cy="1339206"/>
          </a:xfrm>
          <a:prstGeom prst="rect">
            <a:avLst/>
          </a:prstGeom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EE0141AF-629C-442B-9257-6650503F1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56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25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25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25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25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3FB84284-FB94-46FE-B780-DE47196F0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925" y="153872"/>
            <a:ext cx="8534400" cy="1072690"/>
          </a:xfrm>
        </p:spPr>
        <p:txBody>
          <a:bodyPr>
            <a:normAutofit/>
          </a:bodyPr>
          <a:lstStyle/>
          <a:p>
            <a:r>
              <a:rPr lang="fr-FR" sz="2400" dirty="0"/>
              <a:t>Français en Terminale PRO : 4 ENJEUX RENOUVELÉS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4408CD8-8BFA-4592-BAA5-542D97CC8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723" y="2052085"/>
            <a:ext cx="11600554" cy="3615267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endParaRPr lang="fr-FR" b="1" dirty="0"/>
          </a:p>
          <a:p>
            <a:pPr>
              <a:buFont typeface="Wingdings" panose="05000000000000000000" pitchFamily="2" charset="2"/>
              <a:buChar char="q"/>
            </a:pPr>
            <a:endParaRPr lang="fr-FR" b="1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sz="5000" b="1" dirty="0"/>
              <a:t> 3° ENJEU : COHÉRENCE CONCLUSIVE D’UN FIL ROUGE TRI-ANNUEL DU </a:t>
            </a:r>
            <a:r>
              <a:rPr lang="fr-FR" sz="5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JE</a:t>
            </a:r>
            <a:r>
              <a:rPr lang="fr-FR" sz="5000" b="1" dirty="0"/>
              <a:t> EN 2° PRO AU </a:t>
            </a:r>
            <a:r>
              <a:rPr lang="fr-FR" sz="5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NOUS </a:t>
            </a:r>
            <a:r>
              <a:rPr lang="fr-FR" sz="5000" b="1" dirty="0"/>
              <a:t>EN TERMINALE PRO</a:t>
            </a:r>
          </a:p>
          <a:p>
            <a:pPr marL="0" indent="0">
              <a:buNone/>
            </a:pPr>
            <a:r>
              <a:rPr lang="fr-FR" sz="2200" b="1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5000" dirty="0"/>
              <a:t>Œuvres plus abstraites à partir de la littérature d’idées. (Romans à thèse/à clé ou philosophiques, essais, pamphlets…).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5000" dirty="0"/>
              <a:t>Approfondissement des itinéraires romanesques du programme de Première Pro.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5000" dirty="0"/>
              <a:t>Plus grande autonomie de réflexion pour des </a:t>
            </a:r>
            <a:r>
              <a:rPr lang="fr-FR" sz="5000" i="1" dirty="0"/>
              <a:t>adulescents</a:t>
            </a:r>
            <a:r>
              <a:rPr lang="fr-FR" sz="5000" dirty="0"/>
              <a:t> et participation active au débat d’idées. Confronter sa pensée aux autres, favoriser </a:t>
            </a:r>
            <a:r>
              <a:rPr lang="fr-FR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l’interprétation. </a:t>
            </a:r>
            <a:r>
              <a:rPr lang="fr-FR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BARTHES</a:t>
            </a:r>
            <a:endParaRPr lang="fr-FR" sz="2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5000" dirty="0"/>
              <a:t>Place centrale de </a:t>
            </a:r>
            <a:r>
              <a:rPr lang="fr-FR" sz="5000" b="1" i="1" u="sng" dirty="0"/>
              <a:t>l’argumentation</a:t>
            </a:r>
            <a:r>
              <a:rPr lang="fr-FR" sz="5000" b="1" i="1" dirty="0"/>
              <a:t> </a:t>
            </a:r>
            <a:r>
              <a:rPr lang="fr-FR" sz="5000" b="1" dirty="0"/>
              <a:t>: </a:t>
            </a:r>
            <a:r>
              <a:rPr lang="fr-FR" sz="5000" dirty="0"/>
              <a:t>Prendre en compte l’argument d’autrui, objecter (enjeux discursifs et modalités d’énonciation).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4200" dirty="0"/>
          </a:p>
          <a:p>
            <a:pPr>
              <a:buFont typeface="Wingdings" panose="05000000000000000000" pitchFamily="2" charset="2"/>
              <a:buChar char="Ø"/>
            </a:pPr>
            <a:endParaRPr lang="fr-FR" b="1" dirty="0"/>
          </a:p>
          <a:p>
            <a:pPr>
              <a:buFont typeface="Wingdings" panose="05000000000000000000" pitchFamily="2" charset="2"/>
              <a:buChar char="Ø"/>
            </a:pPr>
            <a:endParaRPr lang="fr-FR" b="1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D3AA366-E4AE-4C5C-9615-192CACC8E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99760" y="6492875"/>
            <a:ext cx="7543800" cy="365125"/>
          </a:xfrm>
        </p:spPr>
        <p:txBody>
          <a:bodyPr/>
          <a:lstStyle/>
          <a:p>
            <a:r>
              <a:rPr lang="fr-FR">
                <a:solidFill>
                  <a:schemeClr val="tx1"/>
                </a:solidFill>
              </a:rPr>
              <a:t>François BARRIÉ - IEN Lettres-Histoire-Géographie, académie de Bordeaux - Décembre 2021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9CFF663-ED7E-49B0-ADD4-D4E2DE7599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4439" y="0"/>
            <a:ext cx="2027561" cy="1597322"/>
          </a:xfrm>
          <a:prstGeom prst="rect">
            <a:avLst/>
          </a:prstGeom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359E0A47-9484-4340-A096-61A3BA26E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99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3FB84284-FB94-46FE-B780-DE47196F0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925" y="153872"/>
            <a:ext cx="8534400" cy="1072690"/>
          </a:xfrm>
        </p:spPr>
        <p:txBody>
          <a:bodyPr>
            <a:normAutofit/>
          </a:bodyPr>
          <a:lstStyle/>
          <a:p>
            <a:r>
              <a:rPr lang="fr-FR" sz="2400" dirty="0"/>
              <a:t>Français en Terminale PRO : 4 ENJEUX RENOUVELÉS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4408CD8-8BFA-4592-BAA5-542D97CC8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925" y="2209799"/>
            <a:ext cx="11600554" cy="3615267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sz="2100" b="1" dirty="0"/>
              <a:t> 4° ENJEU : ENTRÉE DANS LA CONSTRUCTION DES SEA PAR LES COMPÉTENCES &amp; ARTICULATION AVEC ATTENDUS DE CERTIFICATION</a:t>
            </a:r>
          </a:p>
          <a:p>
            <a:pPr marL="0" indent="0">
              <a:buNone/>
            </a:pPr>
            <a:endParaRPr lang="fr-FR" b="1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fr-FR" sz="2100" dirty="0"/>
              <a:t>Interprétation &amp; argumentation autour de </a:t>
            </a:r>
            <a:r>
              <a:rPr lang="fr-FR" sz="2100" b="1" u="sng" dirty="0"/>
              <a:t>l’écriture réflexive</a:t>
            </a:r>
            <a:r>
              <a:rPr lang="fr-FR" sz="2100" dirty="0"/>
              <a:t>. Une écriture personnelle qui se décentre.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fr-FR" sz="2100" dirty="0"/>
              <a:t>De l’analyse à la synthèse (transition facilitée vers l’approche </a:t>
            </a:r>
            <a:r>
              <a:rPr lang="fr-FR" sz="2100" i="1" dirty="0"/>
              <a:t>culture générale et expression</a:t>
            </a:r>
            <a:r>
              <a:rPr lang="fr-FR" sz="2100" dirty="0"/>
              <a:t> des STS).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2100" dirty="0"/>
              <a:t>Critères d’évaluation attendus à l’épreuve ponctuelle terminale, points d’appui </a:t>
            </a:r>
            <a:r>
              <a:rPr lang="fr-FR" sz="2100" i="1" dirty="0"/>
              <a:t>importants mais non exclusifs </a:t>
            </a:r>
            <a:r>
              <a:rPr lang="fr-FR" sz="2100" dirty="0"/>
              <a:t>des SEA. Lecture comparée des 2 sujets zéro.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2100" dirty="0"/>
              <a:t>Distinction entre compétences attendues fin de cycle (4 compétences du </a:t>
            </a:r>
            <a:r>
              <a:rPr lang="fr-FR" sz="2100" b="1" i="1" dirty="0"/>
              <a:t>programme </a:t>
            </a:r>
            <a:r>
              <a:rPr lang="fr-FR" sz="2100" dirty="0"/>
              <a:t>inscrites dans le LSL) et évaluation de l’</a:t>
            </a:r>
            <a:r>
              <a:rPr lang="fr-FR" sz="2100" b="1" i="1" dirty="0"/>
              <a:t>EPT</a:t>
            </a:r>
            <a:r>
              <a:rPr lang="fr-FR" sz="2100" dirty="0"/>
              <a:t> (5 compétences liées aux objectifs de la sous épreuve FRA </a:t>
            </a:r>
            <a:r>
              <a:rPr lang="fr-FR" sz="2100" dirty="0">
                <a:solidFill>
                  <a:srgbClr val="FF0000"/>
                </a:solidFill>
              </a:rPr>
              <a:t>BOEN n°30 du 23 juillet 2020 et grille nationale BOEN n°28 du 15 juillet 2021</a:t>
            </a:r>
            <a:r>
              <a:rPr lang="fr-FR" sz="2100" dirty="0"/>
              <a:t>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2100" dirty="0"/>
              <a:t>Modification des modalités d’évaluation de </a:t>
            </a:r>
            <a:r>
              <a:rPr lang="fr-FR" sz="2100" u="sng" dirty="0"/>
              <a:t>l’épreuve orale de contrôle</a:t>
            </a:r>
            <a:r>
              <a:rPr lang="fr-FR" sz="2100" dirty="0"/>
              <a:t>.</a:t>
            </a:r>
          </a:p>
          <a:p>
            <a:pPr marL="0" indent="0">
              <a:buNone/>
            </a:pPr>
            <a:r>
              <a:rPr lang="fr-FR" sz="2000" dirty="0"/>
              <a:t>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D3AA366-E4AE-4C5C-9615-192CACC8E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99760" y="6492875"/>
            <a:ext cx="7543800" cy="365125"/>
          </a:xfrm>
        </p:spPr>
        <p:txBody>
          <a:bodyPr/>
          <a:lstStyle/>
          <a:p>
            <a:r>
              <a:rPr lang="fr-FR">
                <a:solidFill>
                  <a:schemeClr val="tx1"/>
                </a:solidFill>
              </a:rPr>
              <a:t>François BARRIÉ - IEN Lettres-Histoire-Géographie, académie de Bordeaux - Décembre 2021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8C8F22E0-CB4F-4534-B032-1FCC15E10E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4439" y="0"/>
            <a:ext cx="2027561" cy="1597322"/>
          </a:xfrm>
          <a:prstGeom prst="rect">
            <a:avLst/>
          </a:prstGeom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BA088575-F63F-413E-A942-BD787102C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06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3FB84284-FB94-46FE-B780-DE47196F0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925" y="153872"/>
            <a:ext cx="8534400" cy="1072690"/>
          </a:xfrm>
        </p:spPr>
        <p:txBody>
          <a:bodyPr>
            <a:normAutofit/>
          </a:bodyPr>
          <a:lstStyle/>
          <a:p>
            <a:r>
              <a:rPr lang="fr-FR" sz="2400" dirty="0"/>
              <a:t>Français en terminale PRO : 4 ENJEUX RENOUVELÉS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4408CD8-8BFA-4592-BAA5-542D97CC8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794" y="2052085"/>
            <a:ext cx="9480205" cy="3615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sz="40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fr-FR" sz="4000" b="1" i="1" dirty="0">
                <a:solidFill>
                  <a:srgbClr val="002060"/>
                </a:solidFill>
              </a:rPr>
              <a:t>MERCI DE VOTRE ATTENTION</a:t>
            </a:r>
          </a:p>
          <a:p>
            <a:pPr marL="0" indent="0" algn="ctr">
              <a:buNone/>
            </a:pPr>
            <a:endParaRPr lang="fr-FR" sz="2100" b="1" dirty="0"/>
          </a:p>
          <a:p>
            <a:pPr marL="0" indent="0" algn="ctr">
              <a:buNone/>
            </a:pPr>
            <a:endParaRPr lang="fr-FR" sz="2100" b="1" dirty="0"/>
          </a:p>
          <a:p>
            <a:pPr marL="0" indent="0" algn="ctr">
              <a:buNone/>
            </a:pPr>
            <a:r>
              <a:rPr lang="fr-FR" sz="2800" b="1" dirty="0">
                <a:solidFill>
                  <a:schemeClr val="accent1">
                    <a:lumMod val="50000"/>
                  </a:schemeClr>
                </a:solidFill>
              </a:rPr>
              <a:t>Questions &amp; Échanges </a:t>
            </a:r>
          </a:p>
          <a:p>
            <a:pPr marL="0" indent="0" algn="ctr">
              <a:buNone/>
            </a:pPr>
            <a:r>
              <a:rPr lang="fr-FR" sz="2000" dirty="0"/>
              <a:t>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D3AA366-E4AE-4C5C-9615-192CACC8E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99760" y="6492875"/>
            <a:ext cx="7543800" cy="365125"/>
          </a:xfrm>
        </p:spPr>
        <p:txBody>
          <a:bodyPr/>
          <a:lstStyle/>
          <a:p>
            <a:r>
              <a:rPr lang="fr-FR">
                <a:solidFill>
                  <a:schemeClr val="tx1"/>
                </a:solidFill>
              </a:rPr>
              <a:t>François BARRIÉ - IEN Lettres-Histoire-Géographie, académie de Bordeaux - Décembre 2021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8C8F22E0-CB4F-4534-B032-1FCC15E10E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4439" y="0"/>
            <a:ext cx="2027561" cy="1597322"/>
          </a:xfrm>
          <a:prstGeom prst="rect">
            <a:avLst/>
          </a:prstGeom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C9BB445-BD42-41C9-86AC-179AC2112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2064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330</TotalTime>
  <Words>973</Words>
  <Application>Microsoft Office PowerPoint</Application>
  <PresentationFormat>Grand écran</PresentationFormat>
  <Paragraphs>112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Calibri</vt:lpstr>
      <vt:lpstr>Trebuchet MS</vt:lpstr>
      <vt:lpstr>Wingdings</vt:lpstr>
      <vt:lpstr>Wingdings 3</vt:lpstr>
      <vt:lpstr>Facette</vt:lpstr>
      <vt:lpstr>CADRES DU FRANÇAIS  EN TERMINALE PROFESSIONNELLE</vt:lpstr>
      <vt:lpstr>Français en terminale PRO</vt:lpstr>
      <vt:lpstr>Français en Terminale PRO : 4 ENJEUX RENOUVELÉS</vt:lpstr>
      <vt:lpstr>Français en Terminale PRO : 4 ENJEUX RENOUVELÉS</vt:lpstr>
      <vt:lpstr>Français en Terminale PRO : 4 ENJEUX RENOUVELÉS</vt:lpstr>
      <vt:lpstr>Français en Terminale PRO : 4 ENJEUX RENOUVELÉS</vt:lpstr>
      <vt:lpstr>Français en Terminale PRO : 4 ENJEUX RENOUVELÉS</vt:lpstr>
      <vt:lpstr>Français en terminale PRO : 4 ENJEUX RENOUVELÉS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CADRES DU FRANÇAIS  EN TERMINALE PROFESSIONNELLE</dc:title>
  <dc:creator>fbarrie</dc:creator>
  <cp:lastModifiedBy>fbarrie</cp:lastModifiedBy>
  <cp:revision>37</cp:revision>
  <dcterms:created xsi:type="dcterms:W3CDTF">2021-11-08T10:31:05Z</dcterms:created>
  <dcterms:modified xsi:type="dcterms:W3CDTF">2021-12-08T10:52:01Z</dcterms:modified>
</cp:coreProperties>
</file>