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151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1E4A93-C61C-3541-AD3D-AC6B6958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3A1C75C-ABAB-394A-869E-E1249DFC3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EA6E920-FB0C-1F42-B3D4-E8FA590A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EB9CB53-C257-5F4B-AA76-F0B09E8D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EEB16A9-83E6-3243-A2A7-E12EE3CC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81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4709DAD-8762-D24D-B691-2F606B26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DFD77752-DEFB-F643-B3B2-2FAB4B9F2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C2801B8-E9BE-C94D-A855-F7B1094F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7A5E6BC-F016-F349-8D86-B951DA74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47F9306-D932-1545-B5C0-CD7B65A7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22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8651F58C-6844-B342-BC02-09045A523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74F079BA-413E-FD44-BCE4-9729C7EB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6BDFCE9-4970-C643-8E9C-F3CD600B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B6F641F-D798-8C40-8140-5D84390F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0B14C5F-63B0-1845-9D5D-EEF8133D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24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35B92B-6D75-5449-96E1-455A22B4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C7FAB33-DA87-C74C-A14C-614C25AF8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B7EFCEB-5327-0B42-9CDD-3F995625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63838C4-5F41-8841-9D90-A283709AC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772E92A-3FA7-5F4D-B61B-2D08CDA3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64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4A8E6ED-809F-5341-A07A-8436DD0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3DF03B4-AB41-F04B-B765-67E813FCC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EA06E5E-1109-4E41-B1F7-9BCB4A28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A8B35BD-B4EF-164D-A758-93514B5B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AE3E83C-5929-774A-B1E1-04855498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73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15D9C17-5036-4741-AF51-96971F2D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FDEC62D-025F-A549-8D77-BB096887F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B8AF080-2721-514C-82FD-A7222A95D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53BE7C0-C15B-3B42-BF87-070DE99D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C8E3E388-EAF1-0F4A-BDF8-FB6D14CEB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1940815-D33C-3548-AE21-D2E976C6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1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BEF5568-5D28-5E48-9A8C-09D62A74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79A27AB-9E55-7F45-BE48-26B681126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A15F349-0AFD-3E4A-8D7F-C4D64875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13F8C6F-82AD-8940-943C-A5D897C70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8D839D81-B07A-B34A-ADC0-0356ECB37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AE558FAD-AED7-EA4D-91DC-E3DDC9B0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BFD1EEC5-2598-A74D-9528-EE6FC490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557D944-A810-8943-AC69-C50081BE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99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CB06C4B-1143-1D49-AB53-AB639E73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B75A468-7E56-204F-814A-6FC11149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51F5699-FEE5-FB44-8A20-19354E32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B8420F6C-C11C-4F47-AF15-B87EF648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96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C985455-08FC-4D48-BE28-E70F4160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A71EA9C9-6E93-9C4B-A911-8487AC8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1E1BBD2-D5EB-D14B-926D-4A7494E5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4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4B2417A-E083-6A4C-B028-CF63E3FE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DA4D571-90D3-084D-A8AC-90B684154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BFB805D-1B67-0341-86C3-32EB8A467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8C7BCFE-7991-9F47-A68F-1ED9B188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9B32D3C2-A961-614C-8D7D-33CE2845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4B936DB-5416-DC46-974B-EB7490FF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58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2C550CD-73C8-5A4D-9025-7EE714DF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D3A55C35-3806-5046-A59C-96D401EB6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F374C0D9-EB1A-9F4B-AB2F-361202E33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88CE2F8-ADFF-AB46-98D5-57D9BF2E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D736C49-80D4-AD4B-9CE2-E723DB61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54F5F9A-1E5B-0A42-BD2F-EE687E3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4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4C2DADD1-BEEF-794B-9884-D1689DAF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E53D5C66-DC77-0542-A6FB-102DC74B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5C5734C-9E8C-7F45-A5EF-281CCCD9A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2E02-DBD9-B14D-A13A-F19B5DDA0ED9}" type="datetimeFigureOut">
              <a:rPr lang="fr-FR" smtClean="0"/>
              <a:t>11/03/2020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C986FEF-A6AF-644D-804C-AB6A2E395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EB1D69B-AB0C-254D-A974-5D0A9E0AD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A7E4-DE79-404F-B832-24CF3A2044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0332B6A-8DA0-5141-AE94-A662E6757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Note de lecture </a:t>
            </a:r>
            <a:endParaRPr lang="fr-FR" sz="9000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EEA8A749-75BB-894B-AE78-DD780B9C5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6300" u="sng" dirty="0"/>
              <a:t>Ouvrage</a:t>
            </a:r>
            <a:r>
              <a:rPr lang="fr-FR" sz="6300" dirty="0"/>
              <a:t> :</a:t>
            </a:r>
          </a:p>
          <a:p>
            <a:r>
              <a:rPr lang="fr-FR" sz="6300" dirty="0"/>
              <a:t> </a:t>
            </a:r>
            <a:r>
              <a:rPr lang="fr-FR" sz="6300" b="1" dirty="0"/>
              <a:t>Réussir à apprendre </a:t>
            </a:r>
          </a:p>
        </p:txBody>
      </p:sp>
    </p:spTree>
    <p:extLst>
      <p:ext uri="{BB962C8B-B14F-4D97-AF65-F5344CB8AC3E}">
        <p14:creationId xmlns:p14="http://schemas.microsoft.com/office/powerpoint/2010/main" val="42239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CA0B980-7602-A846-BA34-A93AC775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auteurs: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="" xmlns:a16="http://schemas.microsoft.com/office/drawing/2014/main" id="{E44749FD-9325-8747-BD67-70B5843BDD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49" y="1690688"/>
            <a:ext cx="2908301" cy="4065852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D7B1233E-E04F-114D-A595-73FB56B10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205368"/>
              </p:ext>
            </p:extLst>
          </p:nvPr>
        </p:nvGraphicFramePr>
        <p:xfrm>
          <a:off x="4349856" y="1428749"/>
          <a:ext cx="7003944" cy="45508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3944">
                  <a:extLst>
                    <a:ext uri="{9D8B030D-6E8A-4147-A177-3AD203B41FA5}">
                      <a16:colId xmlns="" xmlns:a16="http://schemas.microsoft.com/office/drawing/2014/main" val="1796860812"/>
                    </a:ext>
                  </a:extLst>
                </a:gridCol>
              </a:tblGrid>
              <a:tr h="1354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Titre : Réussir à apprendre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Auteur : Gaëtane CHAPELLE et Marcel CRAHAY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Parution : 2009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Editeur : PUF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 : « Apprendre codirigée par Étienne Bourgeois et Gaëtane Chapelle 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2532422"/>
                  </a:ext>
                </a:extLst>
              </a:tr>
              <a:tr h="11285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Gaëtane CHAPELLE, professeur invitée en Psychologie de l’éducation à l’Université de Louvain, et formatrice à Changements pour l’égalité, Mouvement socio-pédagogique. Elle a publié Apprendre et faire apprendre, dirigé avec Étienne Bourgeois, Améliorer l’école, dirigé avec Denis Meuret et Enseigner, dirigé avec Vincent Dupriez, Tous parus dans la collection « Apprendre », aux PUF.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2747645"/>
                  </a:ext>
                </a:extLst>
              </a:tr>
              <a:tr h="2068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 CRAHAY, professeur en Psychologie de l’éducation à l’Université de Liège et l’Université de Genève, directeur du laboratoire Développement, apprentissage et intervention en situation scolaire. Il a publié de nombreux articles et ouvrages dont Peut-on lutter contre l’échec scolaire ? (De Boeck, 2007)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0350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6099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8F8E81-55EA-D045-95FE-6A9415A7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L’objectif</a:t>
            </a:r>
            <a:r>
              <a:rPr lang="fr-FR" dirty="0"/>
              <a:t>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6390312-B79C-8443-BEAB-69289D994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4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L’objectif de cet ouvrage est de mettre en avant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les mécanismes du processus d’apprentissage chez l’élève, d’en comprendre ses </a:t>
            </a:r>
            <a:r>
              <a:rPr lang="fr-FR" sz="18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interactions, 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ses </a:t>
            </a:r>
            <a:r>
              <a:rPr lang="fr-FR" sz="18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finalités, </a:t>
            </a:r>
            <a:r>
              <a:rPr lang="fr-FR" sz="18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ses freins et les pratiques pédagogiques favorisant le processus </a:t>
            </a:r>
            <a:r>
              <a:rPr lang="fr-FR" sz="18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d’apprentissage.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fr-FR" sz="1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auteurs ont cherché à comprendre et à expliquer les causes de l’échec scolaire à travers ses dimensions psychologiques,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sociales et environnementales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fr-FR" sz="1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stratégies,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pratiques favorisant les mécanismes d’apprentissage chez l’élève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ont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été étudiées à travers différentes situations, exemples et comparaisons internationales. </a:t>
            </a: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auteurs se sont appuyées  sur des travaux de recherche scientifique en sciences cognitives, psychologie sociale, théorie de la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motivation,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sociologie de l’Education pour mettre en avant les phénomènes psychologiques et sociaux qui agissent au moment du processus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d’apprentissage.</a:t>
            </a:r>
            <a:endParaRPr lang="fr-FR" sz="1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fr-FR" sz="1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L’ouvrage s’attache à traiter des compétences considérées comme de base : « lire,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écrire,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compter 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Une hiérarchisation des savoirs a été adoptée et les savoirs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complémentaires,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comme la deuxième langue vivante/l’éducation à la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citoyenneté,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n’ont pas été traités dans ce livre.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1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363D8B4-60A6-994F-BF40-1C8BA951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Les  problématiques soulevées par l’ouvrage </a:t>
            </a:r>
            <a:r>
              <a:rPr lang="fr-FR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DC1B1BD-A183-6D44-8089-1207D362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117" y="1873249"/>
            <a:ext cx="10515600" cy="4709584"/>
          </a:xfrm>
        </p:spPr>
        <p:txBody>
          <a:bodyPr/>
          <a:lstStyle/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Est-il possible de faire réussir tous les élèves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Peut-on avoir la même ambition d’accompagner le plus loin possible dans le processus d’apprentissage des élèves si différents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Comment faire face à la diversité des élèves et de leurs besoins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Comment mettre fin à la spirale de l’échec scolaire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Comment garantir l’équité et aller vers l’égalité des chances 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Comment gérer la difficulté scolaire, les comportements inappropriés qui en découlent et les troubles spécifiques au sein d’une même classe 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Comment interviennent notion de </a:t>
            </a:r>
            <a:r>
              <a:rPr lang="fr-FR" sz="20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motivation, </a:t>
            </a:r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 sentiment de compétences scolaires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Quelles pratiques enseignantes favorisent la réussite du processus d’apprentissage ? </a:t>
            </a:r>
          </a:p>
          <a:p>
            <a:pPr lvl="0"/>
            <a:r>
              <a:rPr lang="fr-FR" sz="20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Quelles politiques publiques permettent les conditions de réussite du système éducatif ? 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1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3E5325-AD0E-8240-B55E-64EC2F6F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deux types d’apprentissage </a:t>
            </a:r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3DE8F9-259D-944E-95F7-82FD950A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083"/>
            <a:ext cx="10515600" cy="2730500"/>
          </a:xfrm>
        </p:spPr>
        <p:txBody>
          <a:bodyPr>
            <a:normAutofit lnSpcReduction="10000"/>
          </a:bodyPr>
          <a:lstStyle/>
          <a:p>
            <a:pPr lvl="0"/>
            <a:r>
              <a:rPr lang="fr-FR" sz="18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apprentissages implicites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: ils sont liés aux automatismes, ne nécessitent pas d’attention particulière de l’élève et se mène parfois inconsciemment. Ils sont répétés avec l’objet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d’apprentissage.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Ils ne font pas appel à la motivation </a:t>
            </a:r>
            <a:r>
              <a:rPr lang="fr-FR" sz="180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 </a:t>
            </a:r>
            <a:r>
              <a:rPr lang="fr-FR" sz="180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l’élève. </a:t>
            </a:r>
            <a:endParaRPr lang="fr-FR" sz="1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endParaRPr lang="fr-FR" sz="1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800" b="1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apprentissages explicites 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il requiert l’intention des élèves, des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efforts,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une très bonne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attention.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Ils développent les fonctions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exécutives.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Ces apprentissages sont la base du système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scolaire.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Ils ne supportent pas les perturbations et nécessitent des répétitions dans des contextes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différents.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émotions, </a:t>
            </a:r>
            <a:r>
              <a:rPr lang="fr-FR" sz="18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interactions sociales peuvent perturber ces apprentissages.  Ces apprentissages impliquent une charge mentale importante en terme d’attention et de capacité de </a:t>
            </a:r>
            <a:r>
              <a:rPr lang="fr-FR" sz="1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planification. </a:t>
            </a:r>
            <a:endParaRPr lang="fr-FR" sz="18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E66F9E9-E7DA-6D49-8507-270AD8D5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8593" cy="703791"/>
          </a:xfrm>
        </p:spPr>
        <p:txBody>
          <a:bodyPr/>
          <a:lstStyle/>
          <a:p>
            <a:r>
              <a:rPr lang="fr-F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concepts clés </a:t>
            </a:r>
            <a:r>
              <a:rPr lang="fr-FR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="" xmlns:a16="http://schemas.microsoft.com/office/drawing/2014/main" id="{7D9195A9-6C74-A74A-B6A6-82AC84489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24" y="976222"/>
            <a:ext cx="10392493" cy="55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987749-0E15-FB4A-89AE-6C8FAB33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/>
          </a:bodyPr>
          <a:lstStyle/>
          <a:p>
            <a:r>
              <a:rPr lang="fr-FR" sz="3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Comprendre le mécanisme de la réussite des apprentissages :</a:t>
            </a:r>
            <a:endParaRPr lang="fr-FR" sz="31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CAECD969-B959-4B44-8752-7A76BCDF6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546" y="1134657"/>
            <a:ext cx="8871138" cy="55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3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DEF21CD-7956-FC4F-A40B-D5CB777F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6208"/>
          </a:xfrm>
        </p:spPr>
        <p:txBody>
          <a:bodyPr>
            <a:normAutofit fontScale="90000"/>
          </a:bodyPr>
          <a:lstStyle/>
          <a:p>
            <a:r>
              <a:rPr lang="fr-FR" sz="33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Les</a:t>
            </a:r>
            <a:r>
              <a:rPr lang="fr-FR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33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bonnes pratiques pédagogiques à </a:t>
            </a:r>
            <a:r>
              <a:rPr lang="fr-FR" sz="33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encourager</a:t>
            </a:r>
            <a:r>
              <a:rPr lang="fr-FR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7F7C165-B452-2845-8ADE-9CAEFF8E3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6" y="931334"/>
            <a:ext cx="10515600" cy="5561540"/>
          </a:xfrm>
        </p:spPr>
        <p:txBody>
          <a:bodyPr>
            <a:noAutofit/>
          </a:bodyPr>
          <a:lstStyle/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Développer la coopération entre les enseignants, le travail d’équipe, l’esprit d’équipe, encourager la solidarité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(notamment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avec les nouveaux enseignants) </a:t>
            </a: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Développer des synergies avec les acteurs (parents, professionnels, réseaux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…).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Prendre en compte le contexte social,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scolaire,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dimensions psychologiques, environnementales, les émotions et les régulations des interactions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sociales.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Prolonger le tronc commun, pour se donner une ambition commune avec des compétences pluridisciplinaires identiques pour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tous.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Expliciter  les apprentissages, les règles, les objectifs, les démarches, les évaluations/ éviter l’implicite (concept d’habitus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Mettre en œuvre des étapes franchissables dans les activités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proposées. 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Verbaliser le plus possible. Éviter la pédagogie de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l’invisible.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Mettre en œuvre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des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pratiques de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guidage,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proposer des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remédiations.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Analyser les erreurs, les réussites, les détours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pris,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ressources dont l’élèves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disposent.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Expliciter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les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réussites en acte. Identifier les erreurs les plus fréquentes chez les élèves et construire des outils à partir de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ces observations.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Favoriser les pratiques d’implication et de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motivation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: autoévaluation, donner des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responsabilités,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favoriser la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coopération.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Aller vers un traitement actif de l’élève avec une pédagogie qui amène au développement de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compréhension.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Amener les élèves à prendre conscience de leurs capacités et de la possibilité qu’ils ont de les mettre à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profit.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Avoir des exigences élevées pour les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apprentissages.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Exploration et évaluation des pratiques pédagogiques pour mettre en avant les plus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efficaces.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Comprendre les dimensions affectives et motivationnelles attachées à la perception de la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compétence.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S’attacher au climat scolaire et à la mise en place d’un sentiment de sécurité pour les élèves et les personnels. Poser des règles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claires</a:t>
            </a:r>
            <a:r>
              <a:rPr lang="fr-FR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Développer les formations pour les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personnels. </a:t>
            </a:r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Développer les compétences et le sentiment d’efficacité des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enseignants.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/>
            <a:r>
              <a:rPr lang="fr-FR" sz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Mener une politique volontariste au sein de </a:t>
            </a:r>
            <a:r>
              <a:rPr lang="fr-FR" sz="1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l’établissement. </a:t>
            </a:r>
            <a:endParaRPr lang="fr-FR" sz="12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04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AFD4852-21A0-E64A-A7E9-E0546239D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Analyse réflexive sur ma propre pratique :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31BB9C6-6D19-564B-A002-276C3B9B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i="1" u="sng" dirty="0"/>
              <a:t>Les</a:t>
            </a:r>
            <a:r>
              <a:rPr lang="fr-FR" u="sng" dirty="0"/>
              <a:t> </a:t>
            </a:r>
            <a:r>
              <a:rPr lang="fr-FR" i="1" u="sng" dirty="0"/>
              <a:t>points qui ont retenu mon attention: </a:t>
            </a:r>
          </a:p>
          <a:p>
            <a:endParaRPr lang="fr-FR" i="1" u="sng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La différenciation pédagogique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L’importance </a:t>
            </a:r>
            <a:r>
              <a:rPr lang="fr-FR" dirty="0" smtClean="0"/>
              <a:t>d’expliciter, </a:t>
            </a:r>
            <a:r>
              <a:rPr lang="fr-FR" dirty="0"/>
              <a:t>de chasser </a:t>
            </a:r>
            <a:r>
              <a:rPr lang="fr-FR" dirty="0" smtClean="0"/>
              <a:t>l’implicite, </a:t>
            </a:r>
            <a:r>
              <a:rPr lang="fr-FR" dirty="0"/>
              <a:t>de verbaliser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Les nécessaires synergies avec les </a:t>
            </a:r>
            <a:r>
              <a:rPr lang="fr-FR" dirty="0" smtClean="0"/>
              <a:t>acteurs, </a:t>
            </a:r>
            <a:r>
              <a:rPr lang="fr-FR" dirty="0"/>
              <a:t>notamment avec </a:t>
            </a:r>
            <a:r>
              <a:rPr lang="fr-FR"/>
              <a:t>les </a:t>
            </a:r>
            <a:r>
              <a:rPr lang="fr-FR" smtClean="0"/>
              <a:t>parents, </a:t>
            </a:r>
            <a:r>
              <a:rPr lang="fr-FR" dirty="0"/>
              <a:t>l’importance de la co éducation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L’implication des élèves avec l’analyse de leurs erreurs, et le  développement des  pratiques d’auto-évaluation 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  <a:p>
            <a:r>
              <a:rPr lang="fr-FR" dirty="0"/>
              <a:t>Je retiens  que ces éléments sont influencés par </a:t>
            </a:r>
            <a:r>
              <a:rPr lang="fr-FR" u="sng" dirty="0"/>
              <a:t>le  climat scolaire 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69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498</Words>
  <Application>Microsoft Office PowerPoint</Application>
  <PresentationFormat>Grand écran</PresentationFormat>
  <Paragraphs>63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Thème Office</vt:lpstr>
      <vt:lpstr>Note de lecture </vt:lpstr>
      <vt:lpstr>Les auteurs: </vt:lpstr>
      <vt:lpstr>L’objectif : </vt:lpstr>
      <vt:lpstr>Les  problématiques soulevées par l’ouvrage :</vt:lpstr>
      <vt:lpstr>Les deux types d’apprentissage : </vt:lpstr>
      <vt:lpstr>Les concepts clés : </vt:lpstr>
      <vt:lpstr>Comprendre le mécanisme de la réussite des apprentissages :</vt:lpstr>
      <vt:lpstr>Les bonnes pratiques pédagogiques à encourager :</vt:lpstr>
      <vt:lpstr>Analyse réflexive sur ma propre pratique 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de lecture</dc:title>
  <dc:creator>sophie sarraute</dc:creator>
  <cp:lastModifiedBy>fanny dachary</cp:lastModifiedBy>
  <cp:revision>20</cp:revision>
  <cp:lastPrinted>2020-03-11T14:17:17Z</cp:lastPrinted>
  <dcterms:created xsi:type="dcterms:W3CDTF">2020-03-06T09:31:30Z</dcterms:created>
  <dcterms:modified xsi:type="dcterms:W3CDTF">2020-03-11T15:19:31Z</dcterms:modified>
</cp:coreProperties>
</file>