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70" r:id="rId10"/>
    <p:sldId id="272" r:id="rId11"/>
    <p:sldId id="273" r:id="rId12"/>
    <p:sldId id="274" r:id="rId13"/>
    <p:sldId id="275" r:id="rId14"/>
    <p:sldId id="276" r:id="rId15"/>
    <p:sldId id="277" r:id="rId16"/>
    <p:sldId id="278" r:id="rId17"/>
    <p:sldId id="279" r:id="rId18"/>
    <p:sldId id="280" r:id="rId19"/>
    <p:sldId id="281" r:id="rId20"/>
    <p:sldId id="263" r:id="rId21"/>
    <p:sldId id="264" r:id="rId22"/>
    <p:sldId id="265" r:id="rId23"/>
    <p:sldId id="266" r:id="rId24"/>
    <p:sldId id="267" r:id="rId25"/>
    <p:sldId id="268"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411EA29-0885-4DC8-9B2C-5479BEE70221}" type="datetimeFigureOut">
              <a:rPr lang="fr-FR" smtClean="0"/>
              <a:t>28/05/2024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133323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11EA29-0885-4DC8-9B2C-5479BEE70221}" type="datetimeFigureOut">
              <a:rPr lang="fr-FR" smtClean="0"/>
              <a:t>28/05/2024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358943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11EA29-0885-4DC8-9B2C-5479BEE70221}" type="datetimeFigureOut">
              <a:rPr lang="fr-FR" smtClean="0"/>
              <a:t>28/05/2024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332596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11EA29-0885-4DC8-9B2C-5479BEE70221}" type="datetimeFigureOut">
              <a:rPr lang="fr-FR" smtClean="0"/>
              <a:t>28/05/2024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118545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411EA29-0885-4DC8-9B2C-5479BEE70221}" type="datetimeFigureOut">
              <a:rPr lang="fr-FR" smtClean="0"/>
              <a:t>28/05/2024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402940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11EA29-0885-4DC8-9B2C-5479BEE70221}" type="datetimeFigureOut">
              <a:rPr lang="fr-FR" smtClean="0"/>
              <a:t>28/05/2024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176645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11EA29-0885-4DC8-9B2C-5479BEE70221}" type="datetimeFigureOut">
              <a:rPr lang="fr-FR" smtClean="0"/>
              <a:t>28/05/2024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116388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11EA29-0885-4DC8-9B2C-5479BEE70221}" type="datetimeFigureOut">
              <a:rPr lang="fr-FR" smtClean="0"/>
              <a:t>28/05/2024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382553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11EA29-0885-4DC8-9B2C-5479BEE70221}" type="datetimeFigureOut">
              <a:rPr lang="fr-FR" smtClean="0"/>
              <a:t>28/05/2024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184557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411EA29-0885-4DC8-9B2C-5479BEE70221}" type="datetimeFigureOut">
              <a:rPr lang="fr-FR" smtClean="0"/>
              <a:t>28/05/2024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125464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411EA29-0885-4DC8-9B2C-5479BEE70221}" type="datetimeFigureOut">
              <a:rPr lang="fr-FR" smtClean="0"/>
              <a:t>28/05/2024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C32183-7F96-4D8A-AFE3-DF5F201FD325}" type="slidenum">
              <a:rPr lang="fr-FR" smtClean="0"/>
              <a:t>‹N°›</a:t>
            </a:fld>
            <a:endParaRPr lang="fr-FR"/>
          </a:p>
        </p:txBody>
      </p:sp>
    </p:spTree>
    <p:extLst>
      <p:ext uri="{BB962C8B-B14F-4D97-AF65-F5344CB8AC3E}">
        <p14:creationId xmlns:p14="http://schemas.microsoft.com/office/powerpoint/2010/main" val="293745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1EA29-0885-4DC8-9B2C-5479BEE70221}" type="datetimeFigureOut">
              <a:rPr lang="fr-FR" smtClean="0"/>
              <a:t>28/05/2024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32183-7F96-4D8A-AFE3-DF5F201FD325}" type="slidenum">
              <a:rPr lang="fr-FR" smtClean="0"/>
              <a:t>‹N°›</a:t>
            </a:fld>
            <a:endParaRPr lang="fr-FR"/>
          </a:p>
        </p:txBody>
      </p:sp>
    </p:spTree>
    <p:extLst>
      <p:ext uri="{BB962C8B-B14F-4D97-AF65-F5344CB8AC3E}">
        <p14:creationId xmlns:p14="http://schemas.microsoft.com/office/powerpoint/2010/main" val="2954330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8194" y="365125"/>
            <a:ext cx="11105606" cy="980349"/>
          </a:xfrm>
        </p:spPr>
        <p:txBody>
          <a:bodyPr>
            <a:normAutofit fontScale="90000"/>
          </a:bodyPr>
          <a:lstStyle/>
          <a:p>
            <a:pPr algn="ctr"/>
            <a:r>
              <a:rPr lang="fr-FR" sz="2200" b="1" dirty="0" smtClean="0">
                <a:solidFill>
                  <a:srgbClr val="FF0000"/>
                </a:solidFill>
              </a:rPr>
              <a:t>Faire </a:t>
            </a:r>
            <a:r>
              <a:rPr lang="fr-FR" sz="2200" b="1" dirty="0">
                <a:solidFill>
                  <a:srgbClr val="FF0000"/>
                </a:solidFill>
              </a:rPr>
              <a:t>de la géographie autrement : genre et géographie, un champ de la recherche riche à réinvestir auprès des élèves par Gabrielle Brochard. </a:t>
            </a:r>
            <a:r>
              <a:rPr lang="fr-FR" dirty="0"/>
              <a:t/>
            </a:r>
            <a:br>
              <a:rPr lang="fr-FR" dirty="0"/>
            </a:br>
            <a:endParaRPr lang="fr-FR" dirty="0"/>
          </a:p>
        </p:txBody>
      </p:sp>
      <p:sp>
        <p:nvSpPr>
          <p:cNvPr id="5" name="Espace réservé du contenu 4"/>
          <p:cNvSpPr>
            <a:spLocks noGrp="1"/>
          </p:cNvSpPr>
          <p:nvPr>
            <p:ph idx="1"/>
          </p:nvPr>
        </p:nvSpPr>
        <p:spPr>
          <a:xfrm>
            <a:off x="587829" y="1136469"/>
            <a:ext cx="10765971" cy="5040494"/>
          </a:xfrm>
        </p:spPr>
        <p:txBody>
          <a:bodyPr/>
          <a:lstStyle/>
          <a:p>
            <a:endParaRPr lang="fr-FR" dirty="0"/>
          </a:p>
        </p:txBody>
      </p:sp>
      <p:pic>
        <p:nvPicPr>
          <p:cNvPr id="1026" name="Picture 2" descr="https://www.urbanisme-francophonie.org/wp-content/uploads/2023/03/Les-villes-espaces-des-inegalites-de-genre-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39" y="1044144"/>
            <a:ext cx="8924109" cy="501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359" y="1432074"/>
            <a:ext cx="7868123" cy="5379106"/>
          </a:xfr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237" y="163041"/>
            <a:ext cx="7410245" cy="1269033"/>
          </a:xfrm>
          <a:prstGeom prst="rect">
            <a:avLst/>
          </a:prstGeom>
        </p:spPr>
      </p:pic>
    </p:spTree>
    <p:extLst>
      <p:ext uri="{BB962C8B-B14F-4D97-AF65-F5344CB8AC3E}">
        <p14:creationId xmlns:p14="http://schemas.microsoft.com/office/powerpoint/2010/main" val="39022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521" y="744583"/>
            <a:ext cx="9194958" cy="4501983"/>
          </a:xfrm>
        </p:spPr>
      </p:pic>
    </p:spTree>
    <p:extLst>
      <p:ext uri="{BB962C8B-B14F-4D97-AF65-F5344CB8AC3E}">
        <p14:creationId xmlns:p14="http://schemas.microsoft.com/office/powerpoint/2010/main" val="9863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154" y="430439"/>
            <a:ext cx="8027691" cy="5741488"/>
          </a:xfrm>
        </p:spPr>
      </p:pic>
    </p:spTree>
    <p:extLst>
      <p:ext uri="{BB962C8B-B14F-4D97-AF65-F5344CB8AC3E}">
        <p14:creationId xmlns:p14="http://schemas.microsoft.com/office/powerpoint/2010/main" val="180851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898" y="1254035"/>
            <a:ext cx="9846204" cy="4068679"/>
          </a:xfrm>
        </p:spPr>
      </p:pic>
    </p:spTree>
    <p:extLst>
      <p:ext uri="{BB962C8B-B14F-4D97-AF65-F5344CB8AC3E}">
        <p14:creationId xmlns:p14="http://schemas.microsoft.com/office/powerpoint/2010/main" val="8233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155" y="1162593"/>
            <a:ext cx="6510866" cy="5536883"/>
          </a:xfr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947" y="122905"/>
            <a:ext cx="7102713" cy="1039688"/>
          </a:xfrm>
          <a:prstGeom prst="rect">
            <a:avLst/>
          </a:prstGeom>
        </p:spPr>
      </p:pic>
    </p:spTree>
    <p:extLst>
      <p:ext uri="{BB962C8B-B14F-4D97-AF65-F5344CB8AC3E}">
        <p14:creationId xmlns:p14="http://schemas.microsoft.com/office/powerpoint/2010/main" val="407985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476" y="796834"/>
            <a:ext cx="10901324" cy="4712727"/>
          </a:xfrm>
        </p:spPr>
      </p:pic>
    </p:spTree>
    <p:extLst>
      <p:ext uri="{BB962C8B-B14F-4D97-AF65-F5344CB8AC3E}">
        <p14:creationId xmlns:p14="http://schemas.microsoft.com/office/powerpoint/2010/main" val="18021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2308" y="200492"/>
            <a:ext cx="6768587" cy="6211602"/>
          </a:xfrm>
        </p:spPr>
      </p:pic>
    </p:spTree>
    <p:extLst>
      <p:ext uri="{BB962C8B-B14F-4D97-AF65-F5344CB8AC3E}">
        <p14:creationId xmlns:p14="http://schemas.microsoft.com/office/powerpoint/2010/main" val="35485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160" y="1489166"/>
            <a:ext cx="10840640" cy="3607082"/>
          </a:xfrm>
        </p:spPr>
      </p:pic>
    </p:spTree>
    <p:extLst>
      <p:ext uri="{BB962C8B-B14F-4D97-AF65-F5344CB8AC3E}">
        <p14:creationId xmlns:p14="http://schemas.microsoft.com/office/powerpoint/2010/main" val="24582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196" y="338999"/>
            <a:ext cx="5638028" cy="6390562"/>
          </a:xfrm>
        </p:spPr>
      </p:pic>
    </p:spTree>
    <p:extLst>
      <p:ext uri="{BB962C8B-B14F-4D97-AF65-F5344CB8AC3E}">
        <p14:creationId xmlns:p14="http://schemas.microsoft.com/office/powerpoint/2010/main" val="152495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292" y="149801"/>
            <a:ext cx="7968342" cy="6699840"/>
          </a:xfrm>
        </p:spPr>
      </p:pic>
    </p:spTree>
    <p:extLst>
      <p:ext uri="{BB962C8B-B14F-4D97-AF65-F5344CB8AC3E}">
        <p14:creationId xmlns:p14="http://schemas.microsoft.com/office/powerpoint/2010/main" val="1000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23149"/>
          </a:xfrm>
        </p:spPr>
        <p:txBody>
          <a:bodyPr>
            <a:normAutofit/>
          </a:bodyPr>
          <a:lstStyle/>
          <a:p>
            <a:pPr algn="ctr"/>
            <a:r>
              <a:rPr lang="fr-FR" sz="2400" b="1" u="sng" dirty="0">
                <a:solidFill>
                  <a:srgbClr val="FF0000"/>
                </a:solidFill>
              </a:rPr>
              <a:t>Introduction et genèse du projet :</a:t>
            </a:r>
            <a:endParaRPr lang="fr-FR" sz="2400" dirty="0">
              <a:solidFill>
                <a:srgbClr val="FF0000"/>
              </a:solidFill>
            </a:endParaRPr>
          </a:p>
        </p:txBody>
      </p:sp>
      <p:sp>
        <p:nvSpPr>
          <p:cNvPr id="3" name="Espace réservé du contenu 2"/>
          <p:cNvSpPr>
            <a:spLocks noGrp="1"/>
          </p:cNvSpPr>
          <p:nvPr>
            <p:ph idx="1"/>
          </p:nvPr>
        </p:nvSpPr>
        <p:spPr>
          <a:xfrm>
            <a:off x="274320" y="1018904"/>
            <a:ext cx="11079480" cy="5158060"/>
          </a:xfrm>
        </p:spPr>
        <p:txBody>
          <a:bodyPr>
            <a:normAutofit/>
          </a:bodyPr>
          <a:lstStyle/>
          <a:p>
            <a:pPr marL="0" indent="0">
              <a:buNone/>
            </a:pPr>
            <a:r>
              <a:rPr lang="fr-FR" sz="2000" b="1" i="1" dirty="0">
                <a:solidFill>
                  <a:srgbClr val="00B050"/>
                </a:solidFill>
              </a:rPr>
              <a:t>« De manière générale, les femmes sont contraintes à un espace de proximité, leur « espace légitime » </a:t>
            </a:r>
            <a:r>
              <a:rPr lang="fr-FR" sz="2000" dirty="0"/>
              <a:t>étant celui couvert par le regard social » déclare Virginie Chasles en 2009 dans son article </a:t>
            </a:r>
            <a:r>
              <a:rPr lang="fr-FR" sz="2000" i="1" dirty="0"/>
              <a:t>I</a:t>
            </a:r>
            <a:r>
              <a:rPr lang="fr-FR" sz="2000" i="1" dirty="0" smtClean="0"/>
              <a:t>négalités </a:t>
            </a:r>
            <a:r>
              <a:rPr lang="fr-FR" sz="2000" i="1" dirty="0"/>
              <a:t>de genre et restrictions </a:t>
            </a:r>
            <a:r>
              <a:rPr lang="fr-FR" sz="2000" i="1" dirty="0" smtClean="0"/>
              <a:t>spatiales</a:t>
            </a:r>
            <a:r>
              <a:rPr lang="fr-FR" sz="2000" dirty="0" smtClean="0"/>
              <a:t>. </a:t>
            </a:r>
            <a:endParaRPr lang="fr-FR" sz="2000" dirty="0" smtClean="0"/>
          </a:p>
          <a:p>
            <a:pPr marL="0" indent="0">
              <a:buNone/>
            </a:pPr>
            <a:endParaRPr lang="fr-FR" sz="2000" dirty="0" smtClean="0"/>
          </a:p>
          <a:p>
            <a:pPr marL="0" indent="0">
              <a:buNone/>
            </a:pPr>
            <a:endParaRPr lang="fr-FR" sz="2000" dirty="0"/>
          </a:p>
          <a:p>
            <a:pPr marL="0" indent="0">
              <a:buNone/>
            </a:pPr>
            <a:r>
              <a:rPr lang="fr-FR" sz="2000" b="1" dirty="0">
                <a:solidFill>
                  <a:srgbClr val="FF0000"/>
                </a:solidFill>
              </a:rPr>
              <a:t>C</a:t>
            </a:r>
            <a:r>
              <a:rPr lang="fr-FR" sz="2000" b="1" dirty="0" smtClean="0">
                <a:solidFill>
                  <a:srgbClr val="FF0000"/>
                </a:solidFill>
              </a:rPr>
              <a:t>omment </a:t>
            </a:r>
            <a:r>
              <a:rPr lang="fr-FR" sz="2000" b="1" dirty="0">
                <a:solidFill>
                  <a:srgbClr val="FF0000"/>
                </a:solidFill>
              </a:rPr>
              <a:t>se manifestent matériellement les inégalités de </a:t>
            </a:r>
            <a:r>
              <a:rPr lang="fr-FR" sz="2000" b="1" dirty="0" smtClean="0">
                <a:solidFill>
                  <a:srgbClr val="FF0000"/>
                </a:solidFill>
              </a:rPr>
              <a:t>genre ? Comment </a:t>
            </a:r>
            <a:r>
              <a:rPr lang="fr-FR" sz="2000" b="1" dirty="0">
                <a:solidFill>
                  <a:srgbClr val="FF0000"/>
                </a:solidFill>
              </a:rPr>
              <a:t>l’espace lui-même produit et reproduit ces </a:t>
            </a:r>
            <a:r>
              <a:rPr lang="fr-FR" sz="2000" b="1" dirty="0" smtClean="0">
                <a:solidFill>
                  <a:srgbClr val="FF0000"/>
                </a:solidFill>
              </a:rPr>
              <a:t>inégalités ? </a:t>
            </a:r>
          </a:p>
          <a:p>
            <a:pPr marL="0" indent="0">
              <a:buNone/>
            </a:pPr>
            <a:endParaRPr lang="fr-FR" sz="2000" b="1" dirty="0"/>
          </a:p>
          <a:p>
            <a:pPr marL="0" indent="0">
              <a:buNone/>
            </a:pPr>
            <a:r>
              <a:rPr lang="fr-FR" sz="2000" dirty="0" smtClean="0"/>
              <a:t>L’Inde </a:t>
            </a:r>
            <a:r>
              <a:rPr lang="fr-FR" sz="2000" dirty="0"/>
              <a:t>est un pays qui illustre parfaitement les inégalités de genre et leur inscription </a:t>
            </a:r>
            <a:r>
              <a:rPr lang="fr-FR" sz="2000" dirty="0" smtClean="0"/>
              <a:t>spatiale</a:t>
            </a:r>
            <a:r>
              <a:rPr lang="fr-FR" sz="2000" dirty="0"/>
              <a:t> </a:t>
            </a:r>
            <a:r>
              <a:rPr lang="fr-FR" sz="2000" dirty="0" smtClean="0"/>
              <a:t>: </a:t>
            </a:r>
            <a:endParaRPr lang="fr-FR" sz="2000" dirty="0" smtClean="0"/>
          </a:p>
          <a:p>
            <a:pPr marL="0" indent="0">
              <a:buNone/>
            </a:pPr>
            <a:r>
              <a:rPr lang="fr-FR" sz="2000" dirty="0" smtClean="0"/>
              <a:t>- l</a:t>
            </a:r>
            <a:r>
              <a:rPr lang="fr-FR" sz="2000" dirty="0" smtClean="0"/>
              <a:t>es </a:t>
            </a:r>
            <a:r>
              <a:rPr lang="fr-FR" sz="2000" dirty="0"/>
              <a:t>femmes sont exclues de l’espace public et contraintes de rester dans l’espace privé. </a:t>
            </a:r>
            <a:endParaRPr lang="fr-FR" sz="2000" dirty="0" smtClean="0"/>
          </a:p>
          <a:p>
            <a:pPr marL="0" indent="0">
              <a:buNone/>
            </a:pPr>
            <a:r>
              <a:rPr lang="fr-FR" sz="2000" dirty="0" smtClean="0"/>
              <a:t>- s</a:t>
            </a:r>
            <a:r>
              <a:rPr lang="fr-FR" sz="2000" dirty="0" smtClean="0"/>
              <a:t>’y </a:t>
            </a:r>
            <a:r>
              <a:rPr lang="fr-FR" sz="2000" dirty="0"/>
              <a:t>ajoute la problématique des castes qui semble un peu compliquée pour être abordée avec des 6</a:t>
            </a:r>
            <a:r>
              <a:rPr lang="fr-FR" sz="2000" baseline="30000" dirty="0"/>
              <a:t>e</a:t>
            </a:r>
            <a:r>
              <a:rPr lang="fr-FR" sz="2000" dirty="0"/>
              <a:t> mais peut donner des pistes de </a:t>
            </a:r>
            <a:r>
              <a:rPr lang="fr-FR" sz="2000" dirty="0" smtClean="0"/>
              <a:t>réflexion afin d’orienter l’ analyse </a:t>
            </a:r>
            <a:r>
              <a:rPr lang="fr-FR" sz="2000" dirty="0"/>
              <a:t>sous le prisme de l’intersectionnalité. </a:t>
            </a:r>
          </a:p>
          <a:p>
            <a:pPr marL="0" indent="0">
              <a:buNone/>
            </a:pPr>
            <a:endParaRPr lang="fr-FR" dirty="0"/>
          </a:p>
          <a:p>
            <a:pPr marL="0" indent="0">
              <a:buNone/>
            </a:pPr>
            <a:endParaRPr lang="fr-FR" sz="2000" dirty="0"/>
          </a:p>
          <a:p>
            <a:pPr marL="0" indent="0">
              <a:buNone/>
            </a:pPr>
            <a:endParaRPr lang="fr-FR" dirty="0"/>
          </a:p>
        </p:txBody>
      </p:sp>
    </p:spTree>
    <p:extLst>
      <p:ext uri="{BB962C8B-B14F-4D97-AF65-F5344CB8AC3E}">
        <p14:creationId xmlns:p14="http://schemas.microsoft.com/office/powerpoint/2010/main" val="14641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2886"/>
          </a:xfrm>
        </p:spPr>
        <p:txBody>
          <a:bodyPr>
            <a:normAutofit fontScale="90000"/>
          </a:bodyPr>
          <a:lstStyle/>
          <a:p>
            <a:endParaRPr lang="fr-FR" dirty="0"/>
          </a:p>
        </p:txBody>
      </p:sp>
      <p:sp>
        <p:nvSpPr>
          <p:cNvPr id="3" name="Espace réservé du contenu 2"/>
          <p:cNvSpPr>
            <a:spLocks noGrp="1"/>
          </p:cNvSpPr>
          <p:nvPr>
            <p:ph idx="1"/>
          </p:nvPr>
        </p:nvSpPr>
        <p:spPr>
          <a:xfrm>
            <a:off x="838200" y="548640"/>
            <a:ext cx="10515600" cy="5628323"/>
          </a:xfrm>
        </p:spPr>
        <p:txBody>
          <a:bodyPr>
            <a:normAutofit/>
          </a:bodyPr>
          <a:lstStyle/>
          <a:p>
            <a:pPr marL="0" indent="0">
              <a:buNone/>
            </a:pPr>
            <a:r>
              <a:rPr lang="fr-FR" sz="2000" b="1" dirty="0">
                <a:solidFill>
                  <a:srgbClr val="0070C0"/>
                </a:solidFill>
              </a:rPr>
              <a:t>Prolongements possibles suite à la séance : </a:t>
            </a:r>
          </a:p>
          <a:p>
            <a:pPr marL="0" indent="0">
              <a:buNone/>
            </a:pPr>
            <a:endParaRPr lang="fr-FR" sz="2000" dirty="0"/>
          </a:p>
          <a:p>
            <a:pPr lvl="0"/>
            <a:r>
              <a:rPr lang="fr-FR" sz="2000" b="1" dirty="0">
                <a:solidFill>
                  <a:srgbClr val="FF0000"/>
                </a:solidFill>
              </a:rPr>
              <a:t>En 6e : </a:t>
            </a:r>
            <a:r>
              <a:rPr lang="fr-FR" sz="2000" dirty="0"/>
              <a:t>travail sur les espaces genrés de la cour de récréation (voir proposition pédagogique suivante) en EMC ; travail sur imaginer la ville de demain pour y intégrer davantage de mixité spatiale</a:t>
            </a:r>
            <a:r>
              <a:rPr lang="fr-FR" sz="2000" dirty="0" smtClean="0"/>
              <a:t>.</a:t>
            </a:r>
          </a:p>
          <a:p>
            <a:pPr marL="0" lvl="0" indent="0">
              <a:buNone/>
            </a:pPr>
            <a:endParaRPr lang="fr-FR" sz="2000" dirty="0"/>
          </a:p>
          <a:p>
            <a:pPr lvl="0"/>
            <a:r>
              <a:rPr lang="fr-FR" sz="2000" b="1" dirty="0">
                <a:solidFill>
                  <a:srgbClr val="FF0000"/>
                </a:solidFill>
              </a:rPr>
              <a:t>En 5</a:t>
            </a:r>
            <a:r>
              <a:rPr lang="fr-FR" sz="2000" b="1" baseline="30000" dirty="0">
                <a:solidFill>
                  <a:srgbClr val="FF0000"/>
                </a:solidFill>
              </a:rPr>
              <a:t>e</a:t>
            </a:r>
            <a:r>
              <a:rPr lang="fr-FR" sz="2000" b="1" dirty="0">
                <a:solidFill>
                  <a:srgbClr val="FF0000"/>
                </a:solidFill>
              </a:rPr>
              <a:t> : </a:t>
            </a:r>
            <a:r>
              <a:rPr lang="fr-FR" sz="2000" dirty="0"/>
              <a:t>l’inégale accès à l’éducation entre les femmes et les hommes en Inde ; travail sur alimentation genrée et obésité dans les pays en </a:t>
            </a:r>
            <a:r>
              <a:rPr lang="fr-FR" sz="2000" dirty="0" smtClean="0"/>
              <a:t>développement</a:t>
            </a:r>
          </a:p>
          <a:p>
            <a:pPr lvl="0"/>
            <a:endParaRPr lang="fr-FR" sz="2000" dirty="0"/>
          </a:p>
          <a:p>
            <a:pPr lvl="0"/>
            <a:r>
              <a:rPr lang="fr-FR" sz="2000" b="1" dirty="0">
                <a:solidFill>
                  <a:srgbClr val="FF0000"/>
                </a:solidFill>
              </a:rPr>
              <a:t>En 4</a:t>
            </a:r>
            <a:r>
              <a:rPr lang="fr-FR" sz="2000" b="1" baseline="30000" dirty="0">
                <a:solidFill>
                  <a:srgbClr val="FF0000"/>
                </a:solidFill>
              </a:rPr>
              <a:t>e</a:t>
            </a:r>
            <a:r>
              <a:rPr lang="fr-FR" sz="2000" b="1" dirty="0">
                <a:solidFill>
                  <a:srgbClr val="FF0000"/>
                </a:solidFill>
              </a:rPr>
              <a:t> : </a:t>
            </a:r>
            <a:r>
              <a:rPr lang="fr-FR" sz="2000" dirty="0"/>
              <a:t>migrer quand on est une femme (travaux de C </a:t>
            </a:r>
            <a:r>
              <a:rPr lang="fr-FR" sz="2000" dirty="0" err="1"/>
              <a:t>Schmoll</a:t>
            </a:r>
            <a:r>
              <a:rPr lang="fr-FR" sz="2000" dirty="0"/>
              <a:t>), se déplacer quand on est une femme : travail sur les mobilités </a:t>
            </a:r>
            <a:r>
              <a:rPr lang="fr-FR" sz="2000" dirty="0" smtClean="0"/>
              <a:t>genrées</a:t>
            </a:r>
          </a:p>
          <a:p>
            <a:pPr lvl="0"/>
            <a:endParaRPr lang="fr-FR" sz="2000" dirty="0"/>
          </a:p>
          <a:p>
            <a:pPr lvl="0"/>
            <a:r>
              <a:rPr lang="fr-FR" sz="2000" b="1" dirty="0">
                <a:solidFill>
                  <a:srgbClr val="FF0000"/>
                </a:solidFill>
              </a:rPr>
              <a:t>En 3</a:t>
            </a:r>
            <a:r>
              <a:rPr lang="fr-FR" sz="2000" b="1" baseline="30000" dirty="0">
                <a:solidFill>
                  <a:srgbClr val="FF0000"/>
                </a:solidFill>
              </a:rPr>
              <a:t>e</a:t>
            </a:r>
            <a:r>
              <a:rPr lang="fr-FR" sz="2000" b="1" dirty="0">
                <a:solidFill>
                  <a:srgbClr val="FF0000"/>
                </a:solidFill>
              </a:rPr>
              <a:t> :  </a:t>
            </a:r>
            <a:r>
              <a:rPr lang="fr-FR" sz="2000" dirty="0"/>
              <a:t>aménager le territoire et les aires urbains pour favoriser la mixité spatiale</a:t>
            </a:r>
          </a:p>
          <a:p>
            <a:pPr marL="0" indent="0">
              <a:buNone/>
            </a:pPr>
            <a:endParaRPr lang="fr-FR" dirty="0"/>
          </a:p>
          <a:p>
            <a:endParaRPr lang="fr-FR" dirty="0"/>
          </a:p>
        </p:txBody>
      </p:sp>
    </p:spTree>
    <p:extLst>
      <p:ext uri="{BB962C8B-B14F-4D97-AF65-F5344CB8AC3E}">
        <p14:creationId xmlns:p14="http://schemas.microsoft.com/office/powerpoint/2010/main" val="36648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5719"/>
          </a:xfrm>
        </p:spPr>
        <p:txBody>
          <a:bodyPr>
            <a:normAutofit fontScale="90000"/>
          </a:bodyPr>
          <a:lstStyle/>
          <a:p>
            <a:endParaRPr lang="fr-FR" dirty="0"/>
          </a:p>
        </p:txBody>
      </p:sp>
      <p:sp>
        <p:nvSpPr>
          <p:cNvPr id="3" name="Espace réservé du contenu 2"/>
          <p:cNvSpPr>
            <a:spLocks noGrp="1"/>
          </p:cNvSpPr>
          <p:nvPr>
            <p:ph idx="1"/>
          </p:nvPr>
        </p:nvSpPr>
        <p:spPr>
          <a:xfrm>
            <a:off x="838200" y="410844"/>
            <a:ext cx="10515600" cy="5766119"/>
          </a:xfrm>
        </p:spPr>
        <p:txBody>
          <a:bodyPr/>
          <a:lstStyle/>
          <a:p>
            <a:pPr marL="0" indent="0" algn="ctr">
              <a:buNone/>
            </a:pPr>
            <a:r>
              <a:rPr lang="fr-FR" sz="2000" b="1" u="sng" dirty="0">
                <a:solidFill>
                  <a:srgbClr val="FF0000"/>
                </a:solidFill>
              </a:rPr>
              <a:t>Exemple de situation pédagogique sur le niveau 6</a:t>
            </a:r>
            <a:r>
              <a:rPr lang="fr-FR" sz="2000" b="1" u="sng" baseline="30000" dirty="0">
                <a:solidFill>
                  <a:srgbClr val="FF0000"/>
                </a:solidFill>
              </a:rPr>
              <a:t>e</a:t>
            </a:r>
            <a:r>
              <a:rPr lang="fr-FR" sz="2000" b="1" u="sng" dirty="0">
                <a:solidFill>
                  <a:srgbClr val="FF0000"/>
                </a:solidFill>
              </a:rPr>
              <a:t> géographie : les usages genrés des espaces au Collège</a:t>
            </a:r>
            <a:r>
              <a:rPr lang="fr-FR" sz="2000" b="1" u="sng" dirty="0" smtClean="0">
                <a:solidFill>
                  <a:srgbClr val="FF0000"/>
                </a:solidFill>
              </a:rPr>
              <a:t>.</a:t>
            </a:r>
          </a:p>
          <a:p>
            <a:pPr marL="0" indent="0" algn="ctr">
              <a:buNone/>
            </a:pPr>
            <a:endParaRPr lang="fr-FR" sz="2000" dirty="0">
              <a:solidFill>
                <a:srgbClr val="FF0000"/>
              </a:solidFill>
            </a:endParaRPr>
          </a:p>
          <a:p>
            <a:r>
              <a:rPr lang="fr-FR" sz="2000" b="1" dirty="0">
                <a:solidFill>
                  <a:srgbClr val="0070C0"/>
                </a:solidFill>
              </a:rPr>
              <a:t>Nombre de séances</a:t>
            </a:r>
            <a:r>
              <a:rPr lang="fr-FR" sz="2000" dirty="0">
                <a:solidFill>
                  <a:srgbClr val="0070C0"/>
                </a:solidFill>
              </a:rPr>
              <a:t> : </a:t>
            </a:r>
            <a:r>
              <a:rPr lang="fr-FR" sz="2000" dirty="0"/>
              <a:t>3</a:t>
            </a:r>
            <a:r>
              <a:rPr lang="fr-FR" sz="2000" dirty="0" smtClean="0"/>
              <a:t>.</a:t>
            </a:r>
          </a:p>
          <a:p>
            <a:endParaRPr lang="fr-FR" sz="2000" dirty="0"/>
          </a:p>
          <a:p>
            <a:r>
              <a:rPr lang="fr-FR" sz="2000" b="1" dirty="0">
                <a:solidFill>
                  <a:srgbClr val="0070C0"/>
                </a:solidFill>
              </a:rPr>
              <a:t>Objectif</a:t>
            </a:r>
            <a:r>
              <a:rPr lang="fr-FR" sz="2000" dirty="0">
                <a:solidFill>
                  <a:srgbClr val="0070C0"/>
                </a:solidFill>
              </a:rPr>
              <a:t> : </a:t>
            </a:r>
            <a:r>
              <a:rPr lang="fr-FR" sz="2000" dirty="0"/>
              <a:t>Partir des marges pour utiliser les lunettes du/de la géographe afin de travailler sur les espaces au sein du collège et leurs usages par les élèves. Analyser dans quelle mesure cet espace est propice à la construction des identités adolescentes ; l’attention se focalise sur la construction des identités liées au </a:t>
            </a:r>
            <a:r>
              <a:rPr lang="fr-FR" sz="2000" dirty="0" smtClean="0"/>
              <a:t>genre</a:t>
            </a:r>
          </a:p>
          <a:p>
            <a:endParaRPr lang="fr-FR" sz="2000" dirty="0"/>
          </a:p>
          <a:p>
            <a:r>
              <a:rPr lang="fr-FR" sz="2000" b="1" dirty="0">
                <a:solidFill>
                  <a:srgbClr val="0070C0"/>
                </a:solidFill>
              </a:rPr>
              <a:t>Cadre de travail</a:t>
            </a:r>
            <a:r>
              <a:rPr lang="fr-FR" sz="2000" dirty="0">
                <a:solidFill>
                  <a:srgbClr val="0070C0"/>
                </a:solidFill>
              </a:rPr>
              <a:t> : </a:t>
            </a:r>
            <a:r>
              <a:rPr lang="fr-FR" sz="2000" dirty="0"/>
              <a:t>travail sur terrain, tâche cartographique, faire de la géographie prospective et active</a:t>
            </a:r>
            <a:r>
              <a:rPr lang="fr-FR" sz="2000" dirty="0" smtClean="0"/>
              <a:t>.</a:t>
            </a:r>
          </a:p>
          <a:p>
            <a:endParaRPr lang="fr-FR" sz="2000" dirty="0"/>
          </a:p>
          <a:p>
            <a:r>
              <a:rPr lang="fr-FR" sz="2000" b="1" dirty="0">
                <a:solidFill>
                  <a:srgbClr val="0070C0"/>
                </a:solidFill>
              </a:rPr>
              <a:t>Compétences</a:t>
            </a:r>
            <a:r>
              <a:rPr lang="fr-FR" sz="2000" dirty="0">
                <a:solidFill>
                  <a:srgbClr val="0070C0"/>
                </a:solidFill>
              </a:rPr>
              <a:t> : </a:t>
            </a:r>
            <a:r>
              <a:rPr lang="fr-FR" sz="2000" dirty="0"/>
              <a:t>coopérer, écrire, pratiquer l’oral et pratiquer différents langages.</a:t>
            </a:r>
          </a:p>
          <a:p>
            <a:pPr marL="0" indent="0">
              <a:buNone/>
            </a:pPr>
            <a:endParaRPr lang="fr-FR" dirty="0"/>
          </a:p>
        </p:txBody>
      </p:sp>
    </p:spTree>
    <p:extLst>
      <p:ext uri="{BB962C8B-B14F-4D97-AF65-F5344CB8AC3E}">
        <p14:creationId xmlns:p14="http://schemas.microsoft.com/office/powerpoint/2010/main" val="33064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57389"/>
          </a:xfrm>
        </p:spPr>
        <p:txBody>
          <a:bodyPr>
            <a:normAutofit fontScale="90000"/>
          </a:bodyPr>
          <a:lstStyle/>
          <a:p>
            <a:endParaRPr lang="fr-FR" dirty="0"/>
          </a:p>
        </p:txBody>
      </p:sp>
      <p:sp>
        <p:nvSpPr>
          <p:cNvPr id="3" name="Espace réservé du contenu 2"/>
          <p:cNvSpPr>
            <a:spLocks noGrp="1"/>
          </p:cNvSpPr>
          <p:nvPr>
            <p:ph idx="1"/>
          </p:nvPr>
        </p:nvSpPr>
        <p:spPr>
          <a:xfrm>
            <a:off x="838200" y="744583"/>
            <a:ext cx="10515600" cy="5432380"/>
          </a:xfrm>
        </p:spPr>
        <p:txBody>
          <a:bodyPr/>
          <a:lstStyle/>
          <a:p>
            <a:pPr marL="0" indent="0">
              <a:buNone/>
            </a:pPr>
            <a:r>
              <a:rPr lang="fr-FR" sz="2000" b="1" u="sng" dirty="0">
                <a:solidFill>
                  <a:srgbClr val="0070C0"/>
                </a:solidFill>
              </a:rPr>
              <a:t>Séance 1 : </a:t>
            </a:r>
            <a:endParaRPr lang="fr-FR" sz="2000" b="1" u="sng" dirty="0" smtClean="0">
              <a:solidFill>
                <a:srgbClr val="0070C0"/>
              </a:solidFill>
            </a:endParaRPr>
          </a:p>
          <a:p>
            <a:pPr marL="0" indent="0">
              <a:buNone/>
            </a:pPr>
            <a:endParaRPr lang="fr-FR" sz="2000" dirty="0"/>
          </a:p>
          <a:p>
            <a:r>
              <a:rPr lang="fr-FR" sz="2000" dirty="0"/>
              <a:t>Avant la pause méridienne repartir les élèves en 5 groupes de 5 élèves.</a:t>
            </a:r>
          </a:p>
          <a:p>
            <a:r>
              <a:rPr lang="fr-FR" sz="2000" dirty="0"/>
              <a:t>Distribuer aux élèves un plan de la cour de récréation.</a:t>
            </a:r>
          </a:p>
          <a:p>
            <a:r>
              <a:rPr lang="fr-FR" sz="2000" dirty="0"/>
              <a:t>Demander à chaque groupe de poster à un endroit de la cours pendant la récréation afin d’avoir plusieurs angles d’observation.</a:t>
            </a:r>
          </a:p>
          <a:p>
            <a:r>
              <a:rPr lang="fr-FR" sz="2000" dirty="0"/>
              <a:t>Demander aux élèves d’observer où sont situés les élèves dans la cours de récréation à partir des différents postes d’observation.</a:t>
            </a:r>
          </a:p>
          <a:p>
            <a:r>
              <a:rPr lang="fr-FR" sz="2000" dirty="0"/>
              <a:t>Noter sur le plan à l’aide de deux croix de couleurs différentes qui occupe les espaces selon le genre ( une couleur pour les filles, une couleur pour les garçons).</a:t>
            </a:r>
          </a:p>
          <a:p>
            <a:endParaRPr lang="fr-FR" dirty="0"/>
          </a:p>
        </p:txBody>
      </p:sp>
    </p:spTree>
    <p:extLst>
      <p:ext uri="{BB962C8B-B14F-4D97-AF65-F5344CB8AC3E}">
        <p14:creationId xmlns:p14="http://schemas.microsoft.com/office/powerpoint/2010/main" val="21216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838200" y="313510"/>
            <a:ext cx="10515600" cy="51616"/>
          </a:xfrm>
        </p:spPr>
        <p:txBody>
          <a:bodyPr>
            <a:normAutofit fontScale="90000"/>
          </a:bodyPr>
          <a:lstStyle/>
          <a:p>
            <a:endParaRPr lang="fr-FR" dirty="0"/>
          </a:p>
        </p:txBody>
      </p:sp>
      <p:sp>
        <p:nvSpPr>
          <p:cNvPr id="3" name="Espace réservé du contenu 2"/>
          <p:cNvSpPr>
            <a:spLocks noGrp="1"/>
          </p:cNvSpPr>
          <p:nvPr>
            <p:ph idx="1"/>
          </p:nvPr>
        </p:nvSpPr>
        <p:spPr>
          <a:xfrm>
            <a:off x="838200" y="561703"/>
            <a:ext cx="10515600" cy="5615260"/>
          </a:xfrm>
        </p:spPr>
        <p:txBody>
          <a:bodyPr/>
          <a:lstStyle/>
          <a:p>
            <a:pPr marL="0" indent="0">
              <a:buNone/>
            </a:pPr>
            <a:r>
              <a:rPr lang="fr-FR" sz="2000" b="1" u="sng" dirty="0">
                <a:solidFill>
                  <a:srgbClr val="0070C0"/>
                </a:solidFill>
              </a:rPr>
              <a:t>Séance 2 : </a:t>
            </a:r>
            <a:endParaRPr lang="fr-FR" sz="2000" b="1" u="sng" dirty="0" smtClean="0">
              <a:solidFill>
                <a:srgbClr val="0070C0"/>
              </a:solidFill>
            </a:endParaRPr>
          </a:p>
          <a:p>
            <a:pPr marL="0" indent="0">
              <a:buNone/>
            </a:pPr>
            <a:endParaRPr lang="fr-FR" sz="2000" b="1" dirty="0">
              <a:solidFill>
                <a:srgbClr val="0070C0"/>
              </a:solidFill>
            </a:endParaRPr>
          </a:p>
          <a:p>
            <a:r>
              <a:rPr lang="fr-FR" sz="2000" dirty="0"/>
              <a:t>Afficher au tableau un plan vierge de la cour de récréation.</a:t>
            </a:r>
          </a:p>
          <a:p>
            <a:r>
              <a:rPr lang="fr-FR" sz="2000" dirty="0"/>
              <a:t>Demander à un rapporteur de chaque groupe de venir reporter sur le plan général les résultats de leur observation.</a:t>
            </a:r>
          </a:p>
          <a:p>
            <a:r>
              <a:rPr lang="fr-FR" sz="2000" dirty="0"/>
              <a:t>Une fois la répartition des filles et garçons spatialisée, entamer une réflexion sur la mixité ou non des espaces.</a:t>
            </a:r>
          </a:p>
          <a:p>
            <a:r>
              <a:rPr lang="fr-FR" sz="2000" dirty="0"/>
              <a:t>Demander aux groupes de réfléchir aux aménagements des espaces dans lesquels on note une non mixité afin de les repenser. : </a:t>
            </a:r>
          </a:p>
          <a:p>
            <a:r>
              <a:rPr lang="fr-FR" sz="2000" dirty="0"/>
              <a:t>Chaque groupe rédige une synthèse proposant un plan d’aménagement possible de ces espaces.</a:t>
            </a:r>
          </a:p>
          <a:p>
            <a:endParaRPr lang="fr-FR" dirty="0"/>
          </a:p>
          <a:p>
            <a:pPr marL="0" indent="0">
              <a:buNone/>
            </a:pPr>
            <a:endParaRPr lang="fr-FR" dirty="0"/>
          </a:p>
        </p:txBody>
      </p:sp>
    </p:spTree>
    <p:extLst>
      <p:ext uri="{BB962C8B-B14F-4D97-AF65-F5344CB8AC3E}">
        <p14:creationId xmlns:p14="http://schemas.microsoft.com/office/powerpoint/2010/main" val="7792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222704"/>
          </a:xfrm>
        </p:spPr>
        <p:txBody>
          <a:bodyPr>
            <a:normAutofit fontScale="90000"/>
          </a:bodyPr>
          <a:lstStyle/>
          <a:p>
            <a:endParaRPr lang="fr-FR" dirty="0"/>
          </a:p>
        </p:txBody>
      </p:sp>
      <p:sp>
        <p:nvSpPr>
          <p:cNvPr id="3" name="Espace réservé du contenu 2"/>
          <p:cNvSpPr>
            <a:spLocks noGrp="1"/>
          </p:cNvSpPr>
          <p:nvPr>
            <p:ph idx="1"/>
          </p:nvPr>
        </p:nvSpPr>
        <p:spPr>
          <a:xfrm>
            <a:off x="838200" y="744583"/>
            <a:ext cx="10515600" cy="5432380"/>
          </a:xfrm>
        </p:spPr>
        <p:txBody>
          <a:bodyPr/>
          <a:lstStyle/>
          <a:p>
            <a:pPr marL="0" indent="0">
              <a:buNone/>
            </a:pPr>
            <a:r>
              <a:rPr lang="fr-FR" sz="2000" b="1" u="sng" dirty="0">
                <a:solidFill>
                  <a:srgbClr val="0070C0"/>
                </a:solidFill>
              </a:rPr>
              <a:t>Séance 3 </a:t>
            </a:r>
            <a:r>
              <a:rPr lang="fr-FR" sz="2000" b="1" u="sng" dirty="0" smtClean="0">
                <a:solidFill>
                  <a:srgbClr val="0070C0"/>
                </a:solidFill>
              </a:rPr>
              <a:t>:</a:t>
            </a:r>
          </a:p>
          <a:p>
            <a:endParaRPr lang="fr-FR" sz="2000" dirty="0"/>
          </a:p>
          <a:p>
            <a:r>
              <a:rPr lang="fr-FR" sz="2000" dirty="0"/>
              <a:t>À partie des travaux des élèves élaborer une synthèse permettant d’intégrer davantage de mixité dans les espaces de la cour de récréation.</a:t>
            </a:r>
          </a:p>
          <a:p>
            <a:r>
              <a:rPr lang="fr-FR" sz="2000" dirty="0"/>
              <a:t>Proposer un croquis de synthèse mettant en évidence les usages genrés des espaces scolaires en menant une réflexion collective sur la construction de la légende ainsi que le choix des figurés.</a:t>
            </a:r>
          </a:p>
          <a:p>
            <a:r>
              <a:rPr lang="fr-FR" sz="2000" dirty="0"/>
              <a:t>Transmettre le plan initial, le croquis ainsi que la proposition d’aménagement de la cour au CVC afin de mettre en lumière l’analyse spatiale des élèves de 6</a:t>
            </a:r>
            <a:r>
              <a:rPr lang="fr-FR" sz="2000" baseline="30000" dirty="0"/>
              <a:t>e</a:t>
            </a:r>
            <a:r>
              <a:rPr lang="fr-FR" sz="2000" dirty="0"/>
              <a:t> dans le but de repenser les espaces.</a:t>
            </a:r>
          </a:p>
          <a:p>
            <a:pPr marL="0" indent="0">
              <a:buNone/>
            </a:pPr>
            <a:endParaRPr lang="fr-FR" dirty="0"/>
          </a:p>
        </p:txBody>
      </p:sp>
    </p:spTree>
    <p:extLst>
      <p:ext uri="{BB962C8B-B14F-4D97-AF65-F5344CB8AC3E}">
        <p14:creationId xmlns:p14="http://schemas.microsoft.com/office/powerpoint/2010/main" val="15356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8201"/>
          </a:xfrm>
        </p:spPr>
        <p:txBody>
          <a:bodyPr>
            <a:normAutofit fontScale="90000"/>
          </a:bodyPr>
          <a:lstStyle/>
          <a:p>
            <a:endParaRPr lang="fr-FR" dirty="0"/>
          </a:p>
        </p:txBody>
      </p:sp>
      <p:sp>
        <p:nvSpPr>
          <p:cNvPr id="3" name="Espace réservé du contenu 2"/>
          <p:cNvSpPr>
            <a:spLocks noGrp="1"/>
          </p:cNvSpPr>
          <p:nvPr>
            <p:ph idx="1"/>
          </p:nvPr>
        </p:nvSpPr>
        <p:spPr>
          <a:xfrm>
            <a:off x="838200" y="574766"/>
            <a:ext cx="10515600" cy="5602197"/>
          </a:xfrm>
        </p:spPr>
        <p:txBody>
          <a:bodyPr>
            <a:normAutofit/>
          </a:bodyPr>
          <a:lstStyle/>
          <a:p>
            <a:pPr marL="0" indent="0">
              <a:buNone/>
            </a:pPr>
            <a:r>
              <a:rPr lang="fr-FR" sz="2000" b="1" dirty="0">
                <a:solidFill>
                  <a:srgbClr val="0070C0"/>
                </a:solidFill>
              </a:rPr>
              <a:t>Intérêt pédagogique</a:t>
            </a:r>
            <a:r>
              <a:rPr lang="fr-FR" sz="2000" dirty="0">
                <a:solidFill>
                  <a:srgbClr val="0070C0"/>
                </a:solidFill>
              </a:rPr>
              <a:t> : </a:t>
            </a:r>
            <a:r>
              <a:rPr lang="fr-FR" sz="2000" dirty="0"/>
              <a:t>l’école est un territoire organisé en espaces fonctionnels (apprentissage, récréation, administration, circulation) où se jouent appropriation, découverte d’autrui, socialisation et construction des identités. L’espace scolaire devient ainsi un terrain d’étude : observer et analyser les interactions socio-spatiales entre élèves ou entre élèves et adultes afin de saisir dans quelle mesure l’espace et ses configurations servent de ressources et offrent les conditions de la socialisation des jeunes.</a:t>
            </a:r>
          </a:p>
          <a:p>
            <a:pPr marL="0" indent="0">
              <a:buNone/>
            </a:pPr>
            <a:endParaRPr lang="fr-FR" sz="2000" dirty="0" smtClean="0"/>
          </a:p>
          <a:p>
            <a:pPr marL="0" indent="0">
              <a:buNone/>
            </a:pPr>
            <a:r>
              <a:rPr lang="fr-FR" sz="2000" dirty="0" smtClean="0"/>
              <a:t>En </a:t>
            </a:r>
            <a:r>
              <a:rPr lang="fr-FR" sz="2000" dirty="0"/>
              <a:t>mettant les « lunettes du/de la géographe », on constate que l’établissement scolaire est un territoire, avec des frontières rigides (mur, porte), mais aussi en zones informelles (associées à des groupes d’influence) aux frontières cette fois-ci non bornées, mais entretenues (marquage, disputes, invectives), avec des lieux craints et appréciés nécessitant des stratégies spatiales, des recoins protecteurs, etc.</a:t>
            </a:r>
          </a:p>
          <a:p>
            <a:pPr marL="0" indent="0">
              <a:buNone/>
            </a:pPr>
            <a:r>
              <a:rPr lang="fr-FR" sz="2000" dirty="0"/>
              <a:t> </a:t>
            </a:r>
          </a:p>
          <a:p>
            <a:pPr marL="0" indent="0">
              <a:buNone/>
            </a:pPr>
            <a:r>
              <a:rPr lang="fr-FR" sz="2000" b="1" dirty="0">
                <a:solidFill>
                  <a:srgbClr val="0070C0"/>
                </a:solidFill>
              </a:rPr>
              <a:t>Interdisciplinarité : </a:t>
            </a:r>
            <a:r>
              <a:rPr lang="fr-FR" sz="2000" dirty="0"/>
              <a:t>possibilité de cartographier numériquement les observations des élèves. Prolongement à faire avec le cours d’EMC qui traite des inégalités filles/garçons.</a:t>
            </a:r>
          </a:p>
          <a:p>
            <a:endParaRPr lang="fr-FR" sz="2000" dirty="0"/>
          </a:p>
        </p:txBody>
      </p:sp>
    </p:spTree>
    <p:extLst>
      <p:ext uri="{BB962C8B-B14F-4D97-AF65-F5344CB8AC3E}">
        <p14:creationId xmlns:p14="http://schemas.microsoft.com/office/powerpoint/2010/main" val="9808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1264"/>
          </a:xfrm>
        </p:spPr>
        <p:txBody>
          <a:bodyPr>
            <a:normAutofit fontScale="90000"/>
          </a:bodyPr>
          <a:lstStyle/>
          <a:p>
            <a:endParaRPr lang="fr-FR" dirty="0"/>
          </a:p>
        </p:txBody>
      </p:sp>
      <p:sp>
        <p:nvSpPr>
          <p:cNvPr id="3" name="Espace réservé du contenu 2"/>
          <p:cNvSpPr>
            <a:spLocks noGrp="1"/>
          </p:cNvSpPr>
          <p:nvPr>
            <p:ph idx="1"/>
          </p:nvPr>
        </p:nvSpPr>
        <p:spPr>
          <a:xfrm>
            <a:off x="365760" y="365126"/>
            <a:ext cx="10988040" cy="5811837"/>
          </a:xfrm>
        </p:spPr>
        <p:txBody>
          <a:bodyPr>
            <a:normAutofit/>
          </a:bodyPr>
          <a:lstStyle/>
          <a:p>
            <a:pPr marL="0" indent="0">
              <a:buNone/>
            </a:pPr>
            <a:r>
              <a:rPr lang="fr-FR" sz="2000" dirty="0"/>
              <a:t>Le niveau </a:t>
            </a:r>
            <a:r>
              <a:rPr lang="fr-FR" sz="2000" dirty="0" smtClean="0"/>
              <a:t>6</a:t>
            </a:r>
            <a:r>
              <a:rPr lang="fr-FR" sz="2000" baseline="30000" dirty="0" smtClean="0"/>
              <a:t>e</a:t>
            </a:r>
            <a:r>
              <a:rPr lang="fr-FR" sz="2000" dirty="0"/>
              <a:t> </a:t>
            </a:r>
            <a:r>
              <a:rPr lang="fr-FR" sz="2000" dirty="0" smtClean="0"/>
              <a:t>: </a:t>
            </a:r>
            <a:r>
              <a:rPr lang="fr-FR" sz="2000" dirty="0" smtClean="0"/>
              <a:t>permets </a:t>
            </a:r>
            <a:r>
              <a:rPr lang="fr-FR" sz="2000" dirty="0"/>
              <a:t>d’adopter un angle géographique </a:t>
            </a:r>
            <a:r>
              <a:rPr lang="fr-FR" sz="2000" dirty="0" smtClean="0"/>
              <a:t>novateur (la </a:t>
            </a:r>
            <a:r>
              <a:rPr lang="fr-FR" sz="2000" dirty="0"/>
              <a:t>plupart des travaux sur les inégalités filles/garçons apparaissent dans le chapitre </a:t>
            </a:r>
            <a:r>
              <a:rPr lang="fr-FR" sz="2000" dirty="0" smtClean="0"/>
              <a:t>de 5 </a:t>
            </a:r>
            <a:r>
              <a:rPr lang="fr-FR" sz="2000" dirty="0"/>
              <a:t>e sur la répartition de la richesse et de la pauvreté dans le </a:t>
            </a:r>
            <a:r>
              <a:rPr lang="fr-FR" sz="2000" dirty="0" smtClean="0"/>
              <a:t>monde). </a:t>
            </a:r>
            <a:endParaRPr lang="fr-FR" sz="2000" dirty="0" smtClean="0"/>
          </a:p>
          <a:p>
            <a:pPr marL="0" indent="0">
              <a:buNone/>
            </a:pPr>
            <a:endParaRPr lang="fr-FR" sz="2000" dirty="0" smtClean="0"/>
          </a:p>
          <a:p>
            <a:pPr marL="0" indent="0">
              <a:buNone/>
            </a:pPr>
            <a:r>
              <a:rPr lang="fr-FR" sz="2000" dirty="0" smtClean="0"/>
              <a:t>Aucun </a:t>
            </a:r>
            <a:r>
              <a:rPr lang="fr-FR" sz="2000" dirty="0"/>
              <a:t>manuel ne s’est penché spécifiquement sur la question des femmes et de leur rapport avec l’espace dans le cadre de la thématique conductrice du programme de 6</a:t>
            </a:r>
            <a:r>
              <a:rPr lang="fr-FR" sz="2000" baseline="30000" dirty="0"/>
              <a:t>e</a:t>
            </a:r>
            <a:r>
              <a:rPr lang="fr-FR" sz="2000" dirty="0"/>
              <a:t> à savoir </a:t>
            </a:r>
            <a:r>
              <a:rPr lang="fr-FR" sz="2000" dirty="0" smtClean="0"/>
              <a:t>« l’Habiter »→ cela </a:t>
            </a:r>
            <a:r>
              <a:rPr lang="fr-FR" sz="2000" dirty="0"/>
              <a:t>relève en quelque sorte du défi.</a:t>
            </a:r>
          </a:p>
          <a:p>
            <a:pPr marL="0" indent="0">
              <a:buNone/>
            </a:pPr>
            <a:endParaRPr lang="fr-FR" sz="2000" dirty="0"/>
          </a:p>
          <a:p>
            <a:pPr marL="0" indent="0">
              <a:buNone/>
            </a:pPr>
            <a:r>
              <a:rPr lang="fr-FR" sz="2000" dirty="0"/>
              <a:t>L’idée </a:t>
            </a:r>
            <a:r>
              <a:rPr lang="fr-FR" sz="2000" dirty="0" smtClean="0"/>
              <a:t>: </a:t>
            </a:r>
          </a:p>
          <a:p>
            <a:pPr marL="0" indent="0">
              <a:buNone/>
            </a:pPr>
            <a:endParaRPr lang="fr-FR" sz="2000" dirty="0" smtClean="0"/>
          </a:p>
          <a:p>
            <a:pPr>
              <a:buFontTx/>
              <a:buChar char="-"/>
            </a:pPr>
            <a:r>
              <a:rPr lang="fr-FR" sz="2000" dirty="0" smtClean="0"/>
              <a:t>faire </a:t>
            </a:r>
            <a:r>
              <a:rPr lang="fr-FR" sz="2000" dirty="0"/>
              <a:t>comprendre que les inégalités hommes/femmes sont visibles en Inde à l’échelle nationale. </a:t>
            </a:r>
            <a:endParaRPr lang="fr-FR" sz="2000" dirty="0"/>
          </a:p>
          <a:p>
            <a:pPr>
              <a:buFontTx/>
              <a:buChar char="-"/>
            </a:pPr>
            <a:r>
              <a:rPr lang="fr-FR" sz="2000" dirty="0" smtClean="0"/>
              <a:t>observer </a:t>
            </a:r>
            <a:r>
              <a:rPr lang="fr-FR" sz="2000" dirty="0"/>
              <a:t>les points communs et différences sur les usages de l’espace entre milieu rural et urbain. </a:t>
            </a:r>
            <a:endParaRPr lang="fr-FR" sz="2000" dirty="0" smtClean="0"/>
          </a:p>
          <a:p>
            <a:pPr marL="0" indent="0">
              <a:buNone/>
            </a:pPr>
            <a:r>
              <a:rPr lang="fr-FR" sz="2000" dirty="0" smtClean="0"/>
              <a:t>- mener </a:t>
            </a:r>
            <a:r>
              <a:rPr lang="fr-FR" sz="2000" dirty="0"/>
              <a:t>une réflexion sur les moyens qui peuvent être mis en place pour intégrer plus de mixité sociale dans l’espace et de fait rétablir davantage de justice sociale entre homme et femme en </a:t>
            </a:r>
            <a:r>
              <a:rPr lang="fr-FR" sz="2000" dirty="0" smtClean="0"/>
              <a:t>Inde (le </a:t>
            </a:r>
            <a:r>
              <a:rPr lang="fr-FR" sz="2000" dirty="0"/>
              <a:t>rôle des associations étant très important dans ce </a:t>
            </a:r>
            <a:r>
              <a:rPr lang="fr-FR" sz="2000" dirty="0" smtClean="0"/>
              <a:t>pays). </a:t>
            </a:r>
            <a:endParaRPr lang="fr-FR" sz="2000" dirty="0"/>
          </a:p>
          <a:p>
            <a:pPr marL="0" indent="0">
              <a:buNone/>
            </a:pPr>
            <a:endParaRPr lang="fr-FR" dirty="0"/>
          </a:p>
        </p:txBody>
      </p:sp>
    </p:spTree>
    <p:extLst>
      <p:ext uri="{BB962C8B-B14F-4D97-AF65-F5344CB8AC3E}">
        <p14:creationId xmlns:p14="http://schemas.microsoft.com/office/powerpoint/2010/main" val="15676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838200" y="319406"/>
            <a:ext cx="10515600" cy="45719"/>
          </a:xfrm>
        </p:spPr>
        <p:txBody>
          <a:bodyPr>
            <a:normAutofit fontScale="90000"/>
          </a:bodyPr>
          <a:lstStyle/>
          <a:p>
            <a:endParaRPr lang="fr-FR" dirty="0"/>
          </a:p>
        </p:txBody>
      </p:sp>
      <p:sp>
        <p:nvSpPr>
          <p:cNvPr id="3" name="Espace réservé du contenu 2"/>
          <p:cNvSpPr>
            <a:spLocks noGrp="1"/>
          </p:cNvSpPr>
          <p:nvPr>
            <p:ph idx="1"/>
          </p:nvPr>
        </p:nvSpPr>
        <p:spPr>
          <a:xfrm>
            <a:off x="838200" y="535577"/>
            <a:ext cx="10515600" cy="5641386"/>
          </a:xfrm>
        </p:spPr>
        <p:txBody>
          <a:bodyPr>
            <a:normAutofit/>
          </a:bodyPr>
          <a:lstStyle/>
          <a:p>
            <a:pPr marL="0" indent="0">
              <a:buNone/>
            </a:pPr>
            <a:r>
              <a:rPr lang="fr-FR" sz="2000" dirty="0"/>
              <a:t>Pour réaliser cette transposition didactique </a:t>
            </a:r>
            <a:r>
              <a:rPr lang="fr-FR" sz="2000" b="1" dirty="0"/>
              <a:t>plusieurs difficultés</a:t>
            </a:r>
            <a:r>
              <a:rPr lang="fr-FR" sz="2000" dirty="0"/>
              <a:t> se sont présentées </a:t>
            </a:r>
            <a:r>
              <a:rPr lang="fr-FR" sz="2000" dirty="0" smtClean="0"/>
              <a:t>:</a:t>
            </a:r>
          </a:p>
          <a:p>
            <a:pPr marL="0" indent="0">
              <a:buNone/>
            </a:pPr>
            <a:endParaRPr lang="fr-FR" sz="2000" dirty="0"/>
          </a:p>
          <a:p>
            <a:pPr marL="0" lvl="0" indent="0">
              <a:buNone/>
            </a:pPr>
            <a:r>
              <a:rPr lang="fr-FR" sz="2000" dirty="0" smtClean="0"/>
              <a:t>- Si </a:t>
            </a:r>
            <a:r>
              <a:rPr lang="fr-FR" sz="2000" dirty="0"/>
              <a:t>les femmes sont de plus en plus présentes dans les programmes et manuels de géographie, elles restent encore sous représentées.</a:t>
            </a:r>
          </a:p>
          <a:p>
            <a:pPr marL="0" lvl="0" indent="0">
              <a:buNone/>
            </a:pPr>
            <a:r>
              <a:rPr lang="fr-FR" sz="2000" dirty="0" smtClean="0"/>
              <a:t>- Si </a:t>
            </a:r>
            <a:r>
              <a:rPr lang="fr-FR" sz="2000" dirty="0"/>
              <a:t>les élèves peuvent être réceptifs aux conditions de vie des femmes dans un pays moins </a:t>
            </a:r>
            <a:r>
              <a:rPr lang="fr-FR" sz="2000" dirty="0" smtClean="0"/>
              <a:t>développé </a:t>
            </a:r>
            <a:r>
              <a:rPr lang="fr-FR" sz="2000" dirty="0"/>
              <a:t>que le leur ils ont encore du mal à établir un lien avec ce qui se passe dans leur pays (or les inégalités spatiales hommes/femmes sont également manifeste en France et même au sein de la cour de récréation).</a:t>
            </a:r>
          </a:p>
          <a:p>
            <a:pPr marL="0" lvl="0" indent="0">
              <a:buNone/>
            </a:pPr>
            <a:r>
              <a:rPr lang="fr-FR" sz="2000" dirty="0" smtClean="0"/>
              <a:t>- Le </a:t>
            </a:r>
            <a:r>
              <a:rPr lang="fr-FR" sz="2000" dirty="0"/>
              <a:t>sujet est complexe à aborder et mettre en œuvre avec des 6</a:t>
            </a:r>
            <a:r>
              <a:rPr lang="fr-FR" sz="2000" baseline="30000" dirty="0"/>
              <a:t>e</a:t>
            </a:r>
            <a:r>
              <a:rPr lang="fr-FR" sz="2000" dirty="0"/>
              <a:t>.</a:t>
            </a:r>
          </a:p>
          <a:p>
            <a:pPr marL="0" lvl="0" indent="0">
              <a:buNone/>
            </a:pPr>
            <a:r>
              <a:rPr lang="fr-FR" sz="2000" dirty="0" smtClean="0"/>
              <a:t>- Il </a:t>
            </a:r>
            <a:r>
              <a:rPr lang="fr-FR" sz="2000" dirty="0"/>
              <a:t>est très difficile de trouver des documents compréhensibles et adapté à ce niveau pour traiter le sujet concerné. </a:t>
            </a:r>
          </a:p>
          <a:p>
            <a:pPr marL="0" indent="0">
              <a:buNone/>
            </a:pPr>
            <a:endParaRPr lang="fr-FR" sz="2000" dirty="0" smtClean="0"/>
          </a:p>
          <a:p>
            <a:pPr marL="0" indent="0" algn="ctr">
              <a:buNone/>
            </a:pPr>
            <a:r>
              <a:rPr lang="fr-FR" sz="2000" b="1" i="1" dirty="0">
                <a:solidFill>
                  <a:srgbClr val="FF0000"/>
                </a:solidFill>
              </a:rPr>
              <a:t>Cette mise en œuvre pédagogique est donc avant tout une proposition, sui nous l’espérons permettra de commencer à pratiquer la géographie autrement…</a:t>
            </a:r>
            <a:endParaRPr lang="fr-FR" sz="2000" dirty="0">
              <a:solidFill>
                <a:srgbClr val="FF0000"/>
              </a:solidFill>
            </a:endParaRPr>
          </a:p>
          <a:p>
            <a:pPr marL="0" indent="0">
              <a:buNone/>
            </a:pPr>
            <a:endParaRPr lang="fr-FR" sz="2000" dirty="0"/>
          </a:p>
        </p:txBody>
      </p:sp>
    </p:spTree>
    <p:extLst>
      <p:ext uri="{BB962C8B-B14F-4D97-AF65-F5344CB8AC3E}">
        <p14:creationId xmlns:p14="http://schemas.microsoft.com/office/powerpoint/2010/main" val="29835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57389"/>
          </a:xfrm>
        </p:spPr>
        <p:txBody>
          <a:bodyPr>
            <a:normAutofit fontScale="90000"/>
          </a:bodyPr>
          <a:lstStyle/>
          <a:p>
            <a:endParaRPr lang="fr-FR" dirty="0"/>
          </a:p>
        </p:txBody>
      </p:sp>
      <p:sp>
        <p:nvSpPr>
          <p:cNvPr id="3" name="Espace réservé du contenu 2"/>
          <p:cNvSpPr>
            <a:spLocks noGrp="1"/>
          </p:cNvSpPr>
          <p:nvPr>
            <p:ph idx="1"/>
          </p:nvPr>
        </p:nvSpPr>
        <p:spPr>
          <a:xfrm>
            <a:off x="838200" y="679269"/>
            <a:ext cx="10515600" cy="5497694"/>
          </a:xfrm>
        </p:spPr>
        <p:txBody>
          <a:bodyPr>
            <a:normAutofit fontScale="47500" lnSpcReduction="20000"/>
          </a:bodyPr>
          <a:lstStyle/>
          <a:p>
            <a:pPr marL="0" indent="0" algn="ctr">
              <a:buNone/>
            </a:pPr>
            <a:r>
              <a:rPr lang="fr-FR" sz="3600" b="1" u="sng" dirty="0">
                <a:solidFill>
                  <a:srgbClr val="FF0000"/>
                </a:solidFill>
              </a:rPr>
              <a:t>Proposition de mise en œuvre pédagogique sur les usages genrés des espaces à travers la situation des femmes en Inde.</a:t>
            </a:r>
            <a:endParaRPr lang="fr-FR" sz="3600" dirty="0">
              <a:solidFill>
                <a:srgbClr val="FF0000"/>
              </a:solidFill>
            </a:endParaRPr>
          </a:p>
          <a:p>
            <a:pPr marL="0" indent="0">
              <a:buNone/>
            </a:pPr>
            <a:r>
              <a:rPr lang="fr-FR" sz="3600" b="1" u="sng" dirty="0">
                <a:solidFill>
                  <a:srgbClr val="0070C0"/>
                </a:solidFill>
              </a:rPr>
              <a:t>Niveau : </a:t>
            </a:r>
            <a:r>
              <a:rPr lang="fr-FR" sz="3600" dirty="0"/>
              <a:t>6</a:t>
            </a:r>
            <a:r>
              <a:rPr lang="fr-FR" sz="3600" baseline="30000" dirty="0"/>
              <a:t>e</a:t>
            </a:r>
            <a:r>
              <a:rPr lang="fr-FR" sz="3600" dirty="0"/>
              <a:t>.</a:t>
            </a:r>
          </a:p>
          <a:p>
            <a:pPr marL="0" indent="0">
              <a:buNone/>
            </a:pPr>
            <a:r>
              <a:rPr lang="fr-FR" sz="3600" dirty="0"/>
              <a:t> </a:t>
            </a:r>
          </a:p>
          <a:p>
            <a:pPr marL="0" indent="0">
              <a:buNone/>
            </a:pPr>
            <a:r>
              <a:rPr lang="fr-FR" sz="3600" b="1" u="sng" dirty="0">
                <a:solidFill>
                  <a:srgbClr val="0070C0"/>
                </a:solidFill>
              </a:rPr>
              <a:t>Placement du thème dans l’année</a:t>
            </a:r>
            <a:r>
              <a:rPr lang="fr-FR" sz="3600" dirty="0">
                <a:solidFill>
                  <a:srgbClr val="0070C0"/>
                </a:solidFill>
              </a:rPr>
              <a:t> : </a:t>
            </a:r>
            <a:r>
              <a:rPr lang="fr-FR" sz="3600" dirty="0"/>
              <a:t>avril-mai.</a:t>
            </a:r>
          </a:p>
          <a:p>
            <a:pPr marL="0" indent="0">
              <a:buNone/>
            </a:pPr>
            <a:r>
              <a:rPr lang="fr-FR" sz="3600" dirty="0">
                <a:solidFill>
                  <a:srgbClr val="0070C0"/>
                </a:solidFill>
              </a:rPr>
              <a:t> </a:t>
            </a:r>
          </a:p>
          <a:p>
            <a:pPr marL="0" indent="0">
              <a:buNone/>
            </a:pPr>
            <a:r>
              <a:rPr lang="fr-FR" sz="3600" b="1" u="sng" dirty="0">
                <a:solidFill>
                  <a:srgbClr val="0070C0"/>
                </a:solidFill>
              </a:rPr>
              <a:t>Chapitres concernés : </a:t>
            </a:r>
            <a:r>
              <a:rPr lang="fr-FR" sz="3600" dirty="0"/>
              <a:t>Habiter un espace de faible densité à vocation agricole et Habiter les villes.</a:t>
            </a:r>
          </a:p>
          <a:p>
            <a:endParaRPr lang="fr-FR" sz="3600" dirty="0">
              <a:solidFill>
                <a:srgbClr val="0070C0"/>
              </a:solidFill>
            </a:endParaRPr>
          </a:p>
          <a:p>
            <a:pPr marL="0" indent="0">
              <a:buNone/>
            </a:pPr>
            <a:r>
              <a:rPr lang="fr-FR" sz="3600" b="1" u="sng" dirty="0">
                <a:solidFill>
                  <a:srgbClr val="0070C0"/>
                </a:solidFill>
              </a:rPr>
              <a:t>Nombre de séance :</a:t>
            </a:r>
            <a:r>
              <a:rPr lang="fr-FR" sz="3600" dirty="0">
                <a:solidFill>
                  <a:srgbClr val="0070C0"/>
                </a:solidFill>
              </a:rPr>
              <a:t> </a:t>
            </a:r>
            <a:r>
              <a:rPr lang="fr-FR" sz="3600" dirty="0"/>
              <a:t>1,5 à réaliser après avoir traité les deux chapitres évoqués afin de </a:t>
            </a:r>
            <a:r>
              <a:rPr lang="fr-FR" sz="3600" dirty="0" smtClean="0"/>
              <a:t>réinvestir </a:t>
            </a:r>
            <a:r>
              <a:rPr lang="fr-FR" sz="3600" dirty="0"/>
              <a:t>les connaissances acquises.</a:t>
            </a:r>
          </a:p>
          <a:p>
            <a:pPr marL="0" indent="0">
              <a:buNone/>
            </a:pPr>
            <a:r>
              <a:rPr lang="fr-FR" sz="3600" dirty="0"/>
              <a:t> </a:t>
            </a:r>
          </a:p>
          <a:p>
            <a:pPr marL="0" indent="0">
              <a:buNone/>
            </a:pPr>
            <a:r>
              <a:rPr lang="fr-FR" sz="3600" b="1" u="sng" dirty="0">
                <a:solidFill>
                  <a:srgbClr val="0070C0"/>
                </a:solidFill>
              </a:rPr>
              <a:t>Objectifs de la séance : </a:t>
            </a:r>
            <a:r>
              <a:rPr lang="fr-FR" sz="3600" dirty="0"/>
              <a:t>faire comprendre aux élèves que </a:t>
            </a:r>
            <a:r>
              <a:rPr lang="fr-FR" sz="3600" dirty="0" smtClean="0"/>
              <a:t>:</a:t>
            </a:r>
          </a:p>
          <a:p>
            <a:pPr marL="0" indent="0">
              <a:buNone/>
            </a:pPr>
            <a:endParaRPr lang="fr-FR" sz="3600" dirty="0"/>
          </a:p>
          <a:p>
            <a:pPr marL="0" indent="0">
              <a:buNone/>
            </a:pPr>
            <a:r>
              <a:rPr lang="fr-FR" sz="3600" dirty="0"/>
              <a:t>- les inégalités hommes/femmes sont présentes à toutes les échelles en Inde.</a:t>
            </a:r>
          </a:p>
          <a:p>
            <a:pPr marL="0" indent="0">
              <a:buNone/>
            </a:pPr>
            <a:r>
              <a:rPr lang="fr-FR" sz="3600" dirty="0"/>
              <a:t>- les inégalités spatiales reflètent les rapports de domination entre hommes et femmes. </a:t>
            </a:r>
          </a:p>
          <a:p>
            <a:pPr marL="0" indent="0">
              <a:buNone/>
            </a:pPr>
            <a:r>
              <a:rPr lang="fr-FR" sz="3600" dirty="0"/>
              <a:t>- que les espaces contribuent à renforcer ou atténuer les inégalités de genre.</a:t>
            </a:r>
          </a:p>
          <a:p>
            <a:pPr marL="0" indent="0">
              <a:buNone/>
            </a:pPr>
            <a:r>
              <a:rPr lang="fr-FR" sz="3600" dirty="0"/>
              <a:t>- les moyens d’action pour améliorer la condition des femmes dépendent des espaces dans lesquels ils se déploient.</a:t>
            </a:r>
          </a:p>
          <a:p>
            <a:pPr marL="0" indent="0">
              <a:buNone/>
            </a:pPr>
            <a:r>
              <a:rPr lang="fr-FR" sz="3600" dirty="0"/>
              <a:t>- il est possible de repenser les espaces pour promouvoir plus de mixité et améliorer la condition des femmes.</a:t>
            </a:r>
          </a:p>
          <a:p>
            <a:endParaRPr lang="fr-FR" dirty="0"/>
          </a:p>
        </p:txBody>
      </p:sp>
    </p:spTree>
    <p:extLst>
      <p:ext uri="{BB962C8B-B14F-4D97-AF65-F5344CB8AC3E}">
        <p14:creationId xmlns:p14="http://schemas.microsoft.com/office/powerpoint/2010/main" val="30477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5" end="15"/>
                                            </p:txEl>
                                          </p:spTgt>
                                        </p:tgtEl>
                                        <p:attrNameLst>
                                          <p:attrName>style.visibility</p:attrName>
                                        </p:attrNameLst>
                                      </p:cBhvr>
                                      <p:to>
                                        <p:strVal val="visible"/>
                                      </p:to>
                                    </p:set>
                                    <p:anim calcmode="lin" valueType="num">
                                      <p:cBhvr additive="base">
                                        <p:cTn id="8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5719"/>
          </a:xfrm>
        </p:spPr>
        <p:txBody>
          <a:bodyPr>
            <a:normAutofit fontScale="90000"/>
          </a:bodyPr>
          <a:lstStyle/>
          <a:p>
            <a:endParaRPr lang="fr-FR" dirty="0"/>
          </a:p>
        </p:txBody>
      </p:sp>
      <p:sp>
        <p:nvSpPr>
          <p:cNvPr id="3" name="Espace réservé du contenu 2"/>
          <p:cNvSpPr>
            <a:spLocks noGrp="1"/>
          </p:cNvSpPr>
          <p:nvPr>
            <p:ph idx="1"/>
          </p:nvPr>
        </p:nvSpPr>
        <p:spPr>
          <a:xfrm>
            <a:off x="838200" y="574766"/>
            <a:ext cx="10515600" cy="5602197"/>
          </a:xfrm>
        </p:spPr>
        <p:txBody>
          <a:bodyPr>
            <a:normAutofit/>
          </a:bodyPr>
          <a:lstStyle/>
          <a:p>
            <a:pPr marL="0" indent="0">
              <a:buNone/>
            </a:pPr>
            <a:r>
              <a:rPr lang="fr-FR" sz="2000" b="1" u="sng" dirty="0" smtClean="0">
                <a:solidFill>
                  <a:srgbClr val="0070C0"/>
                </a:solidFill>
              </a:rPr>
              <a:t>Objectifs </a:t>
            </a:r>
            <a:r>
              <a:rPr lang="fr-FR" sz="2000" b="1" u="sng" dirty="0">
                <a:solidFill>
                  <a:srgbClr val="0070C0"/>
                </a:solidFill>
              </a:rPr>
              <a:t>pédagogiques :</a:t>
            </a:r>
            <a:endParaRPr lang="fr-FR" sz="2000" dirty="0">
              <a:solidFill>
                <a:srgbClr val="0070C0"/>
              </a:solidFill>
            </a:endParaRPr>
          </a:p>
          <a:p>
            <a:pPr lvl="0"/>
            <a:r>
              <a:rPr lang="fr-FR" sz="2000" dirty="0" smtClean="0"/>
              <a:t>Mobiliser </a:t>
            </a:r>
            <a:r>
              <a:rPr lang="fr-FR" sz="2000" dirty="0"/>
              <a:t>la notion d’échelles</a:t>
            </a:r>
            <a:r>
              <a:rPr lang="fr-FR" sz="2000" dirty="0" smtClean="0"/>
              <a:t>.</a:t>
            </a:r>
            <a:endParaRPr lang="fr-FR" sz="2000" dirty="0"/>
          </a:p>
          <a:p>
            <a:pPr lvl="0"/>
            <a:r>
              <a:rPr lang="fr-FR" sz="2000" dirty="0"/>
              <a:t>Mobiliser les connaissances acquises dans les chapitres précédents de géographie.</a:t>
            </a:r>
          </a:p>
          <a:p>
            <a:pPr lvl="0"/>
            <a:r>
              <a:rPr lang="fr-FR" sz="2000" dirty="0"/>
              <a:t>Mobiliser et travailler des compétences dans le cadre des activités proposées.</a:t>
            </a:r>
          </a:p>
          <a:p>
            <a:pPr lvl="0"/>
            <a:r>
              <a:rPr lang="fr-FR" sz="2000" dirty="0"/>
              <a:t>Exercer son esprit critique.</a:t>
            </a:r>
          </a:p>
          <a:p>
            <a:pPr lvl="0"/>
            <a:r>
              <a:rPr lang="fr-FR" sz="2000" dirty="0"/>
              <a:t>Partir du vécu de l’habitant et travailler sur les acteurs.</a:t>
            </a:r>
          </a:p>
          <a:p>
            <a:pPr lvl="0"/>
            <a:r>
              <a:rPr lang="fr-FR" sz="2000" dirty="0"/>
              <a:t>Pratiquer une géographie prospective.</a:t>
            </a:r>
          </a:p>
          <a:p>
            <a:pPr lvl="0"/>
            <a:r>
              <a:rPr lang="fr-FR" sz="2000" dirty="0"/>
              <a:t>Sensibiliser les élèves à la notion du genre et aux usages genrés des espaces.</a:t>
            </a:r>
          </a:p>
          <a:p>
            <a:pPr lvl="0"/>
            <a:r>
              <a:rPr lang="fr-FR" sz="2000" dirty="0"/>
              <a:t>Initier une réflexion plus globale sur la condition des femmes en Inde.</a:t>
            </a:r>
          </a:p>
          <a:p>
            <a:endParaRPr lang="fr-FR" sz="2000" dirty="0"/>
          </a:p>
          <a:p>
            <a:pPr marL="0" indent="0">
              <a:buNone/>
            </a:pPr>
            <a:r>
              <a:rPr lang="fr-FR" sz="2000" b="1" u="sng" dirty="0">
                <a:solidFill>
                  <a:srgbClr val="0070C0"/>
                </a:solidFill>
              </a:rPr>
              <a:t>Compétences mobilisées : </a:t>
            </a:r>
            <a:r>
              <a:rPr lang="fr-FR" sz="2000" dirty="0"/>
              <a:t>coopérer, exercer son esprit critique, pratiquer différents langages, écrire</a:t>
            </a:r>
          </a:p>
          <a:p>
            <a:pPr marL="0" indent="0">
              <a:buNone/>
            </a:pPr>
            <a:endParaRPr lang="fr-FR" sz="2000" dirty="0"/>
          </a:p>
          <a:p>
            <a:pPr marL="0" indent="0">
              <a:buNone/>
            </a:pPr>
            <a:r>
              <a:rPr lang="fr-FR" sz="2000" b="1" u="sng" dirty="0" smtClean="0">
                <a:solidFill>
                  <a:srgbClr val="0070C0"/>
                </a:solidFill>
              </a:rPr>
              <a:t>Deux compétences prioritaires : </a:t>
            </a:r>
            <a:r>
              <a:rPr lang="fr-FR" sz="2000" dirty="0"/>
              <a:t>analyser des </a:t>
            </a:r>
            <a:r>
              <a:rPr lang="fr-FR" sz="2000" dirty="0" smtClean="0"/>
              <a:t>documents </a:t>
            </a:r>
            <a:r>
              <a:rPr lang="fr-FR" sz="2000" dirty="0"/>
              <a:t>pour écrire </a:t>
            </a:r>
            <a:r>
              <a:rPr lang="fr-FR" sz="2000" dirty="0" smtClean="0"/>
              <a:t>et pour construire </a:t>
            </a:r>
            <a:r>
              <a:rPr lang="fr-FR" sz="2000" dirty="0"/>
              <a:t>son </a:t>
            </a:r>
            <a:r>
              <a:rPr lang="fr-FR" sz="2000" dirty="0" smtClean="0"/>
              <a:t>savoir.</a:t>
            </a:r>
            <a:endParaRPr lang="fr-FR" sz="2000" dirty="0"/>
          </a:p>
        </p:txBody>
      </p:sp>
    </p:spTree>
    <p:extLst>
      <p:ext uri="{BB962C8B-B14F-4D97-AF65-F5344CB8AC3E}">
        <p14:creationId xmlns:p14="http://schemas.microsoft.com/office/powerpoint/2010/main" val="40931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5138"/>
          </a:xfrm>
        </p:spPr>
        <p:txBody>
          <a:bodyPr>
            <a:normAutofit fontScale="90000"/>
          </a:bodyPr>
          <a:lstStyle/>
          <a:p>
            <a:endParaRPr lang="fr-FR" dirty="0"/>
          </a:p>
        </p:txBody>
      </p:sp>
      <p:sp>
        <p:nvSpPr>
          <p:cNvPr id="3" name="Espace réservé du contenu 2"/>
          <p:cNvSpPr>
            <a:spLocks noGrp="1"/>
          </p:cNvSpPr>
          <p:nvPr>
            <p:ph idx="1"/>
          </p:nvPr>
        </p:nvSpPr>
        <p:spPr>
          <a:xfrm>
            <a:off x="718457" y="705394"/>
            <a:ext cx="10635343" cy="5721532"/>
          </a:xfrm>
        </p:spPr>
        <p:txBody>
          <a:bodyPr>
            <a:normAutofit fontScale="62500" lnSpcReduction="20000"/>
          </a:bodyPr>
          <a:lstStyle/>
          <a:p>
            <a:pPr marL="0" indent="0">
              <a:buNone/>
            </a:pPr>
            <a:r>
              <a:rPr lang="fr-FR" b="1" u="sng" dirty="0">
                <a:solidFill>
                  <a:srgbClr val="0070C0"/>
                </a:solidFill>
              </a:rPr>
              <a:t>Déroulé de la séance :</a:t>
            </a:r>
            <a:endParaRPr lang="fr-FR" dirty="0">
              <a:solidFill>
                <a:srgbClr val="0070C0"/>
              </a:solidFill>
            </a:endParaRPr>
          </a:p>
          <a:p>
            <a:pPr marL="0" indent="0">
              <a:buNone/>
            </a:pPr>
            <a:r>
              <a:rPr lang="fr-FR" b="1" dirty="0"/>
              <a:t> </a:t>
            </a:r>
            <a:endParaRPr lang="fr-FR" dirty="0"/>
          </a:p>
          <a:p>
            <a:pPr marL="0" lvl="0" indent="0">
              <a:buNone/>
            </a:pPr>
            <a:r>
              <a:rPr lang="fr-FR" dirty="0"/>
              <a:t>Accroche : carte de l’Inde et photographie de paysage pour situer (3 min)</a:t>
            </a:r>
          </a:p>
          <a:p>
            <a:pPr marL="0" indent="0">
              <a:buNone/>
            </a:pPr>
            <a:r>
              <a:rPr lang="fr-FR" dirty="0"/>
              <a:t> </a:t>
            </a:r>
          </a:p>
          <a:p>
            <a:pPr marL="0" lvl="0" indent="0">
              <a:buNone/>
            </a:pPr>
            <a:r>
              <a:rPr lang="fr-FR" dirty="0"/>
              <a:t>Explication des objectifs de la séance (2 min)</a:t>
            </a:r>
          </a:p>
          <a:p>
            <a:pPr marL="0" indent="0">
              <a:buNone/>
            </a:pPr>
            <a:endParaRPr lang="fr-FR" dirty="0"/>
          </a:p>
          <a:p>
            <a:pPr marL="0" lvl="0" indent="0">
              <a:buNone/>
            </a:pPr>
            <a:r>
              <a:rPr lang="fr-FR" dirty="0"/>
              <a:t>Travail à l’échelle nationale sur les inégalités hommes/femmes en Inde. Corpus documentaire + questions à faire en binôme. Rédaction d’un court bilan. (10 min)</a:t>
            </a:r>
          </a:p>
          <a:p>
            <a:pPr marL="0" indent="0">
              <a:buNone/>
            </a:pPr>
            <a:r>
              <a:rPr lang="fr-FR" dirty="0"/>
              <a:t> </a:t>
            </a:r>
          </a:p>
          <a:p>
            <a:pPr marL="0" lvl="0" indent="0">
              <a:buNone/>
            </a:pPr>
            <a:r>
              <a:rPr lang="fr-FR" dirty="0"/>
              <a:t>Institutionnalisation des connaissances puis formulation de l’hypothèse de la séance (5 min)</a:t>
            </a:r>
          </a:p>
          <a:p>
            <a:pPr marL="0" indent="0">
              <a:buNone/>
            </a:pPr>
            <a:r>
              <a:rPr lang="fr-FR" dirty="0"/>
              <a:t> </a:t>
            </a:r>
          </a:p>
          <a:p>
            <a:pPr marL="0" lvl="0" indent="0">
              <a:buNone/>
            </a:pPr>
            <a:r>
              <a:rPr lang="fr-FR" dirty="0"/>
              <a:t>Division de la classe en deux. Travail en binôme sur </a:t>
            </a:r>
            <a:r>
              <a:rPr lang="fr-FR" dirty="0" smtClean="0"/>
              <a:t>le dossier 2 </a:t>
            </a:r>
            <a:r>
              <a:rPr lang="fr-FR" dirty="0" smtClean="0"/>
              <a:t>et sur le dossier 3. </a:t>
            </a:r>
            <a:r>
              <a:rPr lang="fr-FR" dirty="0"/>
              <a:t>Réponses aux questions (15 min)</a:t>
            </a:r>
          </a:p>
          <a:p>
            <a:pPr marL="0" indent="0">
              <a:buNone/>
            </a:pPr>
            <a:r>
              <a:rPr lang="fr-FR" dirty="0"/>
              <a:t> </a:t>
            </a:r>
          </a:p>
          <a:p>
            <a:pPr marL="0" lvl="0" indent="0">
              <a:buNone/>
            </a:pPr>
            <a:r>
              <a:rPr lang="fr-FR" dirty="0"/>
              <a:t>Projection du tableau de synthèse et distribution des tableaux aux élèves. À l’aide de leurs réponses les élèves viennent à tour de rôle compléter le tableau bilan. (15 min)</a:t>
            </a:r>
          </a:p>
          <a:p>
            <a:endParaRPr lang="fr-FR" dirty="0"/>
          </a:p>
          <a:p>
            <a:pPr marL="0" lvl="0" indent="0">
              <a:buNone/>
            </a:pPr>
            <a:r>
              <a:rPr lang="fr-FR" dirty="0"/>
              <a:t>Bilan global de la séance et rédaction bilan à réaliser à la maison à partir du tableau complété (5 min).</a:t>
            </a:r>
          </a:p>
          <a:p>
            <a:endParaRPr lang="fr-FR" dirty="0"/>
          </a:p>
        </p:txBody>
      </p:sp>
    </p:spTree>
    <p:extLst>
      <p:ext uri="{BB962C8B-B14F-4D97-AF65-F5344CB8AC3E}">
        <p14:creationId xmlns:p14="http://schemas.microsoft.com/office/powerpoint/2010/main" val="25762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38999"/>
            <a:ext cx="10515600" cy="1325563"/>
          </a:xfrm>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606" y="2011683"/>
            <a:ext cx="9466835" cy="4522174"/>
          </a:xfr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27" y="187821"/>
            <a:ext cx="10074994" cy="1965093"/>
          </a:xfrm>
          <a:prstGeom prst="rect">
            <a:avLst/>
          </a:prstGeom>
        </p:spPr>
      </p:pic>
    </p:spTree>
    <p:extLst>
      <p:ext uri="{BB962C8B-B14F-4D97-AF65-F5344CB8AC3E}">
        <p14:creationId xmlns:p14="http://schemas.microsoft.com/office/powerpoint/2010/main" val="7328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13" y="113881"/>
            <a:ext cx="9433345" cy="5260069"/>
          </a:xfrm>
        </p:spPr>
      </p:pic>
      <p:pic>
        <p:nvPicPr>
          <p:cNvPr id="5"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73950"/>
            <a:ext cx="7920457" cy="1549364"/>
          </a:xfrm>
          <a:prstGeom prst="rect">
            <a:avLst/>
          </a:prstGeom>
        </p:spPr>
      </p:pic>
    </p:spTree>
    <p:extLst>
      <p:ext uri="{BB962C8B-B14F-4D97-AF65-F5344CB8AC3E}">
        <p14:creationId xmlns:p14="http://schemas.microsoft.com/office/powerpoint/2010/main" val="398906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1634</Words>
  <Application>Microsoft Office PowerPoint</Application>
  <PresentationFormat>Grand écran</PresentationFormat>
  <Paragraphs>114</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Faire de la géographie autrement : genre et géographie, un champ de la recherche riche à réinvestir auprès des élèves par Gabrielle Brochard.  </vt:lpstr>
      <vt:lpstr>Introduction et genèse du projet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Faire de la géographie autrement : genre et géographie, un champ de la recherche riche à réinvestir auprès des élèves par Gabrielle Brochard.</dc:title>
  <dc:creator>CD40</dc:creator>
  <cp:lastModifiedBy>CD40</cp:lastModifiedBy>
  <cp:revision>8</cp:revision>
  <dcterms:created xsi:type="dcterms:W3CDTF">2024-05-27T20:31:33Z</dcterms:created>
  <dcterms:modified xsi:type="dcterms:W3CDTF">2024-05-28T07:38:36Z</dcterms:modified>
</cp:coreProperties>
</file>