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0080625" cy="7559675"/>
  <p:notesSz cx="7559675" cy="106918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F28F9FD-FB0E-4055-BA36-3D11676CA030}" type="slidenum">
              <a:t>&lt;#&gt;</a:t>
            </a:fld>
          </a:p>
        </p:txBody>
      </p:sp>
      <p:sp>
        <p:nvSpPr>
          <p:cNvPr id="4" name="PlaceHolder 3"/>
          <p:cNvSpPr>
            <a:spLocks noGrp="1"/>
          </p:cNvSpPr>
          <p:nvPr>
            <p:ph type="dt" idx="1"/>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Standard">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a:noFill/>
          <a:ln w="0">
            <a:noFill/>
          </a:ln>
        </p:spPr>
        <p:txBody>
          <a:bodyPr lIns="0" rIns="0" tIns="0" bIns="0" anchor="ctr">
            <a:spAutoFit/>
          </a:bodyPr>
          <a:p>
            <a:pPr indent="0" algn="ctr">
              <a:buNone/>
            </a:pPr>
            <a:endParaRPr b="0" lang="fr-FR" sz="4400" strike="noStrike" u="none">
              <a:solidFill>
                <a:srgbClr val="000000"/>
              </a:solidFill>
              <a:effectLst/>
              <a:uFillTx/>
              <a:latin typeface="Arial"/>
            </a:endParaRPr>
          </a:p>
        </p:txBody>
      </p:sp>
      <p:sp>
        <p:nvSpPr>
          <p:cNvPr id="8" name="PlaceHolder 2"/>
          <p:cNvSpPr>
            <a:spLocks noGrp="1"/>
          </p:cNvSpPr>
          <p:nvPr>
            <p:ph type="subTitle"/>
          </p:nvPr>
        </p:nvSpPr>
        <p:spPr>
          <a:xfrm>
            <a:off x="504000" y="1769040"/>
            <a:ext cx="9071640" cy="2793600"/>
          </a:xfrm>
          <a:prstGeom prst="rect">
            <a:avLst/>
          </a:prstGeom>
          <a:noFill/>
          <a:ln w="0">
            <a:noFill/>
          </a:ln>
        </p:spPr>
        <p:txBody>
          <a:bodyPr lIns="0" rIns="0" tIns="0" bIns="0" anchor="ctr">
            <a:spAutoFit/>
          </a:bodyPr>
          <a:p>
            <a:pPr indent="0" algn="ctr">
              <a:buNone/>
            </a:pPr>
            <a:endParaRPr b="0" lang="fr-FR"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3C4CC43-C8CD-43E7-8DF4-7C867A40F74C}" type="slidenum">
              <a:t>&lt;#&gt;</a:t>
            </a:fld>
          </a:p>
        </p:txBody>
      </p:sp>
      <p:sp>
        <p:nvSpPr>
          <p:cNvPr id="6" name="PlaceHolder 5"/>
          <p:cNvSpPr>
            <a:spLocks noGrp="1"/>
          </p:cNvSpPr>
          <p:nvPr>
            <p:ph type="dt" idx="1"/>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640" cy="1262160"/>
          </a:xfrm>
          <a:prstGeom prst="rect">
            <a:avLst/>
          </a:prstGeom>
          <a:noFill/>
          <a:ln w="0">
            <a:noFill/>
          </a:ln>
        </p:spPr>
        <p:txBody>
          <a:bodyPr lIns="0" rIns="0" tIns="0" bIns="0" anchor="ctr">
            <a:noAutofit/>
          </a:bodyPr>
          <a:p>
            <a:pPr indent="0" algn="ctr">
              <a:buNone/>
            </a:pPr>
            <a:r>
              <a:rPr b="0" lang="fr-FR" sz="4400" strike="noStrike" u="none">
                <a:solidFill>
                  <a:srgbClr val="000000"/>
                </a:solidFill>
                <a:effectLst/>
                <a:uFillTx/>
                <a:latin typeface="Arial"/>
              </a:rPr>
              <a:t>Cliquez pour éditer le format du texte-titre</a:t>
            </a:r>
            <a:endParaRPr b="0" lang="fr-FR" sz="4400" strike="noStrike" u="none">
              <a:solidFill>
                <a:srgbClr val="000000"/>
              </a:solidFill>
              <a:effectLst/>
              <a:uFillTx/>
              <a:latin typeface="Arial"/>
            </a:endParaRPr>
          </a:p>
        </p:txBody>
      </p:sp>
      <p:sp>
        <p:nvSpPr>
          <p:cNvPr id="3" name="PlaceHolder 2"/>
          <p:cNvSpPr>
            <a:spLocks noGrp="1"/>
          </p:cNvSpPr>
          <p:nvPr>
            <p:ph type="body"/>
          </p:nvPr>
        </p:nvSpPr>
        <p:spPr>
          <a:xfrm>
            <a:off x="504000" y="1769040"/>
            <a:ext cx="9071640" cy="2793600"/>
          </a:xfrm>
          <a:prstGeom prst="rect">
            <a:avLst/>
          </a:prstGeom>
          <a:noFill/>
          <a:ln w="0">
            <a:noFill/>
          </a:ln>
        </p:spPr>
        <p:txBody>
          <a:bodyPr lIns="0" rIns="0" tIns="0" bIns="0" anchor="t">
            <a:spAutoFit/>
          </a:bodyPr>
          <a:p>
            <a:pPr marL="432000" indent="-324000">
              <a:spcAft>
                <a:spcPts val="1417"/>
              </a:spcAft>
              <a:buClr>
                <a:srgbClr val="000000"/>
              </a:buClr>
              <a:buSzPct val="45000"/>
              <a:buFont typeface="Wingdings" charset="2"/>
              <a:buChar char=""/>
            </a:pPr>
            <a:r>
              <a:rPr b="0" lang="fr-FR" sz="3200" strike="noStrike" u="none">
                <a:solidFill>
                  <a:srgbClr val="000000"/>
                </a:solidFill>
                <a:effectLst/>
                <a:uFillTx/>
                <a:latin typeface="Arial"/>
              </a:rPr>
              <a:t>Cliquez pour éditer le format du plan de texte</a:t>
            </a:r>
            <a:endParaRPr b="0" lang="fr-FR" sz="3200" strike="noStrike" u="none">
              <a:solidFill>
                <a:srgbClr val="000000"/>
              </a:solidFill>
              <a:effectLst/>
              <a:uFillTx/>
              <a:latin typeface="Arial"/>
            </a:endParaRPr>
          </a:p>
          <a:p>
            <a:pPr lvl="1" marL="864000" indent="-324000">
              <a:spcAft>
                <a:spcPts val="1134"/>
              </a:spcAft>
              <a:buClr>
                <a:srgbClr val="000000"/>
              </a:buClr>
              <a:buSzPct val="75000"/>
              <a:buFont typeface="Symbol" charset="2"/>
              <a:buChar char=""/>
            </a:pPr>
            <a:r>
              <a:rPr b="0" lang="fr-FR" sz="2800" strike="noStrike" u="none">
                <a:solidFill>
                  <a:srgbClr val="000000"/>
                </a:solidFill>
                <a:effectLst/>
                <a:uFillTx/>
                <a:latin typeface="Arial"/>
              </a:rPr>
              <a:t>Second niveau de plan</a:t>
            </a:r>
            <a:endParaRPr b="0" lang="fr-FR" sz="2800" strike="noStrike" u="none">
              <a:solidFill>
                <a:srgbClr val="000000"/>
              </a:solidFill>
              <a:effectLst/>
              <a:uFillTx/>
              <a:latin typeface="Arial"/>
            </a:endParaRPr>
          </a:p>
          <a:p>
            <a:pPr lvl="2" marL="1296000" indent="-288000">
              <a:spcAft>
                <a:spcPts val="850"/>
              </a:spcAft>
              <a:buClr>
                <a:srgbClr val="000000"/>
              </a:buClr>
              <a:buSzPct val="45000"/>
              <a:buFont typeface="Wingdings" charset="2"/>
              <a:buChar char=""/>
            </a:pPr>
            <a:r>
              <a:rPr b="0" lang="fr-FR" sz="2400" strike="noStrike" u="none">
                <a:solidFill>
                  <a:srgbClr val="000000"/>
                </a:solidFill>
                <a:effectLst/>
                <a:uFillTx/>
                <a:latin typeface="Arial"/>
              </a:rPr>
              <a:t>Troisième niveau de plan</a:t>
            </a:r>
            <a:endParaRPr b="0" lang="fr-FR" sz="2400" strike="noStrike" u="none">
              <a:solidFill>
                <a:srgbClr val="000000"/>
              </a:solidFill>
              <a:effectLst/>
              <a:uFillTx/>
              <a:latin typeface="Arial"/>
            </a:endParaRPr>
          </a:p>
          <a:p>
            <a:pPr lvl="3" marL="1728000" indent="-216000">
              <a:spcAft>
                <a:spcPts val="567"/>
              </a:spcAft>
              <a:buClr>
                <a:srgbClr val="000000"/>
              </a:buClr>
              <a:buSzPct val="75000"/>
              <a:buFont typeface="Symbol" charset="2"/>
              <a:buChar char=""/>
            </a:pPr>
            <a:r>
              <a:rPr b="0" lang="fr-FR" sz="2000" strike="noStrike" u="none">
                <a:solidFill>
                  <a:srgbClr val="000000"/>
                </a:solidFill>
                <a:effectLst/>
                <a:uFillTx/>
                <a:latin typeface="Arial"/>
              </a:rPr>
              <a:t>Quatrième niveau de plan</a:t>
            </a:r>
            <a:endParaRPr b="0" lang="fr-FR" sz="2000" strike="noStrike" u="none">
              <a:solidFill>
                <a:srgbClr val="000000"/>
              </a:solidFill>
              <a:effectLst/>
              <a:uFillTx/>
              <a:latin typeface="Arial"/>
            </a:endParaRPr>
          </a:p>
          <a:p>
            <a:pPr lvl="4" marL="2160000" indent="-216000">
              <a:spcAft>
                <a:spcPts val="283"/>
              </a:spcAft>
              <a:buClr>
                <a:srgbClr val="000000"/>
              </a:buClr>
              <a:buSzPct val="45000"/>
              <a:buFont typeface="Wingdings" charset="2"/>
              <a:buChar char=""/>
            </a:pPr>
            <a:r>
              <a:rPr b="0" lang="fr-FR" sz="2000" strike="noStrike" u="none">
                <a:solidFill>
                  <a:srgbClr val="000000"/>
                </a:solidFill>
                <a:effectLst/>
                <a:uFillTx/>
                <a:latin typeface="Arial"/>
              </a:rPr>
              <a:t>Cinquième niveau de plan</a:t>
            </a:r>
            <a:endParaRPr b="0" lang="fr-FR" sz="2000" strike="noStrike" u="none">
              <a:solidFill>
                <a:srgbClr val="000000"/>
              </a:solidFill>
              <a:effectLst/>
              <a:uFillTx/>
              <a:latin typeface="Arial"/>
            </a:endParaRPr>
          </a:p>
          <a:p>
            <a:pPr lvl="5" marL="2592000" indent="-216000">
              <a:spcAft>
                <a:spcPts val="283"/>
              </a:spcAft>
              <a:buClr>
                <a:srgbClr val="000000"/>
              </a:buClr>
              <a:buSzPct val="45000"/>
              <a:buFont typeface="Wingdings" charset="2"/>
              <a:buChar char=""/>
            </a:pPr>
            <a:r>
              <a:rPr b="0" lang="fr-FR" sz="2000" strike="noStrike" u="none">
                <a:solidFill>
                  <a:srgbClr val="000000"/>
                </a:solidFill>
                <a:effectLst/>
                <a:uFillTx/>
                <a:latin typeface="Arial"/>
              </a:rPr>
              <a:t>Sixième niveau de plan</a:t>
            </a:r>
            <a:endParaRPr b="0" lang="fr-FR" sz="2000" strike="noStrike" u="none">
              <a:solidFill>
                <a:srgbClr val="000000"/>
              </a:solidFill>
              <a:effectLst/>
              <a:uFillTx/>
              <a:latin typeface="Arial"/>
            </a:endParaRPr>
          </a:p>
          <a:p>
            <a:pPr lvl="6" marL="3024000" indent="-216000">
              <a:spcAft>
                <a:spcPts val="283"/>
              </a:spcAft>
              <a:buClr>
                <a:srgbClr val="000000"/>
              </a:buClr>
              <a:buSzPct val="45000"/>
              <a:buFont typeface="Wingdings" charset="2"/>
              <a:buChar char=""/>
            </a:pPr>
            <a:r>
              <a:rPr b="0" lang="fr-FR" sz="2000" strike="noStrike" u="none">
                <a:solidFill>
                  <a:srgbClr val="000000"/>
                </a:solidFill>
                <a:effectLst/>
                <a:uFillTx/>
                <a:latin typeface="Arial"/>
              </a:rPr>
              <a:t>Septième niveau de plan</a:t>
            </a:r>
            <a:endParaRPr b="0" lang="fr-FR" sz="2000" strike="noStrike" u="none">
              <a:solidFill>
                <a:srgbClr val="000000"/>
              </a:solidFill>
              <a:effectLst/>
              <a:uFillTx/>
              <a:latin typeface="Arial"/>
            </a:endParaRPr>
          </a:p>
        </p:txBody>
      </p:sp>
      <p:sp>
        <p:nvSpPr>
          <p:cNvPr id="4" name="PlaceHolder 3"/>
          <p:cNvSpPr>
            <a:spLocks noGrp="1"/>
          </p:cNvSpPr>
          <p:nvPr>
            <p:ph type="dt" idx="1"/>
          </p:nvPr>
        </p:nvSpPr>
        <p:spPr>
          <a:xfrm>
            <a:off x="504000" y="6887160"/>
            <a:ext cx="2348280" cy="521280"/>
          </a:xfrm>
          <a:prstGeom prst="rect">
            <a:avLst/>
          </a:prstGeom>
          <a:noFill/>
          <a:ln w="0">
            <a:noFill/>
          </a:ln>
        </p:spPr>
        <p:txBody>
          <a:bodyPr lIns="0" rIns="0" tIns="0" bIns="0" anchor="t">
            <a:noAutofit/>
          </a:bodyPr>
          <a:lstStyle>
            <a:lvl1pPr indent="0">
              <a:buNone/>
              <a:defRPr b="0" lang="fr-FR" sz="1400" strike="noStrike" u="none">
                <a:solidFill>
                  <a:srgbClr val="000000"/>
                </a:solidFill>
                <a:effectLst/>
                <a:uFillTx/>
                <a:latin typeface="Times New Roman"/>
              </a:defRPr>
            </a:lvl1pPr>
          </a:lstStyle>
          <a:p>
            <a:pPr indent="0">
              <a:buNone/>
            </a:pPr>
            <a:r>
              <a:rPr b="0" lang="fr-FR" sz="1400" strike="noStrike" u="none">
                <a:solidFill>
                  <a:srgbClr val="000000"/>
                </a:solidFill>
                <a:effectLst/>
                <a:uFillTx/>
                <a:latin typeface="Times New Roman"/>
              </a:rPr>
              <a:t>&lt;date/heure&gt;</a:t>
            </a:r>
            <a:endParaRPr b="0" lang="fr-FR" sz="1400" strike="noStrike" u="none">
              <a:solidFill>
                <a:srgbClr val="000000"/>
              </a:solidFill>
              <a:effectLst/>
              <a:uFillTx/>
              <a:latin typeface="Times New Roman"/>
            </a:endParaRPr>
          </a:p>
        </p:txBody>
      </p:sp>
      <p:sp>
        <p:nvSpPr>
          <p:cNvPr id="5" name="PlaceHolder 4"/>
          <p:cNvSpPr>
            <a:spLocks noGrp="1"/>
          </p:cNvSpPr>
          <p:nvPr>
            <p:ph type="ftr" idx="2"/>
          </p:nvPr>
        </p:nvSpPr>
        <p:spPr>
          <a:xfrm>
            <a:off x="3447360" y="6887160"/>
            <a:ext cx="3195000" cy="521280"/>
          </a:xfrm>
          <a:prstGeom prst="rect">
            <a:avLst/>
          </a:prstGeom>
          <a:noFill/>
          <a:ln w="0">
            <a:noFill/>
          </a:ln>
        </p:spPr>
        <p:txBody>
          <a:bodyPr lIns="0" rIns="0" tIns="0" bIns="0" anchor="t">
            <a:noAutofit/>
          </a:bodyPr>
          <a:lstStyle>
            <a:lvl1pPr indent="0" algn="ctr">
              <a:buNone/>
              <a:defRPr b="0" lang="fr-FR" sz="1400" strike="noStrike" u="none">
                <a:solidFill>
                  <a:srgbClr val="000000"/>
                </a:solidFill>
                <a:effectLst/>
                <a:uFillTx/>
                <a:latin typeface="Times New Roman"/>
              </a:defRPr>
            </a:lvl1pPr>
          </a:lstStyle>
          <a:p>
            <a:pPr indent="0" algn="ctr">
              <a:buNone/>
            </a:pPr>
            <a:r>
              <a:rPr b="0" lang="fr-FR" sz="1400" strike="noStrike" u="none">
                <a:solidFill>
                  <a:srgbClr val="000000"/>
                </a:solidFill>
                <a:effectLst/>
                <a:uFillTx/>
                <a:latin typeface="Times New Roman"/>
              </a:rPr>
              <a:t>&lt;pied de page&gt;</a:t>
            </a:r>
            <a:endParaRPr b="0" lang="fr-FR" sz="1400" strike="noStrike" u="none">
              <a:solidFill>
                <a:srgbClr val="000000"/>
              </a:solidFill>
              <a:effectLst/>
              <a:uFillTx/>
              <a:latin typeface="Times New Roman"/>
            </a:endParaRPr>
          </a:p>
        </p:txBody>
      </p:sp>
      <p:sp>
        <p:nvSpPr>
          <p:cNvPr id="6" name="PlaceHolder 5"/>
          <p:cNvSpPr>
            <a:spLocks noGrp="1"/>
          </p:cNvSpPr>
          <p:nvPr>
            <p:ph type="sldNum" idx="3"/>
          </p:nvPr>
        </p:nvSpPr>
        <p:spPr>
          <a:xfrm>
            <a:off x="7227360" y="6887160"/>
            <a:ext cx="2348280" cy="521280"/>
          </a:xfrm>
          <a:prstGeom prst="rect">
            <a:avLst/>
          </a:prstGeom>
          <a:noFill/>
          <a:ln w="0">
            <a:noFill/>
          </a:ln>
        </p:spPr>
        <p:txBody>
          <a:bodyPr lIns="0" rIns="0" tIns="0" bIns="0" anchor="t">
            <a:noAutofit/>
          </a:bodyPr>
          <a:lstStyle>
            <a:lvl1pPr indent="0" algn="r">
              <a:buNone/>
              <a:defRPr b="0" lang="fr-FR" sz="1400" strike="noStrike" u="none">
                <a:solidFill>
                  <a:srgbClr val="000000"/>
                </a:solidFill>
                <a:effectLst/>
                <a:uFillTx/>
                <a:latin typeface="Times New Roman"/>
              </a:defRPr>
            </a:lvl1pPr>
          </a:lstStyle>
          <a:p>
            <a:pPr indent="0" algn="r">
              <a:buNone/>
            </a:pPr>
            <a:fld id="{23F04995-7207-42F0-A238-3428E504AB03}" type="slidenum">
              <a:rPr b="0" lang="fr-FR" sz="1400" strike="noStrike" u="none">
                <a:solidFill>
                  <a:srgbClr val="000000"/>
                </a:solidFill>
                <a:effectLst/>
                <a:uFillTx/>
                <a:latin typeface="Times New Roman"/>
              </a:rPr>
              <a:t>&lt;numéro&gt;</a:t>
            </a:fld>
            <a:endParaRPr b="0" lang="fr-FR"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www.youtube.com/watch?v=BfW72FjVC6k" TargetMode="External"/><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 name=""/>
          <p:cNvSpPr txBox="1"/>
          <p:nvPr/>
        </p:nvSpPr>
        <p:spPr>
          <a:xfrm>
            <a:off x="0" y="0"/>
            <a:ext cx="10080000" cy="8754120"/>
          </a:xfrm>
          <a:prstGeom prst="rect">
            <a:avLst/>
          </a:prstGeom>
          <a:noFill/>
          <a:ln w="0">
            <a:noFill/>
          </a:ln>
        </p:spPr>
        <p:txBody>
          <a:bodyPr lIns="90000" rIns="90000" tIns="45000" bIns="45000" anchor="t">
            <a:spAutoFit/>
          </a:bodyPr>
          <a:p>
            <a:r>
              <a:rPr b="1" lang="fr-FR" sz="4000" strike="noStrike" u="dbl">
                <a:solidFill>
                  <a:srgbClr val="000000"/>
                </a:solidFill>
                <a:effectLst/>
                <a:uFillTx/>
                <a:latin typeface="Calibri"/>
                <a:ea typeface="Microsoft YaHei"/>
              </a:rPr>
              <a:t>Chapitre 1 EMC,</a:t>
            </a:r>
            <a:endParaRPr b="0" lang="fr-FR" sz="4000" strike="noStrike" u="none">
              <a:solidFill>
                <a:srgbClr val="000000"/>
              </a:solidFill>
              <a:effectLst/>
              <a:uFillTx/>
              <a:latin typeface="Arial"/>
            </a:endParaRPr>
          </a:p>
          <a:p>
            <a:r>
              <a:rPr b="1" lang="fr-FR" sz="4000" strike="noStrike" u="dbl">
                <a:solidFill>
                  <a:srgbClr val="000000"/>
                </a:solidFill>
                <a:effectLst/>
                <a:uFillTx/>
                <a:latin typeface="Calibri"/>
                <a:ea typeface="Microsoft YaHei"/>
              </a:rPr>
              <a:t>5ème</a:t>
            </a:r>
            <a:endParaRPr b="0" lang="fr-FR" sz="4000" strike="noStrike" u="none">
              <a:solidFill>
                <a:srgbClr val="000000"/>
              </a:solidFill>
              <a:effectLst/>
              <a:uFillTx/>
              <a:latin typeface="Arial"/>
            </a:endParaRPr>
          </a:p>
          <a:p>
            <a:pPr algn="ctr">
              <a:tabLst>
                <a:tab algn="l" pos="667440"/>
              </a:tabLst>
            </a:pPr>
            <a:endParaRPr b="0" lang="fr-FR" sz="4000" strike="noStrike" u="none">
              <a:solidFill>
                <a:srgbClr val="000000"/>
              </a:solidFill>
              <a:effectLst/>
              <a:uFillTx/>
              <a:latin typeface="Arial"/>
            </a:endParaRPr>
          </a:p>
          <a:p>
            <a:pPr algn="ctr">
              <a:tabLst>
                <a:tab algn="l" pos="667440"/>
              </a:tabLst>
            </a:pPr>
            <a:endParaRPr b="0" lang="fr-FR" sz="4000" strike="noStrike" u="none">
              <a:solidFill>
                <a:srgbClr val="000000"/>
              </a:solidFill>
              <a:effectLst/>
              <a:uFillTx/>
              <a:latin typeface="Arial"/>
            </a:endParaRPr>
          </a:p>
          <a:p>
            <a:pPr algn="ctr">
              <a:tabLst>
                <a:tab algn="l" pos="667440"/>
              </a:tabLst>
            </a:pPr>
            <a:r>
              <a:rPr b="1" lang="fr-FR" sz="4000" strike="noStrike" u="dbl">
                <a:solidFill>
                  <a:srgbClr val="000000"/>
                </a:solidFill>
                <a:effectLst/>
                <a:uFillTx/>
                <a:latin typeface="Calibri"/>
                <a:ea typeface="Microsoft YaHei"/>
              </a:rPr>
              <a:t>AGIR POUR L’EGALITE </a:t>
            </a:r>
            <a:endParaRPr b="0" lang="fr-FR" sz="4000" strike="noStrike" u="none">
              <a:solidFill>
                <a:srgbClr val="000000"/>
              </a:solidFill>
              <a:effectLst/>
              <a:uFillTx/>
              <a:latin typeface="Arial"/>
            </a:endParaRPr>
          </a:p>
          <a:p>
            <a:pPr algn="ctr">
              <a:tabLst>
                <a:tab algn="l" pos="667440"/>
              </a:tabLst>
            </a:pPr>
            <a:r>
              <a:rPr b="1" lang="fr-FR" sz="4000" strike="noStrike" u="dbl">
                <a:solidFill>
                  <a:srgbClr val="000000"/>
                </a:solidFill>
                <a:effectLst/>
                <a:uFillTx/>
                <a:latin typeface="Calibri"/>
                <a:ea typeface="Microsoft YaHei"/>
              </a:rPr>
              <a:t>FEMMES-HOMMES</a:t>
            </a:r>
            <a:endParaRPr b="0" lang="fr-FR" sz="4000" strike="noStrike" u="none">
              <a:solidFill>
                <a:srgbClr val="000000"/>
              </a:solidFill>
              <a:effectLst/>
              <a:uFillTx/>
              <a:latin typeface="Arial"/>
            </a:endParaRPr>
          </a:p>
          <a:p>
            <a:pPr algn="ctr">
              <a:tabLst>
                <a:tab algn="l" pos="667440"/>
              </a:tabLst>
            </a:pPr>
            <a:endParaRPr b="0" lang="fr-FR" sz="4000" strike="noStrike" u="none">
              <a:solidFill>
                <a:srgbClr val="000000"/>
              </a:solidFill>
              <a:effectLst/>
              <a:uFillTx/>
              <a:latin typeface="Arial"/>
            </a:endParaRPr>
          </a:p>
          <a:p>
            <a:pPr algn="ctr">
              <a:tabLst>
                <a:tab algn="l" pos="667440"/>
              </a:tabLst>
            </a:pPr>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pPr algn="r"/>
            <a:endParaRPr b="0" lang="fr-FR" sz="4000" strike="noStrike" u="none">
              <a:solidFill>
                <a:srgbClr val="000000"/>
              </a:solidFill>
              <a:effectLst/>
              <a:uFillTx/>
              <a:latin typeface="Arial"/>
            </a:endParaRPr>
          </a:p>
          <a:p>
            <a:pPr algn="r"/>
            <a:r>
              <a:rPr b="1" lang="fr-FR" sz="4000" strike="noStrike" u="none">
                <a:solidFill>
                  <a:srgbClr val="000000"/>
                </a:solidFill>
                <a:effectLst/>
                <a:uFillTx/>
                <a:latin typeface="Calibri"/>
                <a:ea typeface="Microsoft YaHei"/>
              </a:rPr>
              <a:t>Louise Martin-Mottez, </a:t>
            </a:r>
            <a:endParaRPr b="0" lang="fr-FR" sz="4000" strike="noStrike" u="none">
              <a:solidFill>
                <a:srgbClr val="000000"/>
              </a:solidFill>
              <a:effectLst/>
              <a:uFillTx/>
              <a:latin typeface="Arial"/>
            </a:endParaRPr>
          </a:p>
          <a:p>
            <a:pPr algn="r"/>
            <a:r>
              <a:rPr b="1" lang="fr-FR" sz="4000" strike="noStrike" u="none">
                <a:solidFill>
                  <a:srgbClr val="000000"/>
                </a:solidFill>
                <a:effectLst/>
                <a:uFillTx/>
                <a:latin typeface="Calibri"/>
                <a:ea typeface="Microsoft YaHei"/>
              </a:rPr>
              <a:t>Durand David</a:t>
            </a:r>
            <a:endParaRPr b="0" lang="fr-FR" sz="4000" strike="noStrike" u="none">
              <a:solidFill>
                <a:srgbClr val="000000"/>
              </a:solidFill>
              <a:effectLst/>
              <a:uFillTx/>
              <a:latin typeface="Arial"/>
            </a:endParaRPr>
          </a:p>
          <a:p>
            <a:pPr algn="ctr">
              <a:tabLst>
                <a:tab algn="l" pos="667440"/>
              </a:tabLst>
            </a:pPr>
            <a:endParaRPr b="0" lang="fr-FR" sz="4000" strike="noStrike" u="none">
              <a:solidFill>
                <a:srgbClr val="000000"/>
              </a:solidFill>
              <a:effectLst/>
              <a:uFillTx/>
              <a:latin typeface="Arial"/>
            </a:endParaRPr>
          </a:p>
          <a:p>
            <a:pPr algn="just">
              <a:tabLst>
                <a:tab algn="l" pos="667440"/>
              </a:tabLst>
            </a:pPr>
            <a:endParaRPr b="0" lang="fr-FR"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 name=""/>
          <p:cNvSpPr txBox="1"/>
          <p:nvPr/>
        </p:nvSpPr>
        <p:spPr>
          <a:xfrm>
            <a:off x="34200" y="0"/>
            <a:ext cx="10117800" cy="4178520"/>
          </a:xfrm>
          <a:prstGeom prst="rect">
            <a:avLst/>
          </a:prstGeom>
          <a:noFill/>
          <a:ln w="0">
            <a:noFill/>
          </a:ln>
        </p:spPr>
        <p:txBody>
          <a:bodyPr lIns="90000" rIns="90000" tIns="45000" bIns="45000" anchor="t">
            <a:spAutoFit/>
          </a:bodyPr>
          <a:p>
            <a:endParaRPr b="0" lang="fr-FR" sz="4000" strike="noStrike" u="none">
              <a:solidFill>
                <a:srgbClr val="000000"/>
              </a:solidFill>
              <a:effectLst/>
              <a:uFillTx/>
              <a:latin typeface="Arial"/>
            </a:endParaRPr>
          </a:p>
          <a:p>
            <a:pPr algn="just"/>
            <a:r>
              <a:rPr b="1" lang="fr-FR" sz="2400" strike="noStrike" u="none">
                <a:solidFill>
                  <a:srgbClr val="000000"/>
                </a:solidFill>
                <a:effectLst/>
                <a:uFillTx/>
                <a:latin typeface="Calibri"/>
                <a:ea typeface="Microsoft YaHei"/>
              </a:rPr>
              <a:t> </a:t>
            </a:r>
            <a:endParaRPr b="0" lang="fr-FR" sz="2400" strike="noStrike" u="none">
              <a:solidFill>
                <a:srgbClr val="000000"/>
              </a:solidFill>
              <a:effectLst/>
              <a:uFillTx/>
              <a:latin typeface="Arial"/>
            </a:endParaRPr>
          </a:p>
          <a:p>
            <a:pPr algn="just"/>
            <a:endParaRPr b="0" lang="fr-FR" sz="2400" strike="noStrike" u="none">
              <a:solidFill>
                <a:srgbClr val="000000"/>
              </a:solidFill>
              <a:effectLst/>
              <a:uFillTx/>
              <a:latin typeface="Arial"/>
            </a:endParaRPr>
          </a:p>
          <a:p>
            <a:pPr algn="just"/>
            <a:endParaRPr b="0" lang="fr-FR" sz="3600" strike="noStrike" u="none">
              <a:solidFill>
                <a:srgbClr val="000000"/>
              </a:solidFill>
              <a:effectLst/>
              <a:uFillTx/>
              <a:latin typeface="Arial"/>
            </a:endParaRPr>
          </a:p>
          <a:p>
            <a:endParaRPr b="0" lang="fr-FR" sz="4000" strike="noStrike" u="none">
              <a:solidFill>
                <a:srgbClr val="000000"/>
              </a:solidFill>
              <a:effectLst/>
              <a:uFillTx/>
              <a:latin typeface="Arial"/>
            </a:endParaRPr>
          </a:p>
        </p:txBody>
      </p:sp>
      <p:sp>
        <p:nvSpPr>
          <p:cNvPr id="23" name=""/>
          <p:cNvSpPr txBox="1"/>
          <p:nvPr/>
        </p:nvSpPr>
        <p:spPr>
          <a:xfrm>
            <a:off x="0" y="0"/>
            <a:ext cx="10080000" cy="7465680"/>
          </a:xfrm>
          <a:prstGeom prst="rect">
            <a:avLst/>
          </a:prstGeom>
          <a:noFill/>
          <a:ln w="0">
            <a:noFill/>
          </a:ln>
        </p:spPr>
        <p:txBody>
          <a:bodyPr lIns="90000" rIns="90000" tIns="45000" bIns="45000" anchor="t">
            <a:spAutoFit/>
          </a:bodyPr>
          <a:p>
            <a:pPr algn="just"/>
            <a:r>
              <a:rPr b="1" lang="fr-FR" sz="4000" strike="noStrike" u="dbl">
                <a:solidFill>
                  <a:srgbClr val="000000"/>
                </a:solidFill>
                <a:effectLst/>
                <a:uFillTx/>
                <a:latin typeface="Calibri"/>
                <a:ea typeface="Microsoft YaHei"/>
              </a:rPr>
              <a:t>Activité 4 :</a:t>
            </a:r>
            <a:r>
              <a:rPr b="0" lang="fr-FR" sz="4000" strike="noStrike" u="none">
                <a:solidFill>
                  <a:srgbClr val="000000"/>
                </a:solidFill>
                <a:effectLst/>
                <a:uFillTx/>
                <a:latin typeface="Calibri"/>
                <a:ea typeface="Microsoft YaHei"/>
              </a:rPr>
              <a:t> Analyse d'histogrammes </a:t>
            </a:r>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r"/>
            <a:endParaRPr b="0" lang="fr-FR" sz="4000" strike="noStrike" u="none">
              <a:solidFill>
                <a:srgbClr val="000000"/>
              </a:solidFill>
              <a:effectLst/>
              <a:uFillTx/>
              <a:latin typeface="Arial"/>
            </a:endParaRPr>
          </a:p>
          <a:p>
            <a:pPr algn="r"/>
            <a:endParaRPr b="0" lang="fr-FR" sz="1800" strike="noStrike" u="none">
              <a:solidFill>
                <a:srgbClr val="000000"/>
              </a:solidFill>
              <a:effectLst/>
              <a:uFillTx/>
              <a:latin typeface="Arial"/>
            </a:endParaRPr>
          </a:p>
          <a:p>
            <a:pPr algn="r"/>
            <a:endParaRPr b="0" lang="fr-FR" sz="1800" strike="noStrike" u="none">
              <a:solidFill>
                <a:srgbClr val="000000"/>
              </a:solidFill>
              <a:effectLst/>
              <a:uFillTx/>
              <a:latin typeface="Arial"/>
            </a:endParaRPr>
          </a:p>
          <a:p>
            <a:pPr algn="r"/>
            <a:endParaRPr b="0" lang="fr-FR" sz="1800" strike="noStrike" u="none">
              <a:solidFill>
                <a:srgbClr val="000000"/>
              </a:solidFill>
              <a:effectLst/>
              <a:uFillTx/>
              <a:latin typeface="Arial"/>
            </a:endParaRPr>
          </a:p>
          <a:p>
            <a:pPr algn="r"/>
            <a:endParaRPr b="0" lang="fr-FR" sz="1800" strike="noStrike" u="none">
              <a:solidFill>
                <a:srgbClr val="000000"/>
              </a:solidFill>
              <a:effectLst/>
              <a:uFillTx/>
              <a:latin typeface="Arial"/>
            </a:endParaRPr>
          </a:p>
          <a:p>
            <a:pPr algn="r"/>
            <a:endParaRPr b="0" lang="fr-FR" sz="1800" strike="noStrike" u="none">
              <a:solidFill>
                <a:srgbClr val="000000"/>
              </a:solidFill>
              <a:effectLst/>
              <a:uFillTx/>
              <a:latin typeface="Arial"/>
            </a:endParaRPr>
          </a:p>
          <a:p>
            <a:pPr algn="r"/>
            <a:r>
              <a:rPr b="0" i="1" lang="fr-FR" sz="1800" strike="noStrike" u="none">
                <a:solidFill>
                  <a:srgbClr val="000000"/>
                </a:solidFill>
                <a:effectLst/>
                <a:uFillTx/>
                <a:latin typeface="Arial"/>
              </a:rPr>
              <a:t>Filles et garçons sur le chemin de l’égalité De l’école à l’enseignement supérieur</a:t>
            </a:r>
            <a:r>
              <a:rPr b="0" lang="fr-FR" sz="1800" strike="noStrike" u="none">
                <a:solidFill>
                  <a:srgbClr val="000000"/>
                </a:solidFill>
                <a:effectLst/>
                <a:uFillTx/>
                <a:latin typeface="Arial"/>
              </a:rPr>
              <a:t>, Direction de l’évaluation, de la prospective et de la performance, 2024 </a:t>
            </a:r>
            <a:endParaRPr b="0" lang="fr-FR" sz="1800" strike="noStrike" u="none">
              <a:solidFill>
                <a:srgbClr val="000000"/>
              </a:solidFill>
              <a:effectLst/>
              <a:uFillTx/>
              <a:latin typeface="Arial"/>
            </a:endParaRPr>
          </a:p>
        </p:txBody>
      </p:sp>
      <p:pic>
        <p:nvPicPr>
          <p:cNvPr id="24" name="" descr=""/>
          <p:cNvPicPr/>
          <p:nvPr/>
        </p:nvPicPr>
        <p:blipFill>
          <a:blip r:embed="rId1"/>
          <a:stretch/>
        </p:blipFill>
        <p:spPr>
          <a:xfrm>
            <a:off x="176040" y="737280"/>
            <a:ext cx="6663960" cy="5958720"/>
          </a:xfrm>
          <a:prstGeom prst="rect">
            <a:avLst/>
          </a:prstGeom>
          <a:noFill/>
          <a:ln w="0">
            <a:noFill/>
          </a:ln>
        </p:spPr>
      </p:pic>
      <p:sp>
        <p:nvSpPr>
          <p:cNvPr id="25" name=""/>
          <p:cNvSpPr/>
          <p:nvPr/>
        </p:nvSpPr>
        <p:spPr>
          <a:xfrm>
            <a:off x="6624000" y="1008000"/>
            <a:ext cx="3456000" cy="2016000"/>
          </a:xfrm>
          <a:prstGeom prst="rect">
            <a:avLst/>
          </a:prstGeom>
          <a:solidFill>
            <a:srgbClr val="cfe7f5"/>
          </a:solidFill>
          <a:ln w="0">
            <a:solidFill>
              <a:srgbClr val="808080"/>
            </a:solidFill>
          </a:ln>
        </p:spPr>
        <p:txBody>
          <a:bodyPr lIns="90000" rIns="90000" tIns="45000" bIns="45000" anchor="ctr">
            <a:noAutofit/>
          </a:bodyPr>
          <a:p>
            <a:pPr algn="ctr">
              <a:tabLst>
                <a:tab algn="l" pos="667440"/>
              </a:tabLst>
            </a:pPr>
            <a:r>
              <a:rPr b="0" lang="fr-FR" sz="2600" strike="noStrike" u="none">
                <a:solidFill>
                  <a:srgbClr val="4472c4"/>
                </a:solidFill>
                <a:effectLst/>
                <a:uFillTx/>
                <a:latin typeface="Calibri"/>
                <a:ea typeface="Arial"/>
              </a:rPr>
              <a:t>Question :</a:t>
            </a:r>
            <a:endParaRPr b="0" lang="fr-FR" sz="2600" strike="noStrike" u="none">
              <a:solidFill>
                <a:srgbClr val="000000"/>
              </a:solidFill>
              <a:effectLst/>
              <a:uFillTx/>
              <a:latin typeface="Arial"/>
            </a:endParaRPr>
          </a:p>
          <a:p>
            <a:pPr algn="ctr">
              <a:tabLst>
                <a:tab algn="l" pos="667440"/>
              </a:tabLst>
            </a:pPr>
            <a:r>
              <a:rPr b="0" lang="fr-FR" sz="2600" strike="noStrike" u="none">
                <a:solidFill>
                  <a:srgbClr val="4472c4"/>
                </a:solidFill>
                <a:effectLst/>
                <a:uFillTx/>
                <a:latin typeface="Calibri"/>
                <a:ea typeface="Arial"/>
              </a:rPr>
              <a:t>Que peut-on dire</a:t>
            </a:r>
            <a:endParaRPr b="0" lang="fr-FR" sz="2600" strike="noStrike" u="none">
              <a:solidFill>
                <a:srgbClr val="000000"/>
              </a:solidFill>
              <a:effectLst/>
              <a:uFillTx/>
              <a:latin typeface="Arial"/>
            </a:endParaRPr>
          </a:p>
          <a:p>
            <a:pPr algn="ctr">
              <a:tabLst>
                <a:tab algn="l" pos="667440"/>
              </a:tabLst>
            </a:pPr>
            <a:r>
              <a:rPr b="0" lang="fr-FR" sz="2600" strike="noStrike" u="none">
                <a:solidFill>
                  <a:srgbClr val="4472c4"/>
                </a:solidFill>
                <a:effectLst/>
                <a:uFillTx/>
                <a:latin typeface="Calibri"/>
                <a:ea typeface="Arial"/>
              </a:rPr>
              <a:t> de la formation des</a:t>
            </a:r>
            <a:endParaRPr b="0" lang="fr-FR" sz="2600" strike="noStrike" u="none">
              <a:solidFill>
                <a:srgbClr val="000000"/>
              </a:solidFill>
              <a:effectLst/>
              <a:uFillTx/>
              <a:latin typeface="Arial"/>
            </a:endParaRPr>
          </a:p>
          <a:p>
            <a:pPr algn="ctr">
              <a:tabLst>
                <a:tab algn="l" pos="667440"/>
              </a:tabLst>
            </a:pPr>
            <a:r>
              <a:rPr b="0" lang="fr-FR" sz="2600" strike="noStrike" u="none">
                <a:solidFill>
                  <a:srgbClr val="4472c4"/>
                </a:solidFill>
                <a:effectLst/>
                <a:uFillTx/>
                <a:latin typeface="Calibri"/>
                <a:ea typeface="Arial"/>
              </a:rPr>
              <a:t> filles et des garçons </a:t>
            </a:r>
            <a:endParaRPr b="0" lang="fr-FR" sz="2600" strike="noStrike" u="none">
              <a:solidFill>
                <a:srgbClr val="000000"/>
              </a:solidFill>
              <a:effectLst/>
              <a:uFillTx/>
              <a:latin typeface="Arial"/>
            </a:endParaRPr>
          </a:p>
          <a:p>
            <a:pPr algn="ctr">
              <a:tabLst>
                <a:tab algn="l" pos="667440"/>
              </a:tabLst>
            </a:pPr>
            <a:r>
              <a:rPr b="0" lang="fr-FR" sz="2600" strike="noStrike" u="none">
                <a:solidFill>
                  <a:srgbClr val="4472c4"/>
                </a:solidFill>
                <a:effectLst/>
                <a:uFillTx/>
                <a:latin typeface="Calibri"/>
                <a:ea typeface="Arial"/>
              </a:rPr>
              <a:t>à l’école ? </a:t>
            </a:r>
            <a:endParaRPr b="0" lang="fr-FR"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
          <p:cNvSpPr txBox="1"/>
          <p:nvPr/>
        </p:nvSpPr>
        <p:spPr>
          <a:xfrm>
            <a:off x="34200" y="0"/>
            <a:ext cx="10117800" cy="4178520"/>
          </a:xfrm>
          <a:prstGeom prst="rect">
            <a:avLst/>
          </a:prstGeom>
          <a:noFill/>
          <a:ln w="0">
            <a:noFill/>
          </a:ln>
        </p:spPr>
        <p:txBody>
          <a:bodyPr lIns="90000" rIns="90000" tIns="45000" bIns="45000" anchor="t">
            <a:spAutoFit/>
          </a:bodyPr>
          <a:p>
            <a:endParaRPr b="0" lang="fr-FR" sz="4000" strike="noStrike" u="none">
              <a:solidFill>
                <a:srgbClr val="000000"/>
              </a:solidFill>
              <a:effectLst/>
              <a:uFillTx/>
              <a:latin typeface="Arial"/>
            </a:endParaRPr>
          </a:p>
          <a:p>
            <a:pPr algn="just"/>
            <a:r>
              <a:rPr b="1" lang="fr-FR" sz="2400" strike="noStrike" u="none">
                <a:solidFill>
                  <a:srgbClr val="000000"/>
                </a:solidFill>
                <a:effectLst/>
                <a:uFillTx/>
                <a:latin typeface="Calibri"/>
                <a:ea typeface="Microsoft YaHei"/>
              </a:rPr>
              <a:t> </a:t>
            </a:r>
            <a:endParaRPr b="0" lang="fr-FR" sz="2400" strike="noStrike" u="none">
              <a:solidFill>
                <a:srgbClr val="000000"/>
              </a:solidFill>
              <a:effectLst/>
              <a:uFillTx/>
              <a:latin typeface="Arial"/>
            </a:endParaRPr>
          </a:p>
          <a:p>
            <a:pPr algn="just"/>
            <a:endParaRPr b="0" lang="fr-FR" sz="2400" strike="noStrike" u="none">
              <a:solidFill>
                <a:srgbClr val="000000"/>
              </a:solidFill>
              <a:effectLst/>
              <a:uFillTx/>
              <a:latin typeface="Arial"/>
            </a:endParaRPr>
          </a:p>
          <a:p>
            <a:pPr algn="just"/>
            <a:endParaRPr b="0" lang="fr-FR" sz="3600" strike="noStrike" u="none">
              <a:solidFill>
                <a:srgbClr val="000000"/>
              </a:solidFill>
              <a:effectLst/>
              <a:uFillTx/>
              <a:latin typeface="Arial"/>
            </a:endParaRPr>
          </a:p>
          <a:p>
            <a:endParaRPr b="0" lang="fr-FR" sz="4000" strike="noStrike" u="none">
              <a:solidFill>
                <a:srgbClr val="000000"/>
              </a:solidFill>
              <a:effectLst/>
              <a:uFillTx/>
              <a:latin typeface="Arial"/>
            </a:endParaRPr>
          </a:p>
        </p:txBody>
      </p:sp>
      <p:sp>
        <p:nvSpPr>
          <p:cNvPr id="27" name=""/>
          <p:cNvSpPr txBox="1"/>
          <p:nvPr/>
        </p:nvSpPr>
        <p:spPr>
          <a:xfrm>
            <a:off x="0" y="0"/>
            <a:ext cx="10080000" cy="7302240"/>
          </a:xfrm>
          <a:prstGeom prst="rect">
            <a:avLst/>
          </a:prstGeom>
          <a:noFill/>
          <a:ln w="0">
            <a:noFill/>
          </a:ln>
        </p:spPr>
        <p:txBody>
          <a:bodyPr lIns="90000" rIns="90000" tIns="45000" bIns="45000" anchor="t">
            <a:spAutoFit/>
          </a:bodyPr>
          <a:p>
            <a:pPr algn="just"/>
            <a:r>
              <a:rPr b="1" lang="fr-FR" sz="4000" strike="noStrike" u="dbl">
                <a:solidFill>
                  <a:srgbClr val="000000"/>
                </a:solidFill>
                <a:effectLst/>
                <a:uFillTx/>
                <a:latin typeface="Calibri"/>
                <a:ea typeface="Microsoft YaHei"/>
              </a:rPr>
              <a:t>Activité 4 :</a:t>
            </a:r>
            <a:r>
              <a:rPr b="0" lang="fr-FR" sz="4000" strike="noStrike" u="none">
                <a:solidFill>
                  <a:srgbClr val="000000"/>
                </a:solidFill>
                <a:effectLst/>
                <a:uFillTx/>
                <a:latin typeface="Calibri"/>
                <a:ea typeface="Microsoft YaHei"/>
              </a:rPr>
              <a:t> Analyse d'histogrammes </a:t>
            </a:r>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r"/>
            <a:r>
              <a:rPr b="0" i="1" lang="fr-FR" sz="1800" strike="noStrike" u="none">
                <a:solidFill>
                  <a:srgbClr val="000000"/>
                </a:solidFill>
                <a:effectLst/>
                <a:uFillTx/>
                <a:latin typeface="Arial"/>
              </a:rPr>
              <a:t>Filles et garçons sur le chemin de l’égalité </a:t>
            </a:r>
            <a:endParaRPr b="0" lang="fr-FR" sz="1800" strike="noStrike" u="none">
              <a:solidFill>
                <a:srgbClr val="000000"/>
              </a:solidFill>
              <a:effectLst/>
              <a:uFillTx/>
              <a:latin typeface="Arial"/>
            </a:endParaRPr>
          </a:p>
          <a:p>
            <a:pPr algn="r"/>
            <a:r>
              <a:rPr b="0" i="1" lang="fr-FR" sz="1800" strike="noStrike" u="none">
                <a:solidFill>
                  <a:srgbClr val="000000"/>
                </a:solidFill>
                <a:effectLst/>
                <a:uFillTx/>
                <a:latin typeface="Arial"/>
              </a:rPr>
              <a:t>De l’école à l’enseignement supérieur</a:t>
            </a:r>
            <a:r>
              <a:rPr b="0" lang="fr-FR" sz="1800" strike="noStrike" u="none">
                <a:solidFill>
                  <a:srgbClr val="000000"/>
                </a:solidFill>
                <a:effectLst/>
                <a:uFillTx/>
                <a:latin typeface="Arial"/>
              </a:rPr>
              <a:t>, </a:t>
            </a:r>
            <a:endParaRPr b="0" lang="fr-FR" sz="1800" strike="noStrike" u="none">
              <a:solidFill>
                <a:srgbClr val="000000"/>
              </a:solidFill>
              <a:effectLst/>
              <a:uFillTx/>
              <a:latin typeface="Arial"/>
            </a:endParaRPr>
          </a:p>
          <a:p>
            <a:pPr algn="r"/>
            <a:r>
              <a:rPr b="0" lang="fr-FR" sz="1800" strike="noStrike" u="none">
                <a:solidFill>
                  <a:srgbClr val="000000"/>
                </a:solidFill>
                <a:effectLst/>
                <a:uFillTx/>
                <a:latin typeface="Arial"/>
              </a:rPr>
              <a:t>Direction de l’évaluation, de la prospective</a:t>
            </a:r>
            <a:endParaRPr b="0" lang="fr-FR" sz="1800" strike="noStrike" u="none">
              <a:solidFill>
                <a:srgbClr val="000000"/>
              </a:solidFill>
              <a:effectLst/>
              <a:uFillTx/>
              <a:latin typeface="Arial"/>
            </a:endParaRPr>
          </a:p>
          <a:p>
            <a:pPr algn="r"/>
            <a:r>
              <a:rPr b="0" lang="fr-FR" sz="1800" strike="noStrike" u="none">
                <a:solidFill>
                  <a:srgbClr val="000000"/>
                </a:solidFill>
                <a:effectLst/>
                <a:uFillTx/>
                <a:latin typeface="Arial"/>
              </a:rPr>
              <a:t> et de la performance, 2024 </a:t>
            </a:r>
            <a:endParaRPr b="0" lang="fr-FR" sz="1800" strike="noStrike" u="none">
              <a:solidFill>
                <a:srgbClr val="000000"/>
              </a:solidFill>
              <a:effectLst/>
              <a:uFillTx/>
              <a:latin typeface="Arial"/>
            </a:endParaRPr>
          </a:p>
        </p:txBody>
      </p:sp>
      <p:sp>
        <p:nvSpPr>
          <p:cNvPr id="28" name=""/>
          <p:cNvSpPr/>
          <p:nvPr/>
        </p:nvSpPr>
        <p:spPr>
          <a:xfrm>
            <a:off x="6336000" y="1080000"/>
            <a:ext cx="3456000" cy="2016000"/>
          </a:xfrm>
          <a:prstGeom prst="rect">
            <a:avLst/>
          </a:prstGeom>
          <a:solidFill>
            <a:srgbClr val="cfe7f5"/>
          </a:solidFill>
          <a:ln w="0">
            <a:solidFill>
              <a:srgbClr val="808080"/>
            </a:solidFill>
          </a:ln>
        </p:spPr>
        <p:txBody>
          <a:bodyPr lIns="90000" rIns="90000" tIns="45000" bIns="45000" anchor="ctr">
            <a:noAutofit/>
          </a:bodyPr>
          <a:p>
            <a:pPr algn="ctr">
              <a:tabLst>
                <a:tab algn="l" pos="667440"/>
              </a:tabLst>
            </a:pPr>
            <a:r>
              <a:rPr b="0" lang="fr-FR" sz="2600" strike="noStrike" u="none">
                <a:solidFill>
                  <a:srgbClr val="4472c4"/>
                </a:solidFill>
                <a:effectLst/>
                <a:uFillTx/>
                <a:latin typeface="Calibri"/>
                <a:ea typeface="Arial"/>
              </a:rPr>
              <a:t>Questions :</a:t>
            </a:r>
            <a:endParaRPr b="0" lang="fr-FR" sz="2600" strike="noStrike" u="none">
              <a:solidFill>
                <a:srgbClr val="000000"/>
              </a:solidFill>
              <a:effectLst/>
              <a:uFillTx/>
              <a:latin typeface="Arial"/>
            </a:endParaRPr>
          </a:p>
          <a:p>
            <a:r>
              <a:rPr b="0" lang="fr-FR" sz="2600" strike="noStrike" u="none">
                <a:solidFill>
                  <a:srgbClr val="4472c4"/>
                </a:solidFill>
                <a:effectLst/>
                <a:uFillTx/>
                <a:latin typeface="Calibri"/>
                <a:ea typeface="Arial"/>
              </a:rPr>
              <a:t>Que peut-on dire de </a:t>
            </a:r>
            <a:endParaRPr b="0" lang="fr-FR" sz="2600" strike="noStrike" u="none">
              <a:solidFill>
                <a:srgbClr val="000000"/>
              </a:solidFill>
              <a:effectLst/>
              <a:uFillTx/>
              <a:latin typeface="Arial"/>
            </a:endParaRPr>
          </a:p>
          <a:p>
            <a:r>
              <a:rPr b="0" lang="fr-FR" sz="2600" strike="noStrike" u="none">
                <a:solidFill>
                  <a:srgbClr val="4472c4"/>
                </a:solidFill>
                <a:effectLst/>
                <a:uFillTx/>
                <a:latin typeface="Calibri"/>
                <a:ea typeface="Arial"/>
              </a:rPr>
              <a:t>leur orientation ?</a:t>
            </a:r>
            <a:endParaRPr b="0" lang="fr-FR" sz="2600" strike="noStrike" u="none">
              <a:solidFill>
                <a:srgbClr val="000000"/>
              </a:solidFill>
              <a:effectLst/>
              <a:uFillTx/>
              <a:latin typeface="Arial"/>
            </a:endParaRPr>
          </a:p>
          <a:p>
            <a:r>
              <a:rPr b="0" lang="fr-FR" sz="2600" strike="noStrike" u="none">
                <a:solidFill>
                  <a:srgbClr val="4472c4"/>
                </a:solidFill>
                <a:effectLst/>
                <a:uFillTx/>
                <a:latin typeface="Calibri"/>
                <a:ea typeface="Arial"/>
              </a:rPr>
              <a:t>Pourquoi ces inégalités </a:t>
            </a:r>
            <a:endParaRPr b="0" lang="fr-FR" sz="2600" strike="noStrike" u="none">
              <a:solidFill>
                <a:srgbClr val="000000"/>
              </a:solidFill>
              <a:effectLst/>
              <a:uFillTx/>
              <a:latin typeface="Arial"/>
            </a:endParaRPr>
          </a:p>
          <a:p>
            <a:r>
              <a:rPr b="0" lang="fr-FR" sz="2600" strike="noStrike" u="none">
                <a:solidFill>
                  <a:srgbClr val="4472c4"/>
                </a:solidFill>
                <a:effectLst/>
                <a:uFillTx/>
                <a:latin typeface="Calibri"/>
                <a:ea typeface="Arial"/>
              </a:rPr>
              <a:t>selon vous  ?</a:t>
            </a:r>
            <a:endParaRPr b="0" lang="fr-FR" sz="2600" strike="noStrike" u="none">
              <a:solidFill>
                <a:srgbClr val="000000"/>
              </a:solidFill>
              <a:effectLst/>
              <a:uFillTx/>
              <a:latin typeface="Arial"/>
            </a:endParaRPr>
          </a:p>
        </p:txBody>
      </p:sp>
      <p:pic>
        <p:nvPicPr>
          <p:cNvPr id="29" name="" descr=""/>
          <p:cNvPicPr/>
          <p:nvPr/>
        </p:nvPicPr>
        <p:blipFill>
          <a:blip r:embed="rId1"/>
          <a:stretch/>
        </p:blipFill>
        <p:spPr>
          <a:xfrm>
            <a:off x="288000" y="772920"/>
            <a:ext cx="4893480" cy="678708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
          <p:cNvSpPr txBox="1"/>
          <p:nvPr/>
        </p:nvSpPr>
        <p:spPr>
          <a:xfrm>
            <a:off x="34200" y="0"/>
            <a:ext cx="10117800" cy="6534360"/>
          </a:xfrm>
          <a:prstGeom prst="rect">
            <a:avLst/>
          </a:prstGeom>
          <a:noFill/>
          <a:ln w="0">
            <a:noFill/>
          </a:ln>
        </p:spPr>
        <p:txBody>
          <a:bodyPr lIns="90000" rIns="90000" tIns="45000" bIns="45000" anchor="t">
            <a:spAutoFit/>
          </a:bodyPr>
          <a:p>
            <a:pPr algn="just"/>
            <a:r>
              <a:rPr b="0" lang="fr-FR" sz="4000" strike="noStrike" u="sng">
                <a:solidFill>
                  <a:srgbClr val="000000"/>
                </a:solidFill>
                <a:effectLst/>
                <a:uFillTx/>
                <a:latin typeface="Calibri"/>
                <a:ea typeface="Microsoft YaHei"/>
              </a:rPr>
              <a:t>Définitions et cours à noter :</a:t>
            </a:r>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r>
              <a:rPr b="1" lang="fr-FR" sz="2400" strike="noStrike" u="none">
                <a:solidFill>
                  <a:srgbClr val="c00000"/>
                </a:solidFill>
                <a:effectLst/>
                <a:uFillTx/>
                <a:latin typeface="Calibri"/>
                <a:ea typeface="Calibri"/>
              </a:rPr>
              <a:t>STÉRÉOTYPE</a:t>
            </a:r>
            <a:r>
              <a:rPr b="0" lang="fr-FR" sz="2400" strike="noStrike" u="none">
                <a:solidFill>
                  <a:srgbClr val="000000"/>
                </a:solidFill>
                <a:effectLst/>
                <a:uFillTx/>
                <a:latin typeface="Calibri"/>
                <a:ea typeface="Microsoft YaHei"/>
              </a:rPr>
              <a:t> : (cliché) idée toute faite, acceptée et répétée attribuant les mêmes caractéristiques à tout un groupe.</a:t>
            </a:r>
            <a:endParaRPr b="0" lang="fr-FR" sz="2400" strike="noStrike" u="none">
              <a:solidFill>
                <a:srgbClr val="000000"/>
              </a:solidFill>
              <a:effectLst/>
              <a:uFillTx/>
              <a:latin typeface="Arial"/>
            </a:endParaRPr>
          </a:p>
          <a:p>
            <a:endParaRPr b="0" lang="fr-FR" sz="2400" strike="noStrike" u="none">
              <a:solidFill>
                <a:srgbClr val="000000"/>
              </a:solidFill>
              <a:effectLst/>
              <a:uFillTx/>
              <a:latin typeface="Arial"/>
            </a:endParaRPr>
          </a:p>
          <a:p>
            <a:r>
              <a:rPr b="1" lang="fr-FR" sz="2400" strike="noStrike" u="none">
                <a:solidFill>
                  <a:srgbClr val="c00000"/>
                </a:solidFill>
                <a:effectLst/>
                <a:uFillTx/>
                <a:latin typeface="Calibri"/>
                <a:ea typeface="Calibri"/>
              </a:rPr>
              <a:t>SEXISME</a:t>
            </a:r>
            <a:r>
              <a:rPr b="0" lang="fr-FR" sz="2400" strike="noStrike" u="none">
                <a:solidFill>
                  <a:srgbClr val="000000"/>
                </a:solidFill>
                <a:effectLst/>
                <a:uFillTx/>
                <a:latin typeface="Calibri"/>
                <a:ea typeface="Microsoft YaHei"/>
              </a:rPr>
              <a:t> : Attitude de discrimination fondée sur le sexe.</a:t>
            </a:r>
            <a:endParaRPr b="0" lang="fr-FR" sz="2400" strike="noStrike" u="none">
              <a:solidFill>
                <a:srgbClr val="000000"/>
              </a:solidFill>
              <a:effectLst/>
              <a:uFillTx/>
              <a:latin typeface="Arial"/>
            </a:endParaRPr>
          </a:p>
          <a:p>
            <a:endParaRPr b="0" lang="fr-FR" sz="2400" strike="noStrike" u="none">
              <a:solidFill>
                <a:srgbClr val="000000"/>
              </a:solidFill>
              <a:effectLst/>
              <a:uFillTx/>
              <a:latin typeface="Arial"/>
            </a:endParaRPr>
          </a:p>
          <a:p>
            <a:r>
              <a:rPr b="0" lang="fr-FR" sz="2400" strike="noStrike" u="none">
                <a:solidFill>
                  <a:srgbClr val="000000"/>
                </a:solidFill>
                <a:effectLst/>
                <a:uFillTx/>
                <a:latin typeface="Calibri"/>
                <a:ea typeface="Microsoft YaHei"/>
              </a:rPr>
              <a:t>La DDHC de 1789 proclame l’égalité de tous les citoyens et la Constitution de 1958 rappelle l’égalité entre femmes et hommes, mais malgré la loi, de nombreuses inégalités demeurent dans la vie politique, professionnelle et quotidienne. Les femmes sont moins nombreuses aux responsabilités politiques, leur salaire est inférieur à celui des hommes de près de 15 % et elles sont plus présentes dans la gestion du foyer (tâches ménagères, soins parentaux). </a:t>
            </a:r>
            <a:endParaRPr b="0" lang="fr-FR" sz="2400" strike="noStrike" u="none">
              <a:solidFill>
                <a:srgbClr val="000000"/>
              </a:solidFill>
              <a:effectLst/>
              <a:uFillTx/>
              <a:latin typeface="Arial"/>
            </a:endParaRPr>
          </a:p>
          <a:p>
            <a:r>
              <a:rPr b="0" lang="fr-FR" sz="2400" strike="noStrike" u="none">
                <a:solidFill>
                  <a:srgbClr val="000000"/>
                </a:solidFill>
                <a:effectLst/>
                <a:uFillTx/>
                <a:latin typeface="Calibri"/>
                <a:ea typeface="Microsoft YaHei"/>
              </a:rPr>
              <a:t>Les femmes peuvent être la cible d’actes ou de propos sexistes.</a:t>
            </a:r>
            <a:endParaRPr b="0" lang="fr-FR" sz="2400" strike="noStrike" u="none">
              <a:solidFill>
                <a:srgbClr val="000000"/>
              </a:solidFill>
              <a:effectLst/>
              <a:uFillTx/>
              <a:latin typeface="Arial"/>
            </a:endParaRPr>
          </a:p>
          <a:p>
            <a:r>
              <a:rPr b="0" lang="fr-FR" sz="2400" strike="noStrike" u="none">
                <a:solidFill>
                  <a:srgbClr val="000000"/>
                </a:solidFill>
                <a:effectLst/>
                <a:uFillTx/>
                <a:latin typeface="Calibri"/>
                <a:ea typeface="Microsoft YaHei"/>
              </a:rPr>
              <a:t>L’orientation des filles et des garçons est marquée par des </a:t>
            </a:r>
            <a:r>
              <a:rPr b="0" lang="fr-FR" sz="2400" strike="noStrike" u="sng">
                <a:solidFill>
                  <a:srgbClr val="000000"/>
                </a:solidFill>
                <a:effectLst/>
                <a:uFillTx/>
                <a:latin typeface="Calibri"/>
                <a:ea typeface="Microsoft YaHei"/>
              </a:rPr>
              <a:t>stéréotypes</a:t>
            </a:r>
            <a:r>
              <a:rPr b="0" lang="fr-FR" sz="2400" strike="noStrike" u="none">
                <a:solidFill>
                  <a:srgbClr val="000000"/>
                </a:solidFill>
                <a:effectLst/>
                <a:uFillTx/>
                <a:latin typeface="Calibri"/>
                <a:ea typeface="Microsoft YaHei"/>
              </a:rPr>
              <a:t>. </a:t>
            </a:r>
            <a:endParaRPr b="0" lang="fr-FR"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 name=""/>
          <p:cNvSpPr txBox="1"/>
          <p:nvPr/>
        </p:nvSpPr>
        <p:spPr>
          <a:xfrm>
            <a:off x="34200" y="0"/>
            <a:ext cx="10117800" cy="4178520"/>
          </a:xfrm>
          <a:prstGeom prst="rect">
            <a:avLst/>
          </a:prstGeom>
          <a:noFill/>
          <a:ln w="0">
            <a:noFill/>
          </a:ln>
        </p:spPr>
        <p:txBody>
          <a:bodyPr lIns="90000" rIns="90000" tIns="45000" bIns="45000" anchor="t">
            <a:spAutoFit/>
          </a:bodyPr>
          <a:p>
            <a:r>
              <a:rPr b="1" lang="fr-FR" sz="4000" strike="noStrike" u="none">
                <a:solidFill>
                  <a:srgbClr val="000000"/>
                </a:solidFill>
                <a:effectLst/>
                <a:uFillTx/>
                <a:latin typeface="Calibri"/>
                <a:ea typeface="Microsoft YaHei"/>
              </a:rPr>
              <a:t>III- </a:t>
            </a:r>
            <a:r>
              <a:rPr b="1" lang="fr-FR" sz="4000" strike="noStrike" u="sng">
                <a:solidFill>
                  <a:srgbClr val="000000"/>
                </a:solidFill>
                <a:effectLst/>
                <a:uFillTx/>
                <a:latin typeface="Calibri"/>
                <a:ea typeface="Microsoft YaHei"/>
              </a:rPr>
              <a:t>Comment agir ? L’exemple de l’égalité fille-garçon à l’école</a:t>
            </a:r>
            <a:endParaRPr b="0" lang="fr-FR" sz="4000" strike="noStrike" u="none">
              <a:solidFill>
                <a:srgbClr val="000000"/>
              </a:solidFill>
              <a:effectLst/>
              <a:uFillTx/>
              <a:latin typeface="Arial"/>
            </a:endParaRPr>
          </a:p>
          <a:p>
            <a:pPr algn="just"/>
            <a:r>
              <a:rPr b="1" lang="fr-FR" sz="2400" strike="noStrike" u="none">
                <a:solidFill>
                  <a:srgbClr val="000000"/>
                </a:solidFill>
                <a:effectLst/>
                <a:uFillTx/>
                <a:latin typeface="Calibri"/>
                <a:ea typeface="Microsoft YaHei"/>
              </a:rPr>
              <a:t> </a:t>
            </a:r>
            <a:endParaRPr b="0" lang="fr-FR" sz="2400" strike="noStrike" u="none">
              <a:solidFill>
                <a:srgbClr val="000000"/>
              </a:solidFill>
              <a:effectLst/>
              <a:uFillTx/>
              <a:latin typeface="Arial"/>
            </a:endParaRPr>
          </a:p>
          <a:p>
            <a:pPr algn="just"/>
            <a:endParaRPr b="0" lang="fr-FR" sz="2400" strike="noStrike" u="none">
              <a:solidFill>
                <a:srgbClr val="000000"/>
              </a:solidFill>
              <a:effectLst/>
              <a:uFillTx/>
              <a:latin typeface="Arial"/>
            </a:endParaRPr>
          </a:p>
          <a:p>
            <a:pPr algn="just"/>
            <a:endParaRPr b="0" lang="fr-FR" sz="3600" strike="noStrike" u="none">
              <a:solidFill>
                <a:srgbClr val="000000"/>
              </a:solidFill>
              <a:effectLst/>
              <a:uFillTx/>
              <a:latin typeface="Arial"/>
            </a:endParaRPr>
          </a:p>
          <a:p>
            <a:endParaRPr b="0" lang="fr-FR" sz="4000" strike="noStrike" u="none">
              <a:solidFill>
                <a:srgbClr val="000000"/>
              </a:solidFill>
              <a:effectLst/>
              <a:uFillTx/>
              <a:latin typeface="Arial"/>
            </a:endParaRPr>
          </a:p>
        </p:txBody>
      </p:sp>
      <p:sp>
        <p:nvSpPr>
          <p:cNvPr id="32" name=""/>
          <p:cNvSpPr/>
          <p:nvPr/>
        </p:nvSpPr>
        <p:spPr>
          <a:xfrm>
            <a:off x="72000" y="2678400"/>
            <a:ext cx="9864000" cy="1497600"/>
          </a:xfrm>
          <a:prstGeom prst="rect">
            <a:avLst/>
          </a:prstGeom>
          <a:solidFill>
            <a:srgbClr val="dddddd"/>
          </a:solidFill>
          <a:ln w="0">
            <a:solidFill>
              <a:srgbClr val="808080"/>
            </a:solidFill>
          </a:ln>
        </p:spPr>
        <p:txBody>
          <a:bodyPr lIns="90000" rIns="90000" tIns="45000" bIns="45000" anchor="ctr">
            <a:noAutofit/>
          </a:bodyPr>
          <a:p>
            <a:r>
              <a:rPr b="1" lang="fr-FR" sz="1600" strike="noStrike" u="none">
                <a:solidFill>
                  <a:srgbClr val="000000"/>
                </a:solidFill>
                <a:effectLst/>
                <a:uFillTx/>
                <a:latin typeface="Calibri"/>
              </a:rPr>
              <a:t>Compétences travaillées : </a:t>
            </a:r>
            <a:endParaRPr b="0" lang="fr-FR" sz="1600" strike="noStrike" u="none">
              <a:solidFill>
                <a:srgbClr val="000000"/>
              </a:solidFill>
              <a:effectLst/>
              <a:uFillTx/>
              <a:latin typeface="Arial"/>
            </a:endParaRPr>
          </a:p>
          <a:p>
            <a:r>
              <a:rPr b="0" lang="fr-FR" sz="1600" strike="noStrike" u="none">
                <a:solidFill>
                  <a:srgbClr val="000000"/>
                </a:solidFill>
                <a:effectLst/>
                <a:uFillTx/>
                <a:latin typeface="Calibri"/>
              </a:rPr>
              <a:t>- Attitudes : Respect d’autrui et acceptation des différences.</a:t>
            </a:r>
            <a:endParaRPr b="0" lang="fr-FR" sz="1600" strike="noStrike" u="none">
              <a:solidFill>
                <a:srgbClr val="000000"/>
              </a:solidFill>
              <a:effectLst/>
              <a:uFillTx/>
              <a:latin typeface="Arial"/>
            </a:endParaRPr>
          </a:p>
          <a:p>
            <a:r>
              <a:rPr b="0" lang="fr-FR" sz="1600" strike="noStrike" u="none">
                <a:solidFill>
                  <a:srgbClr val="000000"/>
                </a:solidFill>
                <a:effectLst/>
                <a:uFillTx/>
                <a:latin typeface="Calibri"/>
              </a:rPr>
              <a:t>- Aptitudes : Implication dans un projet collectif et coopération </a:t>
            </a:r>
            <a:endParaRPr b="0" lang="fr-FR"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 name=""/>
          <p:cNvSpPr txBox="1"/>
          <p:nvPr/>
        </p:nvSpPr>
        <p:spPr>
          <a:xfrm>
            <a:off x="0" y="0"/>
            <a:ext cx="10080000" cy="5659920"/>
          </a:xfrm>
          <a:prstGeom prst="rect">
            <a:avLst/>
          </a:prstGeom>
          <a:noFill/>
          <a:ln w="0">
            <a:noFill/>
          </a:ln>
        </p:spPr>
        <p:txBody>
          <a:bodyPr lIns="90000" rIns="90000" tIns="45000" bIns="45000" anchor="t">
            <a:spAutoFit/>
          </a:bodyPr>
          <a:p>
            <a:pPr algn="just">
              <a:tabLst>
                <a:tab algn="l" pos="667440"/>
              </a:tabLst>
            </a:pPr>
            <a:r>
              <a:rPr b="1" lang="fr-FR" sz="4000" strike="noStrike" u="dbl">
                <a:solidFill>
                  <a:srgbClr val="000000"/>
                </a:solidFill>
                <a:effectLst/>
                <a:uFillTx/>
                <a:latin typeface="Calibri"/>
                <a:ea typeface="Microsoft YaHei"/>
              </a:rPr>
              <a:t>Activité 5 :</a:t>
            </a:r>
            <a:r>
              <a:rPr b="1" lang="fr-FR" sz="4000" strike="noStrike" u="none">
                <a:solidFill>
                  <a:srgbClr val="000000"/>
                </a:solidFill>
                <a:effectLst/>
                <a:uFillTx/>
                <a:latin typeface="Calibri"/>
                <a:ea typeface="Microsoft YaHei"/>
              </a:rPr>
              <a:t> Analyses des inégalités entre filles et garçons à l’école.</a:t>
            </a:r>
            <a:endParaRPr b="0" lang="fr-FR" sz="4000" strike="noStrike" u="none">
              <a:solidFill>
                <a:srgbClr val="000000"/>
              </a:solidFill>
              <a:effectLst/>
              <a:uFillTx/>
              <a:latin typeface="Arial"/>
            </a:endParaRPr>
          </a:p>
          <a:p>
            <a:r>
              <a:rPr b="0" lang="fr-FR" sz="4000" strike="noStrike" u="none">
                <a:solidFill>
                  <a:srgbClr val="000000"/>
                </a:solidFill>
                <a:effectLst/>
                <a:uFillTx/>
                <a:latin typeface="Calibri"/>
                <a:ea typeface="Microsoft YaHei"/>
              </a:rPr>
              <a:t>Exemples :</a:t>
            </a:r>
            <a:endParaRPr b="0" lang="fr-FR" sz="4000" strike="noStrike" u="none">
              <a:solidFill>
                <a:srgbClr val="000000"/>
              </a:solidFill>
              <a:effectLst/>
              <a:uFillTx/>
              <a:latin typeface="Arial"/>
            </a:endParaRPr>
          </a:p>
          <a:p>
            <a:r>
              <a:rPr b="0" lang="fr-FR" sz="4000" strike="noStrike" u="none">
                <a:solidFill>
                  <a:srgbClr val="000000"/>
                </a:solidFill>
                <a:effectLst/>
                <a:uFillTx/>
                <a:latin typeface="Calibri"/>
                <a:ea typeface="Microsoft YaHei"/>
              </a:rPr>
              <a:t>- les filles prennent moins souvent la parole en classe.</a:t>
            </a:r>
            <a:endParaRPr b="0" lang="fr-FR" sz="4000" strike="noStrike" u="none">
              <a:solidFill>
                <a:srgbClr val="000000"/>
              </a:solidFill>
              <a:effectLst/>
              <a:uFillTx/>
              <a:latin typeface="Arial"/>
            </a:endParaRPr>
          </a:p>
          <a:p>
            <a:r>
              <a:rPr b="0" lang="fr-FR" sz="4000" strike="noStrike" u="none">
                <a:solidFill>
                  <a:srgbClr val="000000"/>
                </a:solidFill>
                <a:effectLst/>
                <a:uFillTx/>
                <a:latin typeface="Calibri"/>
                <a:ea typeface="Microsoft YaHei"/>
              </a:rPr>
              <a:t>- les filles occupent moins d’espace dans la cour.</a:t>
            </a:r>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r>
              <a:rPr b="1" lang="fr-FR" sz="4000" strike="noStrike" u="none">
                <a:solidFill>
                  <a:srgbClr val="000000"/>
                </a:solidFill>
                <a:effectLst/>
                <a:uFillTx/>
                <a:latin typeface="Calibri"/>
                <a:ea typeface="Microsoft YaHei"/>
              </a:rPr>
              <a:t>Puis réalisation d’une affiche de sensibilisation contre les inégalités filles garçons à l’école.</a:t>
            </a:r>
            <a:endParaRPr b="0" lang="fr-FR"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
          <p:cNvSpPr/>
          <p:nvPr/>
        </p:nvSpPr>
        <p:spPr>
          <a:xfrm>
            <a:off x="3024000" y="144000"/>
            <a:ext cx="3888000" cy="504000"/>
          </a:xfrm>
          <a:prstGeom prst="rect">
            <a:avLst/>
          </a:prstGeom>
          <a:solidFill>
            <a:srgbClr val="cfe7f5"/>
          </a:solidFill>
          <a:ln w="0">
            <a:solidFill>
              <a:srgbClr val="808080"/>
            </a:solidFill>
          </a:ln>
        </p:spPr>
        <p:txBody>
          <a:bodyPr lIns="90000" rIns="90000" tIns="45000" bIns="45000" anchor="ctr">
            <a:noAutofit/>
          </a:bodyPr>
          <a:p>
            <a:pPr algn="ctr"/>
            <a:r>
              <a:rPr b="0" lang="fr-FR" sz="1800" strike="noStrike" u="none">
                <a:solidFill>
                  <a:srgbClr val="000000"/>
                </a:solidFill>
                <a:effectLst/>
                <a:uFillTx/>
                <a:latin typeface="Arial"/>
              </a:rPr>
              <a:t>Exemples de réalisations d'élèves :</a:t>
            </a:r>
            <a:endParaRPr b="0" lang="fr-FR" sz="1800" strike="noStrike" u="none">
              <a:solidFill>
                <a:srgbClr val="000000"/>
              </a:solidFill>
              <a:effectLst/>
              <a:uFillTx/>
              <a:latin typeface="Arial"/>
            </a:endParaRPr>
          </a:p>
        </p:txBody>
      </p:sp>
      <p:pic>
        <p:nvPicPr>
          <p:cNvPr id="35" name="" descr=""/>
          <p:cNvPicPr/>
          <p:nvPr/>
        </p:nvPicPr>
        <p:blipFill>
          <a:blip r:embed="rId1"/>
          <a:stretch/>
        </p:blipFill>
        <p:spPr>
          <a:xfrm>
            <a:off x="288000" y="1051560"/>
            <a:ext cx="4352400" cy="6076440"/>
          </a:xfrm>
          <a:prstGeom prst="rect">
            <a:avLst/>
          </a:prstGeom>
          <a:noFill/>
          <a:ln w="0">
            <a:noFill/>
          </a:ln>
        </p:spPr>
      </p:pic>
      <p:pic>
        <p:nvPicPr>
          <p:cNvPr id="36" name="" descr=""/>
          <p:cNvPicPr/>
          <p:nvPr/>
        </p:nvPicPr>
        <p:blipFill>
          <a:blip r:embed="rId2"/>
          <a:stretch/>
        </p:blipFill>
        <p:spPr>
          <a:xfrm>
            <a:off x="5328000" y="975240"/>
            <a:ext cx="4505040" cy="6152760"/>
          </a:xfrm>
          <a:prstGeom prst="rect">
            <a:avLst/>
          </a:prstGeom>
          <a:noFill/>
          <a:ln w="0">
            <a:noFill/>
          </a:ln>
        </p:spPr>
      </p:pic>
      <p:sp>
        <p:nvSpPr>
          <p:cNvPr id="37" name=""/>
          <p:cNvSpPr txBox="1"/>
          <p:nvPr/>
        </p:nvSpPr>
        <p:spPr>
          <a:xfrm>
            <a:off x="3960000" y="7200000"/>
            <a:ext cx="6120000" cy="603000"/>
          </a:xfrm>
          <a:prstGeom prst="rect">
            <a:avLst/>
          </a:prstGeom>
          <a:noFill/>
          <a:ln w="0">
            <a:noFill/>
          </a:ln>
        </p:spPr>
        <p:txBody>
          <a:bodyPr lIns="90000" rIns="90000" tIns="45000" bIns="45000" anchor="t">
            <a:spAutoFit/>
          </a:bodyPr>
          <a:p>
            <a:r>
              <a:rPr b="0" lang="fr-FR" sz="1800" strike="noStrike" u="none">
                <a:solidFill>
                  <a:srgbClr val="000000"/>
                </a:solidFill>
                <a:effectLst/>
                <a:uFillTx/>
                <a:latin typeface="Arial"/>
              </a:rPr>
              <a:t>Martin-Mottez Louise, collège Camille Claudel, Latresne</a:t>
            </a:r>
            <a:endParaRPr b="0" lang="fr-FR"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 descr=""/>
          <p:cNvPicPr/>
          <p:nvPr/>
        </p:nvPicPr>
        <p:blipFill>
          <a:blip r:embed="rId1"/>
          <a:stretch/>
        </p:blipFill>
        <p:spPr>
          <a:xfrm>
            <a:off x="216000" y="72000"/>
            <a:ext cx="9662400" cy="6787800"/>
          </a:xfrm>
          <a:prstGeom prst="rect">
            <a:avLst/>
          </a:prstGeom>
          <a:noFill/>
          <a:ln w="0">
            <a:noFill/>
          </a:ln>
        </p:spPr>
      </p:pic>
      <p:sp>
        <p:nvSpPr>
          <p:cNvPr id="39" name=""/>
          <p:cNvSpPr txBox="1"/>
          <p:nvPr/>
        </p:nvSpPr>
        <p:spPr>
          <a:xfrm>
            <a:off x="4104000" y="6924960"/>
            <a:ext cx="5833080" cy="602280"/>
          </a:xfrm>
          <a:prstGeom prst="rect">
            <a:avLst/>
          </a:prstGeom>
          <a:noFill/>
          <a:ln w="0">
            <a:noFill/>
          </a:ln>
        </p:spPr>
        <p:txBody>
          <a:bodyPr lIns="90000" rIns="90000" tIns="45000" bIns="45000" anchor="t">
            <a:spAutoFit/>
          </a:bodyPr>
          <a:p>
            <a:r>
              <a:rPr b="0" lang="fr-FR" sz="1800" strike="noStrike" u="none">
                <a:solidFill>
                  <a:srgbClr val="000000"/>
                </a:solidFill>
                <a:effectLst/>
                <a:uFillTx/>
                <a:latin typeface="Arial"/>
              </a:rPr>
              <a:t>Martin-Mottez Louise, collège Camille Claudel, Latresne</a:t>
            </a:r>
            <a:endParaRPr b="0" lang="fr-FR"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 name="" descr=""/>
          <p:cNvPicPr/>
          <p:nvPr/>
        </p:nvPicPr>
        <p:blipFill>
          <a:blip r:embed="rId1"/>
          <a:stretch/>
        </p:blipFill>
        <p:spPr>
          <a:xfrm>
            <a:off x="576000" y="648000"/>
            <a:ext cx="8791200" cy="6143400"/>
          </a:xfrm>
          <a:prstGeom prst="rect">
            <a:avLst/>
          </a:prstGeom>
          <a:noFill/>
          <a:ln w="0">
            <a:noFill/>
          </a:ln>
        </p:spPr>
      </p:pic>
      <p:sp>
        <p:nvSpPr>
          <p:cNvPr id="41" name=""/>
          <p:cNvSpPr txBox="1"/>
          <p:nvPr/>
        </p:nvSpPr>
        <p:spPr>
          <a:xfrm>
            <a:off x="4030920" y="6997320"/>
            <a:ext cx="5833080" cy="602280"/>
          </a:xfrm>
          <a:prstGeom prst="rect">
            <a:avLst/>
          </a:prstGeom>
          <a:noFill/>
          <a:ln w="0">
            <a:noFill/>
          </a:ln>
        </p:spPr>
        <p:txBody>
          <a:bodyPr lIns="90000" rIns="90000" tIns="45000" bIns="45000" anchor="t">
            <a:spAutoFit/>
          </a:bodyPr>
          <a:p>
            <a:r>
              <a:rPr b="0" lang="fr-FR" sz="1800" strike="noStrike" u="none">
                <a:solidFill>
                  <a:srgbClr val="000000"/>
                </a:solidFill>
                <a:effectLst/>
                <a:uFillTx/>
                <a:latin typeface="Arial"/>
              </a:rPr>
              <a:t>Martin-Mottez Louise, collège Camille Claudel, Latresne</a:t>
            </a:r>
            <a:endParaRPr b="0" lang="fr-FR"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
          <p:cNvSpPr txBox="1"/>
          <p:nvPr/>
        </p:nvSpPr>
        <p:spPr>
          <a:xfrm>
            <a:off x="34200" y="0"/>
            <a:ext cx="10117800" cy="6705360"/>
          </a:xfrm>
          <a:prstGeom prst="rect">
            <a:avLst/>
          </a:prstGeom>
          <a:noFill/>
          <a:ln w="0">
            <a:noFill/>
          </a:ln>
        </p:spPr>
        <p:txBody>
          <a:bodyPr lIns="90000" rIns="90000" tIns="45000" bIns="45000" anchor="t">
            <a:spAutoFit/>
          </a:bodyPr>
          <a:p>
            <a:pPr algn="just"/>
            <a:r>
              <a:rPr b="0" lang="fr-FR" sz="4000" strike="noStrike" u="sng">
                <a:solidFill>
                  <a:srgbClr val="000000"/>
                </a:solidFill>
                <a:effectLst/>
                <a:uFillTx/>
                <a:latin typeface="Calibri"/>
                <a:ea typeface="Microsoft YaHei"/>
              </a:rPr>
              <a:t>Cours à noter :</a:t>
            </a:r>
            <a:endParaRPr b="0" lang="fr-FR" sz="4000" strike="noStrike" u="none">
              <a:solidFill>
                <a:srgbClr val="000000"/>
              </a:solidFill>
              <a:effectLst/>
              <a:uFillTx/>
              <a:latin typeface="Arial"/>
            </a:endParaRPr>
          </a:p>
          <a:p>
            <a:pPr algn="just"/>
            <a:endParaRPr b="0" lang="fr-FR" sz="3200" strike="noStrike" u="none">
              <a:solidFill>
                <a:srgbClr val="000000"/>
              </a:solidFill>
              <a:effectLst/>
              <a:uFillTx/>
              <a:latin typeface="Arial"/>
            </a:endParaRPr>
          </a:p>
          <a:p>
            <a:r>
              <a:rPr b="0" lang="fr-FR" sz="3200" strike="noStrike" u="none">
                <a:solidFill>
                  <a:srgbClr val="000000"/>
                </a:solidFill>
                <a:effectLst/>
                <a:uFillTx/>
                <a:latin typeface="Calibri"/>
                <a:ea typeface="Microsoft YaHei"/>
              </a:rPr>
              <a:t>L’État a créé un ministère de l’égalité entre les femmes et les hommes chargé de faire voter des lois égalitaires. Le Défenseur des droits protège depuis 2011 l’accès de tous à leurs droits. Le but de l’ONU dans l’ODD5 est de parvenir à l’égalité et à l’autonomisation des filles et des femmes dans le monde.</a:t>
            </a:r>
            <a:endParaRPr b="0" lang="fr-FR" sz="3200" strike="noStrike" u="none">
              <a:solidFill>
                <a:srgbClr val="000000"/>
              </a:solidFill>
              <a:effectLst/>
              <a:uFillTx/>
              <a:latin typeface="Arial"/>
            </a:endParaRPr>
          </a:p>
          <a:p>
            <a:r>
              <a:rPr b="0" lang="fr-FR" sz="3200" strike="noStrike" u="none">
                <a:solidFill>
                  <a:srgbClr val="000000"/>
                </a:solidFill>
                <a:effectLst/>
                <a:uFillTx/>
                <a:latin typeface="Calibri"/>
                <a:ea typeface="Microsoft YaHei"/>
              </a:rPr>
              <a:t>À l’école, des actions peuvent être menées pour lutter contre les inégalités entre les filles et les garçons et faire baisser les barrières liées aux choix d’orientation. Des associations comme « Elles bougent » ou « Femmes en sciences » mènent des actions pour lutter contre une orientation moins genrée.</a:t>
            </a:r>
            <a:endParaRPr b="0" lang="fr-FR" sz="3200" strike="noStrike" u="none">
              <a:solidFill>
                <a:srgbClr val="000000"/>
              </a:solidFill>
              <a:effectLst/>
              <a:uFillTx/>
              <a:latin typeface="Arial"/>
            </a:endParaRPr>
          </a:p>
          <a:p>
            <a:r>
              <a:rPr b="0" lang="fr-FR" sz="3200" strike="noStrike" u="none">
                <a:solidFill>
                  <a:srgbClr val="000000"/>
                </a:solidFill>
                <a:effectLst/>
                <a:uFillTx/>
                <a:latin typeface="Calibri"/>
                <a:ea typeface="Microsoft YaHei"/>
              </a:rPr>
              <a:t>La journée internationale des droits de la femme, le 8 mars, est l’occasion de mettre en avant les luttes pour l’égalité.  </a:t>
            </a:r>
            <a:endParaRPr b="0" lang="fr-FR"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 name=""/>
          <p:cNvSpPr txBox="1"/>
          <p:nvPr/>
        </p:nvSpPr>
        <p:spPr>
          <a:xfrm>
            <a:off x="0" y="0"/>
            <a:ext cx="10080000" cy="4422240"/>
          </a:xfrm>
          <a:prstGeom prst="rect">
            <a:avLst/>
          </a:prstGeom>
          <a:noFill/>
          <a:ln w="0">
            <a:noFill/>
          </a:ln>
        </p:spPr>
        <p:txBody>
          <a:bodyPr lIns="90000" rIns="90000" tIns="45000" bIns="45000" anchor="t">
            <a:spAutoFit/>
          </a:bodyPr>
          <a:p>
            <a:pPr algn="just">
              <a:tabLst>
                <a:tab algn="l" pos="667440"/>
              </a:tabLst>
            </a:pPr>
            <a:r>
              <a:rPr b="1" lang="fr-FR" sz="4000" strike="noStrike" u="dbl">
                <a:solidFill>
                  <a:srgbClr val="000000"/>
                </a:solidFill>
                <a:effectLst/>
                <a:uFillTx/>
                <a:latin typeface="Calibri"/>
                <a:ea typeface="Microsoft YaHei"/>
              </a:rPr>
              <a:t>Activité 1 :</a:t>
            </a:r>
            <a:r>
              <a:rPr b="1" lang="fr-FR" sz="4000" strike="noStrike" u="none">
                <a:solidFill>
                  <a:srgbClr val="000000"/>
                </a:solidFill>
                <a:effectLst/>
                <a:uFillTx/>
                <a:latin typeface="Calibri"/>
                <a:ea typeface="Microsoft YaHei"/>
              </a:rPr>
              <a:t> Lecture de l’article premier de la Constitution de 1958  :</a:t>
            </a:r>
            <a:endParaRPr b="0" lang="fr-FR" sz="4000" strike="noStrike" u="none">
              <a:solidFill>
                <a:srgbClr val="000000"/>
              </a:solidFill>
              <a:effectLst/>
              <a:uFillTx/>
              <a:latin typeface="Arial"/>
            </a:endParaRPr>
          </a:p>
          <a:p>
            <a:pPr algn="just">
              <a:tabLst>
                <a:tab algn="l" pos="667440"/>
              </a:tabLst>
            </a:pPr>
            <a:endParaRPr b="0" lang="fr-FR" sz="4000" strike="noStrike" u="none">
              <a:solidFill>
                <a:srgbClr val="000000"/>
              </a:solidFill>
              <a:effectLst/>
              <a:uFillTx/>
              <a:latin typeface="Arial"/>
            </a:endParaRPr>
          </a:p>
          <a:p>
            <a:pPr algn="just">
              <a:tabLst>
                <a:tab algn="l" pos="667440"/>
              </a:tabLst>
            </a:pPr>
            <a:r>
              <a:rPr b="0" lang="fr-FR" sz="4000" strike="noStrike" u="none">
                <a:solidFill>
                  <a:srgbClr val="000000"/>
                </a:solidFill>
                <a:effectLst/>
                <a:uFillTx/>
                <a:latin typeface="Calibri"/>
                <a:ea typeface="Microsoft YaHei"/>
              </a:rPr>
              <a:t>« La loi favorise l’égal accès des femmes et des hommes aux mandats électoraux et fonctions électives, ainsi qu’aux responsabilités professionnelles et sociales ».</a:t>
            </a:r>
            <a:endParaRPr b="0" lang="fr-FR"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 name=""/>
          <p:cNvSpPr txBox="1"/>
          <p:nvPr/>
        </p:nvSpPr>
        <p:spPr>
          <a:xfrm>
            <a:off x="0" y="0"/>
            <a:ext cx="10080000" cy="6897600"/>
          </a:xfrm>
          <a:prstGeom prst="rect">
            <a:avLst/>
          </a:prstGeom>
          <a:noFill/>
          <a:ln w="0">
            <a:noFill/>
          </a:ln>
        </p:spPr>
        <p:txBody>
          <a:bodyPr lIns="90000" rIns="90000" tIns="45000" bIns="45000" anchor="t">
            <a:spAutoFit/>
          </a:bodyPr>
          <a:p>
            <a:pPr algn="just">
              <a:tabLst>
                <a:tab algn="l" pos="667440"/>
              </a:tabLst>
            </a:pPr>
            <a:r>
              <a:rPr b="1" lang="fr-FR" sz="4000" strike="noStrike" u="sng">
                <a:solidFill>
                  <a:srgbClr val="000000"/>
                </a:solidFill>
                <a:effectLst/>
                <a:uFillTx/>
                <a:latin typeface="Calibri"/>
                <a:ea typeface="Microsoft YaHei"/>
              </a:rPr>
              <a:t>Questionnement sur le document : </a:t>
            </a:r>
            <a:endParaRPr b="0" lang="fr-FR" sz="4000" strike="noStrike" u="none">
              <a:solidFill>
                <a:srgbClr val="000000"/>
              </a:solidFill>
              <a:effectLst/>
              <a:uFillTx/>
              <a:latin typeface="Arial"/>
            </a:endParaRPr>
          </a:p>
          <a:p>
            <a:pPr algn="just">
              <a:tabLst>
                <a:tab algn="l" pos="667440"/>
              </a:tabLst>
            </a:pPr>
            <a:r>
              <a:rPr b="0" lang="fr-FR" sz="4000" strike="noStrike" u="none">
                <a:solidFill>
                  <a:srgbClr val="000000"/>
                </a:solidFill>
                <a:effectLst/>
                <a:uFillTx/>
                <a:latin typeface="Calibri"/>
                <a:ea typeface="Microsoft YaHei"/>
              </a:rPr>
              <a:t>Présentation du document :</a:t>
            </a:r>
            <a:endParaRPr b="0" lang="fr-FR" sz="4000" strike="noStrike" u="none">
              <a:solidFill>
                <a:srgbClr val="000000"/>
              </a:solidFill>
              <a:effectLst/>
              <a:uFillTx/>
              <a:latin typeface="Arial"/>
            </a:endParaRPr>
          </a:p>
          <a:p>
            <a:pPr algn="just">
              <a:tabLst>
                <a:tab algn="l" pos="667440"/>
              </a:tabLst>
            </a:pPr>
            <a:r>
              <a:rPr b="0" lang="fr-FR" sz="4000" strike="noStrike" u="none">
                <a:solidFill>
                  <a:srgbClr val="000000"/>
                </a:solidFill>
                <a:effectLst/>
                <a:uFillTx/>
                <a:latin typeface="Calibri"/>
                <a:ea typeface="Microsoft YaHei"/>
              </a:rPr>
              <a:t>Que garantit ce texte ? </a:t>
            </a:r>
            <a:endParaRPr b="0" lang="fr-FR" sz="4000" strike="noStrike" u="none">
              <a:solidFill>
                <a:srgbClr val="000000"/>
              </a:solidFill>
              <a:effectLst/>
              <a:uFillTx/>
              <a:latin typeface="Arial"/>
            </a:endParaRPr>
          </a:p>
          <a:p>
            <a:pPr algn="just">
              <a:tabLst>
                <a:tab algn="l" pos="667440"/>
              </a:tabLst>
            </a:pPr>
            <a:r>
              <a:rPr b="0" lang="fr-FR" sz="4000" strike="noStrike" u="none">
                <a:solidFill>
                  <a:srgbClr val="000000"/>
                </a:solidFill>
                <a:effectLst/>
                <a:uFillTx/>
                <a:latin typeface="Calibri"/>
                <a:ea typeface="Microsoft YaHei"/>
              </a:rPr>
              <a:t>Quel élément du texte peut nous faire dire que l’égalité femmes-hommes apparaît comme une priorité pour l’État ?</a:t>
            </a:r>
            <a:r>
              <a:rPr b="0" i="1" lang="fr-FR" sz="4000" strike="noStrike" u="none">
                <a:solidFill>
                  <a:srgbClr val="000000"/>
                </a:solidFill>
                <a:effectLst/>
                <a:uFillTx/>
                <a:latin typeface="Calibri"/>
                <a:ea typeface="Microsoft YaHei"/>
              </a:rPr>
              <a:t> </a:t>
            </a:r>
            <a:endParaRPr b="0" lang="fr-FR" sz="4000" strike="noStrike" u="none">
              <a:solidFill>
                <a:srgbClr val="000000"/>
              </a:solidFill>
              <a:effectLst/>
              <a:uFillTx/>
              <a:latin typeface="Arial"/>
            </a:endParaRPr>
          </a:p>
          <a:p>
            <a:pPr algn="just">
              <a:tabLst>
                <a:tab algn="l" pos="667440"/>
              </a:tabLst>
            </a:pPr>
            <a:r>
              <a:rPr b="0" lang="fr-FR" sz="4000" strike="noStrike" u="none">
                <a:solidFill>
                  <a:srgbClr val="000000"/>
                </a:solidFill>
                <a:effectLst/>
                <a:uFillTx/>
                <a:latin typeface="Calibri"/>
                <a:ea typeface="Microsoft YaHei"/>
              </a:rPr>
              <a:t>Dans quels domaines notre Constitution garantit-elle l’égalité entre les femmes et les hommes ? </a:t>
            </a:r>
            <a:endParaRPr b="0" lang="fr-FR" sz="4000" strike="noStrike" u="none">
              <a:solidFill>
                <a:srgbClr val="000000"/>
              </a:solidFill>
              <a:effectLst/>
              <a:uFillTx/>
              <a:latin typeface="Arial"/>
            </a:endParaRPr>
          </a:p>
          <a:p>
            <a:pPr algn="just">
              <a:tabLst>
                <a:tab algn="l" pos="667440"/>
              </a:tabLst>
            </a:pPr>
            <a:r>
              <a:rPr b="0" lang="fr-FR" sz="4000" strike="noStrike" u="none">
                <a:solidFill>
                  <a:srgbClr val="000000"/>
                </a:solidFill>
                <a:effectLst/>
                <a:uFillTx/>
                <a:latin typeface="Calibri"/>
                <a:ea typeface="Microsoft YaHei"/>
              </a:rPr>
              <a:t>Ces principes vous semblent-ils effectifs ? Pourquoi ? </a:t>
            </a:r>
            <a:endParaRPr b="0" lang="fr-FR"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
          <p:cNvSpPr txBox="1"/>
          <p:nvPr/>
        </p:nvSpPr>
        <p:spPr>
          <a:xfrm>
            <a:off x="0" y="0"/>
            <a:ext cx="10080000" cy="3803400"/>
          </a:xfrm>
          <a:prstGeom prst="rect">
            <a:avLst/>
          </a:prstGeom>
          <a:noFill/>
          <a:ln w="0">
            <a:noFill/>
          </a:ln>
        </p:spPr>
        <p:txBody>
          <a:bodyPr lIns="90000" rIns="90000" tIns="45000" bIns="45000" anchor="t">
            <a:spAutoFit/>
          </a:bodyPr>
          <a:p>
            <a:pPr algn="ctr">
              <a:tabLst>
                <a:tab algn="l" pos="667440"/>
              </a:tabLst>
            </a:pPr>
            <a:endParaRPr b="0" lang="fr-FR" sz="4000" strike="noStrike" u="none">
              <a:solidFill>
                <a:srgbClr val="000000"/>
              </a:solidFill>
              <a:effectLst/>
              <a:uFillTx/>
              <a:latin typeface="Arial"/>
            </a:endParaRPr>
          </a:p>
          <a:p>
            <a:pPr algn="ctr">
              <a:tabLst>
                <a:tab algn="l" pos="667440"/>
              </a:tabLst>
            </a:pPr>
            <a:endParaRPr b="0" lang="fr-FR" sz="4000" strike="noStrike" u="none">
              <a:solidFill>
                <a:srgbClr val="000000"/>
              </a:solidFill>
              <a:effectLst/>
              <a:uFillTx/>
              <a:latin typeface="Arial"/>
            </a:endParaRPr>
          </a:p>
          <a:p>
            <a:pPr algn="ctr">
              <a:tabLst>
                <a:tab algn="l" pos="667440"/>
              </a:tabLst>
            </a:pPr>
            <a:r>
              <a:rPr b="1" lang="fr-FR" sz="4000" strike="noStrike" u="dbl">
                <a:solidFill>
                  <a:srgbClr val="000000"/>
                </a:solidFill>
                <a:effectLst/>
                <a:uFillTx/>
                <a:latin typeface="Calibri"/>
                <a:ea typeface="Microsoft YaHei"/>
              </a:rPr>
              <a:t>Introduction :</a:t>
            </a:r>
            <a:r>
              <a:rPr b="1" lang="fr-FR" sz="4000" strike="noStrike" u="none">
                <a:solidFill>
                  <a:srgbClr val="000000"/>
                </a:solidFill>
                <a:effectLst/>
                <a:uFillTx/>
                <a:latin typeface="Calibri"/>
                <a:ea typeface="Microsoft YaHei"/>
              </a:rPr>
              <a:t> </a:t>
            </a:r>
            <a:endParaRPr b="0" lang="fr-FR" sz="4000" strike="noStrike" u="none">
              <a:solidFill>
                <a:srgbClr val="000000"/>
              </a:solidFill>
              <a:effectLst/>
              <a:uFillTx/>
              <a:latin typeface="Arial"/>
            </a:endParaRPr>
          </a:p>
          <a:p>
            <a:pPr algn="just">
              <a:tabLst>
                <a:tab algn="l" pos="667440"/>
              </a:tabLst>
            </a:pPr>
            <a:endParaRPr b="0" lang="fr-FR" sz="4000" strike="noStrike" u="none">
              <a:solidFill>
                <a:srgbClr val="000000"/>
              </a:solidFill>
              <a:effectLst/>
              <a:uFillTx/>
              <a:latin typeface="Arial"/>
            </a:endParaRPr>
          </a:p>
          <a:p>
            <a:pPr algn="ctr">
              <a:tabLst>
                <a:tab algn="l" pos="667440"/>
              </a:tabLst>
            </a:pPr>
            <a:r>
              <a:rPr b="1" lang="fr-FR" sz="4000" strike="noStrike" u="none">
                <a:solidFill>
                  <a:srgbClr val="000000"/>
                </a:solidFill>
                <a:effectLst/>
                <a:uFillTx/>
                <a:latin typeface="Calibri"/>
                <a:ea typeface="Microsoft YaHei"/>
              </a:rPr>
              <a:t>Dans quels domaines et par quels moyens agir en faveur de l’égalité femmes-hommes ? </a:t>
            </a:r>
            <a:endParaRPr b="0" lang="fr-FR"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 name=""/>
          <p:cNvSpPr txBox="1"/>
          <p:nvPr/>
        </p:nvSpPr>
        <p:spPr>
          <a:xfrm>
            <a:off x="0" y="0"/>
            <a:ext cx="10080000" cy="6838200"/>
          </a:xfrm>
          <a:prstGeom prst="rect">
            <a:avLst/>
          </a:prstGeom>
          <a:noFill/>
          <a:ln w="0">
            <a:noFill/>
          </a:ln>
        </p:spPr>
        <p:txBody>
          <a:bodyPr lIns="90000" rIns="90000" tIns="45000" bIns="45000" anchor="t">
            <a:spAutoFit/>
          </a:bodyPr>
          <a:p>
            <a:r>
              <a:rPr b="1" lang="fr-FR" sz="4000" strike="noStrike" u="none">
                <a:solidFill>
                  <a:srgbClr val="000000"/>
                </a:solidFill>
                <a:effectLst/>
                <a:uFillTx/>
                <a:latin typeface="Calibri"/>
                <a:ea typeface="Microsoft YaHei"/>
              </a:rPr>
              <a:t>I- </a:t>
            </a:r>
            <a:r>
              <a:rPr b="1" lang="fr-FR" sz="4000" strike="noStrike" u="sng">
                <a:solidFill>
                  <a:srgbClr val="000000"/>
                </a:solidFill>
                <a:effectLst/>
                <a:uFillTx/>
                <a:latin typeface="Calibri"/>
                <a:ea typeface="Microsoft YaHei"/>
              </a:rPr>
              <a:t>La conquête de l’égalité femme/ homme, une longue histoire</a:t>
            </a:r>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pPr algn="just">
              <a:tabLst>
                <a:tab algn="l" pos="667440"/>
              </a:tabLst>
            </a:pPr>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3600" strike="noStrike" u="none">
              <a:solidFill>
                <a:srgbClr val="000000"/>
              </a:solidFill>
              <a:effectLst/>
              <a:uFillTx/>
              <a:latin typeface="Arial"/>
            </a:endParaRPr>
          </a:p>
        </p:txBody>
      </p:sp>
      <p:sp>
        <p:nvSpPr>
          <p:cNvPr id="14" name=""/>
          <p:cNvSpPr/>
          <p:nvPr/>
        </p:nvSpPr>
        <p:spPr>
          <a:xfrm>
            <a:off x="72000" y="2678400"/>
            <a:ext cx="9864000" cy="1497600"/>
          </a:xfrm>
          <a:prstGeom prst="rect">
            <a:avLst/>
          </a:prstGeom>
          <a:solidFill>
            <a:srgbClr val="dddddd"/>
          </a:solidFill>
          <a:ln w="0">
            <a:solidFill>
              <a:srgbClr val="808080"/>
            </a:solidFill>
          </a:ln>
        </p:spPr>
        <p:txBody>
          <a:bodyPr lIns="90000" rIns="90000" tIns="45000" bIns="45000" anchor="ctr">
            <a:noAutofit/>
          </a:bodyPr>
          <a:p>
            <a:r>
              <a:rPr b="1" lang="fr-FR" sz="1600" strike="noStrike" u="none">
                <a:solidFill>
                  <a:srgbClr val="000000"/>
                </a:solidFill>
                <a:effectLst/>
                <a:uFillTx/>
                <a:latin typeface="Calibri"/>
              </a:rPr>
              <a:t>Compétences travaillées : </a:t>
            </a:r>
            <a:endParaRPr b="0" lang="fr-FR" sz="1600" strike="noStrike" u="none">
              <a:solidFill>
                <a:srgbClr val="000000"/>
              </a:solidFill>
              <a:effectLst/>
              <a:uFillTx/>
              <a:latin typeface="Arial"/>
            </a:endParaRPr>
          </a:p>
          <a:p>
            <a:r>
              <a:rPr b="0" lang="fr-FR" sz="1600" strike="noStrike" u="none">
                <a:solidFill>
                  <a:srgbClr val="000000"/>
                </a:solidFill>
                <a:effectLst/>
                <a:uFillTx/>
                <a:latin typeface="Calibri"/>
              </a:rPr>
              <a:t>- Attitudes : Esprit civique et sentiment d’appartenir à une collectivité.</a:t>
            </a:r>
            <a:endParaRPr b="0" lang="fr-FR" sz="1600" strike="noStrike" u="none">
              <a:solidFill>
                <a:srgbClr val="000000"/>
              </a:solidFill>
              <a:effectLst/>
              <a:uFillTx/>
              <a:latin typeface="Arial"/>
            </a:endParaRPr>
          </a:p>
          <a:p>
            <a:r>
              <a:rPr b="0" lang="fr-FR" sz="1600" strike="noStrike" u="none">
                <a:solidFill>
                  <a:srgbClr val="000000"/>
                </a:solidFill>
                <a:effectLst/>
                <a:uFillTx/>
                <a:latin typeface="Calibri"/>
              </a:rPr>
              <a:t>- Valeurs et principes : Solidarité, égalité entre femmes et hommes, refus de toutes les formes de discriminations</a:t>
            </a:r>
            <a:endParaRPr b="0" lang="fr-FR" sz="1600" strike="noStrike" u="none">
              <a:solidFill>
                <a:srgbClr val="000000"/>
              </a:solidFill>
              <a:effectLst/>
              <a:uFillTx/>
              <a:latin typeface="Arial"/>
            </a:endParaRPr>
          </a:p>
          <a:p>
            <a:r>
              <a:rPr b="0" lang="fr-FR" sz="1600" strike="noStrike" u="none">
                <a:solidFill>
                  <a:srgbClr val="000000"/>
                </a:solidFill>
                <a:effectLst/>
                <a:uFillTx/>
                <a:latin typeface="Calibri"/>
              </a:rPr>
              <a:t>- Connaissances et compréhension critique : Règle et droit.</a:t>
            </a:r>
            <a:endParaRPr b="0" lang="fr-FR"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 name="" descr=""/>
          <p:cNvPicPr/>
          <p:nvPr/>
        </p:nvPicPr>
        <p:blipFill>
          <a:blip r:embed="rId1"/>
          <a:stretch/>
        </p:blipFill>
        <p:spPr>
          <a:xfrm>
            <a:off x="2201040" y="2373480"/>
            <a:ext cx="5152680" cy="2933280"/>
          </a:xfrm>
          <a:prstGeom prst="rect">
            <a:avLst/>
          </a:prstGeom>
          <a:noFill/>
          <a:ln w="0">
            <a:noFill/>
          </a:ln>
        </p:spPr>
      </p:pic>
      <p:sp>
        <p:nvSpPr>
          <p:cNvPr id="16" name=""/>
          <p:cNvSpPr txBox="1"/>
          <p:nvPr/>
        </p:nvSpPr>
        <p:spPr>
          <a:xfrm>
            <a:off x="34200" y="0"/>
            <a:ext cx="10117800" cy="7272360"/>
          </a:xfrm>
          <a:prstGeom prst="rect">
            <a:avLst/>
          </a:prstGeom>
          <a:noFill/>
          <a:ln w="0">
            <a:noFill/>
          </a:ln>
        </p:spPr>
        <p:txBody>
          <a:bodyPr lIns="90000" rIns="90000" tIns="45000" bIns="45000" anchor="t">
            <a:spAutoFit/>
          </a:bodyPr>
          <a:p>
            <a:pPr algn="just">
              <a:tabLst>
                <a:tab algn="l" pos="667440"/>
              </a:tabLst>
            </a:pPr>
            <a:r>
              <a:rPr b="1" lang="fr-FR" sz="4000" strike="noStrike" u="dbl">
                <a:solidFill>
                  <a:srgbClr val="000000"/>
                </a:solidFill>
                <a:effectLst/>
                <a:uFillTx/>
                <a:latin typeface="Calibri"/>
                <a:ea typeface="Microsoft YaHei"/>
              </a:rPr>
              <a:t>Activité 2 :</a:t>
            </a:r>
            <a:r>
              <a:rPr b="1" lang="fr-FR" sz="4000" strike="noStrike" u="none">
                <a:solidFill>
                  <a:srgbClr val="000000"/>
                </a:solidFill>
                <a:effectLst/>
                <a:uFillTx/>
                <a:latin typeface="Calibri"/>
                <a:ea typeface="Microsoft YaHei"/>
              </a:rPr>
              <a:t> Étude de la vidéo de l’Ina « à quoi servent les femmes » 1963</a:t>
            </a:r>
            <a:r>
              <a:rPr b="1" lang="fr-FR" sz="4000" strike="noStrike" u="dbl">
                <a:solidFill>
                  <a:srgbClr val="4472c4"/>
                </a:solidFill>
                <a:effectLst/>
                <a:uFillTx/>
                <a:latin typeface="Calibri"/>
                <a:ea typeface="Microsoft YaHei"/>
              </a:rPr>
              <a:t> </a:t>
            </a:r>
            <a:r>
              <a:rPr b="0" lang="fr-FR" sz="3200" strike="noStrike" u="none">
                <a:solidFill>
                  <a:srgbClr val="000000"/>
                </a:solidFill>
                <a:effectLst/>
                <a:uFillTx/>
                <a:latin typeface="Calibri"/>
                <a:ea typeface="Microsoft YaHei"/>
                <a:hlinkClick r:id="rId2"/>
              </a:rPr>
              <a:t>https://www.youtube.com/watch?v=BfW72FjVC6k</a:t>
            </a:r>
            <a:endParaRPr b="0" lang="fr-FR" sz="3200" strike="noStrike" u="none">
              <a:solidFill>
                <a:srgbClr val="000000"/>
              </a:solidFill>
              <a:effectLst/>
              <a:uFillTx/>
              <a:latin typeface="Arial"/>
            </a:endParaRPr>
          </a:p>
          <a:p>
            <a:pPr algn="just">
              <a:tabLst>
                <a:tab algn="l" pos="667440"/>
              </a:tabLst>
            </a:pPr>
            <a:endParaRPr b="0" lang="fr-FR" sz="32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a:p>
            <a:r>
              <a:rPr b="0" lang="fr-FR" sz="4000" strike="noStrike" u="none">
                <a:solidFill>
                  <a:srgbClr val="000000"/>
                </a:solidFill>
                <a:effectLst/>
                <a:uFillTx/>
                <a:latin typeface="Calibri"/>
                <a:ea typeface="Microsoft YaHei"/>
              </a:rPr>
              <a:t>- Que pensez-vous de cette vidéo ? </a:t>
            </a:r>
            <a:endParaRPr b="0" lang="fr-FR" sz="4000" strike="noStrike" u="none">
              <a:solidFill>
                <a:srgbClr val="000000"/>
              </a:solidFill>
              <a:effectLst/>
              <a:uFillTx/>
              <a:latin typeface="Arial"/>
            </a:endParaRPr>
          </a:p>
          <a:p>
            <a:r>
              <a:rPr b="0" lang="fr-FR" sz="4000" strike="noStrike" u="none">
                <a:solidFill>
                  <a:srgbClr val="000000"/>
                </a:solidFill>
                <a:effectLst/>
                <a:uFillTx/>
                <a:latin typeface="Calibri"/>
                <a:ea typeface="Microsoft YaHei"/>
              </a:rPr>
              <a:t>- Quels éléments vous interpellent le plus ?</a:t>
            </a:r>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txBox="1"/>
          <p:nvPr/>
        </p:nvSpPr>
        <p:spPr>
          <a:xfrm>
            <a:off x="34200" y="0"/>
            <a:ext cx="10117800" cy="9372960"/>
          </a:xfrm>
          <a:prstGeom prst="rect">
            <a:avLst/>
          </a:prstGeom>
          <a:noFill/>
          <a:ln w="0">
            <a:noFill/>
          </a:ln>
        </p:spPr>
        <p:txBody>
          <a:bodyPr lIns="90000" rIns="90000" tIns="45000" bIns="45000" anchor="t">
            <a:spAutoFit/>
          </a:bodyPr>
          <a:p>
            <a:pPr algn="just"/>
            <a:r>
              <a:rPr b="1" lang="fr-FR" sz="4000" strike="noStrike" u="dbl">
                <a:solidFill>
                  <a:srgbClr val="000000"/>
                </a:solidFill>
                <a:effectLst/>
                <a:uFillTx/>
                <a:latin typeface="Calibri"/>
                <a:ea typeface="Microsoft YaHei"/>
              </a:rPr>
              <a:t>Activité 3 :</a:t>
            </a:r>
            <a:r>
              <a:rPr b="0" lang="fr-FR" sz="4000" strike="noStrike" u="none">
                <a:solidFill>
                  <a:srgbClr val="000000"/>
                </a:solidFill>
                <a:effectLst/>
                <a:uFillTx/>
                <a:latin typeface="Calibri"/>
                <a:ea typeface="Microsoft YaHei"/>
              </a:rPr>
              <a:t> </a:t>
            </a:r>
            <a:r>
              <a:rPr b="1" lang="fr-FR" sz="4000" strike="noStrike" u="none">
                <a:solidFill>
                  <a:srgbClr val="000000"/>
                </a:solidFill>
                <a:effectLst/>
                <a:uFillTx/>
                <a:latin typeface="Calibri"/>
                <a:ea typeface="Microsoft YaHei"/>
              </a:rPr>
              <a:t>Réalisation d’une frise chronologique à partir du récit du professeur</a:t>
            </a:r>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r>
              <a:rPr b="1" lang="fr-FR" sz="4000" strike="noStrike" u="none">
                <a:solidFill>
                  <a:srgbClr val="000000"/>
                </a:solidFill>
                <a:effectLst/>
                <a:uFillTx/>
                <a:latin typeface="Calibri"/>
                <a:ea typeface="Microsoft YaHei"/>
              </a:rPr>
              <a:t>Après correction de la frise, leur demander dans quels domaines les femmes ont-elles combattu pour l’égalité. </a:t>
            </a:r>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endParaRPr b="0" lang="fr-FR" sz="4000" strike="noStrike" u="none">
              <a:solidFill>
                <a:srgbClr val="000000"/>
              </a:solidFill>
              <a:effectLst/>
              <a:uFillTx/>
              <a:latin typeface="Arial"/>
            </a:endParaRPr>
          </a:p>
        </p:txBody>
      </p:sp>
      <p:pic>
        <p:nvPicPr>
          <p:cNvPr id="18" name="" descr=""/>
          <p:cNvPicPr/>
          <p:nvPr/>
        </p:nvPicPr>
        <p:blipFill>
          <a:blip r:embed="rId1"/>
          <a:stretch/>
        </p:blipFill>
        <p:spPr>
          <a:xfrm>
            <a:off x="72000" y="1456200"/>
            <a:ext cx="10008000" cy="408780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
          <p:cNvSpPr txBox="1"/>
          <p:nvPr/>
        </p:nvSpPr>
        <p:spPr>
          <a:xfrm>
            <a:off x="34200" y="0"/>
            <a:ext cx="10117800" cy="9200160"/>
          </a:xfrm>
          <a:prstGeom prst="rect">
            <a:avLst/>
          </a:prstGeom>
          <a:noFill/>
          <a:ln w="0">
            <a:noFill/>
          </a:ln>
        </p:spPr>
        <p:txBody>
          <a:bodyPr lIns="90000" rIns="90000" tIns="45000" bIns="45000" anchor="t">
            <a:spAutoFit/>
          </a:bodyPr>
          <a:p>
            <a:pPr algn="just"/>
            <a:r>
              <a:rPr b="0" lang="fr-FR" sz="4000" strike="noStrike" u="sng">
                <a:solidFill>
                  <a:srgbClr val="000000"/>
                </a:solidFill>
                <a:effectLst/>
                <a:uFillTx/>
                <a:latin typeface="Calibri"/>
                <a:ea typeface="Microsoft YaHei"/>
              </a:rPr>
              <a:t>Définitions et cours à noter :</a:t>
            </a:r>
            <a:endParaRPr b="0" lang="fr-FR" sz="4000" strike="noStrike" u="none">
              <a:solidFill>
                <a:srgbClr val="000000"/>
              </a:solidFill>
              <a:effectLst/>
              <a:uFillTx/>
              <a:latin typeface="Arial"/>
            </a:endParaRPr>
          </a:p>
          <a:p>
            <a:pPr algn="just"/>
            <a:endParaRPr b="0" lang="fr-FR" sz="4000" strike="noStrike" u="none">
              <a:solidFill>
                <a:srgbClr val="000000"/>
              </a:solidFill>
              <a:effectLst/>
              <a:uFillTx/>
              <a:latin typeface="Arial"/>
            </a:endParaRPr>
          </a:p>
          <a:p>
            <a:pPr algn="just">
              <a:tabLst>
                <a:tab algn="l" pos="667440"/>
              </a:tabLst>
            </a:pPr>
            <a:r>
              <a:rPr b="1" lang="fr-FR" sz="2400" strike="noStrike" u="none">
                <a:solidFill>
                  <a:srgbClr val="c00000"/>
                </a:solidFill>
                <a:effectLst/>
                <a:uFillTx/>
                <a:latin typeface="Calibri"/>
                <a:ea typeface="Calibri"/>
              </a:rPr>
              <a:t>CONSTITUTION</a:t>
            </a:r>
            <a:r>
              <a:rPr b="0" lang="fr-FR" sz="2400" strike="noStrike" u="none">
                <a:solidFill>
                  <a:srgbClr val="000000"/>
                </a:solidFill>
                <a:effectLst/>
                <a:uFillTx/>
                <a:latin typeface="Calibri"/>
                <a:ea typeface="Microsoft YaHei"/>
              </a:rPr>
              <a:t> : ensemble des lois fondamentales d’un État qui répartit les pouvoirs et fixe les droits et libertés fondamentales.</a:t>
            </a:r>
            <a:endParaRPr b="0" lang="fr-FR" sz="2400" strike="noStrike" u="none">
              <a:solidFill>
                <a:srgbClr val="000000"/>
              </a:solidFill>
              <a:effectLst/>
              <a:uFillTx/>
              <a:latin typeface="Arial"/>
            </a:endParaRPr>
          </a:p>
          <a:p>
            <a:pPr algn="just">
              <a:tabLst>
                <a:tab algn="l" pos="667440"/>
              </a:tabLst>
            </a:pPr>
            <a:endParaRPr b="0" lang="fr-FR" sz="2400" strike="noStrike" u="none">
              <a:solidFill>
                <a:srgbClr val="000000"/>
              </a:solidFill>
              <a:effectLst/>
              <a:uFillTx/>
              <a:latin typeface="Arial"/>
            </a:endParaRPr>
          </a:p>
          <a:p>
            <a:pPr algn="just">
              <a:tabLst>
                <a:tab algn="l" pos="667440"/>
              </a:tabLst>
            </a:pPr>
            <a:r>
              <a:rPr b="1" lang="fr-FR" sz="2400" strike="noStrike" u="none">
                <a:solidFill>
                  <a:srgbClr val="c00000"/>
                </a:solidFill>
                <a:effectLst/>
                <a:uFillTx/>
                <a:latin typeface="Calibri"/>
                <a:ea typeface="Calibri"/>
              </a:rPr>
              <a:t>PARITÉ</a:t>
            </a:r>
            <a:r>
              <a:rPr b="0" lang="fr-FR" sz="2400" strike="noStrike" u="none">
                <a:solidFill>
                  <a:srgbClr val="000000"/>
                </a:solidFill>
                <a:effectLst/>
                <a:uFillTx/>
                <a:latin typeface="Calibri"/>
                <a:ea typeface="Microsoft YaHei"/>
              </a:rPr>
              <a:t> : représentation à part égale des femmes et des hommes.</a:t>
            </a:r>
            <a:endParaRPr b="0" lang="fr-FR" sz="2400" strike="noStrike" u="none">
              <a:solidFill>
                <a:srgbClr val="000000"/>
              </a:solidFill>
              <a:effectLst/>
              <a:uFillTx/>
              <a:latin typeface="Arial"/>
            </a:endParaRPr>
          </a:p>
          <a:p>
            <a:pPr algn="just">
              <a:tabLst>
                <a:tab algn="l" pos="667440"/>
              </a:tabLst>
            </a:pPr>
            <a:endParaRPr b="0" lang="fr-FR" sz="2400" strike="noStrike" u="none">
              <a:solidFill>
                <a:srgbClr val="000000"/>
              </a:solidFill>
              <a:effectLst/>
              <a:uFillTx/>
              <a:latin typeface="Arial"/>
            </a:endParaRPr>
          </a:p>
          <a:p>
            <a:pPr algn="just">
              <a:tabLst>
                <a:tab algn="l" pos="667440"/>
              </a:tabLst>
            </a:pPr>
            <a:r>
              <a:rPr b="0" lang="fr-FR" sz="2400" strike="noStrike" u="none">
                <a:solidFill>
                  <a:srgbClr val="000000"/>
                </a:solidFill>
                <a:effectLst/>
                <a:uFillTx/>
                <a:latin typeface="Calibri"/>
                <a:ea typeface="Microsoft YaHei"/>
              </a:rPr>
              <a:t>L’égalité entre les femmes et les hommes est proclamée dans la Constitution. La loi a peu à peu reconnu cette égalité dans différents domaines :</a:t>
            </a:r>
            <a:endParaRPr b="0" lang="fr-FR" sz="2400" strike="noStrike" u="none">
              <a:solidFill>
                <a:srgbClr val="000000"/>
              </a:solidFill>
              <a:effectLst/>
              <a:uFillTx/>
              <a:latin typeface="Arial"/>
            </a:endParaRPr>
          </a:p>
          <a:p>
            <a:pPr algn="just">
              <a:tabLst>
                <a:tab algn="l" pos="667440"/>
              </a:tabLst>
            </a:pPr>
            <a:r>
              <a:rPr b="0" lang="fr-FR" sz="2400" strike="noStrike" u="none">
                <a:solidFill>
                  <a:srgbClr val="000000"/>
                </a:solidFill>
                <a:effectLst/>
                <a:uFillTx/>
                <a:latin typeface="Calibri"/>
                <a:ea typeface="Microsoft YaHei"/>
              </a:rPr>
              <a:t>Dans le </a:t>
            </a:r>
            <a:r>
              <a:rPr b="0" lang="fr-FR" sz="2400" strike="noStrike" u="sng">
                <a:solidFill>
                  <a:srgbClr val="000000"/>
                </a:solidFill>
                <a:effectLst/>
                <a:uFillTx/>
                <a:latin typeface="Calibri"/>
                <a:ea typeface="Microsoft YaHei"/>
              </a:rPr>
              <a:t>domaine politique</a:t>
            </a:r>
            <a:r>
              <a:rPr b="0" lang="fr-FR" sz="2400" strike="noStrike" u="none">
                <a:solidFill>
                  <a:srgbClr val="000000"/>
                </a:solidFill>
                <a:effectLst/>
                <a:uFillTx/>
                <a:latin typeface="Calibri"/>
                <a:ea typeface="Microsoft YaHei"/>
              </a:rPr>
              <a:t> avec l’obtention du droit de vote et d’éligibilité en 1944 et l’instauration de la parité sur les listes électorales en 2000.</a:t>
            </a:r>
            <a:endParaRPr b="0" lang="fr-FR" sz="2400" strike="noStrike" u="none">
              <a:solidFill>
                <a:srgbClr val="000000"/>
              </a:solidFill>
              <a:effectLst/>
              <a:uFillTx/>
              <a:latin typeface="Arial"/>
            </a:endParaRPr>
          </a:p>
          <a:p>
            <a:pPr algn="just">
              <a:tabLst>
                <a:tab algn="l" pos="667440"/>
              </a:tabLst>
            </a:pPr>
            <a:r>
              <a:rPr b="0" lang="fr-FR" sz="2400" strike="noStrike" u="none">
                <a:solidFill>
                  <a:srgbClr val="000000"/>
                </a:solidFill>
                <a:effectLst/>
                <a:uFillTx/>
                <a:latin typeface="Calibri"/>
                <a:ea typeface="Microsoft YaHei"/>
              </a:rPr>
              <a:t>A </a:t>
            </a:r>
            <a:r>
              <a:rPr b="0" lang="fr-FR" sz="2400" strike="noStrike" u="sng">
                <a:solidFill>
                  <a:srgbClr val="000000"/>
                </a:solidFill>
                <a:effectLst/>
                <a:uFillTx/>
                <a:latin typeface="Calibri"/>
                <a:ea typeface="Microsoft YaHei"/>
              </a:rPr>
              <a:t>l’école</a:t>
            </a:r>
            <a:r>
              <a:rPr b="0" lang="fr-FR" sz="2400" strike="noStrike" u="none">
                <a:solidFill>
                  <a:srgbClr val="000000"/>
                </a:solidFill>
                <a:effectLst/>
                <a:uFillTx/>
                <a:latin typeface="Calibri"/>
                <a:ea typeface="Microsoft YaHei"/>
              </a:rPr>
              <a:t>, il faut attendre 1976 pour que la mixité s’impose.</a:t>
            </a:r>
            <a:endParaRPr b="0" lang="fr-FR" sz="2400" strike="noStrike" u="none">
              <a:solidFill>
                <a:srgbClr val="000000"/>
              </a:solidFill>
              <a:effectLst/>
              <a:uFillTx/>
              <a:latin typeface="Arial"/>
            </a:endParaRPr>
          </a:p>
          <a:p>
            <a:pPr algn="just">
              <a:tabLst>
                <a:tab algn="l" pos="667440"/>
              </a:tabLst>
            </a:pPr>
            <a:r>
              <a:rPr b="0" lang="fr-FR" sz="2400" strike="noStrike" u="none">
                <a:solidFill>
                  <a:srgbClr val="000000"/>
                </a:solidFill>
                <a:effectLst/>
                <a:uFillTx/>
                <a:latin typeface="Calibri"/>
                <a:ea typeface="Microsoft YaHei"/>
              </a:rPr>
              <a:t>Dans le </a:t>
            </a:r>
            <a:r>
              <a:rPr b="0" lang="fr-FR" sz="2400" strike="noStrike" u="sng">
                <a:solidFill>
                  <a:srgbClr val="000000"/>
                </a:solidFill>
                <a:effectLst/>
                <a:uFillTx/>
                <a:latin typeface="Calibri"/>
                <a:ea typeface="Microsoft YaHei"/>
              </a:rPr>
              <a:t>domaine professionnel</a:t>
            </a:r>
            <a:r>
              <a:rPr b="0" lang="fr-FR" sz="2400" strike="noStrike" u="none">
                <a:solidFill>
                  <a:srgbClr val="000000"/>
                </a:solidFill>
                <a:effectLst/>
                <a:uFillTx/>
                <a:latin typeface="Calibri"/>
                <a:ea typeface="Microsoft YaHei"/>
              </a:rPr>
              <a:t> les femmes n’ont plus besoin d’autorisation du mari pour travailler depuis 1965 et la loi contre les discriminations au travail (1983) instaure l’égalité professionnelle.</a:t>
            </a:r>
            <a:endParaRPr b="0" lang="fr-FR" sz="2400" strike="noStrike" u="none">
              <a:solidFill>
                <a:srgbClr val="000000"/>
              </a:solidFill>
              <a:effectLst/>
              <a:uFillTx/>
              <a:latin typeface="Arial"/>
            </a:endParaRPr>
          </a:p>
          <a:p>
            <a:pPr algn="just">
              <a:tabLst>
                <a:tab algn="l" pos="667440"/>
              </a:tabLst>
            </a:pPr>
            <a:r>
              <a:rPr b="0" lang="fr-FR" sz="2400" strike="noStrike" u="none">
                <a:solidFill>
                  <a:srgbClr val="000000"/>
                </a:solidFill>
                <a:effectLst/>
                <a:uFillTx/>
                <a:latin typeface="Calibri"/>
                <a:ea typeface="Microsoft YaHei"/>
              </a:rPr>
              <a:t>Dans le </a:t>
            </a:r>
            <a:r>
              <a:rPr b="0" lang="fr-FR" sz="2400" strike="noStrike" u="sng">
                <a:solidFill>
                  <a:srgbClr val="000000"/>
                </a:solidFill>
                <a:effectLst/>
                <a:uFillTx/>
                <a:latin typeface="Calibri"/>
                <a:ea typeface="Microsoft YaHei"/>
              </a:rPr>
              <a:t>domaine social</a:t>
            </a:r>
            <a:r>
              <a:rPr b="0" lang="fr-FR" sz="2400" strike="noStrike" u="none">
                <a:solidFill>
                  <a:srgbClr val="000000"/>
                </a:solidFill>
                <a:effectLst/>
                <a:uFillTx/>
                <a:latin typeface="Calibri"/>
                <a:ea typeface="Microsoft YaHei"/>
              </a:rPr>
              <a:t>, les femmes ont obtenu le partage de l’autorité parentale en 1970 et le droit à l’IVG en 1975. Elles ne doivent plus l’obéissance à leur mari et la loi les protège des violences dont elles sont la cible (2018).</a:t>
            </a:r>
            <a:endParaRPr b="0" lang="fr-FR" sz="2400" strike="noStrike" u="none">
              <a:solidFill>
                <a:srgbClr val="000000"/>
              </a:solidFill>
              <a:effectLst/>
              <a:uFillTx/>
              <a:latin typeface="Arial"/>
            </a:endParaRPr>
          </a:p>
          <a:p>
            <a:pPr algn="just"/>
            <a:r>
              <a:rPr b="1" lang="fr-FR" sz="2400" strike="noStrike" u="none">
                <a:solidFill>
                  <a:srgbClr val="000000"/>
                </a:solidFill>
                <a:effectLst/>
                <a:uFillTx/>
                <a:latin typeface="Calibri"/>
                <a:ea typeface="Microsoft YaHei"/>
              </a:rPr>
              <a:t> </a:t>
            </a:r>
            <a:endParaRPr b="0" lang="fr-FR" sz="2400" strike="noStrike" u="none">
              <a:solidFill>
                <a:srgbClr val="000000"/>
              </a:solidFill>
              <a:effectLst/>
              <a:uFillTx/>
              <a:latin typeface="Arial"/>
            </a:endParaRPr>
          </a:p>
          <a:p>
            <a:pPr algn="just"/>
            <a:endParaRPr b="0" lang="fr-FR" sz="2400" strike="noStrike" u="none">
              <a:solidFill>
                <a:srgbClr val="000000"/>
              </a:solidFill>
              <a:effectLst/>
              <a:uFillTx/>
              <a:latin typeface="Arial"/>
            </a:endParaRPr>
          </a:p>
          <a:p>
            <a:pPr algn="just"/>
            <a:endParaRPr b="0" lang="fr-FR" sz="3600" strike="noStrike" u="none">
              <a:solidFill>
                <a:srgbClr val="000000"/>
              </a:solidFill>
              <a:effectLst/>
              <a:uFillTx/>
              <a:latin typeface="Arial"/>
            </a:endParaRPr>
          </a:p>
          <a:p>
            <a:endParaRPr b="0" lang="fr-FR"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 name=""/>
          <p:cNvSpPr txBox="1"/>
          <p:nvPr/>
        </p:nvSpPr>
        <p:spPr>
          <a:xfrm>
            <a:off x="34200" y="0"/>
            <a:ext cx="10117800" cy="4178520"/>
          </a:xfrm>
          <a:prstGeom prst="rect">
            <a:avLst/>
          </a:prstGeom>
          <a:noFill/>
          <a:ln w="0">
            <a:noFill/>
          </a:ln>
        </p:spPr>
        <p:txBody>
          <a:bodyPr lIns="90000" rIns="90000" tIns="45000" bIns="45000" anchor="t">
            <a:spAutoFit/>
          </a:bodyPr>
          <a:p>
            <a:r>
              <a:rPr b="1" lang="fr-FR" sz="4000" strike="noStrike" u="none">
                <a:solidFill>
                  <a:srgbClr val="000000"/>
                </a:solidFill>
                <a:effectLst/>
                <a:uFillTx/>
                <a:latin typeface="Calibri"/>
                <a:ea typeface="Microsoft YaHei"/>
              </a:rPr>
              <a:t>II- </a:t>
            </a:r>
            <a:r>
              <a:rPr b="1" lang="fr-FR" sz="4000" strike="noStrike" u="sng">
                <a:solidFill>
                  <a:srgbClr val="000000"/>
                </a:solidFill>
                <a:effectLst/>
                <a:uFillTx/>
                <a:latin typeface="Calibri"/>
                <a:ea typeface="Microsoft YaHei"/>
              </a:rPr>
              <a:t>Une conquête inachevée</a:t>
            </a:r>
            <a:endParaRPr b="0" lang="fr-FR" sz="4000" strike="noStrike" u="none">
              <a:solidFill>
                <a:srgbClr val="000000"/>
              </a:solidFill>
              <a:effectLst/>
              <a:uFillTx/>
              <a:latin typeface="Arial"/>
            </a:endParaRPr>
          </a:p>
          <a:p>
            <a:pPr algn="just"/>
            <a:r>
              <a:rPr b="1" lang="fr-FR" sz="2400" strike="noStrike" u="none">
                <a:solidFill>
                  <a:srgbClr val="000000"/>
                </a:solidFill>
                <a:effectLst/>
                <a:uFillTx/>
                <a:latin typeface="Calibri"/>
                <a:ea typeface="Microsoft YaHei"/>
              </a:rPr>
              <a:t> </a:t>
            </a:r>
            <a:endParaRPr b="0" lang="fr-FR" sz="2400" strike="noStrike" u="none">
              <a:solidFill>
                <a:srgbClr val="000000"/>
              </a:solidFill>
              <a:effectLst/>
              <a:uFillTx/>
              <a:latin typeface="Arial"/>
            </a:endParaRPr>
          </a:p>
          <a:p>
            <a:pPr algn="just"/>
            <a:endParaRPr b="0" lang="fr-FR" sz="2400" strike="noStrike" u="none">
              <a:solidFill>
                <a:srgbClr val="000000"/>
              </a:solidFill>
              <a:effectLst/>
              <a:uFillTx/>
              <a:latin typeface="Arial"/>
            </a:endParaRPr>
          </a:p>
          <a:p>
            <a:pPr algn="just"/>
            <a:endParaRPr b="0" lang="fr-FR" sz="3600" strike="noStrike" u="none">
              <a:solidFill>
                <a:srgbClr val="000000"/>
              </a:solidFill>
              <a:effectLst/>
              <a:uFillTx/>
              <a:latin typeface="Arial"/>
            </a:endParaRPr>
          </a:p>
          <a:p>
            <a:endParaRPr b="0" lang="fr-FR" sz="4000" strike="noStrike" u="none">
              <a:solidFill>
                <a:srgbClr val="000000"/>
              </a:solidFill>
              <a:effectLst/>
              <a:uFillTx/>
              <a:latin typeface="Arial"/>
            </a:endParaRPr>
          </a:p>
        </p:txBody>
      </p:sp>
      <p:sp>
        <p:nvSpPr>
          <p:cNvPr id="21" name=""/>
          <p:cNvSpPr/>
          <p:nvPr/>
        </p:nvSpPr>
        <p:spPr>
          <a:xfrm>
            <a:off x="72000" y="2678400"/>
            <a:ext cx="9864000" cy="1497600"/>
          </a:xfrm>
          <a:prstGeom prst="rect">
            <a:avLst/>
          </a:prstGeom>
          <a:solidFill>
            <a:srgbClr val="dddddd"/>
          </a:solidFill>
          <a:ln w="0">
            <a:solidFill>
              <a:srgbClr val="808080"/>
            </a:solidFill>
          </a:ln>
        </p:spPr>
        <p:txBody>
          <a:bodyPr lIns="90000" rIns="90000" tIns="45000" bIns="45000" anchor="ctr">
            <a:noAutofit/>
          </a:bodyPr>
          <a:p>
            <a:r>
              <a:rPr b="1" lang="fr-FR" sz="1600" strike="noStrike" u="none">
                <a:solidFill>
                  <a:srgbClr val="000000"/>
                </a:solidFill>
                <a:effectLst/>
                <a:uFillTx/>
                <a:latin typeface="Calibri"/>
              </a:rPr>
              <a:t>Compétences travaillées : </a:t>
            </a:r>
            <a:endParaRPr b="0" lang="fr-FR" sz="1600" strike="noStrike" u="none">
              <a:solidFill>
                <a:srgbClr val="000000"/>
              </a:solidFill>
              <a:effectLst/>
              <a:uFillTx/>
              <a:latin typeface="Arial"/>
            </a:endParaRPr>
          </a:p>
          <a:p>
            <a:r>
              <a:rPr b="0" lang="fr-FR" sz="1600" strike="noStrike" u="none">
                <a:solidFill>
                  <a:srgbClr val="000000"/>
                </a:solidFill>
                <a:effectLst/>
                <a:uFillTx/>
                <a:latin typeface="Calibri"/>
              </a:rPr>
              <a:t>- Valeurs et principes : Solidarité, égalité entre femmes et hommes, refus de toutes les formes de discriminations</a:t>
            </a:r>
            <a:endParaRPr b="0" lang="fr-FR" sz="1600" strike="noStrike" u="none">
              <a:solidFill>
                <a:srgbClr val="000000"/>
              </a:solidFill>
              <a:effectLst/>
              <a:uFillTx/>
              <a:latin typeface="Arial"/>
            </a:endParaRPr>
          </a:p>
          <a:p>
            <a:r>
              <a:rPr b="0" lang="fr-FR" sz="1600" strike="noStrike" u="none">
                <a:solidFill>
                  <a:srgbClr val="000000"/>
                </a:solidFill>
                <a:effectLst/>
                <a:uFillTx/>
                <a:latin typeface="Calibri"/>
              </a:rPr>
              <a:t>- Aptitudes : Capacité à exprimer ce que l’on ressent et à comprendre ce que ressentent les autres. </a:t>
            </a:r>
            <a:endParaRPr b="0" lang="fr-FR"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55</TotalTime>
  <Application>Collabora_Office/25.04.2.3$Linux_X86_64 LibreOffice_project/dd15ca9f1c40e1983c7b387e50fad9129dbd3501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2025-02-18T10:02:05Z</dcterms:created>
  <dc:creator/>
  <dc:description/>
  <dc:language>fr-FR</dc:language>
  <cp:lastModifiedBy/>
  <dcterms:modified xsi:type="dcterms:W3CDTF">2025-02-21T18:02:58Z</dcterms:modified>
  <cp:revision>8</cp:revision>
  <dc:subject/>
  <dc:title/>
</cp:coreProperties>
</file>