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296" r:id="rId3"/>
    <p:sldId id="309" r:id="rId4"/>
    <p:sldId id="305" r:id="rId5"/>
    <p:sldId id="30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1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8320-0EFA-4CDC-A9C8-EF5E57E76816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D51B-9902-47E3-BF30-53A482D5A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65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88A40-E0AC-4DC6-A0F1-CAA9A750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B93E05-AFCD-407D-8BF4-A481E7C7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5B7C8-80DB-46CE-B163-B5B19B2E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648CD-AA03-4572-B1DA-4608C3B5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9CEFBF-BB90-448D-A6BB-6623481F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8BFA4-AA82-44A8-9393-82483202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C0A853-0004-4625-B4B1-1D630CF6C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E14BE1-4C15-4B9F-8821-64A8274A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2142C8-32AF-460F-B5B5-8734261D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32B74-9D89-4B65-83F5-C5260C07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892034-3B8C-4957-BB71-0F6275F97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48E6C-9050-4A6D-9EA7-49D1DC09E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F86BD-5753-42E6-97D8-64CB1203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CEB3E0-9568-4E9F-AF03-C43E1C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C4A68-EEA7-4555-8C9A-CDA783F8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9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7A6FF-0CC9-44FB-9317-862ED2BF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97297-3B90-4761-B921-EE1BECFB3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538E2-F565-4F9C-96EA-6D0EEA8C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C019E5-6715-4315-9E99-11A007CD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729703-7BC4-4AA0-9C96-5D234695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E190C-C43E-4F2D-B831-213CBEA8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A7FC01-4E01-4BAB-B16D-BF100B07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A7171-ED34-44C6-9706-59181FFE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60450-D703-4EDB-863E-AEE78BC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806F4-A1D5-4494-AC20-FFB7D5C5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F41EC-D638-4099-A082-A3327D99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260EA-6648-49F0-8FB3-F942B1DA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014309-3BBC-4220-AB4D-CD65310AE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CC296-5B44-4336-A7AF-FB4434AB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A3371-D5B2-41B9-8F86-BB22D73B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1EB00F-BD77-4A0A-917C-D2C1AA03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F9C05-736D-4AD8-86B6-7F524AE4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B56D89-FC2F-4339-8A25-94E46C10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B16FBB-6EFE-40B3-831E-6794E841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077760-D9CC-46EC-BFA3-3BC769B30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16BA5D-02E5-4D23-A5D8-CEF4D8E6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7FB93B-8621-461E-B628-42B07537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9FE8A9-3E9D-4977-8C6E-ACD02F13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CB4F82-EDE9-4C44-A878-234856DF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5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D881B-BEA3-4F76-8C98-EE347D62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59E048-9AC9-4877-9E21-8E203552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0EE0C5-5639-4353-AB83-14CD8F75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333AC8-80A5-402A-9BBA-03E0E1C5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11FB2-55EA-44C3-8FE3-3E106387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2082BC-D298-4343-95DC-55C6C4CC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CE01B2-E69B-4224-9564-66470A49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8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23DB5-99C3-42BA-9993-9B0D74D5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A1C6C-90DC-4D02-B816-F5AAF2CA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E3B14-1414-4A3C-A27D-F4AF62C8D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6639D6-D936-4E28-B914-5E70158D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6F569D-373A-47E7-9AC8-4D117F96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EC48E-C53A-4111-BE36-56ECC568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02D4B-123F-4E3A-B420-81823D4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A239C6-70CA-42A7-A8E3-076E532E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692918-2E0D-45B0-9355-4927F61DD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B82EA8-8931-4C12-A87B-3181B8A5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9D4C31-8BB4-4E9C-926F-E82BEE59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F0EBBF-84B1-4AA3-8359-D9961A84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1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C62D49-F543-443C-9F9D-8C7D19D5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869CDF-A88D-40A8-8EC0-C15356F14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873DF-92B7-413C-B874-1388B07F1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06E8-03B8-474B-AE42-508CF6B964D0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0A9DE-C706-4966-9215-F4D0F5CC1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9DDBE-857F-406A-936E-DC93762E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3827-38EC-4A41-83B9-1BD95CCD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5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726001-7A70-4200-8A73-06D7EF2D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1" y="150898"/>
            <a:ext cx="4739130" cy="6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DD4753-CB06-445C-B179-A21B9B6ED2E2}"/>
              </a:ext>
            </a:extLst>
          </p:cNvPr>
          <p:cNvSpPr txBox="1"/>
          <p:nvPr/>
        </p:nvSpPr>
        <p:spPr>
          <a:xfrm>
            <a:off x="6457071" y="6568602"/>
            <a:ext cx="377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Dessin de Fabrice Erre, source : </a:t>
            </a:r>
            <a:r>
              <a:rPr lang="fr-FR" sz="1200" dirty="0">
                <a:hlinkClick r:id="rId3"/>
              </a:rPr>
              <a:t>https://www.lemonde.fr</a:t>
            </a:r>
            <a:endParaRPr lang="fr-FR" sz="1200" baseline="30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1142AB-F968-45D9-82A4-FD86E0647EFC}"/>
              </a:ext>
            </a:extLst>
          </p:cNvPr>
          <p:cNvSpPr txBox="1"/>
          <p:nvPr/>
        </p:nvSpPr>
        <p:spPr>
          <a:xfrm>
            <a:off x="6780627" y="1237957"/>
            <a:ext cx="5190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EXPLICITER LES CRITERES ET ATTENDUS</a:t>
            </a:r>
          </a:p>
          <a:p>
            <a:r>
              <a:rPr lang="fr-FR" sz="2500" b="1" dirty="0"/>
              <a:t>RENDRE COMPTE POUR FAIRE PROGRESSER</a:t>
            </a:r>
          </a:p>
        </p:txBody>
      </p:sp>
    </p:spTree>
    <p:extLst>
      <p:ext uri="{BB962C8B-B14F-4D97-AF65-F5344CB8AC3E}">
        <p14:creationId xmlns:p14="http://schemas.microsoft.com/office/powerpoint/2010/main" val="380383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7283" y="488510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5846" y="188640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1830" y="271568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5474" y="0"/>
            <a:ext cx="216024" cy="6669360"/>
          </a:xfrm>
          <a:prstGeom prst="rect">
            <a:avLst/>
          </a:prstGeom>
          <a:gradFill>
            <a:gsLst>
              <a:gs pos="16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51498" y="610321"/>
            <a:ext cx="10977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b="1" dirty="0">
                <a:latin typeface="Arial" pitchFamily="34" charset="0"/>
                <a:cs typeface="Arial" pitchFamily="34" charset="0"/>
                <a:sym typeface="Arial" pitchFamily="34" charset="0"/>
              </a:rPr>
              <a:t>Figure 1 – Echelle descriptive d’analyse de documents (1</a:t>
            </a:r>
            <a:r>
              <a:rPr lang="fr-FR" altLang="fr-FR" sz="1600" b="1" baseline="30000" dirty="0">
                <a:latin typeface="Arial" pitchFamily="34" charset="0"/>
                <a:cs typeface="Arial" pitchFamily="34" charset="0"/>
                <a:sym typeface="Arial" pitchFamily="34" charset="0"/>
              </a:rPr>
              <a:t>ère</a:t>
            </a:r>
            <a:r>
              <a:rPr lang="fr-FR" altLang="fr-FR" sz="1600" b="1" dirty="0">
                <a:latin typeface="Arial" pitchFamily="34" charset="0"/>
                <a:cs typeface="Arial" pitchFamily="34" charset="0"/>
                <a:sym typeface="Arial" pitchFamily="34" charset="0"/>
              </a:rPr>
              <a:t> générale) à partir de la structure du devoir</a:t>
            </a:r>
          </a:p>
          <a:p>
            <a:endParaRPr lang="fr-FR" altLang="fr-FR" sz="24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816307-A9F7-4168-96E7-CDB9F809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02" y="964264"/>
            <a:ext cx="9971729" cy="57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3149828-9545-4DD2-9A5B-0C4FA2CB2447}"/>
              </a:ext>
            </a:extLst>
          </p:cNvPr>
          <p:cNvSpPr/>
          <p:nvPr/>
        </p:nvSpPr>
        <p:spPr>
          <a:xfrm>
            <a:off x="1132769" y="964264"/>
            <a:ext cx="1238448" cy="51486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8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1830" y="897410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5846" y="188640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6924" y="705694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5474" y="0"/>
            <a:ext cx="216024" cy="6669360"/>
          </a:xfrm>
          <a:prstGeom prst="rect">
            <a:avLst/>
          </a:prstGeom>
          <a:gradFill>
            <a:gsLst>
              <a:gs pos="16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D7E92-2542-47C6-8D47-7726C3786220}"/>
              </a:ext>
            </a:extLst>
          </p:cNvPr>
          <p:cNvSpPr/>
          <p:nvPr/>
        </p:nvSpPr>
        <p:spPr>
          <a:xfrm>
            <a:off x="1051498" y="949015"/>
            <a:ext cx="10693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Figure 5 – Un exemple de production d’élève en classe de 1</a:t>
            </a:r>
            <a:r>
              <a:rPr lang="fr-FR" altLang="fr-FR" sz="1200" b="1" baseline="30000" dirty="0">
                <a:latin typeface="Arial" pitchFamily="34" charset="0"/>
                <a:cs typeface="Arial" pitchFamily="34" charset="0"/>
                <a:sym typeface="Arial" pitchFamily="34" charset="0"/>
              </a:rPr>
              <a:t>ère</a:t>
            </a:r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 générale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B9C6B5-EC4C-4D98-AAE1-C57EFB25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3456" y="-656443"/>
            <a:ext cx="5345693" cy="91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1830" y="897410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5846" y="188640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6924" y="705694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5474" y="0"/>
            <a:ext cx="216024" cy="6669360"/>
          </a:xfrm>
          <a:prstGeom prst="rect">
            <a:avLst/>
          </a:prstGeom>
          <a:gradFill>
            <a:gsLst>
              <a:gs pos="16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D7E92-2542-47C6-8D47-7726C3786220}"/>
              </a:ext>
            </a:extLst>
          </p:cNvPr>
          <p:cNvSpPr/>
          <p:nvPr/>
        </p:nvSpPr>
        <p:spPr>
          <a:xfrm>
            <a:off x="1051498" y="949015"/>
            <a:ext cx="10693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Figure 5 – Un exemple de production d’élève en classe de 1</a:t>
            </a:r>
            <a:r>
              <a:rPr lang="fr-FR" altLang="fr-FR" sz="1200" b="1" baseline="30000" dirty="0">
                <a:latin typeface="Arial" pitchFamily="34" charset="0"/>
                <a:cs typeface="Arial" pitchFamily="34" charset="0"/>
                <a:sym typeface="Arial" pitchFamily="34" charset="0"/>
              </a:rPr>
              <a:t>ère</a:t>
            </a:r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 générale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B9C6B5-EC4C-4D98-AAE1-C57EFB25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3456" y="-656443"/>
            <a:ext cx="5345693" cy="91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1830" y="897410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5846" y="188640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6924" y="705694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5474" y="0"/>
            <a:ext cx="216024" cy="6669360"/>
          </a:xfrm>
          <a:prstGeom prst="rect">
            <a:avLst/>
          </a:prstGeom>
          <a:gradFill>
            <a:gsLst>
              <a:gs pos="16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D7E92-2542-47C6-8D47-7726C3786220}"/>
              </a:ext>
            </a:extLst>
          </p:cNvPr>
          <p:cNvSpPr/>
          <p:nvPr/>
        </p:nvSpPr>
        <p:spPr>
          <a:xfrm>
            <a:off x="1051498" y="949015"/>
            <a:ext cx="10693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Figure 6 – Un exemple d’échelle descriptive mobilisée après l’évaluation par un élève de 1</a:t>
            </a:r>
            <a:r>
              <a:rPr lang="fr-FR" altLang="fr-FR" sz="1200" b="1" baseline="30000" dirty="0">
                <a:latin typeface="Arial" pitchFamily="34" charset="0"/>
                <a:cs typeface="Arial" pitchFamily="34" charset="0"/>
                <a:sym typeface="Arial" pitchFamily="34" charset="0"/>
              </a:rPr>
              <a:t>ère</a:t>
            </a:r>
            <a:r>
              <a:rPr lang="fr-FR" altLang="fr-FR" sz="1200" b="1" dirty="0">
                <a:latin typeface="Arial" pitchFamily="34" charset="0"/>
                <a:cs typeface="Arial" pitchFamily="34" charset="0"/>
                <a:sym typeface="Arial" pitchFamily="34" charset="0"/>
              </a:rPr>
              <a:t> générale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BCD060-40E5-4E27-8791-3E8E2D9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02" y="2353200"/>
            <a:ext cx="4423098" cy="40881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482F0F-C030-4A5B-8490-2D43D0CAB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210" y="1277619"/>
            <a:ext cx="9510944" cy="9413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D7B505-A92E-4C60-BC4E-D14EFD3B9C7D}"/>
              </a:ext>
            </a:extLst>
          </p:cNvPr>
          <p:cNvSpPr/>
          <p:nvPr/>
        </p:nvSpPr>
        <p:spPr>
          <a:xfrm>
            <a:off x="6221748" y="2964638"/>
            <a:ext cx="5523409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sz="24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fr-FR" sz="1600" dirty="0">
                <a:latin typeface="Arial" pitchFamily="34" charset="0"/>
                <a:cs typeface="Arial" pitchFamily="34" charset="0"/>
                <a:sym typeface="Arial" pitchFamily="34" charset="0"/>
              </a:rPr>
              <a:t>Ici, lors d’un temps après l’évaluation, l’élève fait correspondre chaque partie de son introduction avec les descripteurs de l’échelle proposée en amont et pendant l’évaluation, grâce à des surligneurs. </a:t>
            </a:r>
          </a:p>
        </p:txBody>
      </p:sp>
    </p:spTree>
    <p:extLst>
      <p:ext uri="{BB962C8B-B14F-4D97-AF65-F5344CB8AC3E}">
        <p14:creationId xmlns:p14="http://schemas.microsoft.com/office/powerpoint/2010/main" val="2259774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118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 EN HG EMC</dc:title>
  <dc:creator>aurelie dongeux</dc:creator>
  <cp:lastModifiedBy>aurelie dongeux</cp:lastModifiedBy>
  <cp:revision>8</cp:revision>
  <dcterms:created xsi:type="dcterms:W3CDTF">2022-10-10T09:10:11Z</dcterms:created>
  <dcterms:modified xsi:type="dcterms:W3CDTF">2023-12-11T10:25:43Z</dcterms:modified>
</cp:coreProperties>
</file>