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3" r:id="rId5"/>
    <p:sldId id="268" r:id="rId6"/>
    <p:sldId id="262" r:id="rId7"/>
    <p:sldId id="258" r:id="rId8"/>
    <p:sldId id="259" r:id="rId9"/>
    <p:sldId id="261" r:id="rId10"/>
    <p:sldId id="265" r:id="rId11"/>
    <p:sldId id="266" r:id="rId12"/>
    <p:sldId id="267" r:id="rId13"/>
    <p:sldId id="260"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290651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95567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100478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62358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390702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6C5C9DF-4F3E-4473-9FD0-3D28E94ACE7A}" type="datetimeFigureOut">
              <a:rPr lang="fr-FR" smtClean="0"/>
              <a:t>30/12/2016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340062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6C5C9DF-4F3E-4473-9FD0-3D28E94ACE7A}" type="datetimeFigureOut">
              <a:rPr lang="fr-FR" smtClean="0"/>
              <a:t>30/12/2016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397238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6C5C9DF-4F3E-4473-9FD0-3D28E94ACE7A}" type="datetimeFigureOut">
              <a:rPr lang="fr-FR" smtClean="0"/>
              <a:t>30/12/2016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61513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6C5C9DF-4F3E-4473-9FD0-3D28E94ACE7A}" type="datetimeFigureOut">
              <a:rPr lang="fr-FR" smtClean="0"/>
              <a:t>30/12/2016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17673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6C5C9DF-4F3E-4473-9FD0-3D28E94ACE7A}" type="datetimeFigureOut">
              <a:rPr lang="fr-FR" smtClean="0"/>
              <a:t>30/12/2016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105788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6C5C9DF-4F3E-4473-9FD0-3D28E94ACE7A}" type="datetimeFigureOut">
              <a:rPr lang="fr-FR" smtClean="0"/>
              <a:t>30/12/2016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6B29191-E6CC-4A56-8088-C75294B16C39}" type="slidenum">
              <a:rPr lang="fr-FR" smtClean="0"/>
              <a:t>‹N°›</a:t>
            </a:fld>
            <a:endParaRPr lang="fr-FR"/>
          </a:p>
        </p:txBody>
      </p:sp>
    </p:spTree>
    <p:extLst>
      <p:ext uri="{BB962C8B-B14F-4D97-AF65-F5344CB8AC3E}">
        <p14:creationId xmlns:p14="http://schemas.microsoft.com/office/powerpoint/2010/main" val="88126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5C9DF-4F3E-4473-9FD0-3D28E94ACE7A}" type="datetimeFigureOut">
              <a:rPr lang="fr-FR" smtClean="0"/>
              <a:t>30/12/2016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29191-E6CC-4A56-8088-C75294B16C39}" type="slidenum">
              <a:rPr lang="fr-FR" smtClean="0"/>
              <a:t>‹N°›</a:t>
            </a:fld>
            <a:endParaRPr lang="fr-FR"/>
          </a:p>
        </p:txBody>
      </p:sp>
    </p:spTree>
    <p:extLst>
      <p:ext uri="{BB962C8B-B14F-4D97-AF65-F5344CB8AC3E}">
        <p14:creationId xmlns:p14="http://schemas.microsoft.com/office/powerpoint/2010/main" val="295779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google.com/site/bouvines2014/la-bataille-de-bouvines/les-vitraux" TargetMode="External"/><Relationship Id="rId2" Type="http://schemas.openxmlformats.org/officeDocument/2006/relationships/hyperlink" Target="http://bataille.bouvines.free.fr/pagvitraux/vitrailgen.php3?nv=01"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92897"/>
            <a:ext cx="7772400" cy="3096343"/>
          </a:xfrm>
        </p:spPr>
        <p:txBody>
          <a:bodyPr>
            <a:normAutofit fontScale="90000"/>
          </a:bodyPr>
          <a:lstStyle/>
          <a:p>
            <a:r>
              <a:rPr lang="fr-FR" b="1" dirty="0"/>
              <a:t>La bataille de Bouvines. </a:t>
            </a:r>
            <a:br>
              <a:rPr lang="fr-FR" b="1" dirty="0"/>
            </a:br>
            <a:r>
              <a:rPr lang="fr-FR" b="1" dirty="0"/>
              <a:t>800 ans après, on en parle encore</a:t>
            </a:r>
            <a:br>
              <a:rPr lang="fr-FR" b="1" dirty="0"/>
            </a:br>
            <a:br>
              <a:rPr lang="fr-FR" b="1" dirty="0"/>
            </a:br>
            <a:br>
              <a:rPr lang="fr-FR" b="1" dirty="0"/>
            </a:br>
            <a:br>
              <a:rPr lang="fr-FR" b="1" dirty="0"/>
            </a:br>
            <a:br>
              <a:rPr lang="fr-FR" b="1" dirty="0"/>
            </a:br>
            <a:br>
              <a:rPr lang="fr-FR" b="1" dirty="0"/>
            </a:br>
            <a:r>
              <a:rPr lang="fr-FR" b="1" dirty="0"/>
              <a:t>Dossier documentaire de la tâche complexe</a:t>
            </a:r>
            <a:br>
              <a:rPr lang="fr-FR" dirty="0"/>
            </a:br>
            <a:endParaRPr lang="fr-FR" dirty="0"/>
          </a:p>
        </p:txBody>
      </p:sp>
      <p:sp>
        <p:nvSpPr>
          <p:cNvPr id="3" name="Sous-titre 2"/>
          <p:cNvSpPr>
            <a:spLocks noGrp="1"/>
          </p:cNvSpPr>
          <p:nvPr>
            <p:ph type="subTitle" idx="1"/>
          </p:nvPr>
        </p:nvSpPr>
        <p:spPr>
          <a:xfrm>
            <a:off x="1371600" y="2708920"/>
            <a:ext cx="6400800" cy="1752600"/>
          </a:xfrm>
        </p:spPr>
        <p:txBody>
          <a:bodyPr>
            <a:normAutofit fontScale="85000" lnSpcReduction="20000"/>
          </a:bodyPr>
          <a:lstStyle/>
          <a:p>
            <a:r>
              <a:rPr lang="fr-FR" dirty="0"/>
              <a:t>Aborder le thème 2 « Société, Eglise et pouvoir politique dans l’occident féodal  »  partir d’une étude sur la bataille de Bouvines, traitée sous la forme d’une tâche complexe</a:t>
            </a:r>
          </a:p>
        </p:txBody>
      </p:sp>
    </p:spTree>
    <p:extLst>
      <p:ext uri="{BB962C8B-B14F-4D97-AF65-F5344CB8AC3E}">
        <p14:creationId xmlns:p14="http://schemas.microsoft.com/office/powerpoint/2010/main" val="3775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ejean\Pictures\Bouvines\recit bouvines menestrel de reims 0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3543"/>
          <a:stretch/>
        </p:blipFill>
        <p:spPr bwMode="auto">
          <a:xfrm>
            <a:off x="107503" y="548681"/>
            <a:ext cx="8785519" cy="58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14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jean\Pictures\Bouvines\recit bouvines menestrel de reims 0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5764"/>
          <a:stretch/>
        </p:blipFill>
        <p:spPr bwMode="auto">
          <a:xfrm>
            <a:off x="167192" y="176749"/>
            <a:ext cx="8221232" cy="637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1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lstStyle/>
          <a:p>
            <a:r>
              <a:rPr lang="fr-FR" dirty="0"/>
              <a:t>Même texte (Ménestrel de Reims) : la fin en français moderne / dans la langue originelle (ancien français)</a:t>
            </a:r>
          </a:p>
          <a:p>
            <a:endParaRPr lang="fr-FR" dirty="0"/>
          </a:p>
          <a:p>
            <a:endParaRPr lang="fr-FR" dirty="0"/>
          </a:p>
          <a:p>
            <a:endParaRPr lang="fr-FR" dirty="0"/>
          </a:p>
          <a:p>
            <a:endParaRPr lang="fr-FR" dirty="0"/>
          </a:p>
          <a:p>
            <a:pPr marL="0" indent="0">
              <a:buNone/>
            </a:pPr>
            <a:r>
              <a:rPr lang="fr-FR" sz="1800" dirty="0" err="1"/>
              <a:t>Atant</a:t>
            </a:r>
            <a:r>
              <a:rPr lang="fr-FR" sz="1800" dirty="0"/>
              <a:t> </a:t>
            </a:r>
            <a:r>
              <a:rPr lang="fr-FR" sz="1800" dirty="0" err="1"/>
              <a:t>fu</a:t>
            </a:r>
            <a:r>
              <a:rPr lang="fr-FR" sz="1800" dirty="0"/>
              <a:t> la bataille </a:t>
            </a:r>
            <a:r>
              <a:rPr lang="fr-FR" sz="1800" dirty="0" err="1"/>
              <a:t>finee</a:t>
            </a:r>
            <a:r>
              <a:rPr lang="fr-FR" sz="1800" dirty="0"/>
              <a:t>, et li rois retourna a Tournai </a:t>
            </a:r>
            <a:r>
              <a:rPr lang="fr-FR" sz="1800" dirty="0" err="1"/>
              <a:t>grant</a:t>
            </a:r>
            <a:r>
              <a:rPr lang="fr-FR" sz="1800" dirty="0"/>
              <a:t> joie faisant, atouts ses prisons, et </a:t>
            </a:r>
            <a:r>
              <a:rPr lang="fr-FR" sz="1800" dirty="0" err="1"/>
              <a:t>Flammenc</a:t>
            </a:r>
            <a:r>
              <a:rPr lang="fr-FR" sz="1800" dirty="0"/>
              <a:t> </a:t>
            </a:r>
            <a:r>
              <a:rPr lang="fr-FR" sz="1800" dirty="0" err="1"/>
              <a:t>grant</a:t>
            </a:r>
            <a:r>
              <a:rPr lang="fr-FR" sz="1800" dirty="0"/>
              <a:t> duel d’autre part. Ceste </a:t>
            </a:r>
            <a:r>
              <a:rPr lang="fr-FR" sz="1800" dirty="0" err="1"/>
              <a:t>desconfiture</a:t>
            </a:r>
            <a:r>
              <a:rPr lang="fr-FR" sz="1800" dirty="0"/>
              <a:t> </a:t>
            </a:r>
            <a:r>
              <a:rPr lang="fr-FR" sz="1800" dirty="0" err="1"/>
              <a:t>fu</a:t>
            </a:r>
            <a:r>
              <a:rPr lang="fr-FR" sz="1800" dirty="0"/>
              <a:t> faite en l’an </a:t>
            </a:r>
            <a:r>
              <a:rPr lang="fr-FR" sz="1800" dirty="0" err="1"/>
              <a:t>nostre</a:t>
            </a:r>
            <a:r>
              <a:rPr lang="fr-FR" sz="1800" dirty="0"/>
              <a:t> Seigneur 1214, Ou mois de </a:t>
            </a:r>
            <a:r>
              <a:rPr lang="fr-FR" sz="1800" dirty="0" err="1"/>
              <a:t>joingnet</a:t>
            </a:r>
            <a:r>
              <a:rPr lang="fr-FR" sz="1800" dirty="0"/>
              <a:t>, le second </a:t>
            </a:r>
            <a:r>
              <a:rPr lang="fr-FR" sz="1800" dirty="0" err="1"/>
              <a:t>diëmenge</a:t>
            </a:r>
            <a:r>
              <a:rPr lang="fr-FR" sz="1800" dirty="0"/>
              <a:t>. Et celui jour proprement </a:t>
            </a:r>
            <a:r>
              <a:rPr lang="fr-FR" sz="1800" dirty="0" err="1"/>
              <a:t>desconfist</a:t>
            </a:r>
            <a:r>
              <a:rPr lang="fr-FR" sz="1800" dirty="0"/>
              <a:t> messires </a:t>
            </a:r>
            <a:r>
              <a:rPr lang="fr-FR" sz="1800" dirty="0" err="1"/>
              <a:t>Loueÿs</a:t>
            </a:r>
            <a:r>
              <a:rPr lang="fr-FR" sz="1800" dirty="0"/>
              <a:t> le roi Jehan a la Roche-</a:t>
            </a:r>
            <a:r>
              <a:rPr lang="fr-FR" sz="1800" dirty="0" err="1"/>
              <a:t>aus</a:t>
            </a:r>
            <a:r>
              <a:rPr lang="fr-FR" sz="1800" dirty="0"/>
              <a:t>-Moines en </a:t>
            </a:r>
            <a:r>
              <a:rPr lang="fr-FR" sz="1800" dirty="0" err="1"/>
              <a:t>Poiteu</a:t>
            </a:r>
            <a:r>
              <a:rPr lang="fr-FR" sz="1800" dirty="0"/>
              <a:t>.</a:t>
            </a:r>
          </a:p>
          <a:p>
            <a:endParaRPr lang="fr-FR" dirty="0"/>
          </a:p>
          <a:p>
            <a:endParaRPr lang="fr-FR" dirty="0"/>
          </a:p>
        </p:txBody>
      </p:sp>
      <p:pic>
        <p:nvPicPr>
          <p:cNvPr id="4" name="Picture 2" descr="C:\Users\mejean\Pictures\Bouvines\recit bouvines menestrel de reims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82809" b="10525"/>
          <a:stretch/>
        </p:blipFill>
        <p:spPr bwMode="auto">
          <a:xfrm>
            <a:off x="107504" y="2636912"/>
            <a:ext cx="8930944" cy="85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1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21" t="29365" r="27714" b="13293"/>
          <a:stretch/>
        </p:blipFill>
        <p:spPr bwMode="auto">
          <a:xfrm>
            <a:off x="467544" y="1543660"/>
            <a:ext cx="8352928" cy="483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11560" y="260648"/>
            <a:ext cx="8064896" cy="646331"/>
          </a:xfrm>
          <a:prstGeom prst="rect">
            <a:avLst/>
          </a:prstGeom>
          <a:noFill/>
        </p:spPr>
        <p:txBody>
          <a:bodyPr wrap="square" rtlCol="0">
            <a:spAutoFit/>
          </a:bodyPr>
          <a:lstStyle/>
          <a:p>
            <a:r>
              <a:rPr lang="fr-FR" dirty="0"/>
              <a:t>Le royaume de France aux XIe et XVe siècles.</a:t>
            </a:r>
          </a:p>
          <a:p>
            <a:r>
              <a:rPr lang="fr-FR" dirty="0"/>
              <a:t>Source : manuel Belin, 2010</a:t>
            </a:r>
          </a:p>
        </p:txBody>
      </p:sp>
    </p:spTree>
    <p:extLst>
      <p:ext uri="{BB962C8B-B14F-4D97-AF65-F5344CB8AC3E}">
        <p14:creationId xmlns:p14="http://schemas.microsoft.com/office/powerpoint/2010/main" val="278403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jean\Pictures\Bouvines\duby Dimanche de Bouvines début 00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65"/>
          <a:stretch/>
        </p:blipFill>
        <p:spPr bwMode="auto">
          <a:xfrm>
            <a:off x="827584" y="260648"/>
            <a:ext cx="6048671" cy="62523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236296" y="476672"/>
            <a:ext cx="1512168" cy="2308324"/>
          </a:xfrm>
          <a:prstGeom prst="rect">
            <a:avLst/>
          </a:prstGeom>
          <a:noFill/>
        </p:spPr>
        <p:txBody>
          <a:bodyPr wrap="square" rtlCol="0">
            <a:spAutoFit/>
          </a:bodyPr>
          <a:lstStyle/>
          <a:p>
            <a:r>
              <a:rPr lang="fr-FR" dirty="0"/>
              <a:t>Première page du livre : </a:t>
            </a:r>
            <a:r>
              <a:rPr lang="fr-FR" i="1" dirty="0"/>
              <a:t>Le dimanche de Bouvines</a:t>
            </a:r>
            <a:r>
              <a:rPr lang="fr-FR" dirty="0"/>
              <a:t>, de Georges Duby (historien), Paris , 1973</a:t>
            </a:r>
          </a:p>
        </p:txBody>
      </p:sp>
    </p:spTree>
    <p:extLst>
      <p:ext uri="{BB962C8B-B14F-4D97-AF65-F5344CB8AC3E}">
        <p14:creationId xmlns:p14="http://schemas.microsoft.com/office/powerpoint/2010/main" val="250108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Bataille de Bouvine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344816" cy="4896544"/>
          </a:xfrm>
          <a:prstGeom prst="rect">
            <a:avLst/>
          </a:prstGeom>
          <a:noFill/>
          <a:ln>
            <a:noFill/>
          </a:ln>
        </p:spPr>
      </p:pic>
      <p:sp>
        <p:nvSpPr>
          <p:cNvPr id="6" name="Rectangle 5"/>
          <p:cNvSpPr/>
          <p:nvPr/>
        </p:nvSpPr>
        <p:spPr>
          <a:xfrm>
            <a:off x="1043608" y="5518973"/>
            <a:ext cx="7200800" cy="923330"/>
          </a:xfrm>
          <a:prstGeom prst="rect">
            <a:avLst/>
          </a:prstGeom>
        </p:spPr>
        <p:txBody>
          <a:bodyPr wrap="square">
            <a:spAutoFit/>
          </a:bodyPr>
          <a:lstStyle/>
          <a:p>
            <a:r>
              <a:rPr lang="fr-FR" dirty="0"/>
              <a:t>Après la bataille de Bouvines, le roi de France ramène à Paris le comte Ferrand fait prisonnier</a:t>
            </a:r>
          </a:p>
          <a:p>
            <a:r>
              <a:rPr lang="fr-FR" dirty="0"/>
              <a:t>Enluminure du XVe siècle. Bibliothèque royale Albert I, Bruxelles</a:t>
            </a:r>
          </a:p>
        </p:txBody>
      </p:sp>
    </p:spTree>
    <p:extLst>
      <p:ext uri="{BB962C8B-B14F-4D97-AF65-F5344CB8AC3E}">
        <p14:creationId xmlns:p14="http://schemas.microsoft.com/office/powerpoint/2010/main" val="22125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jean\Pictures\Bouvines\Bouvines cahier d'écolier 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016" y="1196752"/>
            <a:ext cx="8437448" cy="52799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95536" y="332656"/>
            <a:ext cx="8208912" cy="646331"/>
          </a:xfrm>
          <a:prstGeom prst="rect">
            <a:avLst/>
          </a:prstGeom>
          <a:noFill/>
        </p:spPr>
        <p:txBody>
          <a:bodyPr wrap="square" rtlCol="0">
            <a:spAutoFit/>
          </a:bodyPr>
          <a:lstStyle/>
          <a:p>
            <a:r>
              <a:rPr lang="fr-FR" dirty="0"/>
              <a:t>Couverture d’un cahier d’écolier : les mots historiques.</a:t>
            </a:r>
          </a:p>
          <a:p>
            <a:r>
              <a:rPr lang="fr-FR" dirty="0"/>
              <a:t>Source : musée des Arts et traditions populaires, Paris</a:t>
            </a:r>
          </a:p>
        </p:txBody>
      </p:sp>
    </p:spTree>
    <p:extLst>
      <p:ext uri="{BB962C8B-B14F-4D97-AF65-F5344CB8AC3E}">
        <p14:creationId xmlns:p14="http://schemas.microsoft.com/office/powerpoint/2010/main" val="119031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marL="0" indent="0">
              <a:buNone/>
            </a:pPr>
            <a:r>
              <a:rPr lang="fr-FR" b="1" dirty="0"/>
              <a:t>Après la bataille de Bouvines</a:t>
            </a:r>
          </a:p>
          <a:p>
            <a:pPr marL="0" indent="0">
              <a:buNone/>
            </a:pPr>
            <a:endParaRPr lang="fr-FR" dirty="0"/>
          </a:p>
          <a:p>
            <a:pPr marL="0" indent="0">
              <a:buNone/>
            </a:pPr>
            <a:r>
              <a:rPr lang="fr-FR" dirty="0"/>
              <a:t>Le roi de France, joyeux d’une victoire si inespérée, rendit grâces à Dieu, qui lui avait accordé de remporter sur ses adversaires un si grand triomphe. Il emmena avec lui, chargés de chaînes et destinés  être enfermés dans de bonnes prisons, les trois comtes plus haut nommés, ainsi qu’une foule nombreuse de chevaliers et autres. A l’arrivée du roi, toute la ville de Paris fut illuminée de flambeaux et de lanternes, retentit de chants, d’applaudissements, de fanfares et de louanges, le jour et la nuit qui suivit. Des tapis et des étoffes de soie furent suspendus aux maisons ; enfin ce fut un enthousiasme général.</a:t>
            </a:r>
          </a:p>
          <a:p>
            <a:pPr marL="0" indent="0">
              <a:buNone/>
            </a:pPr>
            <a:endParaRPr lang="fr-FR" dirty="0"/>
          </a:p>
          <a:p>
            <a:pPr marL="0" indent="0">
              <a:buNone/>
            </a:pPr>
            <a:r>
              <a:rPr lang="fr-FR" dirty="0"/>
              <a:t>Roger de </a:t>
            </a:r>
            <a:r>
              <a:rPr lang="fr-FR" dirty="0" err="1"/>
              <a:t>Wendower</a:t>
            </a:r>
            <a:r>
              <a:rPr lang="fr-FR" dirty="0"/>
              <a:t>, Chronique, vers 1220</a:t>
            </a:r>
          </a:p>
          <a:p>
            <a:pPr marL="0" indent="0">
              <a:buNone/>
            </a:pPr>
            <a:endParaRPr lang="fr-FR" dirty="0"/>
          </a:p>
          <a:p>
            <a:pPr marL="0" indent="0">
              <a:buNone/>
            </a:pPr>
            <a:r>
              <a:rPr lang="fr-FR" sz="2000" dirty="0"/>
              <a:t>Source : G Duby, Le dimanche de Bouvines</a:t>
            </a:r>
          </a:p>
        </p:txBody>
      </p:sp>
    </p:spTree>
    <p:extLst>
      <p:ext uri="{BB962C8B-B14F-4D97-AF65-F5344CB8AC3E}">
        <p14:creationId xmlns:p14="http://schemas.microsoft.com/office/powerpoint/2010/main" val="2270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
            <a:ext cx="8229600" cy="3356992"/>
          </a:xfrm>
        </p:spPr>
        <p:txBody>
          <a:bodyPr>
            <a:normAutofit/>
          </a:bodyPr>
          <a:lstStyle/>
          <a:p>
            <a:pPr marL="0" indent="0" algn="ctr">
              <a:buNone/>
            </a:pPr>
            <a:r>
              <a:rPr lang="fr-FR" dirty="0"/>
              <a:t>Vitraux de l’église de Bouvines (XIXème siècle)</a:t>
            </a:r>
            <a:r>
              <a:rPr lang="fr-FR" b="1" dirty="0"/>
              <a:t> </a:t>
            </a:r>
          </a:p>
          <a:p>
            <a:pPr marL="0" indent="0" algn="ctr">
              <a:buNone/>
            </a:pPr>
            <a:r>
              <a:rPr lang="fr-FR" b="1" dirty="0"/>
              <a:t> le récit de la bataille de Bouvines en vitraux</a:t>
            </a:r>
          </a:p>
          <a:p>
            <a:pPr marL="0" indent="0" algn="ctr">
              <a:buNone/>
            </a:pPr>
            <a:endParaRPr lang="fr-FR" sz="2400" dirty="0"/>
          </a:p>
          <a:p>
            <a:pPr algn="ctr"/>
            <a:r>
              <a:rPr lang="fr-FR" sz="2400" u="sng" dirty="0">
                <a:hlinkClick r:id="rId2"/>
              </a:rPr>
              <a:t>http://bataille.bouvines.free.fr/pagvitraux/vitrailgen.php3?nv=01</a:t>
            </a:r>
            <a:endParaRPr lang="fr-FR" sz="2400" dirty="0"/>
          </a:p>
          <a:p>
            <a:pPr algn="ctr"/>
            <a:r>
              <a:rPr lang="fr-FR" sz="2400" dirty="0"/>
              <a:t>ou : </a:t>
            </a:r>
            <a:r>
              <a:rPr lang="fr-FR" sz="2400" u="sng" dirty="0">
                <a:hlinkClick r:id="rId3"/>
              </a:rPr>
              <a:t>https://sites.google.com/site/bouvines2014/la-bataille-de-bouvines/les-vitraux</a:t>
            </a:r>
            <a:endParaRPr lang="fr-FR" sz="2400" dirty="0"/>
          </a:p>
          <a:p>
            <a:pPr algn="ctr"/>
            <a:endParaRPr lang="fr-FR" dirty="0"/>
          </a:p>
        </p:txBody>
      </p:sp>
      <p:pic>
        <p:nvPicPr>
          <p:cNvPr id="6148" name="Picture 4" descr="http://bataille.bouvines.free.fr/images/imagvitraux/vitrail04.jpg"/>
          <p:cNvPicPr>
            <a:picLocks noChangeAspect="1" noChangeArrowheads="1"/>
          </p:cNvPicPr>
          <p:nvPr/>
        </p:nvPicPr>
        <p:blipFill rotWithShape="1">
          <a:blip r:embed="rId4">
            <a:extLst>
              <a:ext uri="{28A0092B-C50C-407E-A947-70E740481C1C}">
                <a14:useLocalDpi xmlns:a14="http://schemas.microsoft.com/office/drawing/2010/main" val="0"/>
              </a:ext>
            </a:extLst>
          </a:blip>
          <a:srcRect r="2860"/>
          <a:stretch/>
        </p:blipFill>
        <p:spPr bwMode="auto">
          <a:xfrm>
            <a:off x="35496" y="4468990"/>
            <a:ext cx="3287563" cy="234438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bataille.bouvines.free.fr/images/imagvitraux/vitrail09.jpg"/>
          <p:cNvPicPr>
            <a:picLocks noChangeAspect="1" noChangeArrowheads="1"/>
          </p:cNvPicPr>
          <p:nvPr/>
        </p:nvPicPr>
        <p:blipFill rotWithShape="1">
          <a:blip r:embed="rId5">
            <a:extLst>
              <a:ext uri="{28A0092B-C50C-407E-A947-70E740481C1C}">
                <a14:useLocalDpi xmlns:a14="http://schemas.microsoft.com/office/drawing/2010/main" val="0"/>
              </a:ext>
            </a:extLst>
          </a:blip>
          <a:srcRect r="5026" b="3746"/>
          <a:stretch/>
        </p:blipFill>
        <p:spPr bwMode="auto">
          <a:xfrm>
            <a:off x="3397090" y="3204170"/>
            <a:ext cx="2759086" cy="29888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ataille.bouvines.free.fr/images/imagvitraux/vitrail18.jpg"/>
          <p:cNvPicPr>
            <a:picLocks noChangeAspect="1" noChangeArrowheads="1"/>
          </p:cNvPicPr>
          <p:nvPr/>
        </p:nvPicPr>
        <p:blipFill rotWithShape="1">
          <a:blip r:embed="rId6">
            <a:extLst>
              <a:ext uri="{28A0092B-C50C-407E-A947-70E740481C1C}">
                <a14:useLocalDpi xmlns:a14="http://schemas.microsoft.com/office/drawing/2010/main" val="0"/>
              </a:ext>
            </a:extLst>
          </a:blip>
          <a:srcRect r="5048" b="3414"/>
          <a:stretch/>
        </p:blipFill>
        <p:spPr bwMode="auto">
          <a:xfrm>
            <a:off x="6187217" y="3694647"/>
            <a:ext cx="2921287" cy="311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4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uvin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512" y="188639"/>
            <a:ext cx="4320480" cy="40351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Prisonniers_Bouv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4008" y="2507364"/>
            <a:ext cx="4320406" cy="419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ZoneTexte 5"/>
          <p:cNvSpPr txBox="1"/>
          <p:nvPr/>
        </p:nvSpPr>
        <p:spPr>
          <a:xfrm>
            <a:off x="395536" y="4282398"/>
            <a:ext cx="3816424" cy="923330"/>
          </a:xfrm>
          <a:prstGeom prst="rect">
            <a:avLst/>
          </a:prstGeom>
          <a:noFill/>
        </p:spPr>
        <p:txBody>
          <a:bodyPr wrap="square" rtlCol="0">
            <a:spAutoFit/>
          </a:bodyPr>
          <a:lstStyle/>
          <a:p>
            <a:r>
              <a:rPr lang="fr-FR" dirty="0"/>
              <a:t>Bataille de Bouvines : Philippe-Auguste, roi de France, face à Otton IV, empereur</a:t>
            </a:r>
          </a:p>
        </p:txBody>
      </p:sp>
      <p:sp>
        <p:nvSpPr>
          <p:cNvPr id="7" name="ZoneTexte 6"/>
          <p:cNvSpPr txBox="1"/>
          <p:nvPr/>
        </p:nvSpPr>
        <p:spPr>
          <a:xfrm>
            <a:off x="107504" y="5949280"/>
            <a:ext cx="4392488" cy="923330"/>
          </a:xfrm>
          <a:prstGeom prst="rect">
            <a:avLst/>
          </a:prstGeom>
          <a:noFill/>
        </p:spPr>
        <p:txBody>
          <a:bodyPr wrap="square" rtlCol="0">
            <a:spAutoFit/>
          </a:bodyPr>
          <a:lstStyle/>
          <a:p>
            <a:r>
              <a:rPr lang="fr-FR" dirty="0"/>
              <a:t>Philippe-Auguste, roi de France victorieux, ramène les Comtes Ferrand et Renaud faits prisonniers à Paris</a:t>
            </a:r>
          </a:p>
        </p:txBody>
      </p:sp>
      <p:sp>
        <p:nvSpPr>
          <p:cNvPr id="8" name="ZoneTexte 7"/>
          <p:cNvSpPr txBox="1"/>
          <p:nvPr/>
        </p:nvSpPr>
        <p:spPr>
          <a:xfrm>
            <a:off x="4644008" y="260648"/>
            <a:ext cx="4320406" cy="923330"/>
          </a:xfrm>
          <a:prstGeom prst="rect">
            <a:avLst/>
          </a:prstGeom>
          <a:noFill/>
        </p:spPr>
        <p:txBody>
          <a:bodyPr wrap="square" rtlCol="0">
            <a:spAutoFit/>
          </a:bodyPr>
          <a:lstStyle/>
          <a:p>
            <a:r>
              <a:rPr lang="fr-FR" dirty="0"/>
              <a:t>Deux documents tirés des Grandes chroniques de France, XVe siècle. Conservés à la BNF.</a:t>
            </a:r>
          </a:p>
        </p:txBody>
      </p:sp>
    </p:spTree>
    <p:extLst>
      <p:ext uri="{BB962C8B-B14F-4D97-AF65-F5344CB8AC3E}">
        <p14:creationId xmlns:p14="http://schemas.microsoft.com/office/powerpoint/2010/main" val="96043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C:\Documents and Settings\Emmanuelle\Bureau\ecas 5è\ressources 5è\31 Mai\Hommage enlumnonmodifiab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6696744" cy="552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11669"/>
            <a:ext cx="9144000" cy="523220"/>
          </a:xfrm>
          <a:prstGeom prst="rect">
            <a:avLst/>
          </a:prstGeom>
        </p:spPr>
        <p:txBody>
          <a:bodyPr wrap="square">
            <a:spAutoFit/>
          </a:bodyPr>
          <a:lstStyle/>
          <a:p>
            <a:r>
              <a:rPr lang="fr-FR" sz="1400" dirty="0"/>
              <a:t>Document modifié d’après le manuel </a:t>
            </a:r>
            <a:r>
              <a:rPr lang="fr-FR" sz="1400" b="1" dirty="0"/>
              <a:t>Hachette, 2005, p 98 </a:t>
            </a:r>
          </a:p>
          <a:p>
            <a:r>
              <a:rPr lang="fr-FR" sz="1400" b="1" dirty="0"/>
              <a:t>In présentation ressource académie de Poitiers : http://ww2.ac-poitiers.fr/hist_geo/spip.php?article838</a:t>
            </a:r>
            <a:endParaRPr lang="fr-FR" sz="1400" dirty="0"/>
          </a:p>
        </p:txBody>
      </p:sp>
    </p:spTree>
    <p:extLst>
      <p:ext uri="{BB962C8B-B14F-4D97-AF65-F5344CB8AC3E}">
        <p14:creationId xmlns:p14="http://schemas.microsoft.com/office/powerpoint/2010/main" val="181180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92" t="35417" r="34742" b="7766"/>
          <a:stretch/>
        </p:blipFill>
        <p:spPr bwMode="auto">
          <a:xfrm>
            <a:off x="107504" y="1148071"/>
            <a:ext cx="5935081" cy="566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79512" y="332656"/>
            <a:ext cx="8964488" cy="861774"/>
          </a:xfrm>
          <a:prstGeom prst="rect">
            <a:avLst/>
          </a:prstGeom>
          <a:noFill/>
        </p:spPr>
        <p:txBody>
          <a:bodyPr wrap="square" rtlCol="0">
            <a:spAutoFit/>
          </a:bodyPr>
          <a:lstStyle/>
          <a:p>
            <a:r>
              <a:rPr lang="fr-FR" dirty="0"/>
              <a:t>Une pyramide vassalique</a:t>
            </a:r>
          </a:p>
          <a:p>
            <a:r>
              <a:rPr lang="fr-FR" sz="1600" dirty="0"/>
              <a:t>Dessin Franck </a:t>
            </a:r>
            <a:r>
              <a:rPr lang="fr-FR" sz="1600" dirty="0" err="1"/>
              <a:t>Marthez</a:t>
            </a:r>
            <a:r>
              <a:rPr lang="fr-FR" sz="1600" dirty="0"/>
              <a:t>. </a:t>
            </a:r>
          </a:p>
          <a:p>
            <a:r>
              <a:rPr lang="fr-FR" sz="1600" dirty="0"/>
              <a:t>Source :http://www.academie-en-ligne.fr/Ressources/4/GH51/AL4GH51TEWB0111-Sequence-04.pdf </a:t>
            </a:r>
          </a:p>
        </p:txBody>
      </p:sp>
      <p:sp>
        <p:nvSpPr>
          <p:cNvPr id="5" name="ZoneTexte 4"/>
          <p:cNvSpPr txBox="1"/>
          <p:nvPr/>
        </p:nvSpPr>
        <p:spPr>
          <a:xfrm>
            <a:off x="6372200" y="3284984"/>
            <a:ext cx="2771800" cy="3416320"/>
          </a:xfrm>
          <a:prstGeom prst="rect">
            <a:avLst/>
          </a:prstGeom>
          <a:noFill/>
        </p:spPr>
        <p:txBody>
          <a:bodyPr wrap="square" rtlCol="0">
            <a:spAutoFit/>
          </a:bodyPr>
          <a:lstStyle/>
          <a:p>
            <a:r>
              <a:rPr lang="fr-FR" dirty="0"/>
              <a:t>« Le roi ne doit prêter hommage à personne.</a:t>
            </a:r>
          </a:p>
          <a:p>
            <a:r>
              <a:rPr lang="fr-FR" dirty="0"/>
              <a:t>Aucun hommage est valable contre le roi.</a:t>
            </a:r>
          </a:p>
          <a:p>
            <a:r>
              <a:rPr lang="fr-FR" dirty="0"/>
              <a:t>Châtelains, vassaux, habitants des villes et paysans sont soumis à l’autorité du roi. »</a:t>
            </a:r>
          </a:p>
          <a:p>
            <a:endParaRPr lang="fr-FR" dirty="0"/>
          </a:p>
          <a:p>
            <a:r>
              <a:rPr lang="fr-FR" dirty="0"/>
              <a:t>D’après :</a:t>
            </a:r>
          </a:p>
          <a:p>
            <a:r>
              <a:rPr lang="fr-FR" i="1" dirty="0"/>
              <a:t>Livre de justice et de </a:t>
            </a:r>
            <a:r>
              <a:rPr lang="fr-FR" i="1" dirty="0" err="1"/>
              <a:t>plet</a:t>
            </a:r>
            <a:r>
              <a:rPr lang="fr-FR" dirty="0"/>
              <a:t>, vers 1260</a:t>
            </a:r>
          </a:p>
        </p:txBody>
      </p:sp>
    </p:spTree>
    <p:extLst>
      <p:ext uri="{BB962C8B-B14F-4D97-AF65-F5344CB8AC3E}">
        <p14:creationId xmlns:p14="http://schemas.microsoft.com/office/powerpoint/2010/main" val="7029317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440</Words>
  <Application>Microsoft Office PowerPoint</Application>
  <PresentationFormat>Affichage à l'écran (4:3)</PresentationFormat>
  <Paragraphs>41</Paragraphs>
  <Slides>13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Calibri</vt:lpstr>
      <vt:lpstr>Thème Office</vt:lpstr>
      <vt:lpstr>La bataille de Bouvines.  800 ans après, on en parle encore      Dossier documentaire de la tâche complexe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Isabelle MEJEAN</dc:creator>
  <cp:lastModifiedBy>SAINT GERMAIN Fabienne</cp:lastModifiedBy>
  <cp:revision>18</cp:revision>
  <dcterms:created xsi:type="dcterms:W3CDTF">2013-03-30T08:33:44Z</dcterms:created>
  <dcterms:modified xsi:type="dcterms:W3CDTF">2016-12-30T10:13:12Z</dcterms:modified>
</cp:coreProperties>
</file>