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6" r:id="rId2"/>
    <p:sldId id="260" r:id="rId3"/>
    <p:sldId id="262" r:id="rId4"/>
    <p:sldId id="533" r:id="rId5"/>
    <p:sldId id="529" r:id="rId6"/>
    <p:sldId id="530" r:id="rId7"/>
    <p:sldId id="527" r:id="rId8"/>
    <p:sldId id="531" r:id="rId9"/>
    <p:sldId id="532" r:id="rId10"/>
    <p:sldId id="270" r:id="rId11"/>
    <p:sldId id="273" r:id="rId12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60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0" dirty="0" smtClean="0"/>
              <a:t>REPARTITION des demandes 2020 </a:t>
            </a:r>
            <a:r>
              <a:rPr lang="fr-FR" b="0" dirty="0"/>
              <a:t>PAR DEPARTEMENT/ TYPE </a:t>
            </a:r>
            <a:r>
              <a:rPr lang="fr-FR" b="0" dirty="0" smtClean="0"/>
              <a:t>ETABLISSEMENT </a:t>
            </a:r>
          </a:p>
          <a:p>
            <a:pPr algn="ctr">
              <a:defRPr/>
            </a:pPr>
            <a:r>
              <a:rPr lang="fr-FR" b="0" dirty="0" smtClean="0"/>
              <a:t>ACADEMIE DE BORDEAUX</a:t>
            </a:r>
            <a:r>
              <a:rPr lang="fr-FR" baseline="0" dirty="0" smtClean="0"/>
              <a:t>  </a:t>
            </a:r>
            <a:r>
              <a:rPr lang="fr-FR" dirty="0" smtClean="0"/>
              <a:t> </a:t>
            </a:r>
            <a:endParaRPr lang="fr-FR" dirty="0"/>
          </a:p>
        </c:rich>
      </c:tx>
      <c:layout>
        <c:manualLayout>
          <c:xMode val="edge"/>
          <c:yMode val="edge"/>
          <c:x val="0.18438266090492689"/>
          <c:y val="2.5439974379156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Feuil2!$A$2</c:f>
              <c:strCache>
                <c:ptCount val="1"/>
                <c:pt idx="0">
                  <c:v>ECOLE PR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Feuil2!$B$1:$F$1</c:f>
              <c:strCache>
                <c:ptCount val="5"/>
                <c:pt idx="0">
                  <c:v>DORDOGNE </c:v>
                </c:pt>
                <c:pt idx="1">
                  <c:v>GIRONDE</c:v>
                </c:pt>
                <c:pt idx="2">
                  <c:v>LANDES </c:v>
                </c:pt>
                <c:pt idx="3">
                  <c:v>LOT ET GARONNE </c:v>
                </c:pt>
                <c:pt idx="4">
                  <c:v>PYRENEES ATLANTIQUES </c:v>
                </c:pt>
              </c:strCache>
            </c:strRef>
          </c:cat>
          <c:val>
            <c:numRef>
              <c:f>Feuil2!$B$2:$F$2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Feuil2!$A$3</c:f>
              <c:strCache>
                <c:ptCount val="1"/>
                <c:pt idx="0">
                  <c:v>ECOLE PU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Feuil2!$B$1:$F$1</c:f>
              <c:strCache>
                <c:ptCount val="5"/>
                <c:pt idx="0">
                  <c:v>DORDOGNE </c:v>
                </c:pt>
                <c:pt idx="1">
                  <c:v>GIRONDE</c:v>
                </c:pt>
                <c:pt idx="2">
                  <c:v>LANDES </c:v>
                </c:pt>
                <c:pt idx="3">
                  <c:v>LOT ET GARONNE </c:v>
                </c:pt>
                <c:pt idx="4">
                  <c:v>PYRENEES ATLANTIQUES </c:v>
                </c:pt>
              </c:strCache>
            </c:strRef>
          </c:cat>
          <c:val>
            <c:numRef>
              <c:f>Feuil2!$B$3:$F$3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10</c:v>
                </c:pt>
                <c:pt idx="3">
                  <c:v>11</c:v>
                </c:pt>
                <c:pt idx="4">
                  <c:v>30</c:v>
                </c:pt>
              </c:numCache>
            </c:numRef>
          </c:val>
        </c:ser>
        <c:ser>
          <c:idx val="2"/>
          <c:order val="2"/>
          <c:tx>
            <c:strRef>
              <c:f>Feuil2!$A$4</c:f>
              <c:strCache>
                <c:ptCount val="1"/>
                <c:pt idx="0">
                  <c:v>CLG PR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Feuil2!$B$1:$F$1</c:f>
              <c:strCache>
                <c:ptCount val="5"/>
                <c:pt idx="0">
                  <c:v>DORDOGNE </c:v>
                </c:pt>
                <c:pt idx="1">
                  <c:v>GIRONDE</c:v>
                </c:pt>
                <c:pt idx="2">
                  <c:v>LANDES </c:v>
                </c:pt>
                <c:pt idx="3">
                  <c:v>LOT ET GARONNE </c:v>
                </c:pt>
                <c:pt idx="4">
                  <c:v>PYRENEES ATLANTIQUES </c:v>
                </c:pt>
              </c:strCache>
            </c:strRef>
          </c:cat>
          <c:val>
            <c:numRef>
              <c:f>Feuil2!$B$4:$F$4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Feuil2!$A$5</c:f>
              <c:strCache>
                <c:ptCount val="1"/>
                <c:pt idx="0">
                  <c:v>CLG PU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Feuil2!$B$1:$F$1</c:f>
              <c:strCache>
                <c:ptCount val="5"/>
                <c:pt idx="0">
                  <c:v>DORDOGNE </c:v>
                </c:pt>
                <c:pt idx="1">
                  <c:v>GIRONDE</c:v>
                </c:pt>
                <c:pt idx="2">
                  <c:v>LANDES </c:v>
                </c:pt>
                <c:pt idx="3">
                  <c:v>LOT ET GARONNE </c:v>
                </c:pt>
                <c:pt idx="4">
                  <c:v>PYRENEES ATLANTIQUES </c:v>
                </c:pt>
              </c:strCache>
            </c:strRef>
          </c:cat>
          <c:val>
            <c:numRef>
              <c:f>Feuil2!$B$5:$F$5</c:f>
              <c:numCache>
                <c:formatCode>General</c:formatCode>
                <c:ptCount val="5"/>
                <c:pt idx="0">
                  <c:v>9</c:v>
                </c:pt>
                <c:pt idx="1">
                  <c:v>25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</c:ser>
        <c:ser>
          <c:idx val="4"/>
          <c:order val="4"/>
          <c:tx>
            <c:strRef>
              <c:f>Feuil2!$A$6</c:f>
              <c:strCache>
                <c:ptCount val="1"/>
                <c:pt idx="0">
                  <c:v>LYC PU 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Feuil2!$B$1:$F$1</c:f>
              <c:strCache>
                <c:ptCount val="5"/>
                <c:pt idx="0">
                  <c:v>DORDOGNE </c:v>
                </c:pt>
                <c:pt idx="1">
                  <c:v>GIRONDE</c:v>
                </c:pt>
                <c:pt idx="2">
                  <c:v>LANDES </c:v>
                </c:pt>
                <c:pt idx="3">
                  <c:v>LOT ET GARONNE </c:v>
                </c:pt>
                <c:pt idx="4">
                  <c:v>PYRENEES ATLANTIQUES </c:v>
                </c:pt>
              </c:strCache>
            </c:strRef>
          </c:cat>
          <c:val>
            <c:numRef>
              <c:f>Feuil2!$B$6:$F$6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5759584"/>
        <c:axId val="1455748704"/>
      </c:barChart>
      <c:catAx>
        <c:axId val="145575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5748704"/>
        <c:crosses val="autoZero"/>
        <c:auto val="1"/>
        <c:lblAlgn val="ctr"/>
        <c:lblOffset val="100"/>
        <c:noMultiLvlLbl val="0"/>
      </c:catAx>
      <c:valAx>
        <c:axId val="14557487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57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0" dirty="0"/>
              <a:t>PROGRESSION DE </a:t>
            </a:r>
            <a:r>
              <a:rPr lang="fr-FR" sz="2400" b="0" dirty="0" smtClean="0"/>
              <a:t>LABELLISATION ACADEMIE DE BORDEAUX </a:t>
            </a:r>
            <a:r>
              <a:rPr lang="fr-FR" sz="2400" b="0" baseline="0" dirty="0" smtClean="0"/>
              <a:t> </a:t>
            </a:r>
            <a:endParaRPr lang="fr-FR" sz="2400" b="0" dirty="0"/>
          </a:p>
        </c:rich>
      </c:tx>
      <c:layout>
        <c:manualLayout>
          <c:xMode val="edge"/>
          <c:yMode val="edge"/>
          <c:x val="0.16118044619422572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Feuil1!$B$6</c:f>
              <c:strCache>
                <c:ptCount val="1"/>
                <c:pt idx="0">
                  <c:v>DORDOGNE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Feuil1!$A$7:$A$10</c:f>
              <c:strCache>
                <c:ptCount val="4"/>
                <c:pt idx="0">
                  <c:v>TOTAL 2018</c:v>
                </c:pt>
                <c:pt idx="1">
                  <c:v>TOTAL 2019</c:v>
                </c:pt>
                <c:pt idx="2">
                  <c:v>TOTAL 2020</c:v>
                </c:pt>
                <c:pt idx="3">
                  <c:v>TOTAL ACTUEL </c:v>
                </c:pt>
              </c:strCache>
            </c:strRef>
          </c:cat>
          <c:val>
            <c:numRef>
              <c:f>Feuil1!$B$7:$B$10</c:f>
              <c:numCache>
                <c:formatCode>General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18</c:v>
                </c:pt>
                <c:pt idx="3">
                  <c:v>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Feuil1!$C$6</c:f>
              <c:strCache>
                <c:ptCount val="1"/>
                <c:pt idx="0">
                  <c:v>GIRONDE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Feuil1!$A$7:$A$10</c:f>
              <c:strCache>
                <c:ptCount val="4"/>
                <c:pt idx="0">
                  <c:v>TOTAL 2018</c:v>
                </c:pt>
                <c:pt idx="1">
                  <c:v>TOTAL 2019</c:v>
                </c:pt>
                <c:pt idx="2">
                  <c:v>TOTAL 2020</c:v>
                </c:pt>
                <c:pt idx="3">
                  <c:v>TOTAL ACTUEL </c:v>
                </c:pt>
              </c:strCache>
            </c:strRef>
          </c:cat>
          <c:val>
            <c:numRef>
              <c:f>Feuil1!$C$7:$C$10</c:f>
              <c:numCache>
                <c:formatCode>General</c:formatCode>
                <c:ptCount val="4"/>
                <c:pt idx="0">
                  <c:v>12</c:v>
                </c:pt>
                <c:pt idx="1">
                  <c:v>46</c:v>
                </c:pt>
                <c:pt idx="2">
                  <c:v>34</c:v>
                </c:pt>
                <c:pt idx="3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Feuil1!$D$6</c:f>
              <c:strCache>
                <c:ptCount val="1"/>
                <c:pt idx="0">
                  <c:v>LANDES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Feuil1!$A$7:$A$10</c:f>
              <c:strCache>
                <c:ptCount val="4"/>
                <c:pt idx="0">
                  <c:v>TOTAL 2018</c:v>
                </c:pt>
                <c:pt idx="1">
                  <c:v>TOTAL 2019</c:v>
                </c:pt>
                <c:pt idx="2">
                  <c:v>TOTAL 2020</c:v>
                </c:pt>
                <c:pt idx="3">
                  <c:v>TOTAL ACTUEL </c:v>
                </c:pt>
              </c:strCache>
            </c:strRef>
          </c:cat>
          <c:val>
            <c:numRef>
              <c:f>Feuil1!$D$7:$D$10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22</c:v>
                </c:pt>
                <c:pt idx="3">
                  <c:v>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Feuil1!$E$6</c:f>
              <c:strCache>
                <c:ptCount val="1"/>
                <c:pt idx="0">
                  <c:v>LOT ET GARONNE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Feuil1!$A$7:$A$10</c:f>
              <c:strCache>
                <c:ptCount val="4"/>
                <c:pt idx="0">
                  <c:v>TOTAL 2018</c:v>
                </c:pt>
                <c:pt idx="1">
                  <c:v>TOTAL 2019</c:v>
                </c:pt>
                <c:pt idx="2">
                  <c:v>TOTAL 2020</c:v>
                </c:pt>
                <c:pt idx="3">
                  <c:v>TOTAL ACTUEL </c:v>
                </c:pt>
              </c:strCache>
            </c:strRef>
          </c:cat>
          <c:val>
            <c:numRef>
              <c:f>Feuil1!$E$7:$E$10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18</c:v>
                </c:pt>
                <c:pt idx="3">
                  <c:v>24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Feuil1!$F$6</c:f>
              <c:strCache>
                <c:ptCount val="1"/>
                <c:pt idx="0">
                  <c:v>PYRENEES ATLANTIQUES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Feuil1!$A$7:$A$10</c:f>
              <c:strCache>
                <c:ptCount val="4"/>
                <c:pt idx="0">
                  <c:v>TOTAL 2018</c:v>
                </c:pt>
                <c:pt idx="1">
                  <c:v>TOTAL 2019</c:v>
                </c:pt>
                <c:pt idx="2">
                  <c:v>TOTAL 2020</c:v>
                </c:pt>
                <c:pt idx="3">
                  <c:v>TOTAL ACTUEL </c:v>
                </c:pt>
              </c:strCache>
            </c:strRef>
          </c:cat>
          <c:val>
            <c:numRef>
              <c:f>Feuil1!$F$7:$F$10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47</c:v>
                </c:pt>
                <c:pt idx="3">
                  <c:v>79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5747072"/>
        <c:axId val="1455756320"/>
      </c:lineChart>
      <c:catAx>
        <c:axId val="145574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5756320"/>
        <c:crosses val="autoZero"/>
        <c:auto val="1"/>
        <c:lblAlgn val="ctr"/>
        <c:lblOffset val="100"/>
        <c:noMultiLvlLbl val="0"/>
      </c:catAx>
      <c:valAx>
        <c:axId val="14557563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574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/>
              <a:t>POURCENTAGE</a:t>
            </a:r>
            <a:r>
              <a:rPr lang="fr-FR" sz="2400" b="1" baseline="0"/>
              <a:t> D'ETABLISSEMENTS LABELLISES AU REGARD DU NOMBRE D'ETABLISSEMENTS TOTAL DE L'ACADEMIE DE BORDEAUX </a:t>
            </a:r>
            <a:endParaRPr lang="fr-FR" sz="24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4B4AC62-0AD0-4D98-8FA6-5A107249A6C5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89814DA-DDAA-4C34-AB60-8A315047A95D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CF458B4-5288-4CA6-8778-C787CAEE9C2D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7D4BA24-8CE0-4550-A8F1-B980972CFEFA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0882961504811899"/>
                  <c:y val="2.6659740449110528E-2"/>
                </c:manualLayout>
              </c:layout>
              <c:tx>
                <c:rich>
                  <a:bodyPr/>
                  <a:lstStyle/>
                  <a:p>
                    <a:fld id="{869BF89F-AD2A-4FEC-98DB-8E0C90612442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B06CDB5-F7BA-42C9-AF5E-A6B04052631A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Feuil2!$B$62:$B$67</c:f>
              <c:strCache>
                <c:ptCount val="6"/>
                <c:pt idx="0">
                  <c:v>ECOLE PU</c:v>
                </c:pt>
                <c:pt idx="1">
                  <c:v>ECOLE PR</c:v>
                </c:pt>
                <c:pt idx="2">
                  <c:v>CLG PU</c:v>
                </c:pt>
                <c:pt idx="3">
                  <c:v>CLG PR</c:v>
                </c:pt>
                <c:pt idx="4">
                  <c:v>LYC PU</c:v>
                </c:pt>
                <c:pt idx="5">
                  <c:v>LYC PR</c:v>
                </c:pt>
              </c:strCache>
            </c:strRef>
          </c:cat>
          <c:val>
            <c:numRef>
              <c:f>Feuil2!$C$62:$C$67</c:f>
              <c:numCache>
                <c:formatCode>General</c:formatCode>
                <c:ptCount val="6"/>
                <c:pt idx="0">
                  <c:v>7.7</c:v>
                </c:pt>
                <c:pt idx="1">
                  <c:v>0</c:v>
                </c:pt>
                <c:pt idx="2">
                  <c:v>29</c:v>
                </c:pt>
                <c:pt idx="3">
                  <c:v>15</c:v>
                </c:pt>
                <c:pt idx="4">
                  <c:v>16.7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A070D-490C-40EC-A4CF-D876387A68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F6582-0A76-4FA4-AE60-3B4436395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46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F6582-0A76-4FA4-AE60-3B4436395FA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82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91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6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7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9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6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3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2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7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0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7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4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1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7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4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504893" y="979637"/>
            <a:ext cx="10149796" cy="2459663"/>
          </a:xfrm>
        </p:spPr>
        <p:txBody>
          <a:bodyPr>
            <a:normAutofit/>
          </a:bodyPr>
          <a:lstStyle/>
          <a:p>
            <a:r>
              <a:rPr lang="fr-FR" dirty="0"/>
              <a:t>GENERATION 2024 </a:t>
            </a:r>
            <a:br>
              <a:rPr lang="fr-FR" dirty="0"/>
            </a:br>
            <a:r>
              <a:rPr lang="fr-FR" dirty="0"/>
              <a:t>LABELLISATION </a:t>
            </a:r>
            <a:r>
              <a:rPr lang="fr-FR" dirty="0" smtClean="0"/>
              <a:t>2020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1420000">
            <a:off x="289478" y="3409338"/>
            <a:ext cx="11184016" cy="131174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MERCREDI 16 SEPTEMBRE 2020        </a:t>
            </a:r>
            <a:r>
              <a:rPr lang="fr-FR" dirty="0">
                <a:solidFill>
                  <a:schemeClr val="tx1"/>
                </a:solidFill>
              </a:rPr>
              <a:t>COMITE DE PILOTAGE </a:t>
            </a:r>
            <a:r>
              <a:rPr lang="fr-FR" dirty="0" err="1" smtClean="0">
                <a:solidFill>
                  <a:schemeClr val="tx1"/>
                </a:solidFill>
              </a:rPr>
              <a:t>region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academique</a:t>
            </a:r>
            <a:r>
              <a:rPr lang="fr-FR" dirty="0" smtClean="0">
                <a:solidFill>
                  <a:schemeClr val="tx1"/>
                </a:solidFill>
              </a:rPr>
              <a:t>                                                                                </a:t>
            </a:r>
            <a:r>
              <a:rPr lang="fr-FR" b="1" dirty="0" err="1" smtClean="0">
                <a:solidFill>
                  <a:schemeClr val="tx1"/>
                </a:solidFill>
              </a:rPr>
              <a:t>nOUVELLE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AQUITAINe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614" y="4927600"/>
            <a:ext cx="1498386" cy="19210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50" y="433893"/>
            <a:ext cx="1854200" cy="30068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8533">
            <a:off x="3311882" y="4927600"/>
            <a:ext cx="453581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1913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Préconisations </a:t>
            </a:r>
            <a:r>
              <a:rPr lang="fr-FR" sz="3600" dirty="0"/>
              <a:t>pour </a:t>
            </a:r>
            <a:r>
              <a:rPr lang="fr-FR" sz="3600" dirty="0" smtClean="0"/>
              <a:t>2020 </a:t>
            </a:r>
            <a:r>
              <a:rPr lang="fr-FR" sz="3600" dirty="0"/>
              <a:t>- </a:t>
            </a:r>
            <a:r>
              <a:rPr lang="fr-FR" sz="3600" dirty="0" smtClean="0"/>
              <a:t>2021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978794"/>
            <a:ext cx="10394707" cy="4215487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AMELIORER LA PART DES ETABLISSEMENTS SOUS-CONTRAT dans le dispositif « GENERATION 2024 » et continuer à solliciter les Ecoles du premier degré.  </a:t>
            </a:r>
          </a:p>
          <a:p>
            <a:r>
              <a:rPr lang="fr-FR" sz="2800" dirty="0"/>
              <a:t>Impliquer </a:t>
            </a:r>
            <a:r>
              <a:rPr lang="fr-FR" sz="2800" dirty="0" smtClean="0"/>
              <a:t>LE </a:t>
            </a:r>
            <a:r>
              <a:rPr lang="fr-FR" sz="2800" dirty="0"/>
              <a:t>MOUVEMENT SPORTIF ET LES COLLECTIVITES </a:t>
            </a:r>
            <a:r>
              <a:rPr lang="fr-FR" sz="2800" dirty="0" smtClean="0"/>
              <a:t>TERRITORIALES dans l’accompagnement de LA LABELLISATION ET DE SES actions. </a:t>
            </a:r>
          </a:p>
          <a:p>
            <a:r>
              <a:rPr lang="fr-FR" sz="2800" dirty="0" smtClean="0"/>
              <a:t>  CONTINUER A décentraliser la conduite du dossier pour plus de sens et plus d’actions territoriales impliquant plus d’acteurs.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9388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44698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BILAN DE LA LABELLISATION </a:t>
            </a:r>
            <a:br>
              <a:rPr lang="fr-FR" dirty="0"/>
            </a:br>
            <a:r>
              <a:rPr lang="fr-FR" dirty="0"/>
              <a:t>EN NOUVELLE AQUITAINE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2858958"/>
              </p:ext>
            </p:extLst>
          </p:nvPr>
        </p:nvGraphicFramePr>
        <p:xfrm>
          <a:off x="685800" y="2063750"/>
          <a:ext cx="1039495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BORDEAUX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LIMOGES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POITIERS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REGION</a:t>
                      </a:r>
                      <a:r>
                        <a:rPr lang="fr-FR" baseline="0" dirty="0"/>
                        <a:t> ACADEMIQUE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PREMIER DEGRE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285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SECOND</a:t>
                      </a:r>
                      <a:r>
                        <a:rPr lang="fr-FR" baseline="0" dirty="0"/>
                        <a:t> DEGRE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218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/>
                        <a:t> ENSEIGNEMENT SUPERIEUR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 AGRICOLE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(inclus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smtClean="0"/>
                        <a:t>2</a:t>
                      </a:r>
                      <a:r>
                        <a:rPr lang="fr-FR" baseline="30000" smtClean="0"/>
                        <a:t>nde</a:t>
                      </a:r>
                      <a:r>
                        <a:rPr lang="fr-FR" baseline="0" smtClean="0"/>
                        <a:t> degré)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261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511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2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DISPOSITIF « GENERATION 2024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DEVELOPPER DES PASSERELLES ENTRE LE MONDE SCOLAIRE ET LE MOUVEMENT SPORTIF POUR ENCOURAGER LA PRATIQUE PHYSIQUE ET SPORTIVE</a:t>
            </a:r>
          </a:p>
          <a:p>
            <a:r>
              <a:rPr lang="fr-FR" sz="2400" dirty="0"/>
              <a:t>4 MINISTERES ENGAGES : </a:t>
            </a:r>
            <a:r>
              <a:rPr lang="fr-FR" sz="2400" dirty="0" err="1" smtClean="0"/>
              <a:t>menJs</a:t>
            </a:r>
            <a:r>
              <a:rPr lang="fr-FR" sz="2400" dirty="0" smtClean="0"/>
              <a:t>, </a:t>
            </a:r>
            <a:r>
              <a:rPr lang="fr-FR" sz="2400" dirty="0"/>
              <a:t>UNIVERSITE ET </a:t>
            </a:r>
            <a:r>
              <a:rPr lang="fr-FR" sz="2400" dirty="0" smtClean="0"/>
              <a:t>RECHERCHE, AGRICULTURE, CULTURE </a:t>
            </a:r>
            <a:endParaRPr lang="fr-FR" sz="2400" dirty="0"/>
          </a:p>
          <a:p>
            <a:r>
              <a:rPr lang="fr-FR" sz="2400" dirty="0"/>
              <a:t>NOTION D’HERITAGE A L’ECHELLE DE LA NATION  </a:t>
            </a:r>
          </a:p>
        </p:txBody>
      </p:sp>
    </p:spTree>
    <p:extLst>
      <p:ext uri="{BB962C8B-B14F-4D97-AF65-F5344CB8AC3E}">
        <p14:creationId xmlns:p14="http://schemas.microsoft.com/office/powerpoint/2010/main" val="258318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3366" y="254725"/>
            <a:ext cx="10396882" cy="1151965"/>
          </a:xfrm>
        </p:spPr>
        <p:txBody>
          <a:bodyPr/>
          <a:lstStyle/>
          <a:p>
            <a:pPr algn="ctr"/>
            <a:r>
              <a:rPr lang="fr-FR" dirty="0"/>
              <a:t>LABELLISATION « GENERATION 2024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1240972"/>
            <a:ext cx="10394707" cy="44936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cap="none" dirty="0"/>
              <a:t>4 OBJECTIFS</a:t>
            </a:r>
          </a:p>
          <a:p>
            <a:pPr lvl="0"/>
            <a:r>
              <a:rPr lang="fr-FR" sz="2800" dirty="0"/>
              <a:t>Développer des projets structurants avec les clubs sportifs du territoire.</a:t>
            </a:r>
          </a:p>
          <a:p>
            <a:pPr lvl="0"/>
            <a:r>
              <a:rPr lang="fr-FR" sz="2800" dirty="0"/>
              <a:t>Participer aux événements promotionnels olympiques et paralympiques.</a:t>
            </a:r>
          </a:p>
          <a:p>
            <a:pPr lvl="0"/>
            <a:r>
              <a:rPr lang="fr-FR" sz="2800" dirty="0"/>
              <a:t>Accompagner ou accueillir des sportifs de haut niveau.</a:t>
            </a:r>
          </a:p>
          <a:p>
            <a:pPr lvl="0"/>
            <a:r>
              <a:rPr lang="fr-FR" sz="2800" dirty="0"/>
              <a:t>Ouvrir les équipements sportifs des écoles et établissements.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91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65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182217"/>
            <a:ext cx="10396882" cy="69223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 smtClean="0"/>
              <a:t>DEMANDES DE LABELS EN 2020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100" dirty="0" err="1" smtClean="0"/>
              <a:t>academie</a:t>
            </a:r>
            <a:r>
              <a:rPr lang="fr-FR" sz="3100" dirty="0" smtClean="0"/>
              <a:t> de bordeaux </a:t>
            </a:r>
            <a:endParaRPr lang="fr-FR" sz="31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9002023"/>
              </p:ext>
            </p:extLst>
          </p:nvPr>
        </p:nvGraphicFramePr>
        <p:xfrm>
          <a:off x="685799" y="1134836"/>
          <a:ext cx="10396880" cy="4349412"/>
        </p:xfrm>
        <a:graphic>
          <a:graphicData uri="http://schemas.openxmlformats.org/drawingml/2006/table">
            <a:tbl>
              <a:tblPr firstRow="1" firstCol="1" bandRow="1"/>
              <a:tblGrid>
                <a:gridCol w="1470043"/>
                <a:gridCol w="1470043"/>
                <a:gridCol w="1470043"/>
                <a:gridCol w="1470043"/>
                <a:gridCol w="1470043"/>
                <a:gridCol w="1576622"/>
                <a:gridCol w="1470043"/>
              </a:tblGrid>
              <a:tr h="105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DORDOGNE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GIRONDE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LANDES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ET GARONNE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PYRENEES ATLANTIQUES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ECOLE PR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ECOLE PU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CLG PR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CLG PU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LYC PU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DPT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fr-F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37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ENS.</a:t>
                      </a:r>
                      <a:r>
                        <a:rPr lang="fr-F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SUP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fr-FR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école supérieure : </a:t>
                      </a:r>
                      <a:r>
                        <a:rPr lang="fr-FR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SCIENCES</a:t>
                      </a:r>
                      <a:r>
                        <a:rPr lang="fr-FR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 - BORDEAUX labellisées en 2020 par commission nationale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0866858"/>
              </p:ext>
            </p:extLst>
          </p:nvPr>
        </p:nvGraphicFramePr>
        <p:xfrm>
          <a:off x="257577" y="360608"/>
          <a:ext cx="11114467" cy="501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5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ETAT DE LA LABELLISATION COPIL </a:t>
            </a:r>
            <a:r>
              <a:rPr lang="fr-FR" dirty="0" smtClean="0"/>
              <a:t>2020 </a:t>
            </a:r>
            <a:br>
              <a:rPr lang="fr-FR" dirty="0" smtClean="0"/>
            </a:br>
            <a:r>
              <a:rPr lang="fr-FR" sz="2700" dirty="0" smtClean="0"/>
              <a:t>ACADEMIE DE BORDEAUX  </a:t>
            </a:r>
            <a:endParaRPr lang="fr-FR" sz="27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3303462"/>
              </p:ext>
            </p:extLst>
          </p:nvPr>
        </p:nvGraphicFramePr>
        <p:xfrm>
          <a:off x="318655" y="1302328"/>
          <a:ext cx="10764027" cy="475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971"/>
                <a:gridCol w="1258768"/>
                <a:gridCol w="1456814"/>
                <a:gridCol w="1431588"/>
                <a:gridCol w="1470689"/>
                <a:gridCol w="1762052"/>
                <a:gridCol w="1410145"/>
              </a:tblGrid>
              <a:tr h="156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DORDOGNE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GIRONDE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LANDES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LOT ET GARONNE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PYRENNES ATLANTIQUES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TOTAL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206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TOTAL 2018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206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TOTAL 2019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206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TOTAL 2020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906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TOTAL ACTUEL 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  <a:endParaRPr lang="fr-F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ENSEIGNEMENT</a:t>
                      </a:r>
                      <a:r>
                        <a:rPr lang="fr-F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SUPERIEUR/UNIV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CREPS de BORDEAUX                 =&gt;               </a:t>
                      </a:r>
                      <a:r>
                        <a:rPr lang="fr-FR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SCIENCES PO BORDEAUX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1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7476833"/>
              </p:ext>
            </p:extLst>
          </p:nvPr>
        </p:nvGraphicFramePr>
        <p:xfrm>
          <a:off x="685800" y="249382"/>
          <a:ext cx="10394950" cy="512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55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5871522"/>
              </p:ext>
            </p:extLst>
          </p:nvPr>
        </p:nvGraphicFramePr>
        <p:xfrm>
          <a:off x="685800" y="193964"/>
          <a:ext cx="10394950" cy="5181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0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1442</TotalTime>
  <Words>336</Words>
  <Application>Microsoft Office PowerPoint</Application>
  <PresentationFormat>Grand écran</PresentationFormat>
  <Paragraphs>146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Grand événement</vt:lpstr>
      <vt:lpstr>GENERATION 2024  LABELLISATION 2020</vt:lpstr>
      <vt:lpstr>DISPOSITIF « GENERATION 2024 »</vt:lpstr>
      <vt:lpstr>LABELLISATION « GENERATION 2024 »</vt:lpstr>
      <vt:lpstr>Présentation PowerPoint</vt:lpstr>
      <vt:lpstr>DEMANDES DE LABELS EN 2020 academie de bordeaux </vt:lpstr>
      <vt:lpstr>Présentation PowerPoint</vt:lpstr>
      <vt:lpstr>ETAT DE LA LABELLISATION COPIL 2020  ACADEMIE DE BORDEAUX  </vt:lpstr>
      <vt:lpstr>Présentation PowerPoint</vt:lpstr>
      <vt:lpstr>Présentation PowerPoint</vt:lpstr>
      <vt:lpstr>Préconisations pour 2020 - 2021</vt:lpstr>
      <vt:lpstr>BILAN DE LA LABELLISATION  EN NOUVELLE AQUITAINE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2024  LABELLISATION 2018</dc:title>
  <dc:creator>catherine bedecarrax</dc:creator>
  <cp:lastModifiedBy>catherine bedecarrax</cp:lastModifiedBy>
  <cp:revision>85</cp:revision>
  <cp:lastPrinted>2018-10-31T14:01:33Z</cp:lastPrinted>
  <dcterms:created xsi:type="dcterms:W3CDTF">2018-05-02T22:16:31Z</dcterms:created>
  <dcterms:modified xsi:type="dcterms:W3CDTF">2020-09-16T21:17:24Z</dcterms:modified>
</cp:coreProperties>
</file>