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95" r:id="rId3"/>
    <p:sldId id="275" r:id="rId4"/>
    <p:sldId id="293" r:id="rId5"/>
    <p:sldId id="298" r:id="rId6"/>
    <p:sldId id="297" r:id="rId7"/>
    <p:sldId id="296" r:id="rId8"/>
    <p:sldId id="291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3" autoAdjust="0"/>
    <p:restoredTop sz="93857"/>
  </p:normalViewPr>
  <p:slideViewPr>
    <p:cSldViewPr snapToGrid="0" snapToObjects="1">
      <p:cViewPr varScale="1">
        <p:scale>
          <a:sx n="81" d="100"/>
          <a:sy n="81" d="100"/>
        </p:scale>
        <p:origin x="5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45E1C-6A88-A444-B214-3C1E72C6015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0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641850457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641850457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6038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1258" y="46825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‹N°›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4987" y="4784279"/>
            <a:ext cx="1977390" cy="273844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1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1258" y="46825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865325"/>
            <a:ext cx="8520600" cy="370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1258" y="46825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1258" y="46825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1258" y="46825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1258" y="46825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1258" y="46825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2900" algn="ctr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1258" y="46825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duc-Nat1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1258" y="46825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2800"/>
              <a:buFont typeface="Calibri"/>
              <a:buNone/>
              <a:defRPr sz="2800" b="1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2800"/>
              <a:buFont typeface="Calibri"/>
              <a:buNone/>
              <a:defRPr sz="2800" b="1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2800"/>
              <a:buFont typeface="Calibri"/>
              <a:buNone/>
              <a:defRPr sz="2800" b="1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2800"/>
              <a:buFont typeface="Calibri"/>
              <a:buNone/>
              <a:defRPr sz="2800" b="1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2800"/>
              <a:buFont typeface="Calibri"/>
              <a:buNone/>
              <a:defRPr sz="2800" b="1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2800"/>
              <a:buFont typeface="Calibri"/>
              <a:buNone/>
              <a:defRPr sz="2800" b="1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2800"/>
              <a:buFont typeface="Calibri"/>
              <a:buNone/>
              <a:defRPr sz="2800" b="1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2800"/>
              <a:buFont typeface="Calibri"/>
              <a:buNone/>
              <a:defRPr sz="2800" b="1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2800"/>
              <a:buFont typeface="Calibri"/>
              <a:buNone/>
              <a:defRPr sz="2800" b="1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865325"/>
            <a:ext cx="8520600" cy="37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2400"/>
              <a:buFont typeface="Calibri"/>
              <a:buChar char="●"/>
              <a:defRPr sz="2400" b="1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45796"/>
              </a:buClr>
              <a:buSzPts val="1800"/>
              <a:buFont typeface="Calibri"/>
              <a:buChar char="○"/>
              <a:defRPr sz="1800" b="1">
                <a:solidFill>
                  <a:srgbClr val="34579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45796"/>
              </a:buClr>
              <a:buSzPts val="1800"/>
              <a:buFont typeface="Calibri"/>
              <a:buChar char="■"/>
              <a:defRPr sz="1800">
                <a:solidFill>
                  <a:srgbClr val="34579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1258" y="46825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6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ne.burban@education.gouv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incent.pantaloni@ac-versailles.f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cver.fr/ggb-es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cache.media.education.gouv.fr/file/SP1-MEN-22-1-2019/13/4/spe573_annexe_1063134.pdf" TargetMode="External"/><Relationship Id="rId2" Type="http://schemas.openxmlformats.org/officeDocument/2006/relationships/hyperlink" Target="http://acver.fr/esmath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hyperlink" Target="http://acver.fr/ggb-es" TargetMode="External"/><Relationship Id="rId4" Type="http://schemas.openxmlformats.org/officeDocument/2006/relationships/hyperlink" Target="https://ggbm.at/gq4ewapb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61340"/>
            <a:ext cx="8520600" cy="31215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 err="1"/>
              <a:t>Présentation</a:t>
            </a:r>
            <a:r>
              <a:rPr lang="en" sz="3200" dirty="0"/>
              <a:t> des </a:t>
            </a:r>
            <a:r>
              <a:rPr lang="en" sz="3200" dirty="0" err="1"/>
              <a:t>ressources</a:t>
            </a:r>
            <a:br>
              <a:rPr lang="en" sz="3200" dirty="0"/>
            </a:br>
            <a:br>
              <a:rPr lang="en" sz="3200" dirty="0"/>
            </a:br>
            <a:r>
              <a:rPr lang="en" sz="3200" dirty="0"/>
              <a:t> </a:t>
            </a: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Les </a:t>
            </a:r>
            <a:r>
              <a:rPr lang="en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mathématiques</a:t>
            </a: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dans</a:t>
            </a: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l’enseignement</a:t>
            </a: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scientifique</a:t>
            </a:r>
            <a:r>
              <a:rPr lang="en" sz="36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fr-FR" sz="3200" dirty="0"/>
            </a:br>
            <a:endParaRPr sz="2400" baseline="300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395290"/>
            <a:ext cx="8520600" cy="8352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rgbClr val="345796"/>
                </a:solidFill>
              </a:rPr>
              <a:t>Anne Burban, IGEN groupe des mathématiques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rgbClr val="345796"/>
                </a:solidFill>
                <a:hlinkClick r:id="rId3"/>
              </a:rPr>
              <a:t>Anne.burban@education.gouv.fr</a:t>
            </a:r>
            <a:endParaRPr lang="fr-FR" sz="1800" dirty="0">
              <a:solidFill>
                <a:srgbClr val="34579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rgbClr val="345796"/>
                </a:solidFill>
              </a:rPr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rgbClr val="345796"/>
                </a:solidFill>
              </a:rPr>
              <a:t>Vincent Pantaloni, IA-IPR de mathématiques, académie de Versailles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rgbClr val="345796"/>
                </a:solidFill>
                <a:hlinkClick r:id="rId4"/>
              </a:rPr>
              <a:t>vincent.pantaloni@ac-versailles.fr</a:t>
            </a:r>
            <a:endParaRPr lang="fr-FR" sz="1800" dirty="0">
              <a:solidFill>
                <a:srgbClr val="34579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34579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92F4A8-927F-5844-BB61-E8F5F7496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Objectifs de l’atelier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B8CF5B-189E-654A-9FE3-F6E7E857C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41620"/>
            <a:ext cx="8520600" cy="3703500"/>
          </a:xfrm>
        </p:spPr>
        <p:txBody>
          <a:bodyPr/>
          <a:lstStyle/>
          <a:p>
            <a:r>
              <a:rPr lang="fr-FR" dirty="0"/>
              <a:t>Présentation des sept ressources  «Les mathématiques de l’enseignement scientifique » et de l’historique de leur élaboration.</a:t>
            </a:r>
          </a:p>
          <a:p>
            <a:pPr lvl="1"/>
            <a:r>
              <a:rPr lang="fr-FR" sz="2400" dirty="0"/>
              <a:t>Un document </a:t>
            </a:r>
            <a:r>
              <a:rPr lang="fr-FR" sz="2400" dirty="0" err="1"/>
              <a:t>pdf</a:t>
            </a:r>
            <a:r>
              <a:rPr lang="fr-FR" sz="2400" dirty="0"/>
              <a:t> à paraître (version de travail)</a:t>
            </a:r>
            <a:br>
              <a:rPr lang="fr-FR" sz="2400" dirty="0"/>
            </a:br>
            <a:r>
              <a:rPr lang="fr-FR" sz="2400" dirty="0">
                <a:solidFill>
                  <a:srgbClr val="0097A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acver.fr/</a:t>
            </a:r>
            <a:r>
              <a:rPr lang="fr-FR" sz="2400" dirty="0" err="1">
                <a:solidFill>
                  <a:srgbClr val="0097A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esmath</a:t>
            </a:r>
            <a:endParaRPr lang="fr-FR" sz="2400" dirty="0"/>
          </a:p>
          <a:p>
            <a:pPr lvl="1"/>
            <a:r>
              <a:rPr lang="fr-FR" sz="2400" dirty="0"/>
              <a:t>Un livret </a:t>
            </a:r>
            <a:r>
              <a:rPr lang="fr-FR" sz="2400" dirty="0" err="1"/>
              <a:t>GeoGebra</a:t>
            </a:r>
            <a:r>
              <a:rPr lang="fr-FR" sz="2400" dirty="0"/>
              <a:t> d’animations numériques</a:t>
            </a:r>
            <a:br>
              <a:rPr lang="fr-FR" sz="2400" dirty="0"/>
            </a:br>
            <a:r>
              <a:rPr lang="en" sz="2400" dirty="0">
                <a:solidFill>
                  <a:srgbClr val="674EA7"/>
                </a:solidFill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2"/>
              </a:rPr>
              <a:t>acver.fr/ggb-es</a:t>
            </a:r>
            <a:r>
              <a:rPr lang="fr-F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597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94A7BF89-5892-684B-8572-8C0AD6263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83654"/>
            <a:ext cx="8520600" cy="572700"/>
          </a:xfrm>
        </p:spPr>
        <p:txBody>
          <a:bodyPr/>
          <a:lstStyle/>
          <a:p>
            <a:pPr algn="ctr"/>
            <a:r>
              <a:rPr lang="fr-FR" dirty="0"/>
              <a:t>Pourquoi ces ressources ?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3AC382C4-D109-D348-8789-8496D4E58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00" y="757598"/>
            <a:ext cx="8520600" cy="4385902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fr-FR" dirty="0"/>
              <a:t>Pour rendre visibles les mathématiques présentes dans l’E.S.</a:t>
            </a:r>
          </a:p>
          <a:p>
            <a:pPr marL="76200" indent="0" algn="ctr">
              <a:buNone/>
            </a:pPr>
            <a:r>
              <a:rPr lang="fr-FR" dirty="0">
                <a:solidFill>
                  <a:srgbClr val="7030A0"/>
                </a:solidFill>
              </a:rPr>
              <a:t>Où se cachent-elles dans le programme ?</a:t>
            </a:r>
          </a:p>
          <a:p>
            <a:pPr marL="76200" indent="0">
              <a:buNone/>
            </a:pPr>
            <a:r>
              <a:rPr lang="fr-FR" dirty="0"/>
              <a:t>-    Pour appréhender la place des mathématiques pour décrire et comprendre le monde</a:t>
            </a:r>
          </a:p>
          <a:p>
            <a:pPr marL="76200" indent="0">
              <a:buNone/>
            </a:pPr>
            <a:r>
              <a:rPr lang="fr-FR" dirty="0">
                <a:solidFill>
                  <a:srgbClr val="7030A0"/>
                </a:solidFill>
              </a:rPr>
              <a:t>Quels modèles mathématiques pour décrire et comprendre le monde ? </a:t>
            </a:r>
          </a:p>
          <a:p>
            <a:pPr>
              <a:buFontTx/>
              <a:buChar char="-"/>
            </a:pPr>
            <a:r>
              <a:rPr lang="fr-FR" dirty="0"/>
              <a:t>Pour consolider des connaissances et des compétences mathématiques </a:t>
            </a:r>
          </a:p>
          <a:p>
            <a:pPr marL="76200" indent="0">
              <a:buNone/>
            </a:pPr>
            <a:r>
              <a:rPr lang="fr-FR" dirty="0">
                <a:solidFill>
                  <a:srgbClr val="7030A0"/>
                </a:solidFill>
              </a:rPr>
              <a:t>Quelles sont les connaissances et les compétences mathématiques indispensables à un citoyen éclairé du XXI</a:t>
            </a:r>
            <a:r>
              <a:rPr lang="fr-FR" baseline="30000" dirty="0">
                <a:solidFill>
                  <a:srgbClr val="7030A0"/>
                </a:solidFill>
              </a:rPr>
              <a:t>e</a:t>
            </a:r>
            <a:r>
              <a:rPr lang="fr-FR" dirty="0">
                <a:solidFill>
                  <a:srgbClr val="7030A0"/>
                </a:solidFill>
              </a:rPr>
              <a:t> siècle ?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2C18B0-23F9-A448-9B8E-6F0A6D67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794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F33E5F38-5A1A-4651-9D84-DDCFE61F88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0" y="63561"/>
            <a:ext cx="7561892" cy="499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320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-54473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 err="1"/>
              <a:t>Thèmes</a:t>
            </a:r>
            <a:r>
              <a:rPr lang="en" sz="3000" dirty="0"/>
              <a:t> et sous-</a:t>
            </a:r>
            <a:r>
              <a:rPr lang="en" sz="3000" dirty="0" err="1"/>
              <a:t>thèmes</a:t>
            </a:r>
            <a:endParaRPr sz="1800"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400432"/>
            <a:ext cx="8520600" cy="45582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345796"/>
              </a:buClr>
              <a:buSzPts val="2400"/>
              <a:buChar char="●"/>
            </a:pPr>
            <a:r>
              <a:rPr lang="en" dirty="0" err="1">
                <a:solidFill>
                  <a:srgbClr val="345796"/>
                </a:solidFill>
              </a:rPr>
              <a:t>Thème</a:t>
            </a:r>
            <a:r>
              <a:rPr lang="en" dirty="0">
                <a:solidFill>
                  <a:srgbClr val="345796"/>
                </a:solidFill>
              </a:rPr>
              <a:t> 1 : </a:t>
            </a:r>
            <a:r>
              <a:rPr lang="en" dirty="0" err="1">
                <a:solidFill>
                  <a:srgbClr val="345796"/>
                </a:solidFill>
              </a:rPr>
              <a:t>une</a:t>
            </a:r>
            <a:r>
              <a:rPr lang="en" dirty="0">
                <a:solidFill>
                  <a:srgbClr val="345796"/>
                </a:solidFill>
              </a:rPr>
              <a:t> longue </a:t>
            </a:r>
            <a:r>
              <a:rPr lang="en" dirty="0" err="1">
                <a:solidFill>
                  <a:srgbClr val="345796"/>
                </a:solidFill>
              </a:rPr>
              <a:t>histoire</a:t>
            </a:r>
            <a:r>
              <a:rPr lang="en" dirty="0">
                <a:solidFill>
                  <a:srgbClr val="345796"/>
                </a:solidFill>
              </a:rPr>
              <a:t> de la </a:t>
            </a:r>
            <a:r>
              <a:rPr lang="en" dirty="0" err="1">
                <a:solidFill>
                  <a:srgbClr val="345796"/>
                </a:solidFill>
              </a:rPr>
              <a:t>matière</a:t>
            </a:r>
            <a:endParaRPr dirty="0">
              <a:solidFill>
                <a:srgbClr val="345796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345796"/>
              </a:buClr>
              <a:buSzPts val="1800"/>
              <a:buChar char="○"/>
            </a:pPr>
            <a:r>
              <a:rPr lang="fr-FR" dirty="0"/>
              <a:t>L</a:t>
            </a:r>
            <a:r>
              <a:rPr lang="en" dirty="0"/>
              <a:t>a </a:t>
            </a:r>
            <a:r>
              <a:rPr lang="en" dirty="0" err="1"/>
              <a:t>désintégration</a:t>
            </a:r>
            <a:r>
              <a:rPr lang="en" dirty="0"/>
              <a:t> radioactive : </a:t>
            </a:r>
            <a:r>
              <a:rPr lang="en" dirty="0" err="1"/>
              <a:t>modèle</a:t>
            </a:r>
            <a:r>
              <a:rPr lang="en" dirty="0"/>
              <a:t> </a:t>
            </a:r>
            <a:r>
              <a:rPr lang="en" dirty="0" err="1"/>
              <a:t>discret</a:t>
            </a:r>
            <a:r>
              <a:rPr lang="en" dirty="0"/>
              <a:t> de </a:t>
            </a:r>
            <a:r>
              <a:rPr lang="en" dirty="0" err="1"/>
              <a:t>décroissance</a:t>
            </a:r>
            <a:r>
              <a:rPr lang="en" dirty="0"/>
              <a:t> </a:t>
            </a:r>
            <a:r>
              <a:rPr lang="en" dirty="0" err="1"/>
              <a:t>exponentielle</a:t>
            </a:r>
            <a:endParaRPr lang="en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dirty="0"/>
              <a:t>Les </a:t>
            </a:r>
            <a:r>
              <a:rPr lang="en" dirty="0" err="1"/>
              <a:t>cristaux</a:t>
            </a:r>
            <a:r>
              <a:rPr lang="en" dirty="0"/>
              <a:t> : </a:t>
            </a:r>
            <a:r>
              <a:rPr lang="en" dirty="0" err="1"/>
              <a:t>modèles</a:t>
            </a:r>
            <a:r>
              <a:rPr lang="en" dirty="0"/>
              <a:t> </a:t>
            </a:r>
            <a:r>
              <a:rPr lang="en" dirty="0" err="1"/>
              <a:t>géométriques</a:t>
            </a:r>
            <a:r>
              <a:rPr lang="en" dirty="0"/>
              <a:t> (cube, </a:t>
            </a:r>
            <a:r>
              <a:rPr lang="en" dirty="0" err="1"/>
              <a:t>sph</a:t>
            </a:r>
            <a:r>
              <a:rPr lang="fr-FR" dirty="0"/>
              <a:t>è</a:t>
            </a:r>
            <a:r>
              <a:rPr lang="en" dirty="0"/>
              <a:t>res) + calculs (aire, volume)</a:t>
            </a:r>
          </a:p>
          <a:p>
            <a:pPr>
              <a:buClr>
                <a:srgbClr val="345796"/>
              </a:buClr>
            </a:pPr>
            <a:r>
              <a:rPr lang="en" dirty="0" err="1">
                <a:solidFill>
                  <a:srgbClr val="345796"/>
                </a:solidFill>
              </a:rPr>
              <a:t>Thème</a:t>
            </a:r>
            <a:r>
              <a:rPr lang="en" dirty="0">
                <a:solidFill>
                  <a:srgbClr val="345796"/>
                </a:solidFill>
              </a:rPr>
              <a:t> 2 : le Soleil, </a:t>
            </a:r>
            <a:r>
              <a:rPr lang="en" dirty="0" err="1">
                <a:solidFill>
                  <a:srgbClr val="345796"/>
                </a:solidFill>
              </a:rPr>
              <a:t>notre</a:t>
            </a:r>
            <a:r>
              <a:rPr lang="en" dirty="0">
                <a:solidFill>
                  <a:srgbClr val="345796"/>
                </a:solidFill>
              </a:rPr>
              <a:t> source </a:t>
            </a:r>
            <a:r>
              <a:rPr lang="en" dirty="0" err="1">
                <a:solidFill>
                  <a:srgbClr val="345796"/>
                </a:solidFill>
              </a:rPr>
              <a:t>d’énergie</a:t>
            </a:r>
            <a:endParaRPr lang="en" dirty="0">
              <a:solidFill>
                <a:srgbClr val="345796"/>
              </a:solidFill>
            </a:endParaRPr>
          </a:p>
          <a:p>
            <a:pPr lvl="1">
              <a:spcBef>
                <a:spcPts val="0"/>
              </a:spcBef>
            </a:pPr>
            <a:r>
              <a:rPr lang="fr-FR" dirty="0"/>
              <a:t>L</a:t>
            </a:r>
            <a:r>
              <a:rPr lang="en" dirty="0"/>
              <a:t>e </a:t>
            </a:r>
            <a:r>
              <a:rPr lang="en" dirty="0" err="1"/>
              <a:t>rayonnement</a:t>
            </a:r>
            <a:r>
              <a:rPr lang="en" dirty="0"/>
              <a:t> </a:t>
            </a:r>
            <a:r>
              <a:rPr lang="en" dirty="0" err="1"/>
              <a:t>solaire</a:t>
            </a:r>
            <a:r>
              <a:rPr lang="en" dirty="0"/>
              <a:t>  : </a:t>
            </a:r>
            <a:r>
              <a:rPr lang="en" dirty="0" err="1"/>
              <a:t>repr</a:t>
            </a:r>
            <a:r>
              <a:rPr lang="fr-FR" dirty="0"/>
              <a:t>é</a:t>
            </a:r>
            <a:r>
              <a:rPr lang="en" dirty="0" err="1"/>
              <a:t>sentations</a:t>
            </a:r>
            <a:r>
              <a:rPr lang="en" dirty="0"/>
              <a:t> </a:t>
            </a:r>
            <a:r>
              <a:rPr lang="en" dirty="0" err="1"/>
              <a:t>géométriques</a:t>
            </a:r>
            <a:r>
              <a:rPr lang="en" dirty="0"/>
              <a:t>, relations </a:t>
            </a:r>
            <a:r>
              <a:rPr lang="en" dirty="0" err="1"/>
              <a:t>angulaires</a:t>
            </a:r>
            <a:endParaRPr lang="en" dirty="0">
              <a:solidFill>
                <a:srgbClr val="4472C4"/>
              </a:solidFill>
            </a:endParaRPr>
          </a:p>
          <a:p>
            <a:pPr marL="457200" lvl="1" indent="-381000">
              <a:spcBef>
                <a:spcPts val="0"/>
              </a:spcBef>
              <a:buSzPts val="2400"/>
              <a:buFont typeface="Calibri"/>
              <a:buChar char="●"/>
            </a:pPr>
            <a:r>
              <a:rPr lang="en" sz="2400" dirty="0" err="1"/>
              <a:t>Thème</a:t>
            </a:r>
            <a:r>
              <a:rPr lang="en" sz="2400" dirty="0"/>
              <a:t> 3 : la Terre, un </a:t>
            </a:r>
            <a:r>
              <a:rPr lang="en" sz="2400" dirty="0" err="1"/>
              <a:t>astre</a:t>
            </a:r>
            <a:r>
              <a:rPr lang="en" sz="2400" dirty="0"/>
              <a:t> </a:t>
            </a:r>
            <a:r>
              <a:rPr lang="en" sz="2400" dirty="0" err="1"/>
              <a:t>singulier</a:t>
            </a:r>
            <a:endParaRPr sz="24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345796"/>
              </a:buClr>
              <a:buSzPts val="1800"/>
              <a:buChar char="○"/>
            </a:pPr>
            <a:r>
              <a:rPr lang="en" dirty="0"/>
              <a:t>La </a:t>
            </a:r>
            <a:r>
              <a:rPr lang="en" dirty="0" err="1"/>
              <a:t>forme</a:t>
            </a:r>
            <a:r>
              <a:rPr lang="en" dirty="0"/>
              <a:t> et la </a:t>
            </a:r>
            <a:r>
              <a:rPr lang="en" dirty="0" err="1"/>
              <a:t>mesure</a:t>
            </a:r>
            <a:r>
              <a:rPr lang="en" dirty="0"/>
              <a:t> de la Terre  :</a:t>
            </a:r>
          </a:p>
          <a:p>
            <a:pPr marL="1601788" lvl="1" indent="-217488" algn="l" rtl="0">
              <a:spcBef>
                <a:spcPts val="0"/>
              </a:spcBef>
              <a:spcAft>
                <a:spcPts val="0"/>
              </a:spcAft>
              <a:buClr>
                <a:srgbClr val="345796"/>
              </a:buClr>
              <a:buSzPts val="1800"/>
              <a:buFont typeface="Wingdings" pitchFamily="2" charset="2"/>
              <a:buChar char="Ø"/>
            </a:pPr>
            <a:r>
              <a:rPr lang="en" dirty="0"/>
              <a:t> la notion de modèle</a:t>
            </a:r>
          </a:p>
          <a:p>
            <a:pPr marL="1601788" lvl="1" indent="-217488" algn="l" rtl="0">
              <a:spcBef>
                <a:spcPts val="0"/>
              </a:spcBef>
              <a:spcAft>
                <a:spcPts val="0"/>
              </a:spcAft>
              <a:buClr>
                <a:srgbClr val="345796"/>
              </a:buClr>
              <a:buSzPts val="1800"/>
              <a:buFont typeface="Wingdings" pitchFamily="2" charset="2"/>
              <a:buChar char="Ø"/>
            </a:pPr>
            <a:r>
              <a:rPr lang="en" dirty="0"/>
              <a:t>Géométrie  et trigonométrie (triangulation)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345796"/>
              </a:buClr>
              <a:buSzPts val="1800"/>
              <a:buChar char="○"/>
            </a:pPr>
            <a:endParaRPr lang="en" dirty="0"/>
          </a:p>
          <a:p>
            <a:pPr marL="571500" lvl="1" indent="0" algn="l" rtl="0">
              <a:spcBef>
                <a:spcPts val="0"/>
              </a:spcBef>
              <a:spcAft>
                <a:spcPts val="0"/>
              </a:spcAft>
              <a:buClr>
                <a:srgbClr val="345796"/>
              </a:buClr>
              <a:buSzPts val="1800"/>
              <a:buNone/>
            </a:pPr>
            <a:endParaRPr lang="en" dirty="0"/>
          </a:p>
          <a:p>
            <a:pPr marL="571500" lvl="1" indent="0" algn="l" rtl="0">
              <a:spcBef>
                <a:spcPts val="0"/>
              </a:spcBef>
              <a:spcAft>
                <a:spcPts val="0"/>
              </a:spcAft>
              <a:buClr>
                <a:srgbClr val="345796"/>
              </a:buClr>
              <a:buSzPts val="1800"/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 b="1" dirty="0">
              <a:solidFill>
                <a:srgbClr val="3457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A3D7C0D4-BA92-48CF-9A5E-2DA11F199E40}"/>
              </a:ext>
            </a:extLst>
          </p:cNvPr>
          <p:cNvSpPr txBox="1">
            <a:spLocks/>
          </p:cNvSpPr>
          <p:nvPr/>
        </p:nvSpPr>
        <p:spPr>
          <a:xfrm>
            <a:off x="311700" y="3541144"/>
            <a:ext cx="8520600" cy="1967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2400"/>
              <a:buFont typeface="Calibri"/>
              <a:buChar char="●"/>
              <a:defRPr sz="2400" b="1" i="0" u="none" strike="noStrike" cap="none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45796"/>
              </a:buClr>
              <a:buSzPts val="1800"/>
              <a:buFont typeface="Calibri"/>
              <a:buChar char="○"/>
              <a:defRPr sz="1800" b="1" i="0" u="none" strike="noStrike" cap="none">
                <a:solidFill>
                  <a:srgbClr val="34579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45796"/>
              </a:buClr>
              <a:buSzPts val="1800"/>
              <a:buFont typeface="Calibri"/>
              <a:buChar char="■"/>
              <a:defRPr sz="1800" b="0" i="0" u="none" strike="noStrike" cap="none">
                <a:solidFill>
                  <a:srgbClr val="34579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45796"/>
              </a:buClr>
            </a:pPr>
            <a:r>
              <a:rPr lang="fr-FR" dirty="0">
                <a:solidFill>
                  <a:srgbClr val="345796"/>
                </a:solidFill>
              </a:rPr>
              <a:t>Thème 4 : Son et musique, porteurs d’information</a:t>
            </a:r>
          </a:p>
          <a:p>
            <a:pPr lvl="1">
              <a:spcBef>
                <a:spcPts val="0"/>
              </a:spcBef>
            </a:pPr>
            <a:r>
              <a:rPr lang="fr-FR" dirty="0"/>
              <a:t>La nature vibratoire du son : courbes et fonctions (lecture graphique) </a:t>
            </a:r>
          </a:p>
          <a:p>
            <a:pPr lvl="1">
              <a:spcBef>
                <a:spcPts val="0"/>
              </a:spcBef>
            </a:pPr>
            <a:r>
              <a:rPr lang="fr-FR" dirty="0"/>
              <a:t>Les gammes : nombres et calculs (fractions, puissances, nombres irrationnels)</a:t>
            </a:r>
          </a:p>
          <a:p>
            <a:pPr lvl="1">
              <a:spcBef>
                <a:spcPts val="0"/>
              </a:spcBef>
            </a:pPr>
            <a:r>
              <a:rPr lang="fr-FR" dirty="0"/>
              <a:t>Le son, une information à coder : échantillonnage, quantification, codage</a:t>
            </a:r>
          </a:p>
          <a:p>
            <a:endParaRPr lang="fr-FR" sz="1800" dirty="0">
              <a:solidFill>
                <a:srgbClr val="345796"/>
              </a:solidFill>
            </a:endParaRPr>
          </a:p>
          <a:p>
            <a:pPr marL="76200" indent="0">
              <a:buFont typeface="Calibri"/>
              <a:buNone/>
            </a:pPr>
            <a:endParaRPr lang="fr-FR" sz="1800" dirty="0">
              <a:solidFill>
                <a:srgbClr val="3457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651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BF5BB8-1EA3-F243-8442-BAEF91D1A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865325"/>
            <a:ext cx="8520600" cy="1967816"/>
          </a:xfrm>
        </p:spPr>
        <p:txBody>
          <a:bodyPr/>
          <a:lstStyle/>
          <a:p>
            <a:pPr marL="76200" indent="0">
              <a:buNone/>
            </a:pPr>
            <a:endParaRPr lang="fr-FR" sz="1800" dirty="0">
              <a:solidFill>
                <a:srgbClr val="345796"/>
              </a:solidFill>
            </a:endParaRPr>
          </a:p>
          <a:p>
            <a:pPr marL="76200" indent="0">
              <a:buNone/>
            </a:pPr>
            <a:r>
              <a:rPr lang="fr-FR" dirty="0">
                <a:solidFill>
                  <a:srgbClr val="345796"/>
                </a:solidFill>
              </a:rPr>
              <a:t>Sept ressources textuelles et un livret d’animations numériques remises à la DGESCO le 2 mai pour publication.</a:t>
            </a:r>
          </a:p>
          <a:p>
            <a:pPr marL="76200" indent="0">
              <a:buNone/>
            </a:pPr>
            <a:endParaRPr lang="fr-FR" dirty="0">
              <a:solidFill>
                <a:srgbClr val="345796"/>
              </a:solidFill>
            </a:endParaRPr>
          </a:p>
          <a:p>
            <a:pPr marL="76200" indent="0">
              <a:buNone/>
            </a:pPr>
            <a:r>
              <a:rPr lang="fr-FR" dirty="0">
                <a:solidFill>
                  <a:srgbClr val="345796"/>
                </a:solidFill>
              </a:rPr>
              <a:t>En préparation : une ressource sur le traitement statistique de données massives (en lien avec le projet).</a:t>
            </a:r>
          </a:p>
          <a:p>
            <a:endParaRPr lang="fr-FR" sz="1800" dirty="0">
              <a:solidFill>
                <a:srgbClr val="345796"/>
              </a:solidFill>
            </a:endParaRPr>
          </a:p>
        </p:txBody>
      </p:sp>
      <p:sp>
        <p:nvSpPr>
          <p:cNvPr id="7" name="Google Shape;60;p14">
            <a:extLst>
              <a:ext uri="{FF2B5EF4-FFF2-40B4-BE49-F238E27FC236}">
                <a16:creationId xmlns:a16="http://schemas.microsoft.com/office/drawing/2014/main" id="{B381A11E-E540-46A7-A745-416713A5684F}"/>
              </a:ext>
            </a:extLst>
          </p:cNvPr>
          <p:cNvSpPr txBox="1">
            <a:spLocks/>
          </p:cNvSpPr>
          <p:nvPr/>
        </p:nvSpPr>
        <p:spPr>
          <a:xfrm>
            <a:off x="311700" y="186157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2800"/>
              <a:buFont typeface="Calibri"/>
              <a:buNone/>
              <a:defRPr sz="2800" b="1" i="0" u="none" strike="noStrike" cap="none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2800"/>
              <a:buFont typeface="Calibri"/>
              <a:buNone/>
              <a:defRPr sz="2800" b="1" i="0" u="none" strike="noStrike" cap="none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2800"/>
              <a:buFont typeface="Calibri"/>
              <a:buNone/>
              <a:defRPr sz="2800" b="1" i="0" u="none" strike="noStrike" cap="none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2800"/>
              <a:buFont typeface="Calibri"/>
              <a:buNone/>
              <a:defRPr sz="2800" b="1" i="0" u="none" strike="noStrike" cap="none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2800"/>
              <a:buFont typeface="Calibri"/>
              <a:buNone/>
              <a:defRPr sz="2800" b="1" i="0" u="none" strike="noStrike" cap="none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2800"/>
              <a:buFont typeface="Calibri"/>
              <a:buNone/>
              <a:defRPr sz="2800" b="1" i="0" u="none" strike="noStrike" cap="none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2800"/>
              <a:buFont typeface="Calibri"/>
              <a:buNone/>
              <a:defRPr sz="2800" b="1" i="0" u="none" strike="noStrike" cap="none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2800"/>
              <a:buFont typeface="Calibri"/>
              <a:buNone/>
              <a:defRPr sz="2800" b="1" i="0" u="none" strike="noStrike" cap="none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2800"/>
              <a:buFont typeface="Calibri"/>
              <a:buNone/>
              <a:defRPr sz="2800" b="1" i="0" u="none" strike="noStrike" cap="none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/>
            <a:r>
              <a:rPr lang="fr-FR" sz="3000" dirty="0"/>
              <a:t>Présentation des ressources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3160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28BD2-8666-A244-B05D-15FFFD38A2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0" dirty="0"/>
          </a:p>
          <a:p>
            <a:endParaRPr lang="fr-FR" dirty="0"/>
          </a:p>
        </p:txBody>
      </p:sp>
      <p:sp>
        <p:nvSpPr>
          <p:cNvPr id="4" name="AutoShape 2" descr="image.png">
            <a:extLst>
              <a:ext uri="{FF2B5EF4-FFF2-40B4-BE49-F238E27FC236}">
                <a16:creationId xmlns:a16="http://schemas.microsoft.com/office/drawing/2014/main" id="{B85F4F2B-35CE-5E44-B053-5D0AA4DC2F5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>
            <a:hlinkClick r:id="rId2"/>
            <a:extLst>
              <a:ext uri="{FF2B5EF4-FFF2-40B4-BE49-F238E27FC236}">
                <a16:creationId xmlns:a16="http://schemas.microsoft.com/office/drawing/2014/main" id="{6C35DEAC-99AD-3D44-9372-4E46C73EC2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242" y="1469356"/>
            <a:ext cx="2317750" cy="2317750"/>
          </a:xfrm>
          <a:prstGeom prst="rect">
            <a:avLst/>
          </a:prstGeom>
        </p:spPr>
      </p:pic>
      <p:sp>
        <p:nvSpPr>
          <p:cNvPr id="7" name="Google Shape;77;p15">
            <a:hlinkClick r:id="rId4"/>
            <a:extLst>
              <a:ext uri="{FF2B5EF4-FFF2-40B4-BE49-F238E27FC236}">
                <a16:creationId xmlns:a16="http://schemas.microsoft.com/office/drawing/2014/main" id="{D3F5FF3D-70C6-45BE-9684-2713A17AF5AA}"/>
              </a:ext>
            </a:extLst>
          </p:cNvPr>
          <p:cNvSpPr txBox="1"/>
          <p:nvPr/>
        </p:nvSpPr>
        <p:spPr>
          <a:xfrm>
            <a:off x="4628933" y="232791"/>
            <a:ext cx="4377000" cy="14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Livret GeoGebra : </a:t>
            </a:r>
            <a:br>
              <a:rPr lang="en" sz="2400" b="1" dirty="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3200" b="1" dirty="0">
                <a:solidFill>
                  <a:srgbClr val="674EA7"/>
                </a:solidFill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acver.fr/ggb-es</a:t>
            </a:r>
            <a:endParaRPr dirty="0">
              <a:solidFill>
                <a:srgbClr val="674EA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77;p15">
            <a:hlinkClick r:id="rId2"/>
            <a:extLst>
              <a:ext uri="{FF2B5EF4-FFF2-40B4-BE49-F238E27FC236}">
                <a16:creationId xmlns:a16="http://schemas.microsoft.com/office/drawing/2014/main" id="{972224E8-C4F9-42E3-8C4D-2E0AE853A6AE}"/>
              </a:ext>
            </a:extLst>
          </p:cNvPr>
          <p:cNvSpPr txBox="1"/>
          <p:nvPr/>
        </p:nvSpPr>
        <p:spPr>
          <a:xfrm>
            <a:off x="195000" y="257744"/>
            <a:ext cx="4377000" cy="14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" sz="2400" b="1" dirty="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Le document de ressources</a:t>
            </a:r>
          </a:p>
          <a:p>
            <a:pPr algn="ctr">
              <a:lnSpc>
                <a:spcPct val="115000"/>
              </a:lnSpc>
            </a:pPr>
            <a:r>
              <a:rPr lang="en" sz="3200" b="1" dirty="0">
                <a:solidFill>
                  <a:srgbClr val="0097A7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acver.fr/esmath</a:t>
            </a:r>
            <a:endParaRPr sz="1800" dirty="0">
              <a:solidFill>
                <a:srgbClr val="0097A7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pic>
        <p:nvPicPr>
          <p:cNvPr id="10" name="Google Shape;78;p15">
            <a:hlinkClick r:id="rId4"/>
            <a:extLst>
              <a:ext uri="{FF2B5EF4-FFF2-40B4-BE49-F238E27FC236}">
                <a16:creationId xmlns:a16="http://schemas.microsoft.com/office/drawing/2014/main" id="{12FECCA0-BC96-4649-BB08-371CF2C2F02D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92962" y="1574471"/>
            <a:ext cx="1970775" cy="19707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83188768-B9FF-4DDA-81A9-83F2B1B77DEE}"/>
              </a:ext>
            </a:extLst>
          </p:cNvPr>
          <p:cNvSpPr txBox="1"/>
          <p:nvPr/>
        </p:nvSpPr>
        <p:spPr>
          <a:xfrm>
            <a:off x="876300" y="4588807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  <a:hlinkClick r:id="rId7" tooltip="spe573_annexe (PDF-374.72 Ko-Nouvelle fenêtre)"/>
              </a:rPr>
              <a:t>Programme d'enseignement scientifique de première générale</a:t>
            </a: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74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7D88F5-794C-6D4E-BD82-1A560D9B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273142795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2979</TotalTime>
  <Words>324</Words>
  <Application>Microsoft Office PowerPoint</Application>
  <PresentationFormat>Affichage à l'écran (16:9)</PresentationFormat>
  <Paragraphs>47</Paragraphs>
  <Slides>8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Simple Light</vt:lpstr>
      <vt:lpstr>Présentation des ressources   Les mathématiques dans l’enseignement scientifique    </vt:lpstr>
      <vt:lpstr>Objectifs de l’atelier</vt:lpstr>
      <vt:lpstr>Pourquoi ces ressources ?</vt:lpstr>
      <vt:lpstr>Présentation PowerPoint</vt:lpstr>
      <vt:lpstr>Thèmes et sous-thèmes</vt:lpstr>
      <vt:lpstr>Présentation PowerPoint</vt:lpstr>
      <vt:lpstr>Présentation PowerPoint</vt:lpstr>
      <vt:lpstr>MERCI DE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L’enseignement scientifique  Tronc commun du cycle terminal voie générale</dc:title>
  <dc:creator>Vincent PANTALONI</dc:creator>
  <cp:lastModifiedBy>Vincent PANTALONI</cp:lastModifiedBy>
  <cp:revision>52</cp:revision>
  <dcterms:modified xsi:type="dcterms:W3CDTF">2019-05-17T05:17:30Z</dcterms:modified>
</cp:coreProperties>
</file>