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10"/>
  </p:notesMasterIdLst>
  <p:sldIdLst>
    <p:sldId id="260" r:id="rId2"/>
    <p:sldId id="311" r:id="rId3"/>
    <p:sldId id="312" r:id="rId4"/>
    <p:sldId id="313" r:id="rId5"/>
    <p:sldId id="314" r:id="rId6"/>
    <p:sldId id="308" r:id="rId7"/>
    <p:sldId id="309" r:id="rId8"/>
    <p:sldId id="31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73716"/>
  </p:normalViewPr>
  <p:slideViewPr>
    <p:cSldViewPr snapToGrid="0" snapToObjects="1">
      <p:cViewPr varScale="1">
        <p:scale>
          <a:sx n="66" d="100"/>
          <a:sy n="66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2D120-3654-A949-97B9-1B77FDA23054}" type="datetimeFigureOut">
              <a:rPr lang="fr-FR" smtClean="0"/>
              <a:t>23/03/2022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7AA56-8F2B-CC4E-B48F-361C9E50BBA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17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7AA56-8F2B-CC4E-B48F-361C9E50BBA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194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7AA56-8F2B-CC4E-B48F-361C9E50BBA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47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7AA56-8F2B-CC4E-B48F-361C9E50BBA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64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7AA56-8F2B-CC4E-B48F-361C9E50BBA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62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9945-5B6D-0040-ACB0-EEE7800C387D}" type="datetimeFigureOut">
              <a:rPr lang="fr-FR" smtClean="0"/>
              <a:t>23/03/2022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CE06-FE03-8542-85FA-036EC97128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45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9945-5B6D-0040-ACB0-EEE7800C387D}" type="datetimeFigureOut">
              <a:rPr lang="fr-FR" smtClean="0"/>
              <a:t>23/03/2022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CE06-FE03-8542-85FA-036EC97128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89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9945-5B6D-0040-ACB0-EEE7800C387D}" type="datetimeFigureOut">
              <a:rPr lang="fr-FR" smtClean="0"/>
              <a:t>23/03/2022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CE06-FE03-8542-85FA-036EC97128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2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9945-5B6D-0040-ACB0-EEE7800C387D}" type="datetimeFigureOut">
              <a:rPr lang="fr-FR" smtClean="0"/>
              <a:t>23/03/2022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CE06-FE03-8542-85FA-036EC97128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68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9945-5B6D-0040-ACB0-EEE7800C387D}" type="datetimeFigureOut">
              <a:rPr lang="fr-FR" smtClean="0"/>
              <a:t>23/03/2022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CE06-FE03-8542-85FA-036EC97128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37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9945-5B6D-0040-ACB0-EEE7800C387D}" type="datetimeFigureOut">
              <a:rPr lang="fr-FR" smtClean="0"/>
              <a:t>23/03/2022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CE06-FE03-8542-85FA-036EC97128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55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9945-5B6D-0040-ACB0-EEE7800C387D}" type="datetimeFigureOut">
              <a:rPr lang="fr-FR" smtClean="0"/>
              <a:t>23/03/2022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CE06-FE03-8542-85FA-036EC97128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91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9945-5B6D-0040-ACB0-EEE7800C387D}" type="datetimeFigureOut">
              <a:rPr lang="fr-FR" smtClean="0"/>
              <a:t>23/03/2022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CE06-FE03-8542-85FA-036EC97128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51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9945-5B6D-0040-ACB0-EEE7800C387D}" type="datetimeFigureOut">
              <a:rPr lang="fr-FR" smtClean="0"/>
              <a:t>23/03/2022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CE06-FE03-8542-85FA-036EC97128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15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9945-5B6D-0040-ACB0-EEE7800C387D}" type="datetimeFigureOut">
              <a:rPr lang="fr-FR" smtClean="0"/>
              <a:t>23/03/2022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CE06-FE03-8542-85FA-036EC97128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7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9945-5B6D-0040-ACB0-EEE7800C387D}" type="datetimeFigureOut">
              <a:rPr lang="fr-FR" smtClean="0"/>
              <a:t>23/03/2022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CE06-FE03-8542-85FA-036EC97128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48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69945-5B6D-0040-ACB0-EEE7800C387D}" type="datetimeFigureOut">
              <a:rPr lang="fr-FR" smtClean="0"/>
              <a:t>23/03/2022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CCE06-FE03-8542-85FA-036EC97128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75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eb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728A76-7AA2-9041-89D5-48C9617F7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dirty="0">
                <a:solidFill>
                  <a:schemeClr val="tx1"/>
                </a:solidFill>
              </a:rPr>
              <a:t>La démarche spiralaire en MA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3EEFA5-F799-D240-B37B-AFF84F58A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120671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200" dirty="0"/>
              <a:t>Accueil mobile à la gare SNCF La Défense 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E64AA4-0CC4-0947-8813-0FFF88122B25}"/>
              </a:ext>
            </a:extLst>
          </p:cNvPr>
          <p:cNvSpPr/>
          <p:nvPr/>
        </p:nvSpPr>
        <p:spPr>
          <a:xfrm>
            <a:off x="809999" y="3439287"/>
            <a:ext cx="79584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u="sng" dirty="0">
                <a:solidFill>
                  <a:srgbClr val="00B050"/>
                </a:solidFill>
              </a:rPr>
              <a:t>Situation courante </a:t>
            </a:r>
            <a:r>
              <a:rPr lang="fr-FR" sz="20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:</a:t>
            </a:r>
            <a:r>
              <a:rPr lang="fr-FR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000" dirty="0"/>
              <a:t>accueil mobile et information des voyageurs lors de la </a:t>
            </a:r>
            <a:r>
              <a:rPr lang="fr-FR" sz="2000" b="1" i="1" dirty="0"/>
              <a:t>circulation fluide des trains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288D7B-E582-6D4B-8093-38201A1A3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410" y="3254114"/>
            <a:ext cx="2604789" cy="138682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877CC65-95CE-B74A-96E3-3B0BC896D8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12" y="4359806"/>
            <a:ext cx="2808312" cy="13905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8887105-D915-4E42-AB90-2DD8C6FE8C88}"/>
              </a:ext>
            </a:extLst>
          </p:cNvPr>
          <p:cNvSpPr/>
          <p:nvPr/>
        </p:nvSpPr>
        <p:spPr>
          <a:xfrm>
            <a:off x="3865614" y="4417707"/>
            <a:ext cx="4224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000" b="1" u="sng" dirty="0">
                <a:solidFill>
                  <a:schemeClr val="accent2">
                    <a:lumMod val="75000"/>
                  </a:schemeClr>
                </a:solidFill>
              </a:rPr>
              <a:t>Situation plus complexe : </a:t>
            </a:r>
            <a:r>
              <a:rPr lang="fr-FR" sz="2000" dirty="0"/>
              <a:t>accueil mobile et information des voyageurs en cas de </a:t>
            </a:r>
            <a:r>
              <a:rPr lang="fr-FR" sz="2000" b="1" i="1" dirty="0"/>
              <a:t>travaux dans la gare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9E597-FABB-AB4E-9AC6-58E15778E383}"/>
              </a:ext>
            </a:extLst>
          </p:cNvPr>
          <p:cNvSpPr/>
          <p:nvPr/>
        </p:nvSpPr>
        <p:spPr>
          <a:xfrm>
            <a:off x="809998" y="5941463"/>
            <a:ext cx="7398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C00000"/>
                </a:solidFill>
              </a:rPr>
              <a:t>Situation critique </a:t>
            </a:r>
            <a:r>
              <a:rPr lang="fr-FR" sz="2000" b="1" dirty="0">
                <a:solidFill>
                  <a:srgbClr val="C00000"/>
                </a:solidFill>
              </a:rPr>
              <a:t>: </a:t>
            </a:r>
            <a:r>
              <a:rPr lang="fr-FR" sz="2000" dirty="0"/>
              <a:t>accueil mobile et information des voyageurs lors d’une </a:t>
            </a:r>
            <a:r>
              <a:rPr lang="fr-FR" sz="2000" b="1" i="1" dirty="0"/>
              <a:t>modification de l’horaire d’un train</a:t>
            </a:r>
            <a:endParaRPr lang="fr-FR" sz="2000" b="1" i="1" dirty="0">
              <a:solidFill>
                <a:srgbClr val="0070C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A8D095F-177E-9E4A-AC89-A3024C1E1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31" y="5134697"/>
            <a:ext cx="3247565" cy="152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10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B06B50-CD94-A644-A13A-A534D1459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Proposition didactique – BCP MA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7AADD6-3ADB-9944-8E6C-F03D3981D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351" y="2294476"/>
            <a:ext cx="3741126" cy="440711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fr-FR" sz="2000" b="1" dirty="0">
                <a:solidFill>
                  <a:schemeClr val="accent6"/>
                </a:solidFill>
              </a:rPr>
              <a:t>2</a:t>
            </a:r>
            <a:r>
              <a:rPr lang="fr-FR" sz="2000" b="1" baseline="30000" dirty="0">
                <a:solidFill>
                  <a:schemeClr val="accent6"/>
                </a:solidFill>
              </a:rPr>
              <a:t>nd</a:t>
            </a:r>
            <a:r>
              <a:rPr lang="fr-FR" sz="2000" b="1" dirty="0">
                <a:solidFill>
                  <a:schemeClr val="accent6"/>
                </a:solidFill>
              </a:rPr>
              <a:t>: </a:t>
            </a:r>
            <a:r>
              <a:rPr lang="fr-FR" sz="2000" b="1" dirty="0">
                <a:solidFill>
                  <a:schemeClr val="accent1"/>
                </a:solidFill>
              </a:rPr>
              <a:t>La prise en charge de situations d’accueil </a:t>
            </a:r>
            <a:r>
              <a:rPr lang="fr-FR" sz="2000" b="1" dirty="0">
                <a:solidFill>
                  <a:schemeClr val="accent6"/>
                </a:solidFill>
              </a:rPr>
              <a:t>courante</a:t>
            </a:r>
            <a:r>
              <a:rPr lang="fr-FR" sz="2000" b="1" dirty="0">
                <a:solidFill>
                  <a:schemeClr val="accent1"/>
                </a:solidFill>
              </a:rPr>
              <a:t> dans le cadre de l’espace d’accueil du salon</a:t>
            </a:r>
          </a:p>
          <a:p>
            <a:r>
              <a:rPr lang="fr-FR" sz="2000" dirty="0"/>
              <a:t>Préparer la mission d’accueil</a:t>
            </a:r>
          </a:p>
          <a:p>
            <a:r>
              <a:rPr lang="fr-FR" sz="2000" dirty="0"/>
              <a:t>Recevoir les visiteurs durant l’évènement (visiteurs individuels)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30A0011A-C871-114D-A329-5ACCD93F8C9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9694717"/>
              </p:ext>
            </p:extLst>
          </p:nvPr>
        </p:nvGraphicFramePr>
        <p:xfrm>
          <a:off x="4714537" y="2929148"/>
          <a:ext cx="717266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888">
                  <a:extLst>
                    <a:ext uri="{9D8B030D-6E8A-4147-A177-3AD203B41FA5}">
                      <a16:colId xmlns:a16="http://schemas.microsoft.com/office/drawing/2014/main" val="765477379"/>
                    </a:ext>
                  </a:extLst>
                </a:gridCol>
                <a:gridCol w="2601282">
                  <a:extLst>
                    <a:ext uri="{9D8B030D-6E8A-4147-A177-3AD203B41FA5}">
                      <a16:colId xmlns:a16="http://schemas.microsoft.com/office/drawing/2014/main" val="3423925756"/>
                    </a:ext>
                  </a:extLst>
                </a:gridCol>
                <a:gridCol w="2180494">
                  <a:extLst>
                    <a:ext uri="{9D8B030D-6E8A-4147-A177-3AD203B41FA5}">
                      <a16:colId xmlns:a16="http://schemas.microsoft.com/office/drawing/2014/main" val="1860094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Gérer  de l’accueil multicanal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Gérer de l’information et des prestations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Gérer la relation commerciale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933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Prendre contact avec le public: </a:t>
                      </a:r>
                      <a:r>
                        <a:rPr lang="fr-FR" sz="1600" i="1" dirty="0"/>
                        <a:t>recevoir le visiteur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Gérer l’information: </a:t>
                      </a:r>
                      <a:r>
                        <a:rPr lang="fr-FR" sz="1600" i="1" dirty="0"/>
                        <a:t> repérer les sources d’information</a:t>
                      </a:r>
                      <a:endParaRPr lang="fr-FR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fr-FR" sz="1600" dirty="0"/>
                        <a:t>Contribuer au développement de la relation commerciale: </a:t>
                      </a:r>
                      <a:r>
                        <a:rPr lang="fr-FR" sz="1600" i="1" dirty="0"/>
                        <a:t> identifier les supports utiles à la relation commerciale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74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Identifier la demande: </a:t>
                      </a:r>
                      <a:r>
                        <a:rPr lang="fr-FR" sz="1600" i="1" dirty="0"/>
                        <a:t> appréhender la demande du public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07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Traiter la demande: </a:t>
                      </a:r>
                      <a:r>
                        <a:rPr lang="fr-FR" sz="1600" i="1" dirty="0"/>
                        <a:t> identifier et mobiliser les ressources utiles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016022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5CF53282-4246-6143-8251-9BE2C2BC5FC2}"/>
              </a:ext>
            </a:extLst>
          </p:cNvPr>
          <p:cNvSpPr txBox="1"/>
          <p:nvPr/>
        </p:nvSpPr>
        <p:spPr>
          <a:xfrm>
            <a:off x="6793084" y="2222287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Compétences mobilisées</a:t>
            </a:r>
          </a:p>
        </p:txBody>
      </p:sp>
    </p:spTree>
    <p:extLst>
      <p:ext uri="{BB962C8B-B14F-4D97-AF65-F5344CB8AC3E}">
        <p14:creationId xmlns:p14="http://schemas.microsoft.com/office/powerpoint/2010/main" val="195223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B06B50-CD94-A644-A13A-A534D1459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Proposition didactique – BCP MA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7AADD6-3ADB-9944-8E6C-F03D3981D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492" y="2294476"/>
            <a:ext cx="3741126" cy="4407113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2000" b="1" baseline="30000" dirty="0">
                <a:solidFill>
                  <a:schemeClr val="accent4">
                    <a:lumMod val="75000"/>
                  </a:schemeClr>
                </a:solidFill>
              </a:rPr>
              <a:t>1ère</a:t>
            </a:r>
            <a:r>
              <a:rPr lang="fr-FR" sz="2000" b="1" dirty="0">
                <a:solidFill>
                  <a:schemeClr val="accent4">
                    <a:lumMod val="75000"/>
                  </a:schemeClr>
                </a:solidFill>
              </a:rPr>
              <a:t> : </a:t>
            </a:r>
            <a:r>
              <a:rPr lang="fr-FR" sz="2000" b="1" dirty="0">
                <a:solidFill>
                  <a:schemeClr val="accent1"/>
                </a:solidFill>
              </a:rPr>
              <a:t>La prise en charge de situations d’accueil </a:t>
            </a:r>
            <a:r>
              <a:rPr lang="fr-FR" sz="2000" b="1" dirty="0">
                <a:solidFill>
                  <a:schemeClr val="accent4">
                    <a:lumMod val="75000"/>
                  </a:schemeClr>
                </a:solidFill>
              </a:rPr>
              <a:t>complexes</a:t>
            </a:r>
            <a:r>
              <a:rPr lang="fr-FR" sz="2000" b="1" dirty="0">
                <a:solidFill>
                  <a:schemeClr val="accent1"/>
                </a:solidFill>
              </a:rPr>
              <a:t> dans le cadre de l’espace d’accueil du salon</a:t>
            </a:r>
          </a:p>
          <a:p>
            <a:r>
              <a:rPr lang="fr-FR" sz="2000" dirty="0"/>
              <a:t>Préparer la mission d’accueil</a:t>
            </a:r>
          </a:p>
          <a:p>
            <a:r>
              <a:rPr lang="fr-FR" sz="2000" dirty="0"/>
              <a:t>Recevoir les visiteurs durant l’évènement (visiteurs individuels, 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</a:rPr>
              <a:t>en groupe, étrangers) intégrant des activités en coordination avec l’équipe d’accueil</a:t>
            </a:r>
          </a:p>
          <a:p>
            <a:r>
              <a:rPr lang="fr-FR" sz="2000" dirty="0">
                <a:solidFill>
                  <a:schemeClr val="accent4">
                    <a:lumMod val="75000"/>
                  </a:schemeClr>
                </a:solidFill>
              </a:rPr>
              <a:t>Proposer à chaque personne accueillie de renseigner une fiche contact destinée à informer le visiteur des actualités à venir liées au salon</a:t>
            </a:r>
          </a:p>
          <a:p>
            <a:r>
              <a:rPr lang="fr-FR" sz="2000" dirty="0">
                <a:solidFill>
                  <a:schemeClr val="accent4">
                    <a:lumMod val="75000"/>
                  </a:schemeClr>
                </a:solidFill>
              </a:rPr>
              <a:t>Mettre à jour la base de données « prospect/client » de l’organisateur de l’évènement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30A0011A-C871-114D-A329-5ACCD93F8C9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13626764"/>
              </p:ext>
            </p:extLst>
          </p:nvPr>
        </p:nvGraphicFramePr>
        <p:xfrm>
          <a:off x="3868618" y="2718134"/>
          <a:ext cx="832338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4461">
                  <a:extLst>
                    <a:ext uri="{9D8B030D-6E8A-4147-A177-3AD203B41FA5}">
                      <a16:colId xmlns:a16="http://schemas.microsoft.com/office/drawing/2014/main" val="765477379"/>
                    </a:ext>
                  </a:extLst>
                </a:gridCol>
                <a:gridCol w="3018608">
                  <a:extLst>
                    <a:ext uri="{9D8B030D-6E8A-4147-A177-3AD203B41FA5}">
                      <a16:colId xmlns:a16="http://schemas.microsoft.com/office/drawing/2014/main" val="3423925756"/>
                    </a:ext>
                  </a:extLst>
                </a:gridCol>
                <a:gridCol w="2530313">
                  <a:extLst>
                    <a:ext uri="{9D8B030D-6E8A-4147-A177-3AD203B41FA5}">
                      <a16:colId xmlns:a16="http://schemas.microsoft.com/office/drawing/2014/main" val="1860094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Gérer  de l’accueil multicanal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Gérer de l’information et des prestations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Gérer la relation commerciale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933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Prendre contact avec le public: </a:t>
                      </a:r>
                      <a:r>
                        <a:rPr lang="fr-FR" sz="1600" i="1" dirty="0"/>
                        <a:t>recevoir le visiteur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Gérer l’information: </a:t>
                      </a:r>
                      <a:r>
                        <a:rPr lang="fr-FR" sz="1600" i="1" dirty="0"/>
                        <a:t> repérer les sources d’information</a:t>
                      </a:r>
                      <a:endParaRPr lang="fr-FR" sz="16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fr-FR" sz="1600" dirty="0"/>
                        <a:t>Contribuer au développement de la relation commerciale: </a:t>
                      </a:r>
                      <a:r>
                        <a:rPr lang="fr-FR" sz="1600" i="1" dirty="0"/>
                        <a:t> identifier les supports utiles à la relation commerciale, </a:t>
                      </a:r>
                      <a:r>
                        <a:rPr lang="fr-FR" sz="1600" i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repérer les caractéristiques du public et situer l’offre de l’organisation sur son marché</a:t>
                      </a:r>
                      <a:endParaRPr lang="fr-FR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74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Identifier la demande: </a:t>
                      </a:r>
                      <a:r>
                        <a:rPr lang="fr-FR" sz="1600" i="1" dirty="0"/>
                        <a:t> appréhender la demande du public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Mutualiser l’information nécessaire à la continuité du service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07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Traiter la demande: </a:t>
                      </a:r>
                      <a:r>
                        <a:rPr lang="fr-FR" sz="1600" i="1" dirty="0"/>
                        <a:t> identifier et mobiliser les ressources utiles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016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Gérer simultanément les activités: </a:t>
                      </a:r>
                      <a:r>
                        <a:rPr lang="fr-FR" sz="1600" i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organiser ses activités en coordination avec l’équipe</a:t>
                      </a:r>
                      <a:endParaRPr lang="fr-FR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410297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5CF53282-4246-6143-8251-9BE2C2BC5FC2}"/>
              </a:ext>
            </a:extLst>
          </p:cNvPr>
          <p:cNvSpPr txBox="1"/>
          <p:nvPr/>
        </p:nvSpPr>
        <p:spPr>
          <a:xfrm>
            <a:off x="6793084" y="2222287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Compétences mobilisées</a:t>
            </a:r>
          </a:p>
        </p:txBody>
      </p:sp>
    </p:spTree>
    <p:extLst>
      <p:ext uri="{BB962C8B-B14F-4D97-AF65-F5344CB8AC3E}">
        <p14:creationId xmlns:p14="http://schemas.microsoft.com/office/powerpoint/2010/main" val="83039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B06B50-CD94-A644-A13A-A534D1459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Proposition didactique – BCP MA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7AADD6-3ADB-9944-8E6C-F03D3981D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492" y="2294476"/>
            <a:ext cx="3741126" cy="4407113"/>
          </a:xfrm>
        </p:spPr>
        <p:txBody>
          <a:bodyPr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2000" b="1" dirty="0">
                <a:solidFill>
                  <a:srgbClr val="C00000"/>
                </a:solidFill>
              </a:rPr>
              <a:t>Terminale : </a:t>
            </a:r>
            <a:r>
              <a:rPr lang="fr-FR" sz="2000" b="1" dirty="0">
                <a:solidFill>
                  <a:schemeClr val="accent1"/>
                </a:solidFill>
              </a:rPr>
              <a:t>La prise en charge de situations d’accueil </a:t>
            </a:r>
            <a:r>
              <a:rPr lang="fr-FR" sz="2000" b="1" dirty="0">
                <a:solidFill>
                  <a:srgbClr val="C00000"/>
                </a:solidFill>
              </a:rPr>
              <a:t>critiques</a:t>
            </a:r>
            <a:r>
              <a:rPr lang="fr-FR" sz="2000" b="1" dirty="0">
                <a:solidFill>
                  <a:schemeClr val="accent1"/>
                </a:solidFill>
              </a:rPr>
              <a:t> dans le cadre de l’espace d’accueil du salon</a:t>
            </a:r>
          </a:p>
          <a:p>
            <a:r>
              <a:rPr lang="fr-FR" sz="2000" dirty="0"/>
              <a:t>Préparer la mission d’accueil</a:t>
            </a:r>
          </a:p>
          <a:p>
            <a:r>
              <a:rPr lang="fr-FR" sz="2000" dirty="0"/>
              <a:t>Recevoir les visiteurs durant l’évènement (visiteurs individuels, 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</a:rPr>
              <a:t>en groupe, étrangers, </a:t>
            </a:r>
            <a:r>
              <a:rPr lang="fr-FR" sz="2000" dirty="0">
                <a:solidFill>
                  <a:srgbClr val="C00000"/>
                </a:solidFill>
              </a:rPr>
              <a:t>personnalité</a:t>
            </a:r>
            <a:r>
              <a:rPr lang="fr-FR" sz="2000" dirty="0"/>
              <a:t>) 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</a:rPr>
              <a:t>intégrant des activités en coordination avec l’équipe d’accueil </a:t>
            </a:r>
            <a:r>
              <a:rPr lang="fr-FR" sz="2000" dirty="0">
                <a:solidFill>
                  <a:srgbClr val="C00000"/>
                </a:solidFill>
              </a:rPr>
              <a:t>et la gestion d’aléas</a:t>
            </a:r>
          </a:p>
          <a:p>
            <a:r>
              <a:rPr lang="fr-FR" sz="2000" dirty="0">
                <a:solidFill>
                  <a:schemeClr val="accent4">
                    <a:lumMod val="75000"/>
                  </a:schemeClr>
                </a:solidFill>
              </a:rPr>
              <a:t>Proposer à chaque personne accueillie de renseigner une fiche contact destinée à informer le visiteur des actualités à venir liées au salon</a:t>
            </a:r>
          </a:p>
          <a:p>
            <a:r>
              <a:rPr lang="fr-FR" sz="2000" dirty="0">
                <a:solidFill>
                  <a:schemeClr val="accent4">
                    <a:lumMod val="75000"/>
                  </a:schemeClr>
                </a:solidFill>
              </a:rPr>
              <a:t>Mettre à jour la base de données « prospect/client » de l’organisateur de l’évènement</a:t>
            </a:r>
          </a:p>
          <a:p>
            <a:r>
              <a:rPr lang="fr-FR" sz="2000" dirty="0">
                <a:solidFill>
                  <a:srgbClr val="C00000"/>
                </a:solidFill>
              </a:rPr>
              <a:t>Proposer des axes d’amélioration de l’accueil pour la prochaine édition du salon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30A0011A-C871-114D-A329-5ACCD93F8C9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4042236"/>
              </p:ext>
            </p:extLst>
          </p:nvPr>
        </p:nvGraphicFramePr>
        <p:xfrm>
          <a:off x="3868618" y="2718134"/>
          <a:ext cx="8323382" cy="361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435">
                  <a:extLst>
                    <a:ext uri="{9D8B030D-6E8A-4147-A177-3AD203B41FA5}">
                      <a16:colId xmlns:a16="http://schemas.microsoft.com/office/drawing/2014/main" val="765477379"/>
                    </a:ext>
                  </a:extLst>
                </a:gridCol>
                <a:gridCol w="2526631">
                  <a:extLst>
                    <a:ext uri="{9D8B030D-6E8A-4147-A177-3AD203B41FA5}">
                      <a16:colId xmlns:a16="http://schemas.microsoft.com/office/drawing/2014/main" val="3423925756"/>
                    </a:ext>
                  </a:extLst>
                </a:gridCol>
                <a:gridCol w="3168316">
                  <a:extLst>
                    <a:ext uri="{9D8B030D-6E8A-4147-A177-3AD203B41FA5}">
                      <a16:colId xmlns:a16="http://schemas.microsoft.com/office/drawing/2014/main" val="1860094959"/>
                    </a:ext>
                  </a:extLst>
                </a:gridCol>
              </a:tblGrid>
              <a:tr h="69799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Gérer  de l’accueil multicanal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Gérer de l’information et des prestations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Gérer la relation commerciale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9334921"/>
                  </a:ext>
                </a:extLst>
              </a:tr>
              <a:tr h="624521">
                <a:tc>
                  <a:txBody>
                    <a:bodyPr/>
                    <a:lstStyle/>
                    <a:p>
                      <a:r>
                        <a:rPr lang="fr-FR" sz="1400" dirty="0"/>
                        <a:t>Prendre contact avec le public: </a:t>
                      </a:r>
                      <a:r>
                        <a:rPr lang="fr-FR" sz="1400" i="1" dirty="0"/>
                        <a:t>recevoir le visiteur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Gérer l’information: </a:t>
                      </a:r>
                      <a:r>
                        <a:rPr lang="fr-FR" sz="1400" i="1" dirty="0"/>
                        <a:t> repérer les sources d’information</a:t>
                      </a:r>
                      <a:endParaRPr lang="fr-FR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fr-FR" sz="1400" dirty="0"/>
                        <a:t>Contribuer au développement de la relation commerciale: </a:t>
                      </a:r>
                      <a:r>
                        <a:rPr lang="fr-FR" sz="1400" i="1" dirty="0"/>
                        <a:t> identifier les supports utiles à la relation commerciale, </a:t>
                      </a:r>
                      <a:r>
                        <a:rPr lang="fr-FR" sz="1400" i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repérer les caractéristiques du public et situer l’offre de l’organisation sur son marché</a:t>
                      </a:r>
                      <a:r>
                        <a:rPr lang="fr-FR" sz="1400" i="1" dirty="0">
                          <a:solidFill>
                            <a:srgbClr val="C00000"/>
                          </a:solidFill>
                        </a:rPr>
                        <a:t>, contribuer à l’amélioration de la connaissance du public</a:t>
                      </a:r>
                      <a:endParaRPr lang="fr-FR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74352"/>
                  </a:ext>
                </a:extLst>
              </a:tr>
              <a:tr h="881676">
                <a:tc>
                  <a:txBody>
                    <a:bodyPr/>
                    <a:lstStyle/>
                    <a:p>
                      <a:r>
                        <a:rPr lang="fr-FR" sz="1400" dirty="0"/>
                        <a:t>Identifier la demande: </a:t>
                      </a:r>
                      <a:r>
                        <a:rPr lang="fr-FR" sz="1400" i="1" dirty="0"/>
                        <a:t> appréhender la demande du public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Mutualiser l’information nécessaire à la continuité du service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07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dirty="0"/>
                        <a:t>Traiter la demande: </a:t>
                      </a:r>
                      <a:r>
                        <a:rPr lang="fr-FR" sz="1400" i="1" dirty="0"/>
                        <a:t> identifier et mobiliser les ressources utiles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C00000"/>
                          </a:solidFill>
                        </a:rPr>
                        <a:t>Rendre compte de l’activité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016022"/>
                  </a:ext>
                </a:extLst>
              </a:tr>
              <a:tr h="890529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Gérer simultanément les activités: </a:t>
                      </a:r>
                      <a:r>
                        <a:rPr lang="fr-FR" sz="1400" i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organiser ses activités en coordination avec l’équipe</a:t>
                      </a:r>
                      <a:endParaRPr lang="fr-FR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C00000"/>
                          </a:solidFill>
                        </a:rPr>
                        <a:t>Gérer des prestations internes et externes: </a:t>
                      </a:r>
                      <a:r>
                        <a:rPr lang="fr-FR" sz="1400" i="1" dirty="0">
                          <a:solidFill>
                            <a:srgbClr val="C00000"/>
                          </a:solidFill>
                        </a:rPr>
                        <a:t>assurer le suivi d’une prestation</a:t>
                      </a:r>
                      <a:endParaRPr lang="fr-FR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C00000"/>
                          </a:solidFill>
                        </a:rPr>
                        <a:t>Satisfaire et fidéliser le public: </a:t>
                      </a:r>
                      <a:r>
                        <a:rPr lang="fr-FR" sz="1400" i="1" dirty="0">
                          <a:solidFill>
                            <a:srgbClr val="C00000"/>
                          </a:solidFill>
                        </a:rPr>
                        <a:t>colleter et identifier des motifs de satisfaction et d’insatisfaction</a:t>
                      </a:r>
                      <a:endParaRPr lang="fr-FR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410297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5CF53282-4246-6143-8251-9BE2C2BC5FC2}"/>
              </a:ext>
            </a:extLst>
          </p:cNvPr>
          <p:cNvSpPr txBox="1"/>
          <p:nvPr/>
        </p:nvSpPr>
        <p:spPr>
          <a:xfrm>
            <a:off x="6793084" y="2222287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Compétences mobilisées</a:t>
            </a:r>
          </a:p>
        </p:txBody>
      </p:sp>
    </p:spTree>
    <p:extLst>
      <p:ext uri="{BB962C8B-B14F-4D97-AF65-F5344CB8AC3E}">
        <p14:creationId xmlns:p14="http://schemas.microsoft.com/office/powerpoint/2010/main" val="345838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728A76-7AA2-9041-89D5-48C9617F7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dirty="0">
                <a:solidFill>
                  <a:schemeClr val="tx1"/>
                </a:solidFill>
              </a:rPr>
              <a:t>La démarche spiralaire en MCV 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(pour l’exemple, nous nous situons en option B)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3EEFA5-F799-D240-B37B-AFF84F58A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120671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200" dirty="0"/>
              <a:t>Prise en charge d’un client en concession automobile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E64AA4-0CC4-0947-8813-0FFF88122B25}"/>
              </a:ext>
            </a:extLst>
          </p:cNvPr>
          <p:cNvSpPr/>
          <p:nvPr/>
        </p:nvSpPr>
        <p:spPr>
          <a:xfrm>
            <a:off x="809998" y="3105618"/>
            <a:ext cx="79584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u="sng" dirty="0">
                <a:solidFill>
                  <a:srgbClr val="92D050"/>
                </a:solidFill>
              </a:rPr>
              <a:t>Situation courante :</a:t>
            </a:r>
            <a:r>
              <a:rPr lang="fr-FR" sz="2000" b="1" dirty="0">
                <a:solidFill>
                  <a:srgbClr val="92D050"/>
                </a:solidFill>
              </a:rPr>
              <a:t> </a:t>
            </a:r>
            <a:r>
              <a:rPr lang="fr-FR" sz="2000" dirty="0"/>
              <a:t>Prise de rendez-vous téléphonique sur demande du client et prise en charge de ce dernier dans le showroom</a:t>
            </a:r>
            <a:endParaRPr lang="fr-FR" sz="2000" b="1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887105-D915-4E42-AB90-2DD8C6FE8C88}"/>
              </a:ext>
            </a:extLst>
          </p:cNvPr>
          <p:cNvSpPr/>
          <p:nvPr/>
        </p:nvSpPr>
        <p:spPr>
          <a:xfrm>
            <a:off x="3865614" y="4417707"/>
            <a:ext cx="4224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000" b="1" u="sng" dirty="0">
                <a:solidFill>
                  <a:schemeClr val="accent4">
                    <a:lumMod val="75000"/>
                  </a:schemeClr>
                </a:solidFill>
              </a:rPr>
              <a:t>Situation plus complexe : </a:t>
            </a:r>
            <a:r>
              <a:rPr lang="fr-FR" sz="2000" dirty="0"/>
              <a:t>Présentation de services associés, évaluation de la satisfaction du client.</a:t>
            </a:r>
            <a:endParaRPr lang="fr-FR" sz="2000" b="1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9E597-FABB-AB4E-9AC6-58E15778E383}"/>
              </a:ext>
            </a:extLst>
          </p:cNvPr>
          <p:cNvSpPr/>
          <p:nvPr/>
        </p:nvSpPr>
        <p:spPr>
          <a:xfrm>
            <a:off x="809998" y="5941463"/>
            <a:ext cx="7398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C00000"/>
                </a:solidFill>
              </a:rPr>
              <a:t>Situation critique </a:t>
            </a:r>
            <a:r>
              <a:rPr lang="fr-FR" sz="2000" b="1" dirty="0">
                <a:solidFill>
                  <a:srgbClr val="C00000"/>
                </a:solidFill>
              </a:rPr>
              <a:t>: </a:t>
            </a:r>
            <a:r>
              <a:rPr lang="fr-FR" sz="2000" dirty="0"/>
              <a:t>Vente complexe et gestion d’un client mécontent pendant les JPO</a:t>
            </a:r>
            <a:endParaRPr lang="fr-FR" sz="2000" b="1" i="1" dirty="0">
              <a:solidFill>
                <a:srgbClr val="0070C0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A77EB6E-344C-475E-B6FE-16F87FC3F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3382" y="2222287"/>
            <a:ext cx="2469999" cy="185249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FABEAA2-B776-4AD4-8932-DD2FB0025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8" y="4167821"/>
            <a:ext cx="2338697" cy="99461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D7FBEEA-381D-4EA6-B888-4530A24B4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511" y="4524732"/>
            <a:ext cx="1927547" cy="128452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A719549-6219-4D2F-86C6-EF3590AA6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5071" y="4556574"/>
            <a:ext cx="2513610" cy="167574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E43CAA7-C967-4AF7-A098-9275497B8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5494" y="5884361"/>
            <a:ext cx="1579155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22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B06B50-CD94-A644-A13A-A534D1459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Proposition didactique – BCP MCV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7AADD6-3ADB-9944-8E6C-F03D3981D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351" y="2294476"/>
            <a:ext cx="5489952" cy="440711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fr-FR" sz="2000" b="1" dirty="0">
                <a:solidFill>
                  <a:schemeClr val="accent6"/>
                </a:solidFill>
              </a:rPr>
              <a:t>2</a:t>
            </a:r>
            <a:r>
              <a:rPr lang="fr-FR" sz="2000" b="1" baseline="30000" dirty="0">
                <a:solidFill>
                  <a:schemeClr val="accent6"/>
                </a:solidFill>
              </a:rPr>
              <a:t>nd</a:t>
            </a:r>
            <a:r>
              <a:rPr lang="fr-FR" sz="2000" b="1" dirty="0">
                <a:solidFill>
                  <a:schemeClr val="accent6"/>
                </a:solidFill>
              </a:rPr>
              <a:t>: </a:t>
            </a:r>
            <a:r>
              <a:rPr lang="fr-FR" sz="2000" b="1" dirty="0">
                <a:solidFill>
                  <a:schemeClr val="accent1"/>
                </a:solidFill>
              </a:rPr>
              <a:t>La prise en charge de demandes </a:t>
            </a:r>
            <a:r>
              <a:rPr lang="fr-FR" sz="2000" b="1" dirty="0">
                <a:solidFill>
                  <a:schemeClr val="accent6"/>
                </a:solidFill>
              </a:rPr>
              <a:t>courantes</a:t>
            </a:r>
            <a:r>
              <a:rPr lang="fr-FR" sz="2000" b="1" dirty="0">
                <a:solidFill>
                  <a:schemeClr val="accent1"/>
                </a:solidFill>
              </a:rPr>
              <a:t> en concession automobile</a:t>
            </a:r>
          </a:p>
          <a:p>
            <a:r>
              <a:rPr lang="fr-FR" sz="2000" dirty="0"/>
              <a:t>Prise en charge de messages de clients provenant de sources multicanales</a:t>
            </a:r>
          </a:p>
          <a:p>
            <a:r>
              <a:rPr lang="fr-FR" sz="2000" dirty="0"/>
              <a:t>Appel téléphonique auprès de clients souhaitant un rendez-vous avec la concession</a:t>
            </a:r>
          </a:p>
          <a:p>
            <a:r>
              <a:rPr lang="fr-FR" sz="2000" dirty="0"/>
              <a:t>Accueil des visiteurs dans la concession, installation d’un climat de confiance et </a:t>
            </a:r>
            <a:r>
              <a:rPr lang="fr-FR" sz="2000" b="1" i="1" dirty="0"/>
              <a:t>orientation vers le vendeur compétent</a:t>
            </a:r>
          </a:p>
          <a:p>
            <a:r>
              <a:rPr lang="fr-FR" sz="2000" dirty="0"/>
              <a:t>Mesure de l’efficacité de l’expérience client en concession après leur visite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30A0011A-C871-114D-A329-5ACCD93F8C9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20596799"/>
              </p:ext>
            </p:extLst>
          </p:nvPr>
        </p:nvGraphicFramePr>
        <p:xfrm>
          <a:off x="6187699" y="2929148"/>
          <a:ext cx="5699502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834">
                  <a:extLst>
                    <a:ext uri="{9D8B030D-6E8A-4147-A177-3AD203B41FA5}">
                      <a16:colId xmlns:a16="http://schemas.microsoft.com/office/drawing/2014/main" val="765477379"/>
                    </a:ext>
                  </a:extLst>
                </a:gridCol>
                <a:gridCol w="1899834">
                  <a:extLst>
                    <a:ext uri="{9D8B030D-6E8A-4147-A177-3AD203B41FA5}">
                      <a16:colId xmlns:a16="http://schemas.microsoft.com/office/drawing/2014/main" val="3423925756"/>
                    </a:ext>
                  </a:extLst>
                </a:gridCol>
                <a:gridCol w="1899834">
                  <a:extLst>
                    <a:ext uri="{9D8B030D-6E8A-4147-A177-3AD203B41FA5}">
                      <a16:colId xmlns:a16="http://schemas.microsoft.com/office/drawing/2014/main" val="1860094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Conseiller et vendre (GC 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Suivre les ventes (GC 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FDRC (GC 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933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Assurer la veille commerciale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Collecter les informations de satisfaction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Traiter les messages et/ou demandes des clients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74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Intégrer l’</a:t>
                      </a:r>
                      <a:r>
                        <a:rPr lang="fr-FR" sz="1600" dirty="0" err="1"/>
                        <a:t>omnicanal</a:t>
                      </a:r>
                      <a:r>
                        <a:rPr lang="fr-FR" sz="1600" dirty="0"/>
                        <a:t> dans le processus de vente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07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Prendre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016022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5CF53282-4246-6143-8251-9BE2C2BC5FC2}"/>
              </a:ext>
            </a:extLst>
          </p:cNvPr>
          <p:cNvSpPr txBox="1"/>
          <p:nvPr/>
        </p:nvSpPr>
        <p:spPr>
          <a:xfrm>
            <a:off x="7477464" y="2238653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Compétences mobilisées</a:t>
            </a:r>
          </a:p>
        </p:txBody>
      </p:sp>
    </p:spTree>
    <p:extLst>
      <p:ext uri="{BB962C8B-B14F-4D97-AF65-F5344CB8AC3E}">
        <p14:creationId xmlns:p14="http://schemas.microsoft.com/office/powerpoint/2010/main" val="3598628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B06B50-CD94-A644-A13A-A534D1459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Proposition didactique – BCP MCV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7AADD6-3ADB-9944-8E6C-F03D3981D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492" y="2294476"/>
            <a:ext cx="5489952" cy="440711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fr-FR" sz="2000" b="1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fr-FR" sz="2000" b="1" baseline="30000" dirty="0">
                <a:solidFill>
                  <a:schemeClr val="accent4">
                    <a:lumMod val="75000"/>
                  </a:schemeClr>
                </a:solidFill>
              </a:rPr>
              <a:t>ère</a:t>
            </a:r>
            <a:r>
              <a:rPr lang="fr-FR" sz="2000" b="1" dirty="0">
                <a:solidFill>
                  <a:schemeClr val="accent4">
                    <a:lumMod val="75000"/>
                  </a:schemeClr>
                </a:solidFill>
              </a:rPr>
              <a:t> : </a:t>
            </a:r>
            <a:r>
              <a:rPr lang="fr-FR" sz="2000" b="1" dirty="0">
                <a:solidFill>
                  <a:schemeClr val="accent1"/>
                </a:solidFill>
              </a:rPr>
              <a:t>La prise en charge de demandes plus </a:t>
            </a:r>
            <a:r>
              <a:rPr lang="fr-FR" sz="2000" b="1" dirty="0">
                <a:solidFill>
                  <a:schemeClr val="accent4">
                    <a:lumMod val="75000"/>
                  </a:schemeClr>
                </a:solidFill>
              </a:rPr>
              <a:t>complexes </a:t>
            </a:r>
            <a:r>
              <a:rPr lang="fr-FR" sz="2000" b="1" dirty="0">
                <a:solidFill>
                  <a:schemeClr val="accent1"/>
                </a:solidFill>
              </a:rPr>
              <a:t>en concession automobile</a:t>
            </a:r>
          </a:p>
          <a:p>
            <a:r>
              <a:rPr lang="fr-FR" sz="2000" dirty="0"/>
              <a:t>Prise en charge de messages de clients provenant de sources multicanales</a:t>
            </a:r>
          </a:p>
          <a:p>
            <a:r>
              <a:rPr lang="fr-FR" sz="2000" dirty="0"/>
              <a:t>Appel téléphonique auprès de clients souhaitant un rendez-vous avec la concession</a:t>
            </a:r>
          </a:p>
          <a:p>
            <a:r>
              <a:rPr lang="fr-FR" sz="2000" dirty="0"/>
              <a:t>Accueil des visiteurs dans la concession, installation d’un climat de confiance et </a:t>
            </a:r>
            <a:r>
              <a:rPr lang="fr-FR" sz="2000" b="1" i="1" dirty="0">
                <a:solidFill>
                  <a:schemeClr val="accent4">
                    <a:lumMod val="75000"/>
                  </a:schemeClr>
                </a:solidFill>
              </a:rPr>
              <a:t>prise en charge du client</a:t>
            </a:r>
          </a:p>
          <a:p>
            <a:r>
              <a:rPr lang="fr-FR" sz="2000" b="1" i="1" dirty="0">
                <a:solidFill>
                  <a:schemeClr val="accent4">
                    <a:lumMod val="75000"/>
                  </a:schemeClr>
                </a:solidFill>
              </a:rPr>
              <a:t>Réalisation de la vente et de services associés</a:t>
            </a:r>
          </a:p>
          <a:p>
            <a:r>
              <a:rPr lang="fr-FR" sz="2000" b="1" i="1" dirty="0">
                <a:solidFill>
                  <a:schemeClr val="accent4">
                    <a:lumMod val="75000"/>
                  </a:schemeClr>
                </a:solidFill>
              </a:rPr>
              <a:t>Mesure de la satisfaction du client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30A0011A-C871-114D-A329-5ACCD93F8C9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4859137"/>
              </p:ext>
            </p:extLst>
          </p:nvPr>
        </p:nvGraphicFramePr>
        <p:xfrm>
          <a:off x="5687782" y="2929148"/>
          <a:ext cx="6269757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294">
                  <a:extLst>
                    <a:ext uri="{9D8B030D-6E8A-4147-A177-3AD203B41FA5}">
                      <a16:colId xmlns:a16="http://schemas.microsoft.com/office/drawing/2014/main" val="765477379"/>
                    </a:ext>
                  </a:extLst>
                </a:gridCol>
                <a:gridCol w="1863970">
                  <a:extLst>
                    <a:ext uri="{9D8B030D-6E8A-4147-A177-3AD203B41FA5}">
                      <a16:colId xmlns:a16="http://schemas.microsoft.com/office/drawing/2014/main" val="3423925756"/>
                    </a:ext>
                  </a:extLst>
                </a:gridCol>
                <a:gridCol w="2180493">
                  <a:extLst>
                    <a:ext uri="{9D8B030D-6E8A-4147-A177-3AD203B41FA5}">
                      <a16:colId xmlns:a16="http://schemas.microsoft.com/office/drawing/2014/main" val="1860094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Conseiller et vendre (GC 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Suivre les ventes (GC 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FDRC (GC 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933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Assurer la veille commerciale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S’assurer de la satisfaction du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Traiter et exploiter l’information ou le contact client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74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Intégrer l’</a:t>
                      </a:r>
                      <a:r>
                        <a:rPr lang="fr-FR" sz="1600" dirty="0" err="1"/>
                        <a:t>omnicanal</a:t>
                      </a:r>
                      <a:r>
                        <a:rPr lang="fr-FR" sz="1600" dirty="0"/>
                        <a:t> dans le processus de vente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Mesurer et analyser la satisfaction du client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07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Prendre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016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Réaliser la vente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99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Assurer l’exécution de la vente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809689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5CF53282-4246-6143-8251-9BE2C2BC5FC2}"/>
              </a:ext>
            </a:extLst>
          </p:cNvPr>
          <p:cNvSpPr txBox="1"/>
          <p:nvPr/>
        </p:nvSpPr>
        <p:spPr>
          <a:xfrm>
            <a:off x="7314875" y="2222287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Compétences mobilisées</a:t>
            </a:r>
          </a:p>
        </p:txBody>
      </p:sp>
    </p:spTree>
    <p:extLst>
      <p:ext uri="{BB962C8B-B14F-4D97-AF65-F5344CB8AC3E}">
        <p14:creationId xmlns:p14="http://schemas.microsoft.com/office/powerpoint/2010/main" val="4239658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B06B50-CD94-A644-A13A-A534D1459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Proposition didactique – BCP MCV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7AADD6-3ADB-9944-8E6C-F03D3981D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492" y="2294476"/>
            <a:ext cx="5489952" cy="4407113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2000" b="1" dirty="0">
                <a:solidFill>
                  <a:srgbClr val="C00000"/>
                </a:solidFill>
              </a:rPr>
              <a:t>Terminale : </a:t>
            </a:r>
            <a:r>
              <a:rPr lang="fr-FR" sz="2000" b="1" dirty="0">
                <a:solidFill>
                  <a:schemeClr val="accent1"/>
                </a:solidFill>
              </a:rPr>
              <a:t>La prise en charge de demandes </a:t>
            </a:r>
            <a:r>
              <a:rPr lang="fr-FR" sz="2000" b="1" dirty="0">
                <a:solidFill>
                  <a:srgbClr val="C00000"/>
                </a:solidFill>
              </a:rPr>
              <a:t>complexes/critiques </a:t>
            </a:r>
            <a:r>
              <a:rPr lang="fr-FR" sz="2000" b="1" dirty="0">
                <a:solidFill>
                  <a:schemeClr val="accent1"/>
                </a:solidFill>
              </a:rPr>
              <a:t>en concession automobile</a:t>
            </a:r>
          </a:p>
          <a:p>
            <a:r>
              <a:rPr lang="fr-FR" sz="2000" dirty="0"/>
              <a:t>Prise en charge de messages de clients provenant de sources multicanales</a:t>
            </a:r>
          </a:p>
          <a:p>
            <a:r>
              <a:rPr lang="fr-FR" sz="2000" dirty="0"/>
              <a:t>Appel téléphonique auprès de clients souhaitant un rendez-vous avec la concession</a:t>
            </a:r>
          </a:p>
          <a:p>
            <a:r>
              <a:rPr lang="fr-FR" sz="2000" dirty="0"/>
              <a:t>Accueil des visiteurs dans la concession, installation d’un climat de confiance et </a:t>
            </a:r>
            <a:r>
              <a:rPr lang="fr-FR" sz="2000" b="1" i="1" dirty="0">
                <a:solidFill>
                  <a:schemeClr val="accent4">
                    <a:lumMod val="75000"/>
                  </a:schemeClr>
                </a:solidFill>
              </a:rPr>
              <a:t>prise en charge du client </a:t>
            </a:r>
            <a:r>
              <a:rPr lang="fr-FR" sz="2000" b="1" i="1" dirty="0">
                <a:solidFill>
                  <a:srgbClr val="C00000"/>
                </a:solidFill>
              </a:rPr>
              <a:t>exigeant</a:t>
            </a:r>
          </a:p>
          <a:p>
            <a:r>
              <a:rPr lang="fr-FR" sz="2000" b="1" i="1" dirty="0">
                <a:solidFill>
                  <a:schemeClr val="accent4">
                    <a:lumMod val="75000"/>
                  </a:schemeClr>
                </a:solidFill>
              </a:rPr>
              <a:t>Réalisation de la vente et de services associés </a:t>
            </a:r>
            <a:r>
              <a:rPr lang="fr-FR" sz="2000" b="1" i="1" dirty="0">
                <a:solidFill>
                  <a:schemeClr val="accent5"/>
                </a:solidFill>
              </a:rPr>
              <a:t>l</a:t>
            </a:r>
            <a:r>
              <a:rPr lang="fr-FR" sz="2000" b="1" i="1" dirty="0">
                <a:solidFill>
                  <a:srgbClr val="C00000"/>
                </a:solidFill>
              </a:rPr>
              <a:t>ors d’une JPO</a:t>
            </a:r>
          </a:p>
          <a:p>
            <a:r>
              <a:rPr lang="fr-FR" sz="2000" b="1" i="1" dirty="0">
                <a:solidFill>
                  <a:srgbClr val="C00000"/>
                </a:solidFill>
              </a:rPr>
              <a:t>Gestion du mécontentement d’un client  sur un retard de livraison</a:t>
            </a:r>
          </a:p>
          <a:p>
            <a:r>
              <a:rPr lang="fr-FR" sz="2000" b="1" i="1" dirty="0">
                <a:solidFill>
                  <a:schemeClr val="accent4">
                    <a:lumMod val="75000"/>
                  </a:schemeClr>
                </a:solidFill>
              </a:rPr>
              <a:t>Mesure de la satisfaction du client </a:t>
            </a:r>
            <a:r>
              <a:rPr lang="fr-FR" sz="2000" b="1" i="1" dirty="0">
                <a:solidFill>
                  <a:srgbClr val="C00000"/>
                </a:solidFill>
              </a:rPr>
              <a:t>et propositions d’améliorations de la satisfaction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30A0011A-C871-114D-A329-5ACCD93F8C9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64968015"/>
              </p:ext>
            </p:extLst>
          </p:nvPr>
        </p:nvGraphicFramePr>
        <p:xfrm>
          <a:off x="5687782" y="2823641"/>
          <a:ext cx="6269757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294">
                  <a:extLst>
                    <a:ext uri="{9D8B030D-6E8A-4147-A177-3AD203B41FA5}">
                      <a16:colId xmlns:a16="http://schemas.microsoft.com/office/drawing/2014/main" val="765477379"/>
                    </a:ext>
                  </a:extLst>
                </a:gridCol>
                <a:gridCol w="1863970">
                  <a:extLst>
                    <a:ext uri="{9D8B030D-6E8A-4147-A177-3AD203B41FA5}">
                      <a16:colId xmlns:a16="http://schemas.microsoft.com/office/drawing/2014/main" val="3423925756"/>
                    </a:ext>
                  </a:extLst>
                </a:gridCol>
                <a:gridCol w="2180493">
                  <a:extLst>
                    <a:ext uri="{9D8B030D-6E8A-4147-A177-3AD203B41FA5}">
                      <a16:colId xmlns:a16="http://schemas.microsoft.com/office/drawing/2014/main" val="1860094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Conseiller et vendre (GC 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Suivre les ventes (GC 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FDRC (GC 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933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Assurer la veille commerciale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S’assurer de la satisfaction du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Traiter et exploiter l’information ou le contact client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74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Intégrer l’</a:t>
                      </a:r>
                      <a:r>
                        <a:rPr lang="fr-FR" sz="1600" dirty="0" err="1"/>
                        <a:t>omnicanal</a:t>
                      </a:r>
                      <a:r>
                        <a:rPr lang="fr-FR" sz="1600" dirty="0"/>
                        <a:t> dans le processus de vente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C00000"/>
                          </a:solidFill>
                        </a:rPr>
                        <a:t>Traiter les retours et réclamations du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Mesurer et analyser la satisfaction du client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07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Prendre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C00000"/>
                          </a:solidFill>
                        </a:rPr>
                        <a:t>Proposer des éléments de nature à améliorer la satisfaction du client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016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Réaliser la vente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99447"/>
                  </a:ext>
                </a:extLst>
              </a:tr>
              <a:tr h="252182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Assurer l’exécution de la vente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809689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5CF53282-4246-6143-8251-9BE2C2BC5FC2}"/>
              </a:ext>
            </a:extLst>
          </p:cNvPr>
          <p:cNvSpPr txBox="1"/>
          <p:nvPr/>
        </p:nvSpPr>
        <p:spPr>
          <a:xfrm>
            <a:off x="7314875" y="2222287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Compétences mobilisées</a:t>
            </a:r>
          </a:p>
        </p:txBody>
      </p:sp>
    </p:spTree>
    <p:extLst>
      <p:ext uri="{BB962C8B-B14F-4D97-AF65-F5344CB8AC3E}">
        <p14:creationId xmlns:p14="http://schemas.microsoft.com/office/powerpoint/2010/main" val="126516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1104</Words>
  <Application>Microsoft Office PowerPoint</Application>
  <PresentationFormat>Widescreen</PresentationFormat>
  <Paragraphs>121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La démarche spiralaire en MA</vt:lpstr>
      <vt:lpstr>Proposition didactique – BCP MA</vt:lpstr>
      <vt:lpstr>Proposition didactique – BCP MA</vt:lpstr>
      <vt:lpstr>Proposition didactique – BCP MA</vt:lpstr>
      <vt:lpstr>La démarche spiralaire en MCV  (pour l’exemple, nous nous situons en option B)</vt:lpstr>
      <vt:lpstr>Proposition didactique – BCP MCV</vt:lpstr>
      <vt:lpstr>Proposition didactique – BCP MCV</vt:lpstr>
      <vt:lpstr>Proposition didactique – BCP MCV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BCP Métiers du Commerce et de la Vente (MCV) BCP Métiers de l’Accueil (MA)</dc:title>
  <dc:creator>Jenny VONGUE</dc:creator>
  <cp:lastModifiedBy>EVE MAZILIE</cp:lastModifiedBy>
  <cp:revision>198</cp:revision>
  <dcterms:created xsi:type="dcterms:W3CDTF">2020-11-23T07:48:43Z</dcterms:created>
  <dcterms:modified xsi:type="dcterms:W3CDTF">2022-03-23T14:00:48Z</dcterms:modified>
</cp:coreProperties>
</file>