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57" r:id="rId3"/>
    <p:sldId id="266" r:id="rId4"/>
    <p:sldId id="258" r:id="rId5"/>
    <p:sldId id="261" r:id="rId6"/>
    <p:sldId id="262" r:id="rId7"/>
    <p:sldId id="263" r:id="rId8"/>
    <p:sldId id="264" r:id="rId9"/>
    <p:sldId id="259" r:id="rId10"/>
    <p:sldId id="260"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8E7"/>
    <a:srgbClr val="E1CDCC"/>
    <a:srgbClr val="FAE5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957468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664C608-40B1-4030-A28D-5B74BC98ADCE}"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7193145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664C608-40B1-4030-A28D-5B74BC98ADCE}"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68965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8664C608-40B1-4030-A28D-5B74BC98ADCE}"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15000139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8664C608-40B1-4030-A28D-5B74BC98ADCE}"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83685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8664C608-40B1-4030-A28D-5B74BC98ADCE}"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7572668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28919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13181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53838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6F822A4-8DA6-4447-9B1F-C5DB58435268}" type="datetimeFigureOut">
              <a:rPr lang="en-US" smtClean="0"/>
              <a:t>12/27/2015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60701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1462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12/27/2015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2683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12/27/2015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493781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12/27/2015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37378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A16AA21-1863-4931-97CB-99D0A168701B}"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17854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772C379-9A7C-4C87-A116-CBE9F58B04C5}" type="datetimeFigureOut">
              <a:rPr lang="en-US" smtClean="0"/>
              <a:t>12/27/2015</a:t>
            </a:fld>
            <a:endParaRPr lang="en-US" dirty="0"/>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54168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664C608-40B1-4030-A28D-5B74BC98ADCE}" type="datetimeFigureOut">
              <a:rPr lang="en-US" smtClean="0"/>
              <a:t>12/27/2015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05475016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rdp.ac-bordeaux.fr/sciences/reforme/svt/dem42.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EN AP</a:t>
            </a:r>
            <a:endParaRPr lang="fr-FR" dirty="0"/>
          </a:p>
        </p:txBody>
      </p:sp>
      <p:sp>
        <p:nvSpPr>
          <p:cNvPr id="3" name="Sous-titre 2"/>
          <p:cNvSpPr>
            <a:spLocks noGrp="1"/>
          </p:cNvSpPr>
          <p:nvPr>
            <p:ph type="subTitle" idx="1"/>
          </p:nvPr>
        </p:nvSpPr>
        <p:spPr/>
        <p:txBody>
          <a:bodyPr/>
          <a:lstStyle/>
          <a:p>
            <a:r>
              <a:rPr lang="fr-FR" dirty="0" smtClean="0"/>
              <a:t>Quelques idées…</a:t>
            </a:r>
            <a:endParaRPr lang="fr-FR" dirty="0"/>
          </a:p>
        </p:txBody>
      </p:sp>
    </p:spTree>
    <p:extLst>
      <p:ext uri="{BB962C8B-B14F-4D97-AF65-F5344CB8AC3E}">
        <p14:creationId xmlns:p14="http://schemas.microsoft.com/office/powerpoint/2010/main" val="2341478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8497" y="463639"/>
            <a:ext cx="9856116" cy="953036"/>
          </a:xfrm>
        </p:spPr>
        <p:txBody>
          <a:bodyPr>
            <a:noAutofit/>
          </a:bodyPr>
          <a:lstStyle/>
          <a:p>
            <a:r>
              <a:rPr lang="fr-FR" sz="2400" dirty="0" smtClean="0"/>
              <a:t>Un outil possible pour apprendre à exploiter les résultats d’une expérience</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73686259"/>
              </p:ext>
            </p:extLst>
          </p:nvPr>
        </p:nvGraphicFramePr>
        <p:xfrm>
          <a:off x="1790163" y="1416675"/>
          <a:ext cx="8950818" cy="3976962"/>
        </p:xfrm>
        <a:graphic>
          <a:graphicData uri="http://schemas.openxmlformats.org/drawingml/2006/table">
            <a:tbl>
              <a:tblPr firstRow="1" firstCol="1" bandRow="1">
                <a:tableStyleId>{5C22544A-7EE6-4342-B048-85BDC9FD1C3A}</a:tableStyleId>
              </a:tblPr>
              <a:tblGrid>
                <a:gridCol w="2181727"/>
                <a:gridCol w="1065913"/>
                <a:gridCol w="5703178"/>
              </a:tblGrid>
              <a:tr h="508553">
                <a:tc>
                  <a:txBody>
                    <a:bodyPr/>
                    <a:lstStyle/>
                    <a:p>
                      <a:pPr algn="ctr">
                        <a:lnSpc>
                          <a:spcPct val="107000"/>
                        </a:lnSpc>
                        <a:spcAft>
                          <a:spcPts val="0"/>
                        </a:spcAft>
                      </a:pPr>
                      <a:r>
                        <a:rPr lang="fr-FR" sz="1400" dirty="0">
                          <a:effectLst/>
                        </a:rPr>
                        <a:t>Conditions d'expériences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fr-FR" sz="1400" dirty="0">
                          <a:effectLst/>
                        </a:rPr>
                        <a:t>Résultats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fr-FR" sz="1400" dirty="0">
                          <a:effectLst/>
                        </a:rPr>
                        <a:t>Conclusion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1465434">
                <a:tc>
                  <a:txBody>
                    <a:bodyPr/>
                    <a:lstStyle/>
                    <a:p>
                      <a:pPr algn="ctr">
                        <a:lnSpc>
                          <a:spcPct val="107000"/>
                        </a:lnSpc>
                        <a:spcAft>
                          <a:spcPts val="0"/>
                        </a:spcAft>
                      </a:pPr>
                      <a:r>
                        <a:rPr lang="fr-FR" sz="1400" dirty="0">
                          <a:solidFill>
                            <a:schemeClr val="tx1"/>
                          </a:solidFill>
                          <a:effectLst/>
                        </a:rPr>
                        <a:t>Trois paramètres pour la manipulation n° 1 </a:t>
                      </a:r>
                      <a:br>
                        <a:rPr lang="fr-FR" sz="1400" dirty="0">
                          <a:solidFill>
                            <a:schemeClr val="tx1"/>
                          </a:solidFill>
                          <a:effectLst/>
                        </a:rPr>
                      </a:br>
                      <a:r>
                        <a:rPr lang="fr-FR" sz="1400" dirty="0">
                          <a:solidFill>
                            <a:schemeClr val="tx1"/>
                          </a:solidFill>
                          <a:effectLst/>
                        </a:rPr>
                        <a:t>X </a:t>
                      </a:r>
                      <a:br>
                        <a:rPr lang="fr-FR" sz="1400" dirty="0">
                          <a:solidFill>
                            <a:schemeClr val="tx1"/>
                          </a:solidFill>
                          <a:effectLst/>
                        </a:rPr>
                      </a:br>
                      <a:r>
                        <a:rPr lang="fr-FR" sz="1400" dirty="0">
                          <a:solidFill>
                            <a:schemeClr val="tx1"/>
                          </a:solidFill>
                          <a:effectLst/>
                        </a:rPr>
                        <a:t>Y </a:t>
                      </a:r>
                      <a:br>
                        <a:rPr lang="fr-FR" sz="1400" dirty="0">
                          <a:solidFill>
                            <a:schemeClr val="tx1"/>
                          </a:solidFill>
                          <a:effectLst/>
                        </a:rPr>
                      </a:br>
                      <a:r>
                        <a:rPr lang="fr-FR" sz="1400" dirty="0">
                          <a:solidFill>
                            <a:schemeClr val="tx1"/>
                          </a:solidFill>
                          <a:effectLst/>
                        </a:rPr>
                        <a:t>Z </a:t>
                      </a:r>
                      <a:br>
                        <a:rPr lang="fr-FR" sz="1400" dirty="0">
                          <a:solidFill>
                            <a:schemeClr val="tx1"/>
                          </a:solidFill>
                          <a:effectLst/>
                        </a:rPr>
                      </a:br>
                      <a:r>
                        <a:rPr lang="fr-FR" sz="1400" dirty="0" smtClean="0">
                          <a:solidFill>
                            <a:schemeClr val="tx1"/>
                          </a:solidFill>
                          <a:effectLst/>
                        </a:rPr>
                        <a:t> </a:t>
                      </a:r>
                      <a:endParaRPr lang="fr-FR" sz="1400" dirty="0">
                        <a:solidFill>
                          <a:schemeClr val="tx1"/>
                        </a:solidFill>
                        <a:effectLst/>
                      </a:endParaRPr>
                    </a:p>
                  </a:txBody>
                  <a:tcPr marL="9525" marR="9525" marT="9525" marB="9525" anchor="ctr">
                    <a:solidFill>
                      <a:schemeClr val="accent2">
                        <a:lumMod val="20000"/>
                        <a:lumOff val="80000"/>
                      </a:schemeClr>
                    </a:solidFill>
                  </a:tcPr>
                </a:tc>
                <a:tc>
                  <a:txBody>
                    <a:bodyPr/>
                    <a:lstStyle/>
                    <a:p>
                      <a:pPr algn="ctr">
                        <a:lnSpc>
                          <a:spcPct val="107000"/>
                        </a:lnSpc>
                        <a:spcAft>
                          <a:spcPts val="0"/>
                        </a:spcAft>
                      </a:pPr>
                      <a:r>
                        <a:rPr lang="fr-FR" sz="1400" dirty="0">
                          <a:effectLst/>
                        </a:rPr>
                        <a:t>R1 </a:t>
                      </a:r>
                      <a:br>
                        <a:rPr lang="fr-FR" sz="1400" dirty="0">
                          <a:effectLst/>
                        </a:rPr>
                      </a:br>
                      <a:r>
                        <a:rPr lang="fr-FR" sz="1400" dirty="0">
                          <a:effectLst/>
                        </a:rPr>
                        <a:t>  </a:t>
                      </a:r>
                    </a:p>
                    <a:p>
                      <a:pPr algn="ctr">
                        <a:lnSpc>
                          <a:spcPct val="107000"/>
                        </a:lnSpc>
                        <a:spcAft>
                          <a:spcPts val="800"/>
                        </a:spcAft>
                      </a:pPr>
                      <a:r>
                        <a:rPr lang="fr-FR" sz="1400" dirty="0" smtClean="0">
                          <a:effectLst/>
                        </a:rPr>
                        <a:t> </a:t>
                      </a:r>
                      <a:r>
                        <a:rPr lang="fr-FR" sz="1400" dirty="0">
                          <a:effectLst/>
                        </a:rPr>
                        <a:t/>
                      </a:r>
                      <a:br>
                        <a:rPr lang="fr-FR" sz="1400" dirty="0">
                          <a:effectLst/>
                        </a:rPr>
                      </a:br>
                      <a:r>
                        <a:rPr lang="fr-FR" sz="1400" dirty="0">
                          <a:effectLst/>
                        </a:rPr>
                        <a:t>  </a:t>
                      </a:r>
                    </a:p>
                  </a:txBody>
                  <a:tcPr marL="9525" marR="9525" marT="9525" marB="9525" anchor="ctr">
                    <a:solidFill>
                      <a:schemeClr val="accent2">
                        <a:lumMod val="20000"/>
                        <a:lumOff val="80000"/>
                      </a:schemeClr>
                    </a:solidFill>
                  </a:tcPr>
                </a:tc>
                <a:tc rowSpan="2">
                  <a:txBody>
                    <a:bodyPr/>
                    <a:lstStyle/>
                    <a:p>
                      <a:pPr>
                        <a:lnSpc>
                          <a:spcPct val="107000"/>
                        </a:lnSpc>
                        <a:spcAft>
                          <a:spcPts val="0"/>
                        </a:spcAft>
                      </a:pPr>
                      <a:r>
                        <a:rPr lang="fr-FR" sz="1400" dirty="0">
                          <a:effectLst/>
                        </a:rPr>
                        <a:t>Deux cas possibles : </a:t>
                      </a:r>
                      <a:br>
                        <a:rPr lang="fr-FR" sz="1400" dirty="0">
                          <a:effectLst/>
                        </a:rPr>
                      </a:br>
                      <a:r>
                        <a:rPr lang="fr-FR" sz="1400" dirty="0">
                          <a:effectLst/>
                        </a:rPr>
                        <a:t>  </a:t>
                      </a:r>
                    </a:p>
                    <a:p>
                      <a:pPr>
                        <a:lnSpc>
                          <a:spcPct val="107000"/>
                        </a:lnSpc>
                        <a:spcAft>
                          <a:spcPts val="0"/>
                        </a:spcAft>
                      </a:pPr>
                      <a:r>
                        <a:rPr lang="fr-FR" sz="1400" dirty="0">
                          <a:effectLst/>
                        </a:rPr>
                        <a:t>  Si R1 = R2, le paramètre Z n'a pas d'influence sur le phénomène étudié. </a:t>
                      </a:r>
                      <a:br>
                        <a:rPr lang="fr-FR" sz="1400" dirty="0">
                          <a:effectLst/>
                        </a:rPr>
                      </a:br>
                      <a:r>
                        <a:rPr lang="fr-FR" sz="1400" dirty="0">
                          <a:effectLst/>
                        </a:rPr>
                        <a:t>  </a:t>
                      </a:r>
                    </a:p>
                    <a:p>
                      <a:pPr>
                        <a:lnSpc>
                          <a:spcPct val="107000"/>
                        </a:lnSpc>
                        <a:spcAft>
                          <a:spcPts val="0"/>
                        </a:spcAft>
                      </a:pPr>
                      <a:r>
                        <a:rPr lang="fr-FR" sz="1400" dirty="0">
                          <a:effectLst/>
                        </a:rPr>
                        <a:t>  Si R1 est différent de R2, le paramètre Z a une influence sur le phénomène étudié.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2">
                        <a:lumMod val="20000"/>
                        <a:lumOff val="80000"/>
                      </a:schemeClr>
                    </a:solidFill>
                  </a:tcPr>
                </a:tc>
              </a:tr>
              <a:tr h="1582761">
                <a:tc>
                  <a:txBody>
                    <a:bodyPr/>
                    <a:lstStyle/>
                    <a:p>
                      <a:pPr marL="0" marR="0" indent="0" algn="ctr" defTabSz="457200" rtl="0" eaLnBrk="1" fontAlgn="auto" latinLnBrk="0" hangingPunct="1">
                        <a:lnSpc>
                          <a:spcPct val="107000"/>
                        </a:lnSpc>
                        <a:spcBef>
                          <a:spcPts val="0"/>
                        </a:spcBef>
                        <a:spcAft>
                          <a:spcPts val="800"/>
                        </a:spcAft>
                        <a:buClrTx/>
                        <a:buSzTx/>
                        <a:buFontTx/>
                        <a:buNone/>
                        <a:tabLst/>
                        <a:defRPr/>
                      </a:pPr>
                      <a:r>
                        <a:rPr lang="fr-FR" sz="1400" dirty="0" smtClean="0">
                          <a:solidFill>
                            <a:schemeClr val="tx1"/>
                          </a:solidFill>
                          <a:effectLst/>
                        </a:rPr>
                        <a:t>Deux paramètres pour la manipulation n°2 </a:t>
                      </a:r>
                      <a:br>
                        <a:rPr lang="fr-FR" sz="1400" dirty="0" smtClean="0">
                          <a:solidFill>
                            <a:schemeClr val="tx1"/>
                          </a:solidFill>
                          <a:effectLst/>
                        </a:rPr>
                      </a:br>
                      <a:r>
                        <a:rPr lang="fr-FR" sz="1400" dirty="0" smtClean="0">
                          <a:solidFill>
                            <a:schemeClr val="tx1"/>
                          </a:solidFill>
                          <a:effectLst/>
                        </a:rPr>
                        <a:t>X </a:t>
                      </a:r>
                      <a:br>
                        <a:rPr lang="fr-FR" sz="1400" dirty="0" smtClean="0">
                          <a:solidFill>
                            <a:schemeClr val="tx1"/>
                          </a:solidFill>
                          <a:effectLst/>
                        </a:rPr>
                      </a:br>
                      <a:r>
                        <a:rPr lang="fr-FR" sz="1400" dirty="0" smtClean="0">
                          <a:solidFill>
                            <a:schemeClr val="tx1"/>
                          </a:solidFill>
                          <a:effectLst/>
                        </a:rPr>
                        <a:t>Y</a:t>
                      </a:r>
                      <a:endParaRPr lang="fr-FR" sz="1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2">
                        <a:lumMod val="20000"/>
                        <a:lumOff val="80000"/>
                      </a:schemeClr>
                    </a:solidFill>
                  </a:tcPr>
                </a:tc>
                <a:tc>
                  <a:txBody>
                    <a:bodyPr/>
                    <a:lstStyle/>
                    <a:p>
                      <a:pPr marL="0" marR="0" indent="0" algn="ctr" defTabSz="457200" rtl="0" eaLnBrk="1" fontAlgn="auto" latinLnBrk="0" hangingPunct="1">
                        <a:lnSpc>
                          <a:spcPct val="107000"/>
                        </a:lnSpc>
                        <a:spcBef>
                          <a:spcPts val="0"/>
                        </a:spcBef>
                        <a:spcAft>
                          <a:spcPts val="800"/>
                        </a:spcAft>
                        <a:buClrTx/>
                        <a:buSzTx/>
                        <a:buFontTx/>
                        <a:buNone/>
                        <a:tabLst/>
                        <a:defRPr/>
                      </a:pPr>
                      <a:r>
                        <a:rPr lang="fr-FR" sz="1400" dirty="0" smtClean="0">
                          <a:effectLst/>
                        </a:rPr>
                        <a:t>R2</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2">
                        <a:lumMod val="20000"/>
                        <a:lumOff val="80000"/>
                      </a:schemeClr>
                    </a:solidFill>
                  </a:tcPr>
                </a:tc>
                <a:tc vMerge="1">
                  <a:txBody>
                    <a:bodyPr/>
                    <a:lstStyle/>
                    <a:p>
                      <a:endParaRPr lang="fr-FR"/>
                    </a:p>
                  </a:txBody>
                  <a:tcPr/>
                </a:tc>
              </a:tr>
              <a:tr h="420214">
                <a:tc>
                  <a:txBody>
                    <a:bodyPr/>
                    <a:lstStyle/>
                    <a:p>
                      <a:pPr>
                        <a:lnSpc>
                          <a:spcPct val="107000"/>
                        </a:lnSpc>
                      </a:pPr>
                      <a:endParaRPr lang="fr-FR" sz="1100">
                        <a:effectLst/>
                        <a:latin typeface="Calibri" panose="020F0502020204030204" pitchFamily="34" charset="0"/>
                      </a:endParaRPr>
                    </a:p>
                  </a:txBody>
                  <a:tcPr marL="9525" marR="9525" marT="9525" marB="9525" anchor="ctr">
                    <a:solidFill>
                      <a:schemeClr val="accent2">
                        <a:lumMod val="20000"/>
                        <a:lumOff val="80000"/>
                      </a:schemeClr>
                    </a:solidFill>
                  </a:tcPr>
                </a:tc>
                <a:tc>
                  <a:txBody>
                    <a:bodyPr/>
                    <a:lstStyle/>
                    <a:p>
                      <a:pPr>
                        <a:lnSpc>
                          <a:spcPct val="107000"/>
                        </a:lnSpc>
                      </a:pPr>
                      <a:endParaRPr lang="fr-FR" sz="1100" dirty="0">
                        <a:effectLst/>
                        <a:latin typeface="Calibri" panose="020F0502020204030204" pitchFamily="34" charset="0"/>
                      </a:endParaRPr>
                    </a:p>
                  </a:txBody>
                  <a:tcPr marL="9525" marR="9525" marT="9525" marB="9525" anchor="ctr">
                    <a:solidFill>
                      <a:schemeClr val="accent2">
                        <a:lumMod val="20000"/>
                        <a:lumOff val="80000"/>
                      </a:schemeClr>
                    </a:solidFill>
                  </a:tcPr>
                </a:tc>
                <a:tc>
                  <a:txBody>
                    <a:bodyPr/>
                    <a:lstStyle/>
                    <a:p>
                      <a:pPr algn="r">
                        <a:lnSpc>
                          <a:spcPct val="107000"/>
                        </a:lnSpc>
                        <a:spcAft>
                          <a:spcPts val="0"/>
                        </a:spcAft>
                      </a:pPr>
                      <a:r>
                        <a:rPr lang="fr-FR" sz="1000" dirty="0">
                          <a:effectLst/>
                        </a:rPr>
                        <a:t>d'après Michèle Dupont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2">
                        <a:lumMod val="20000"/>
                        <a:lumOff val="80000"/>
                      </a:schemeClr>
                    </a:solidFill>
                  </a:tcPr>
                </a:tc>
              </a:tr>
            </a:tbl>
          </a:graphicData>
        </a:graphic>
      </p:graphicFrame>
      <p:sp>
        <p:nvSpPr>
          <p:cNvPr id="5" name="ZoneTexte 4"/>
          <p:cNvSpPr txBox="1"/>
          <p:nvPr/>
        </p:nvSpPr>
        <p:spPr>
          <a:xfrm>
            <a:off x="1918952" y="5782614"/>
            <a:ext cx="9350062" cy="738664"/>
          </a:xfrm>
          <a:prstGeom prst="rect">
            <a:avLst/>
          </a:prstGeom>
          <a:noFill/>
        </p:spPr>
        <p:txBody>
          <a:bodyPr wrap="square" rtlCol="0">
            <a:spAutoFit/>
          </a:bodyPr>
          <a:lstStyle/>
          <a:p>
            <a:r>
              <a:rPr lang="fr-FR" sz="1400" i="1" dirty="0"/>
              <a:t>Ce tableau doit être considéré comme une aide au raisonnement et non comme une manière stéréotypée de présenter un raisonnement. Il fait apparaître la nécessité de comparer les résultats et les conditions pour tirer une conclusion dans le cas où une hypothèse n'est pas clairement explicitée.</a:t>
            </a:r>
            <a:endParaRPr lang="fr-FR" sz="1400" dirty="0"/>
          </a:p>
        </p:txBody>
      </p:sp>
    </p:spTree>
    <p:extLst>
      <p:ext uri="{BB962C8B-B14F-4D97-AF65-F5344CB8AC3E}">
        <p14:creationId xmlns:p14="http://schemas.microsoft.com/office/powerpoint/2010/main" val="3061107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Coopérer</a:t>
            </a:r>
            <a:endParaRPr lang="fr-FR" b="1" dirty="0"/>
          </a:p>
        </p:txBody>
      </p:sp>
      <p:sp>
        <p:nvSpPr>
          <p:cNvPr id="3" name="Espace réservé du contenu 2"/>
          <p:cNvSpPr>
            <a:spLocks noGrp="1"/>
          </p:cNvSpPr>
          <p:nvPr>
            <p:ph idx="1"/>
          </p:nvPr>
        </p:nvSpPr>
        <p:spPr>
          <a:xfrm>
            <a:off x="1133341" y="1493949"/>
            <a:ext cx="10203846" cy="4188673"/>
          </a:xfrm>
        </p:spPr>
        <p:txBody>
          <a:bodyPr/>
          <a:lstStyle/>
          <a:p>
            <a:pPr marL="0" lvl="0" indent="0">
              <a:buNone/>
            </a:pPr>
            <a:r>
              <a:rPr lang="fr-FR" b="1" dirty="0" smtClean="0"/>
              <a:t>Réaliser un travail collectif nécessite de :</a:t>
            </a:r>
          </a:p>
          <a:p>
            <a:pPr lvl="0"/>
            <a:endParaRPr lang="fr-FR" dirty="0"/>
          </a:p>
          <a:p>
            <a:pPr lvl="0"/>
            <a:r>
              <a:rPr lang="fr-FR" dirty="0" smtClean="0"/>
              <a:t>Se </a:t>
            </a:r>
            <a:r>
              <a:rPr lang="fr-FR" dirty="0"/>
              <a:t>partager les tâches, les rôles</a:t>
            </a:r>
          </a:p>
          <a:p>
            <a:pPr lvl="0"/>
            <a:r>
              <a:rPr lang="fr-FR" dirty="0"/>
              <a:t>S’écouter tous</a:t>
            </a:r>
          </a:p>
          <a:p>
            <a:pPr lvl="0"/>
            <a:r>
              <a:rPr lang="fr-FR" dirty="0"/>
              <a:t>S’exprimer tous dans le groupe</a:t>
            </a:r>
          </a:p>
          <a:p>
            <a:pPr lvl="0"/>
            <a:r>
              <a:rPr lang="fr-FR" dirty="0"/>
              <a:t>Faire évoluer son point de vue en écoutant les </a:t>
            </a:r>
            <a:r>
              <a:rPr lang="fr-FR" dirty="0" smtClean="0"/>
              <a:t>autres</a:t>
            </a:r>
            <a:endParaRPr lang="fr-FR" dirty="0"/>
          </a:p>
          <a:p>
            <a:pPr lvl="0"/>
            <a:r>
              <a:rPr lang="fr-FR" dirty="0" smtClean="0"/>
              <a:t>…</a:t>
            </a:r>
          </a:p>
          <a:p>
            <a:pPr lvl="0"/>
            <a:endParaRPr lang="fr-FR" dirty="0"/>
          </a:p>
          <a:p>
            <a:r>
              <a:rPr lang="fr-FR" b="1" u="sng" dirty="0"/>
              <a:t>Stratégie possible </a:t>
            </a:r>
            <a:r>
              <a:rPr lang="fr-FR" b="1" u="sng" dirty="0" smtClean="0"/>
              <a:t>en AP pour travailler la procédure</a:t>
            </a:r>
            <a:r>
              <a:rPr lang="fr-FR" dirty="0" smtClean="0"/>
              <a:t>: </a:t>
            </a:r>
            <a:r>
              <a:rPr lang="fr-FR" dirty="0"/>
              <a:t>désigner un observateur du fonctionnement du groupe avec une grille d’observation</a:t>
            </a:r>
          </a:p>
          <a:p>
            <a:endParaRPr lang="fr-FR" dirty="0"/>
          </a:p>
        </p:txBody>
      </p:sp>
    </p:spTree>
    <p:extLst>
      <p:ext uri="{BB962C8B-B14F-4D97-AF65-F5344CB8AC3E}">
        <p14:creationId xmlns:p14="http://schemas.microsoft.com/office/powerpoint/2010/main" val="3544021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9848" y="484632"/>
            <a:ext cx="10058400" cy="1305531"/>
          </a:xfrm>
        </p:spPr>
        <p:txBody>
          <a:bodyPr>
            <a:normAutofit/>
          </a:bodyPr>
          <a:lstStyle/>
          <a:p>
            <a:r>
              <a:rPr lang="fr-FR" sz="3600" b="1" dirty="0"/>
              <a:t>Domaine </a:t>
            </a:r>
            <a:r>
              <a:rPr lang="fr-FR" sz="3600" b="1" dirty="0" smtClean="0"/>
              <a:t>2 : </a:t>
            </a:r>
            <a:r>
              <a:rPr lang="fr-FR" sz="3600" b="1" dirty="0"/>
              <a:t>les méthodes et les outils pour </a:t>
            </a:r>
            <a:r>
              <a:rPr lang="fr-FR" sz="3600" b="1" dirty="0" smtClean="0"/>
              <a:t>apprendre, à privilégier en AP ?</a:t>
            </a:r>
            <a:endParaRPr lang="fr-FR" sz="3600" dirty="0"/>
          </a:p>
        </p:txBody>
      </p:sp>
      <p:sp>
        <p:nvSpPr>
          <p:cNvPr id="3" name="Espace réservé du contenu 2"/>
          <p:cNvSpPr>
            <a:spLocks noGrp="1"/>
          </p:cNvSpPr>
          <p:nvPr>
            <p:ph idx="1"/>
          </p:nvPr>
        </p:nvSpPr>
        <p:spPr>
          <a:xfrm>
            <a:off x="1069848" y="1790163"/>
            <a:ext cx="10058400" cy="4382037"/>
          </a:xfrm>
        </p:spPr>
        <p:txBody>
          <a:bodyPr>
            <a:normAutofit/>
          </a:bodyPr>
          <a:lstStyle/>
          <a:p>
            <a:pPr lvl="0"/>
            <a:r>
              <a:rPr lang="fr-FR" dirty="0"/>
              <a:t>Etre élève s’apprend en </a:t>
            </a:r>
            <a:r>
              <a:rPr lang="fr-FR" b="1" dirty="0"/>
              <a:t>s’appropriant des règles et des codes </a:t>
            </a:r>
            <a:r>
              <a:rPr lang="fr-FR" dirty="0"/>
              <a:t>que ce domaine </a:t>
            </a:r>
            <a:r>
              <a:rPr lang="fr-FR" b="1" u="sng" dirty="0">
                <a:solidFill>
                  <a:srgbClr val="FF0000"/>
                </a:solidFill>
              </a:rPr>
              <a:t>explicite.</a:t>
            </a:r>
            <a:endParaRPr lang="fr-FR" dirty="0">
              <a:solidFill>
                <a:srgbClr val="FF0000"/>
              </a:solidFill>
            </a:endParaRPr>
          </a:p>
          <a:p>
            <a:pPr lvl="0"/>
            <a:r>
              <a:rPr lang="fr-FR" dirty="0"/>
              <a:t>Il ne s’agit ni d’un enseignement spécifique des méthodes, ni d’un préalable à l’entrée dans les savoirs : </a:t>
            </a:r>
            <a:r>
              <a:rPr lang="fr-FR" b="1" dirty="0"/>
              <a:t>c’est dans le mouvement même des apprentissages disciplinaires qu’une attention est portée aux méthodes</a:t>
            </a:r>
            <a:r>
              <a:rPr lang="fr-FR" dirty="0"/>
              <a:t> propre à chaque discipline et à celles qui sont utilisables par toutes.</a:t>
            </a:r>
          </a:p>
          <a:p>
            <a:pPr lvl="0"/>
            <a:r>
              <a:rPr lang="fr-FR" dirty="0"/>
              <a:t>Ce domaine concerne le </a:t>
            </a:r>
            <a:r>
              <a:rPr lang="fr-FR" b="1" dirty="0"/>
              <a:t>travail coopératif et collaboratif</a:t>
            </a:r>
            <a:r>
              <a:rPr lang="fr-FR" dirty="0"/>
              <a:t> sous toutes ses formes </a:t>
            </a:r>
            <a:r>
              <a:rPr lang="fr-FR" i="1" dirty="0" smtClean="0"/>
              <a:t>(l’élève est accompagné par son professeur, par ses pairs)</a:t>
            </a:r>
            <a:endParaRPr lang="fr-FR" dirty="0"/>
          </a:p>
          <a:p>
            <a:pPr lvl="0"/>
            <a:r>
              <a:rPr lang="fr-FR" dirty="0"/>
              <a:t>L’ensemble des disciplines concourt à apprendre aux élèves comment on apprend à l’école</a:t>
            </a:r>
          </a:p>
          <a:p>
            <a:pPr lvl="0"/>
            <a:r>
              <a:rPr lang="fr-FR" b="1" dirty="0"/>
              <a:t>L’organisation et l’entrainement, déterminants pour la réussite, se construisent dans la classe</a:t>
            </a:r>
            <a:r>
              <a:rPr lang="fr-FR" dirty="0"/>
              <a:t>…</a:t>
            </a:r>
          </a:p>
          <a:p>
            <a:endParaRPr lang="fr-FR" dirty="0"/>
          </a:p>
        </p:txBody>
      </p:sp>
    </p:spTree>
    <p:extLst>
      <p:ext uri="{BB962C8B-B14F-4D97-AF65-F5344CB8AC3E}">
        <p14:creationId xmlns:p14="http://schemas.microsoft.com/office/powerpoint/2010/main" val="126585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sz="2000" b="1" dirty="0" smtClean="0"/>
              <a:t>Le professeur peut donc en AP soutenir des démarches d’apprentissage en :</a:t>
            </a:r>
          </a:p>
          <a:p>
            <a:pPr marL="0" indent="0">
              <a:buNone/>
            </a:pPr>
            <a:endParaRPr lang="fr-FR" sz="2000" b="1" dirty="0" smtClean="0"/>
          </a:p>
          <a:p>
            <a:endParaRPr lang="fr-FR" sz="2000" b="1" dirty="0" smtClean="0"/>
          </a:p>
          <a:p>
            <a:r>
              <a:rPr lang="fr-FR" sz="2000" b="1" dirty="0" smtClean="0"/>
              <a:t>Formalisant les procédures </a:t>
            </a:r>
          </a:p>
          <a:p>
            <a:r>
              <a:rPr lang="fr-FR" sz="2000" b="1" dirty="0" smtClean="0"/>
              <a:t>Permettant aux élèves de verbaliser leur stratégies pour repérer les points forts, les réussites, les obstacles</a:t>
            </a:r>
          </a:p>
          <a:p>
            <a:r>
              <a:rPr lang="fr-FR" sz="2000" b="1" dirty="0" smtClean="0"/>
              <a:t>Créant les conditions d’une personnalisation de l’enseignement</a:t>
            </a:r>
            <a:endParaRPr lang="fr-FR" sz="2000" b="1" dirty="0"/>
          </a:p>
        </p:txBody>
      </p:sp>
    </p:spTree>
    <p:extLst>
      <p:ext uri="{BB962C8B-B14F-4D97-AF65-F5344CB8AC3E}">
        <p14:creationId xmlns:p14="http://schemas.microsoft.com/office/powerpoint/2010/main" val="860508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9848" y="484632"/>
            <a:ext cx="10058400" cy="1150985"/>
          </a:xfrm>
        </p:spPr>
        <p:txBody>
          <a:bodyPr/>
          <a:lstStyle/>
          <a:p>
            <a:r>
              <a:rPr lang="fr-FR" dirty="0" smtClean="0"/>
              <a:t>Quelques exemples</a:t>
            </a:r>
            <a:endParaRPr lang="fr-FR" dirty="0"/>
          </a:p>
        </p:txBody>
      </p:sp>
      <p:sp>
        <p:nvSpPr>
          <p:cNvPr id="3" name="Espace réservé du contenu 2"/>
          <p:cNvSpPr>
            <a:spLocks noGrp="1"/>
          </p:cNvSpPr>
          <p:nvPr>
            <p:ph idx="1"/>
          </p:nvPr>
        </p:nvSpPr>
        <p:spPr>
          <a:xfrm>
            <a:off x="1069848" y="1429555"/>
            <a:ext cx="10058400" cy="4742645"/>
          </a:xfrm>
        </p:spPr>
        <p:txBody>
          <a:bodyPr/>
          <a:lstStyle/>
          <a:p>
            <a:r>
              <a:rPr lang="fr-FR" dirty="0" smtClean="0"/>
              <a:t>Les exemples proviennent d’un groupe de travail de professeurs aquitains : </a:t>
            </a:r>
          </a:p>
          <a:p>
            <a:r>
              <a:rPr lang="fr-FR" dirty="0"/>
              <a:t> </a:t>
            </a:r>
            <a:r>
              <a:rPr lang="fr-FR" u="sng" dirty="0">
                <a:hlinkClick r:id="rId2"/>
              </a:rPr>
              <a:t>http://crdp.ac-bordeaux.fr/sciences/reforme/svt/dem42.asp</a:t>
            </a:r>
            <a:endParaRPr lang="fr-FR" dirty="0"/>
          </a:p>
          <a:p>
            <a:pPr marL="0" indent="0">
              <a:buNone/>
            </a:pPr>
            <a:endParaRPr lang="fr-FR" dirty="0"/>
          </a:p>
          <a:p>
            <a:endParaRPr lang="fr-FR" dirty="0" smtClean="0"/>
          </a:p>
          <a:p>
            <a:r>
              <a:rPr lang="fr-FR" dirty="0" smtClean="0"/>
              <a:t>Les exemples proposés présentent, à propos des productions attendues des élèves,  </a:t>
            </a:r>
            <a:r>
              <a:rPr lang="fr-FR" dirty="0"/>
              <a:t>les critères de réussite et de </a:t>
            </a:r>
            <a:r>
              <a:rPr lang="fr-FR" dirty="0" smtClean="0"/>
              <a:t>réalisation</a:t>
            </a:r>
            <a:r>
              <a:rPr lang="fr-FR" dirty="0"/>
              <a:t> </a:t>
            </a:r>
            <a:endParaRPr lang="fr-FR" dirty="0" smtClean="0"/>
          </a:p>
          <a:p>
            <a:r>
              <a:rPr lang="fr-FR" dirty="0" smtClean="0"/>
              <a:t>Les </a:t>
            </a:r>
            <a:r>
              <a:rPr lang="fr-FR" dirty="0"/>
              <a:t>critères de réussite permettent à l'élève de se représenter ce que le professeur </a:t>
            </a:r>
            <a:r>
              <a:rPr lang="fr-FR" dirty="0" smtClean="0"/>
              <a:t>attend </a:t>
            </a:r>
            <a:endParaRPr lang="fr-FR" dirty="0"/>
          </a:p>
          <a:p>
            <a:r>
              <a:rPr lang="fr-FR" b="1" dirty="0">
                <a:solidFill>
                  <a:srgbClr val="FF0000"/>
                </a:solidFill>
              </a:rPr>
              <a:t>Les critères de réalisation donnent des indications sur la façon de s'y prendre pour réussir </a:t>
            </a:r>
            <a:r>
              <a:rPr lang="fr-FR" dirty="0"/>
              <a:t>: pistes de travail pour l’AP </a:t>
            </a:r>
          </a:p>
          <a:p>
            <a:endParaRPr lang="fr-FR" dirty="0"/>
          </a:p>
        </p:txBody>
      </p:sp>
    </p:spTree>
    <p:extLst>
      <p:ext uri="{BB962C8B-B14F-4D97-AF65-F5344CB8AC3E}">
        <p14:creationId xmlns:p14="http://schemas.microsoft.com/office/powerpoint/2010/main" val="3279757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31203"/>
          </a:xfrm>
        </p:spPr>
        <p:txBody>
          <a:bodyPr/>
          <a:lstStyle/>
          <a:p>
            <a:r>
              <a:rPr lang="fr-FR" b="1" dirty="0" smtClean="0"/>
              <a:t>Produire un</a:t>
            </a:r>
            <a:r>
              <a:rPr lang="fr-FR" b="1" dirty="0"/>
              <a:t> </a:t>
            </a:r>
            <a:r>
              <a:rPr lang="fr-FR" b="1" dirty="0" smtClean="0"/>
              <a:t>texte argumentatif</a:t>
            </a:r>
            <a:endParaRPr lang="fr-FR" b="1" dirty="0"/>
          </a:p>
        </p:txBody>
      </p:sp>
      <p:sp>
        <p:nvSpPr>
          <p:cNvPr id="3" name="Espace réservé du contenu 2"/>
          <p:cNvSpPr>
            <a:spLocks noGrp="1"/>
          </p:cNvSpPr>
          <p:nvPr>
            <p:ph idx="1"/>
          </p:nvPr>
        </p:nvSpPr>
        <p:spPr>
          <a:xfrm>
            <a:off x="1815921" y="1815921"/>
            <a:ext cx="9688691" cy="4095301"/>
          </a:xfrm>
        </p:spPr>
        <p:txBody>
          <a:bodyPr/>
          <a:lstStyle/>
          <a:p>
            <a:r>
              <a:rPr lang="fr-FR" dirty="0"/>
              <a:t>Le texte argumentatif est une forme de discours qui vise à convaincre, à persuader, à prouver. Dans le cadre des TP de SVT l'argumentation est plus près de la recherche de preuves que de la persuasion. </a:t>
            </a:r>
            <a:br>
              <a:rPr lang="fr-FR" dirty="0"/>
            </a:br>
            <a:endParaRPr lang="fr-FR" dirty="0"/>
          </a:p>
          <a:p>
            <a:r>
              <a:rPr lang="fr-FR" dirty="0" smtClean="0"/>
              <a:t>Il </a:t>
            </a:r>
            <a:r>
              <a:rPr lang="fr-FR" dirty="0"/>
              <a:t>a  pour but de défendre ou réfuter une thèse (hypothèse, jugement, conception...) en donnant des arguments basés sur des faits (observations ou résultats expérimentaux).  </a:t>
            </a:r>
            <a:endParaRPr lang="fr-FR" dirty="0"/>
          </a:p>
          <a:p>
            <a:r>
              <a:rPr lang="fr-FR" dirty="0" smtClean="0"/>
              <a:t> </a:t>
            </a:r>
            <a:r>
              <a:rPr lang="fr-FR" dirty="0"/>
              <a:t>Ces arguments s'enchaînent grâce à des liens logiques…</a:t>
            </a:r>
            <a:endParaRPr lang="fr-FR" dirty="0"/>
          </a:p>
        </p:txBody>
      </p:sp>
    </p:spTree>
    <p:extLst>
      <p:ext uri="{BB962C8B-B14F-4D97-AF65-F5344CB8AC3E}">
        <p14:creationId xmlns:p14="http://schemas.microsoft.com/office/powerpoint/2010/main" val="261404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979750192"/>
              </p:ext>
            </p:extLst>
          </p:nvPr>
        </p:nvGraphicFramePr>
        <p:xfrm>
          <a:off x="347730" y="117407"/>
          <a:ext cx="10212946" cy="6800006"/>
        </p:xfrm>
        <a:graphic>
          <a:graphicData uri="http://schemas.openxmlformats.org/drawingml/2006/table">
            <a:tbl>
              <a:tblPr firstRow="1" firstCol="1" bandRow="1">
                <a:tableStyleId>{5C22544A-7EE6-4342-B048-85BDC9FD1C3A}</a:tableStyleId>
              </a:tblPr>
              <a:tblGrid>
                <a:gridCol w="4649273"/>
                <a:gridCol w="5563673"/>
              </a:tblGrid>
              <a:tr h="489567">
                <a:tc>
                  <a:txBody>
                    <a:bodyPr/>
                    <a:lstStyle/>
                    <a:p>
                      <a:pPr algn="ctr">
                        <a:lnSpc>
                          <a:spcPct val="107000"/>
                        </a:lnSpc>
                        <a:spcAft>
                          <a:spcPts val="800"/>
                        </a:spcAft>
                      </a:pPr>
                      <a:r>
                        <a:rPr lang="fr-FR" sz="1200" dirty="0">
                          <a:effectLst/>
                        </a:rPr>
                        <a:t>CRITÈRES DE RÉUSSITE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c>
                  <a:txBody>
                    <a:bodyPr/>
                    <a:lstStyle/>
                    <a:p>
                      <a:pPr algn="ctr">
                        <a:lnSpc>
                          <a:spcPct val="107000"/>
                        </a:lnSpc>
                        <a:spcAft>
                          <a:spcPts val="800"/>
                        </a:spcAft>
                      </a:pPr>
                      <a:r>
                        <a:rPr lang="fr-FR" sz="1200">
                          <a:effectLst/>
                        </a:rPr>
                        <a:t>AIDES A LA RÉALISATION</a:t>
                      </a:r>
                    </a:p>
                    <a:p>
                      <a:pPr algn="ctr">
                        <a:lnSpc>
                          <a:spcPct val="107000"/>
                        </a:lnSpc>
                        <a:spcAft>
                          <a:spcPts val="800"/>
                        </a:spcAft>
                      </a:pPr>
                      <a:r>
                        <a:rPr lang="fr-FR" sz="1200">
                          <a:effectLst/>
                        </a:rPr>
                        <a:t>TRAVAIL d’AP</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199656">
                <a:tc>
                  <a:txBody>
                    <a:bodyPr/>
                    <a:lstStyle/>
                    <a:p>
                      <a:pPr algn="ctr">
                        <a:lnSpc>
                          <a:spcPct val="107000"/>
                        </a:lnSpc>
                        <a:spcAft>
                          <a:spcPts val="800"/>
                        </a:spcAft>
                      </a:pPr>
                      <a:r>
                        <a:rPr lang="fr-FR" sz="1200" dirty="0">
                          <a:solidFill>
                            <a:schemeClr val="tx1"/>
                          </a:solidFill>
                          <a:effectLst/>
                        </a:rPr>
                        <a:t> Pour que le texte soit argumentatif</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c>
                  <a:txBody>
                    <a:bodyPr/>
                    <a:lstStyle/>
                    <a:p>
                      <a:pPr algn="ctr">
                        <a:lnSpc>
                          <a:spcPct val="107000"/>
                        </a:lnSpc>
                        <a:spcAft>
                          <a:spcPts val="800"/>
                        </a:spcAft>
                      </a:pPr>
                      <a:r>
                        <a:rPr lang="fr-FR" sz="1200" dirty="0">
                          <a:effectLst/>
                        </a:rPr>
                        <a:t>Ce qu'on peut faire pour réussir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r>
              <a:tr h="436772">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la thèse est rappelée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F0E8E7"/>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a:effectLst/>
                        </a:rPr>
                        <a:t>Faire correspondre les mots clés de l'énoncé à l'activité à réaliser : réfuter, vérifier, discuter...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1351995">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tous les arguments pertinents sont présentés. </a:t>
                      </a:r>
                    </a:p>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les arguments s'appuient sur </a:t>
                      </a:r>
                    </a:p>
                    <a:p>
                      <a:pPr marL="742950" lvl="1" indent="-285750">
                        <a:lnSpc>
                          <a:spcPct val="107000"/>
                        </a:lnSpc>
                        <a:spcAft>
                          <a:spcPts val="800"/>
                        </a:spcAft>
                        <a:buSzPts val="1000"/>
                        <a:buFont typeface="Courier New" panose="02070309020205020404" pitchFamily="49" charset="0"/>
                        <a:buChar char="o"/>
                        <a:tabLst>
                          <a:tab pos="914400" algn="l"/>
                        </a:tabLst>
                      </a:pPr>
                      <a:r>
                        <a:rPr lang="fr-FR" sz="1200" dirty="0">
                          <a:solidFill>
                            <a:schemeClr val="tx1"/>
                          </a:solidFill>
                          <a:effectLst/>
                        </a:rPr>
                        <a:t>des faits </a:t>
                      </a:r>
                    </a:p>
                    <a:p>
                      <a:pPr marL="742950" lvl="1" indent="-285750">
                        <a:lnSpc>
                          <a:spcPct val="107000"/>
                        </a:lnSpc>
                        <a:spcAft>
                          <a:spcPts val="800"/>
                        </a:spcAft>
                        <a:buSzPts val="1000"/>
                        <a:buFont typeface="Courier New" panose="02070309020205020404" pitchFamily="49" charset="0"/>
                        <a:buChar char="o"/>
                        <a:tabLst>
                          <a:tab pos="914400" algn="l"/>
                        </a:tabLst>
                      </a:pPr>
                      <a:r>
                        <a:rPr lang="fr-FR" sz="1200" dirty="0">
                          <a:solidFill>
                            <a:schemeClr val="tx1"/>
                          </a:solidFill>
                          <a:effectLst/>
                        </a:rPr>
                        <a:t>des résultats expérimentaux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u="none" dirty="0">
                          <a:effectLst/>
                        </a:rPr>
                        <a:t>Utiliser le raisonnement suivant : "si la thèse est vraie, alors on doit observer ..."</a:t>
                      </a:r>
                    </a:p>
                    <a:p>
                      <a:pPr marL="342900" lvl="0" indent="-342900">
                        <a:lnSpc>
                          <a:spcPct val="107000"/>
                        </a:lnSpc>
                        <a:spcAft>
                          <a:spcPts val="800"/>
                        </a:spcAft>
                        <a:buFont typeface="Arial" panose="020B0604020202020204" pitchFamily="34" charset="0"/>
                        <a:buChar char="•"/>
                        <a:tabLst>
                          <a:tab pos="457200" algn="l"/>
                        </a:tabLst>
                      </a:pPr>
                      <a:r>
                        <a:rPr lang="fr-FR" sz="1200" u="none" dirty="0">
                          <a:solidFill>
                            <a:schemeClr val="tx1"/>
                          </a:solidFill>
                          <a:effectLst/>
                        </a:rPr>
                        <a:t>rechercher dans les documents (graphique, texte, tableau...) ou les résultats </a:t>
                      </a:r>
                      <a:r>
                        <a:rPr lang="fr-FR" sz="1200" u="none" dirty="0" smtClean="0">
                          <a:solidFill>
                            <a:schemeClr val="tx1"/>
                          </a:solidFill>
                          <a:effectLst/>
                        </a:rPr>
                        <a:t>expérimentaux</a:t>
                      </a:r>
                      <a:r>
                        <a:rPr lang="fr-FR" sz="1200" u="none" dirty="0">
                          <a:solidFill>
                            <a:schemeClr val="tx1"/>
                          </a:solidFill>
                          <a:effectLst/>
                        </a:rPr>
                        <a:t>  ce qui correspond au "</a:t>
                      </a:r>
                      <a:r>
                        <a:rPr lang="fr-FR" sz="1200" u="none" dirty="0">
                          <a:effectLst/>
                        </a:rPr>
                        <a:t>si...alors"</a:t>
                      </a:r>
                    </a:p>
                    <a:p>
                      <a:pPr marL="342900" lvl="0" indent="-342900">
                        <a:lnSpc>
                          <a:spcPct val="107000"/>
                        </a:lnSpc>
                        <a:spcAft>
                          <a:spcPts val="800"/>
                        </a:spcAft>
                        <a:buFont typeface="Arial" panose="020B0604020202020204" pitchFamily="34" charset="0"/>
                        <a:buChar char="•"/>
                        <a:tabLst>
                          <a:tab pos="457200" algn="l"/>
                        </a:tabLst>
                      </a:pPr>
                      <a:r>
                        <a:rPr lang="fr-FR" sz="1200" u="none" dirty="0">
                          <a:effectLst/>
                        </a:rPr>
                        <a:t>se limiter aux arguments en relation avec l'activité : réfuter, vérifier, discuter</a:t>
                      </a:r>
                      <a:endParaRPr lang="fr-FR" sz="120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1069390">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les arguments sont mis en relation avec la proposition</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F0E8E7"/>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u="none" dirty="0">
                          <a:effectLst/>
                        </a:rPr>
                        <a:t>utiliser des </a:t>
                      </a:r>
                      <a:r>
                        <a:rPr lang="fr-FR" sz="1200" u="none" dirty="0" smtClean="0">
                          <a:solidFill>
                            <a:schemeClr val="tx1"/>
                          </a:solidFill>
                          <a:effectLst/>
                        </a:rPr>
                        <a:t>connecteurs</a:t>
                      </a:r>
                      <a:r>
                        <a:rPr lang="fr-FR" sz="1200" u="none" dirty="0">
                          <a:solidFill>
                            <a:schemeClr val="tx1"/>
                          </a:solidFill>
                          <a:effectLst/>
                        </a:rPr>
                        <a:t> </a:t>
                      </a:r>
                    </a:p>
                    <a:p>
                      <a:pPr marL="742950" lvl="1" indent="-285750">
                        <a:lnSpc>
                          <a:spcPct val="107000"/>
                        </a:lnSpc>
                        <a:spcAft>
                          <a:spcPts val="800"/>
                        </a:spcAft>
                        <a:buFont typeface="Courier New" panose="02070309020205020404" pitchFamily="49" charset="0"/>
                        <a:buChar char="o"/>
                        <a:tabLst>
                          <a:tab pos="914400" algn="l"/>
                        </a:tabLst>
                      </a:pPr>
                      <a:r>
                        <a:rPr lang="fr-FR" sz="1200" u="none" dirty="0">
                          <a:effectLst/>
                        </a:rPr>
                        <a:t>de causalité (cause - conséquence) : puisque, car, donc, ...</a:t>
                      </a:r>
                    </a:p>
                    <a:p>
                      <a:pPr marL="742950" lvl="1" indent="-285750">
                        <a:lnSpc>
                          <a:spcPct val="107000"/>
                        </a:lnSpc>
                        <a:spcAft>
                          <a:spcPts val="800"/>
                        </a:spcAft>
                        <a:buFont typeface="Courier New" panose="02070309020205020404" pitchFamily="49" charset="0"/>
                        <a:buChar char="o"/>
                        <a:tabLst>
                          <a:tab pos="914400" algn="l"/>
                        </a:tabLst>
                      </a:pPr>
                      <a:r>
                        <a:rPr lang="fr-FR" sz="1200" u="none" dirty="0">
                          <a:effectLst/>
                        </a:rPr>
                        <a:t>de concession : mais, au contraire, par contre, ...</a:t>
                      </a:r>
                    </a:p>
                    <a:p>
                      <a:pPr marL="742950" lvl="1" indent="-285750">
                        <a:lnSpc>
                          <a:spcPct val="107000"/>
                        </a:lnSpc>
                        <a:spcAft>
                          <a:spcPts val="800"/>
                        </a:spcAft>
                        <a:buFont typeface="Courier New" panose="02070309020205020404" pitchFamily="49" charset="0"/>
                        <a:buChar char="o"/>
                        <a:tabLst>
                          <a:tab pos="914400" algn="l"/>
                        </a:tabLst>
                      </a:pPr>
                      <a:r>
                        <a:rPr lang="fr-FR" sz="1200" u="none" dirty="0">
                          <a:effectLst/>
                        </a:rPr>
                        <a:t>d'addition : de même, de plus</a:t>
                      </a:r>
                      <a:endParaRPr lang="fr-FR" sz="120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347899">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la conclusion répond à la question posée.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a:effectLst/>
                        </a:rPr>
                        <a:t>prendre position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224452">
                <a:tc>
                  <a:txBody>
                    <a:bodyPr/>
                    <a:lstStyle/>
                    <a:p>
                      <a:pPr algn="ctr">
                        <a:lnSpc>
                          <a:spcPct val="107000"/>
                        </a:lnSpc>
                        <a:spcAft>
                          <a:spcPts val="0"/>
                        </a:spcAft>
                      </a:pPr>
                      <a:r>
                        <a:rPr lang="fr-FR" sz="1200" dirty="0" smtClean="0">
                          <a:solidFill>
                            <a:schemeClr val="tx1"/>
                          </a:solidFill>
                          <a:effectLst/>
                        </a:rPr>
                        <a:t>POUR QUE LE TEXTE SOIT COMMUNICABLE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F0E8E7"/>
                    </a:solidFill>
                  </a:tcPr>
                </a:tc>
                <a:tc>
                  <a:txBody>
                    <a:bodyPr/>
                    <a:lstStyle/>
                    <a:p>
                      <a:pPr>
                        <a:lnSpc>
                          <a:spcPct val="107000"/>
                        </a:lnSpc>
                        <a:spcAft>
                          <a:spcPts val="800"/>
                        </a:spcAft>
                      </a:pPr>
                      <a:r>
                        <a:rPr lang="fr-FR" sz="1200">
                          <a:effectLst/>
                        </a:rPr>
                        <a: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327580">
                <a:tc>
                  <a:txBody>
                    <a:bodyPr/>
                    <a:lstStyle/>
                    <a:p>
                      <a:pPr marL="171450" indent="-171450">
                        <a:lnSpc>
                          <a:spcPct val="107000"/>
                        </a:lnSpc>
                        <a:spcAft>
                          <a:spcPts val="800"/>
                        </a:spcAft>
                        <a:buFont typeface="Arial" panose="020B0604020202020204" pitchFamily="34" charset="0"/>
                        <a:buChar char="•"/>
                      </a:pPr>
                      <a:r>
                        <a:rPr lang="fr-FR" sz="1200" dirty="0" smtClean="0">
                          <a:solidFill>
                            <a:schemeClr val="tx1"/>
                          </a:solidFill>
                          <a:effectLst/>
                        </a:rPr>
                        <a:t>Le </a:t>
                      </a:r>
                      <a:r>
                        <a:rPr lang="fr-FR" sz="1200" dirty="0">
                          <a:solidFill>
                            <a:schemeClr val="tx1"/>
                          </a:solidFill>
                          <a:effectLst/>
                        </a:rPr>
                        <a:t>vocabulaire spécifique est utilisé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dirty="0">
                          <a:effectLst/>
                        </a:rPr>
                        <a:t>Faire comme si le texte était destiné à un élève absent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655158">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dirty="0">
                          <a:solidFill>
                            <a:schemeClr val="tx1"/>
                          </a:solidFill>
                          <a:effectLst/>
                        </a:rPr>
                        <a:t>le texte est découpé en paragraphes avec un argument (et les faits sur lesquels il s'appuie) par paragraphe.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F0E8E7"/>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rgbClr val="FF0000"/>
                          </a:solidFill>
                          <a:effectLst/>
                        </a:rPr>
                        <a:t>Faire un brouillon pour organiser ses idées</a:t>
                      </a:r>
                      <a:endParaRPr lang="fr-FR"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327580">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l'orthographe est correcte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E1CDCC"/>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a:effectLst/>
                        </a:rPr>
                        <a:t>Utiliser un dictionnaire, un lexique si nécessaire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tc>
              </a:tr>
              <a:tr h="1310544">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dirty="0">
                          <a:solidFill>
                            <a:schemeClr val="tx1"/>
                          </a:solidFill>
                          <a:effectLst/>
                        </a:rPr>
                        <a:t>le texte respecte les conventions habituelles de présentation  (écriture  lisible, propreté...)</a:t>
                      </a:r>
                    </a:p>
                    <a:p>
                      <a:pPr>
                        <a:lnSpc>
                          <a:spcPct val="107000"/>
                        </a:lnSpc>
                        <a:spcAft>
                          <a:spcPts val="0"/>
                        </a:spcAft>
                      </a:pPr>
                      <a:r>
                        <a:rPr lang="fr-FR" sz="1200" u="sng" dirty="0">
                          <a:solidFill>
                            <a:schemeClr val="tx1"/>
                          </a:solidFill>
                          <a:effectLst/>
                        </a:rPr>
                        <a:t>Remarque</a:t>
                      </a:r>
                      <a:r>
                        <a:rPr lang="fr-FR" sz="1200" dirty="0">
                          <a:solidFill>
                            <a:schemeClr val="tx1"/>
                          </a:solidFill>
                          <a:effectLst/>
                        </a:rPr>
                        <a:t> : ce critère est modulable en fonction du statut du texte : provisoire ou définitif .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21" marR="4521" marT="4521" marB="4521" anchor="ctr">
                    <a:solidFill>
                      <a:srgbClr val="F0E8E7"/>
                    </a:solidFill>
                  </a:tcPr>
                </a:tc>
                <a:tc>
                  <a:txBody>
                    <a:bodyPr/>
                    <a:lstStyle/>
                    <a:p>
                      <a:pPr>
                        <a:lnSpc>
                          <a:spcPct val="107000"/>
                        </a:lnSpc>
                      </a:pPr>
                      <a:endParaRPr lang="fr-FR" sz="1200" dirty="0">
                        <a:solidFill>
                          <a:schemeClr val="tx1"/>
                        </a:solidFill>
                        <a:effectLst/>
                        <a:latin typeface="Calibri" panose="020F0502020204030204" pitchFamily="34" charset="0"/>
                      </a:endParaRPr>
                    </a:p>
                  </a:txBody>
                  <a:tcPr marL="4521" marR="4521" marT="4521" marB="4521" anchor="ctr"/>
                </a:tc>
              </a:tr>
            </a:tbl>
          </a:graphicData>
        </a:graphic>
      </p:graphicFrame>
    </p:spTree>
    <p:extLst>
      <p:ext uri="{BB962C8B-B14F-4D97-AF65-F5344CB8AC3E}">
        <p14:creationId xmlns:p14="http://schemas.microsoft.com/office/powerpoint/2010/main" val="227370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0011" y="624110"/>
            <a:ext cx="9804601" cy="844082"/>
          </a:xfrm>
        </p:spPr>
        <p:txBody>
          <a:bodyPr/>
          <a:lstStyle/>
          <a:p>
            <a:r>
              <a:rPr lang="fr-FR" b="1" dirty="0" smtClean="0"/>
              <a:t>Produire un texte explicatif</a:t>
            </a:r>
            <a:endParaRPr lang="fr-FR" dirty="0"/>
          </a:p>
        </p:txBody>
      </p:sp>
      <p:sp>
        <p:nvSpPr>
          <p:cNvPr id="3" name="Espace réservé du contenu 2"/>
          <p:cNvSpPr>
            <a:spLocks noGrp="1"/>
          </p:cNvSpPr>
          <p:nvPr>
            <p:ph idx="1"/>
          </p:nvPr>
        </p:nvSpPr>
        <p:spPr>
          <a:xfrm>
            <a:off x="1043189" y="1468192"/>
            <a:ext cx="10461423" cy="4443030"/>
          </a:xfrm>
        </p:spPr>
        <p:txBody>
          <a:bodyPr/>
          <a:lstStyle/>
          <a:p>
            <a:r>
              <a:rPr lang="fr-FR" dirty="0" smtClean="0"/>
              <a:t>Expliquer </a:t>
            </a:r>
            <a:r>
              <a:rPr lang="fr-FR" dirty="0"/>
              <a:t>consiste à donner à quelqu'un  les moyens de comprendre un événement, un phénomène… </a:t>
            </a:r>
            <a:endParaRPr lang="fr-FR" dirty="0" smtClean="0"/>
          </a:p>
          <a:p>
            <a:r>
              <a:rPr lang="fr-FR" dirty="0" smtClean="0"/>
              <a:t>L’émetteur </a:t>
            </a:r>
            <a:r>
              <a:rPr lang="fr-FR" dirty="0"/>
              <a:t>répond à des questions (implicites ou explicites) : quoi ? comment ? pourquoi ? </a:t>
            </a:r>
            <a:endParaRPr lang="fr-FR" dirty="0"/>
          </a:p>
          <a:p>
            <a:r>
              <a:rPr lang="fr-FR" dirty="0" smtClean="0"/>
              <a:t> </a:t>
            </a:r>
            <a:r>
              <a:rPr lang="fr-FR" dirty="0"/>
              <a:t>L ‘émetteur et le destinataire sont en accord sur le sujet évoqué : il n’y a pas lieu de convaincre.  </a:t>
            </a:r>
            <a:endParaRPr lang="fr-FR" dirty="0"/>
          </a:p>
          <a:p>
            <a:r>
              <a:rPr lang="fr-FR" dirty="0" smtClean="0"/>
              <a:t>Il </a:t>
            </a:r>
            <a:r>
              <a:rPr lang="fr-FR" dirty="0"/>
              <a:t>organise des informations (principales, secondaires…) mais la présentation de l’information et le vocabulaire utilisé dépendent du destinataire visé : on considérera ici que le texte s'adresse à un élève de sa classe, absent le jour de l'activité.</a:t>
            </a:r>
            <a:endParaRPr lang="fr-FR" dirty="0"/>
          </a:p>
        </p:txBody>
      </p:sp>
    </p:spTree>
    <p:extLst>
      <p:ext uri="{BB962C8B-B14F-4D97-AF65-F5344CB8AC3E}">
        <p14:creationId xmlns:p14="http://schemas.microsoft.com/office/powerpoint/2010/main" val="53216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505090818"/>
              </p:ext>
            </p:extLst>
          </p:nvPr>
        </p:nvGraphicFramePr>
        <p:xfrm>
          <a:off x="656823" y="193181"/>
          <a:ext cx="11243256" cy="6426559"/>
        </p:xfrm>
        <a:graphic>
          <a:graphicData uri="http://schemas.openxmlformats.org/drawingml/2006/table">
            <a:tbl>
              <a:tblPr firstRow="1" firstCol="1" bandRow="1">
                <a:tableStyleId>{5C22544A-7EE6-4342-B048-85BDC9FD1C3A}</a:tableStyleId>
              </a:tblPr>
              <a:tblGrid>
                <a:gridCol w="3888406"/>
                <a:gridCol w="7354850"/>
              </a:tblGrid>
              <a:tr h="241429">
                <a:tc>
                  <a:txBody>
                    <a:bodyPr/>
                    <a:lstStyle/>
                    <a:p>
                      <a:pPr algn="ctr">
                        <a:lnSpc>
                          <a:spcPct val="107000"/>
                        </a:lnSpc>
                        <a:spcAft>
                          <a:spcPts val="800"/>
                        </a:spcAft>
                      </a:pPr>
                      <a:r>
                        <a:rPr lang="fr-FR" sz="1200" dirty="0">
                          <a:effectLst/>
                        </a:rPr>
                        <a:t>CRITÈRES DE RÉUSSITE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21" marR="7721" marT="7721" marB="7721" anchor="ctr"/>
                </a:tc>
                <a:tc>
                  <a:txBody>
                    <a:bodyPr/>
                    <a:lstStyle/>
                    <a:p>
                      <a:pPr algn="ctr">
                        <a:lnSpc>
                          <a:spcPct val="107000"/>
                        </a:lnSpc>
                        <a:spcAft>
                          <a:spcPts val="800"/>
                        </a:spcAft>
                      </a:pPr>
                      <a:r>
                        <a:rPr lang="fr-FR" sz="1200">
                          <a:effectLst/>
                        </a:rPr>
                        <a:t>AIDES A LA RÉALISATION (en AP)</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7721" marR="7721" marT="7721" marB="7721" anchor="ctr"/>
                </a:tc>
              </a:tr>
              <a:tr h="241429">
                <a:tc>
                  <a:txBody>
                    <a:bodyPr/>
                    <a:lstStyle/>
                    <a:p>
                      <a:pPr algn="ctr">
                        <a:lnSpc>
                          <a:spcPct val="107000"/>
                        </a:lnSpc>
                        <a:spcAft>
                          <a:spcPts val="800"/>
                        </a:spcAft>
                      </a:pPr>
                      <a:r>
                        <a:rPr lang="fr-FR" sz="1200" b="0" dirty="0">
                          <a:solidFill>
                            <a:schemeClr val="tx1"/>
                          </a:solidFill>
                          <a:effectLst/>
                          <a:latin typeface="+mn-lt"/>
                        </a:rPr>
                        <a:t>Pour que le texte soit explicatif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E1CDCC"/>
                    </a:solidFill>
                  </a:tcPr>
                </a:tc>
                <a:tc>
                  <a:txBody>
                    <a:bodyPr/>
                    <a:lstStyle/>
                    <a:p>
                      <a:pPr algn="ctr">
                        <a:lnSpc>
                          <a:spcPct val="107000"/>
                        </a:lnSpc>
                        <a:spcAft>
                          <a:spcPts val="800"/>
                        </a:spcAft>
                      </a:pPr>
                      <a:r>
                        <a:rPr lang="fr-FR" sz="1200" b="0">
                          <a:effectLst/>
                          <a:latin typeface="+mn-lt"/>
                        </a:rPr>
                        <a:t>Ce qu'on peut faire pour réussir ...</a:t>
                      </a:r>
                      <a:endParaRPr lang="fr-FR" sz="1200" b="0">
                        <a:effectLst/>
                        <a:latin typeface="+mn-lt"/>
                        <a:ea typeface="Calibri" panose="020F0502020204030204" pitchFamily="34" charset="0"/>
                        <a:cs typeface="Times New Roman" panose="02020603050405020304" pitchFamily="18" charset="0"/>
                      </a:endParaRPr>
                    </a:p>
                  </a:txBody>
                  <a:tcPr marL="7721" marR="7721" marT="7721" marB="7721" anchor="ctr"/>
                </a:tc>
              </a:tr>
              <a:tr h="820539">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le phénomène ou l'événement à expliquer sont précisés</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F0E8E7"/>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a:effectLst/>
                          <a:latin typeface="+mn-lt"/>
                        </a:rPr>
                        <a:t>définir les mots clés du sujet pour cerner le champ de connaissances à utiliser</a:t>
                      </a:r>
                    </a:p>
                    <a:p>
                      <a:pPr marL="342900" lvl="0" indent="-342900">
                        <a:lnSpc>
                          <a:spcPct val="107000"/>
                        </a:lnSpc>
                        <a:spcAft>
                          <a:spcPts val="800"/>
                        </a:spcAft>
                        <a:buSzPts val="1000"/>
                        <a:buFont typeface="Symbol" panose="05050102010706020507" pitchFamily="18" charset="2"/>
                        <a:buChar char=""/>
                        <a:tabLst>
                          <a:tab pos="457200" algn="l"/>
                        </a:tabLst>
                      </a:pPr>
                      <a:r>
                        <a:rPr lang="fr-FR" sz="1200" b="0">
                          <a:effectLst/>
                          <a:latin typeface="+mn-lt"/>
                        </a:rPr>
                        <a:t>(re)formuler le problème : repérer une différence entre deux résultats, un dysfonctionnement, une régularité à partir d'un document, d'une manipulation ...</a:t>
                      </a:r>
                      <a:endParaRPr lang="fr-FR" sz="1200" b="0">
                        <a:effectLst/>
                        <a:latin typeface="+mn-lt"/>
                        <a:ea typeface="Calibri" panose="020F0502020204030204" pitchFamily="34" charset="0"/>
                        <a:cs typeface="Times New Roman" panose="02020603050405020304" pitchFamily="18" charset="0"/>
                      </a:endParaRPr>
                    </a:p>
                  </a:txBody>
                  <a:tcPr marL="7721" marR="7721" marT="7721" marB="7721" anchor="ctr"/>
                </a:tc>
              </a:tr>
              <a:tr h="820539">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toutes les informations pertinentes (qualitatives et/ou quantitatives) sont citées avec leur référence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E1CDCC"/>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b="0" dirty="0">
                          <a:effectLst/>
                          <a:latin typeface="+mn-lt"/>
                        </a:rPr>
                        <a:t>choisir dans les documents </a:t>
                      </a:r>
                      <a:r>
                        <a:rPr lang="fr-FR" sz="1200" b="0" dirty="0">
                          <a:solidFill>
                            <a:schemeClr val="tx1"/>
                          </a:solidFill>
                          <a:effectLst/>
                          <a:latin typeface="+mn-lt"/>
                        </a:rPr>
                        <a:t>(</a:t>
                      </a:r>
                      <a:r>
                        <a:rPr lang="fr-FR" sz="1200" b="0" u="none" dirty="0" smtClean="0">
                          <a:solidFill>
                            <a:schemeClr val="tx1"/>
                          </a:solidFill>
                          <a:effectLst/>
                          <a:latin typeface="+mn-lt"/>
                        </a:rPr>
                        <a:t>graphique</a:t>
                      </a:r>
                      <a:r>
                        <a:rPr lang="fr-FR" sz="1200" b="0" dirty="0" smtClean="0">
                          <a:solidFill>
                            <a:schemeClr val="tx1"/>
                          </a:solidFill>
                          <a:effectLst/>
                          <a:latin typeface="+mn-lt"/>
                        </a:rPr>
                        <a:t>, </a:t>
                      </a:r>
                      <a:r>
                        <a:rPr lang="fr-FR" sz="1200" b="0" dirty="0">
                          <a:solidFill>
                            <a:schemeClr val="tx1"/>
                          </a:solidFill>
                          <a:effectLst/>
                          <a:latin typeface="+mn-lt"/>
                        </a:rPr>
                        <a:t>tableau, texte, </a:t>
                      </a:r>
                      <a:r>
                        <a:rPr lang="fr-FR" sz="1200" b="0" u="none" dirty="0">
                          <a:solidFill>
                            <a:schemeClr val="tx1"/>
                          </a:solidFill>
                          <a:effectLst/>
                          <a:latin typeface="+mn-lt"/>
                        </a:rPr>
                        <a:t>expérience ...) </a:t>
                      </a:r>
                      <a:r>
                        <a:rPr lang="fr-FR" sz="1200" b="0" dirty="0">
                          <a:solidFill>
                            <a:schemeClr val="tx1"/>
                          </a:solidFill>
                          <a:effectLst/>
                          <a:latin typeface="+mn-lt"/>
                        </a:rPr>
                        <a:t>les </a:t>
                      </a:r>
                      <a:r>
                        <a:rPr lang="fr-FR" sz="1200" b="0" dirty="0">
                          <a:effectLst/>
                          <a:latin typeface="+mn-lt"/>
                        </a:rPr>
                        <a:t>informations en relation avec le problème à traiter </a:t>
                      </a:r>
                    </a:p>
                    <a:p>
                      <a:pPr marL="342900" lvl="0" indent="-342900">
                        <a:lnSpc>
                          <a:spcPct val="107000"/>
                        </a:lnSpc>
                        <a:spcAft>
                          <a:spcPts val="800"/>
                        </a:spcAft>
                        <a:buFont typeface="Arial" panose="020B0604020202020204" pitchFamily="34" charset="0"/>
                        <a:buChar char="•"/>
                        <a:tabLst>
                          <a:tab pos="457200" algn="l"/>
                        </a:tabLst>
                      </a:pPr>
                      <a:r>
                        <a:rPr lang="fr-FR" sz="1200" b="0" dirty="0">
                          <a:effectLst/>
                          <a:latin typeface="+mn-lt"/>
                        </a:rPr>
                        <a:t>citer la référence</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673780">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 mises en relation avec le problème ainsi qu'avec les connaissances scientifiques nécessaires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F0E8E7"/>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effectLst/>
                          <a:latin typeface="+mn-lt"/>
                        </a:rPr>
                        <a:t>sélectionner éventuellement les connaissances pertinentes (cours ou document : graphique, tableau, texte, expérience ...) qui permettent d'interpréter les données</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1200006">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le texte est organisé en une suite de propositions liées par des marques de causalité  (connecteurs, ponctuation, verbes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E1CDCC"/>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rgbClr val="FF0000"/>
                          </a:solidFill>
                          <a:effectLst/>
                          <a:latin typeface="+mn-lt"/>
                        </a:rPr>
                        <a:t>distinguer ce qui relève de la cause et ce qui relève de la conséquence</a:t>
                      </a:r>
                    </a:p>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effectLst/>
                          <a:latin typeface="+mn-lt"/>
                        </a:rPr>
                        <a:t>Placer des </a:t>
                      </a:r>
                      <a:r>
                        <a:rPr lang="fr-FR" sz="1200" b="0" u="none" dirty="0">
                          <a:effectLst/>
                          <a:latin typeface="+mn-lt"/>
                        </a:rPr>
                        <a:t>connecteurs </a:t>
                      </a:r>
                      <a:r>
                        <a:rPr lang="fr-FR" sz="1200" b="0" dirty="0">
                          <a:effectLst/>
                          <a:latin typeface="+mn-lt"/>
                        </a:rPr>
                        <a:t>entre la cause et la conséquence (ou la conséquence et la cause) : car, puisque, parce que, donc, d'où ...</a:t>
                      </a:r>
                    </a:p>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effectLst/>
                          <a:latin typeface="+mn-lt"/>
                        </a:rPr>
                        <a:t>utiliser des verbes comme provoque, entraîne ...</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241429">
                <a:tc>
                  <a:txBody>
                    <a:bodyPr/>
                    <a:lstStyle/>
                    <a:p>
                      <a:pPr algn="ctr">
                        <a:lnSpc>
                          <a:spcPct val="107000"/>
                        </a:lnSpc>
                        <a:spcAft>
                          <a:spcPts val="0"/>
                        </a:spcAft>
                      </a:pPr>
                      <a:r>
                        <a:rPr lang="fr-FR" sz="1200" b="0" dirty="0">
                          <a:solidFill>
                            <a:schemeClr val="tx1"/>
                          </a:solidFill>
                          <a:effectLst/>
                          <a:latin typeface="+mn-lt"/>
                        </a:rPr>
                        <a:t> </a:t>
                      </a:r>
                      <a:r>
                        <a:rPr lang="fr-FR" sz="1200" b="0" dirty="0" smtClean="0">
                          <a:solidFill>
                            <a:schemeClr val="tx1"/>
                          </a:solidFill>
                          <a:effectLst/>
                          <a:latin typeface="+mn-lt"/>
                        </a:rPr>
                        <a:t>POUR QUE LE TEXTE SOIT COMMUNICABLE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F0E8E7"/>
                    </a:solidFill>
                  </a:tcPr>
                </a:tc>
                <a:tc>
                  <a:txBody>
                    <a:bodyPr/>
                    <a:lstStyle/>
                    <a:p>
                      <a:pPr>
                        <a:lnSpc>
                          <a:spcPct val="107000"/>
                        </a:lnSpc>
                        <a:spcAft>
                          <a:spcPts val="800"/>
                        </a:spcAft>
                      </a:pPr>
                      <a:r>
                        <a:rPr lang="fr-FR" sz="1200" b="0" dirty="0">
                          <a:effectLst/>
                          <a:latin typeface="+mn-lt"/>
                        </a:rPr>
                        <a:t>.</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241429">
                <a:tc>
                  <a:txBody>
                    <a:bodyPr/>
                    <a:lstStyle/>
                    <a:p>
                      <a:pPr marL="171450" indent="-171450">
                        <a:lnSpc>
                          <a:spcPct val="107000"/>
                        </a:lnSpc>
                        <a:spcAft>
                          <a:spcPts val="800"/>
                        </a:spcAft>
                        <a:buFont typeface="Arial" panose="020B0604020202020204" pitchFamily="34" charset="0"/>
                        <a:buChar char="•"/>
                      </a:pPr>
                      <a:r>
                        <a:rPr lang="fr-FR" sz="1200" b="0" dirty="0" smtClean="0">
                          <a:solidFill>
                            <a:schemeClr val="tx1"/>
                          </a:solidFill>
                          <a:effectLst/>
                          <a:latin typeface="+mn-lt"/>
                        </a:rPr>
                        <a:t>  </a:t>
                      </a:r>
                      <a:r>
                        <a:rPr lang="fr-FR" sz="1200" b="0" dirty="0">
                          <a:solidFill>
                            <a:schemeClr val="tx1"/>
                          </a:solidFill>
                          <a:effectLst/>
                          <a:latin typeface="+mn-lt"/>
                        </a:rPr>
                        <a:t>le vocabulaire spécifique est utilisé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E1CDCC"/>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b="0" dirty="0">
                          <a:effectLst/>
                          <a:latin typeface="+mn-lt"/>
                        </a:rPr>
                        <a:t>Faire comme si le texte était destiné à un élève absent </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457605">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le texte est découpé en paragraphes avec une idée par paragraphe</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F0E8E7"/>
                    </a:solidFill>
                  </a:tcPr>
                </a:tc>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b="0" dirty="0">
                          <a:effectLst/>
                          <a:latin typeface="+mn-lt"/>
                        </a:rPr>
                        <a:t>faire un brouillon pour pouvoir organiser les idées</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241429">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solidFill>
                            <a:schemeClr val="tx1"/>
                          </a:solidFill>
                          <a:effectLst/>
                          <a:latin typeface="+mn-lt"/>
                        </a:rPr>
                        <a:t>l'orthographe est correcte</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E1CDCC"/>
                    </a:solidFill>
                  </a:tcPr>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fr-FR" sz="1200" b="0" dirty="0">
                          <a:effectLst/>
                          <a:latin typeface="+mn-lt"/>
                        </a:rPr>
                        <a:t>utiliser un dictionnaire, un lexique si nécessaire</a:t>
                      </a:r>
                      <a:endParaRPr lang="fr-FR" sz="1200" b="0" dirty="0">
                        <a:effectLst/>
                        <a:latin typeface="+mn-lt"/>
                        <a:ea typeface="Calibri" panose="020F0502020204030204" pitchFamily="34" charset="0"/>
                        <a:cs typeface="Times New Roman" panose="02020603050405020304" pitchFamily="18" charset="0"/>
                      </a:endParaRPr>
                    </a:p>
                  </a:txBody>
                  <a:tcPr marL="7721" marR="7721" marT="7721" marB="7721" anchor="ctr"/>
                </a:tc>
              </a:tr>
              <a:tr h="1246945">
                <a:tc>
                  <a:txBody>
                    <a:bodyPr/>
                    <a:lstStyle/>
                    <a:p>
                      <a:pPr marL="342900" lvl="0" indent="-342900">
                        <a:lnSpc>
                          <a:spcPct val="107000"/>
                        </a:lnSpc>
                        <a:spcAft>
                          <a:spcPts val="800"/>
                        </a:spcAft>
                        <a:buFont typeface="Arial" panose="020B0604020202020204" pitchFamily="34" charset="0"/>
                        <a:buChar char="•"/>
                        <a:tabLst>
                          <a:tab pos="457200" algn="l"/>
                        </a:tabLst>
                      </a:pPr>
                      <a:r>
                        <a:rPr lang="fr-FR" sz="1200" b="0" dirty="0">
                          <a:solidFill>
                            <a:schemeClr val="tx1"/>
                          </a:solidFill>
                          <a:effectLst/>
                          <a:latin typeface="+mn-lt"/>
                        </a:rPr>
                        <a:t>le texte respecte les conventions habituelles de présentation  (écriture  lisible, propreté...)</a:t>
                      </a:r>
                    </a:p>
                    <a:p>
                      <a:pPr>
                        <a:lnSpc>
                          <a:spcPct val="107000"/>
                        </a:lnSpc>
                        <a:spcAft>
                          <a:spcPts val="0"/>
                        </a:spcAft>
                      </a:pPr>
                      <a:r>
                        <a:rPr lang="fr-FR" sz="1200" b="0" u="sng" dirty="0">
                          <a:solidFill>
                            <a:schemeClr val="tx1"/>
                          </a:solidFill>
                          <a:effectLst/>
                          <a:latin typeface="+mn-lt"/>
                        </a:rPr>
                        <a:t>Remarque</a:t>
                      </a:r>
                      <a:r>
                        <a:rPr lang="fr-FR" sz="1200" b="0" dirty="0">
                          <a:solidFill>
                            <a:schemeClr val="tx1"/>
                          </a:solidFill>
                          <a:effectLst/>
                          <a:latin typeface="+mn-lt"/>
                        </a:rPr>
                        <a:t> : ce critère est modulable en fonction du statut du texte :  provisoire ou définitif . </a:t>
                      </a:r>
                      <a:endParaRPr lang="fr-FR" sz="1200" b="0" dirty="0">
                        <a:solidFill>
                          <a:schemeClr val="tx1"/>
                        </a:solidFill>
                        <a:effectLst/>
                        <a:latin typeface="+mn-lt"/>
                        <a:ea typeface="Calibri" panose="020F0502020204030204" pitchFamily="34" charset="0"/>
                        <a:cs typeface="Times New Roman" panose="02020603050405020304" pitchFamily="18" charset="0"/>
                      </a:endParaRPr>
                    </a:p>
                  </a:txBody>
                  <a:tcPr marL="7721" marR="7721" marT="7721" marB="7721" anchor="ctr">
                    <a:solidFill>
                      <a:srgbClr val="F0E8E7"/>
                    </a:solidFill>
                  </a:tcPr>
                </a:tc>
                <a:tc>
                  <a:txBody>
                    <a:bodyPr/>
                    <a:lstStyle/>
                    <a:p>
                      <a:pPr>
                        <a:lnSpc>
                          <a:spcPct val="107000"/>
                        </a:lnSpc>
                      </a:pPr>
                      <a:endParaRPr lang="fr-FR" sz="1200" b="0" dirty="0">
                        <a:effectLst/>
                        <a:latin typeface="+mn-lt"/>
                      </a:endParaRPr>
                    </a:p>
                  </a:txBody>
                  <a:tcPr marL="7721" marR="7721" marT="7721" marB="7721" anchor="ctr"/>
                </a:tc>
              </a:tr>
            </a:tbl>
          </a:graphicData>
        </a:graphic>
      </p:graphicFrame>
    </p:spTree>
    <p:extLst>
      <p:ext uri="{BB962C8B-B14F-4D97-AF65-F5344CB8AC3E}">
        <p14:creationId xmlns:p14="http://schemas.microsoft.com/office/powerpoint/2010/main" val="267921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T</a:t>
            </a:r>
            <a:r>
              <a:rPr lang="fr-FR" b="1" dirty="0" smtClean="0"/>
              <a:t>irer une conclusion a partir de résultats expérimentaux (ou cliniques)</a:t>
            </a:r>
            <a:endParaRPr lang="fr-FR" dirty="0"/>
          </a:p>
        </p:txBody>
      </p:sp>
      <p:sp>
        <p:nvSpPr>
          <p:cNvPr id="3" name="Espace réservé du contenu 2"/>
          <p:cNvSpPr>
            <a:spLocks noGrp="1"/>
          </p:cNvSpPr>
          <p:nvPr>
            <p:ph idx="1"/>
          </p:nvPr>
        </p:nvSpPr>
        <p:spPr>
          <a:xfrm>
            <a:off x="2589212" y="1905000"/>
            <a:ext cx="8915400" cy="4006222"/>
          </a:xfrm>
        </p:spPr>
        <p:txBody>
          <a:bodyPr/>
          <a:lstStyle/>
          <a:p>
            <a:r>
              <a:rPr lang="fr-FR" dirty="0"/>
              <a:t>C'est un exercice de logique. Pour raisonner correctement, il faut : </a:t>
            </a:r>
            <a:endParaRPr lang="fr-FR" sz="2400" dirty="0"/>
          </a:p>
          <a:p>
            <a:pPr lvl="0"/>
            <a:r>
              <a:rPr lang="fr-FR" dirty="0"/>
              <a:t>repérer le paramètre variant entre deux situations expérimentales (ou pathologiques). Si dans un exercice, une seule expérience est décrite, la deuxième situation correspond à l'état "normal"</a:t>
            </a:r>
            <a:endParaRPr lang="fr-FR" sz="2400" dirty="0"/>
          </a:p>
          <a:p>
            <a:pPr lvl="0"/>
            <a:r>
              <a:rPr lang="fr-FR" dirty="0"/>
              <a:t>décrire les résultats (prendre en compte l'état "normal" s'il n'est pas précisé)</a:t>
            </a:r>
            <a:endParaRPr lang="fr-FR" sz="2400" dirty="0"/>
          </a:p>
          <a:p>
            <a:pPr lvl="0"/>
            <a:r>
              <a:rPr lang="fr-FR" dirty="0"/>
              <a:t>mettre en relation les résultats avec les conditions expérimentales : </a:t>
            </a:r>
            <a:endParaRPr lang="fr-FR" sz="2400" dirty="0"/>
          </a:p>
          <a:p>
            <a:pPr lvl="1"/>
            <a:r>
              <a:rPr lang="fr-FR" dirty="0"/>
              <a:t>si les résultats sont identiques, le paramètre qui varie n'a aucune influence ;</a:t>
            </a:r>
            <a:endParaRPr lang="fr-FR" sz="2000" dirty="0"/>
          </a:p>
          <a:p>
            <a:pPr lvl="1"/>
            <a:r>
              <a:rPr lang="fr-FR" dirty="0"/>
              <a:t>si les résultats sont différents, le paramètre qui varie est responsable de la différence.</a:t>
            </a:r>
            <a:endParaRPr lang="fr-FR" dirty="0"/>
          </a:p>
        </p:txBody>
      </p:sp>
    </p:spTree>
    <p:extLst>
      <p:ext uri="{BB962C8B-B14F-4D97-AF65-F5344CB8AC3E}">
        <p14:creationId xmlns:p14="http://schemas.microsoft.com/office/powerpoint/2010/main" val="332851565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305</TotalTime>
  <Words>825</Words>
  <Application>Microsoft Office PowerPoint</Application>
  <PresentationFormat>Grand écran</PresentationFormat>
  <Paragraphs>119</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Century Gothic</vt:lpstr>
      <vt:lpstr>Courier New</vt:lpstr>
      <vt:lpstr>Symbol</vt:lpstr>
      <vt:lpstr>Times New Roman</vt:lpstr>
      <vt:lpstr>Wingdings 3</vt:lpstr>
      <vt:lpstr>Brin</vt:lpstr>
      <vt:lpstr>EN AP</vt:lpstr>
      <vt:lpstr>Domaine 2 : les méthodes et les outils pour apprendre, à privilégier en AP ?</vt:lpstr>
      <vt:lpstr>Présentation PowerPoint</vt:lpstr>
      <vt:lpstr>Quelques exemples</vt:lpstr>
      <vt:lpstr>Produire un texte argumentatif</vt:lpstr>
      <vt:lpstr>Présentation PowerPoint</vt:lpstr>
      <vt:lpstr>Produire un texte explicatif</vt:lpstr>
      <vt:lpstr>Présentation PowerPoint</vt:lpstr>
      <vt:lpstr>Tirer une conclusion a partir de résultats expérimentaux (ou cliniques)</vt:lpstr>
      <vt:lpstr>Un outil possible pour apprendre à exploiter les résultats d’une expérience</vt:lpstr>
      <vt:lpstr>Coopérer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AP</dc:title>
  <dc:creator>sophie fronty</dc:creator>
  <cp:lastModifiedBy>sophie fronty</cp:lastModifiedBy>
  <cp:revision>12</cp:revision>
  <dcterms:created xsi:type="dcterms:W3CDTF">2015-12-27T17:33:48Z</dcterms:created>
  <dcterms:modified xsi:type="dcterms:W3CDTF">2015-12-27T22:39:41Z</dcterms:modified>
</cp:coreProperties>
</file>