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70" r:id="rId8"/>
    <p:sldId id="271" r:id="rId9"/>
    <p:sldId id="273" r:id="rId10"/>
    <p:sldId id="272" r:id="rId11"/>
    <p:sldId id="277" r:id="rId12"/>
    <p:sldId id="278" r:id="rId13"/>
    <p:sldId id="276" r:id="rId14"/>
    <p:sldId id="279" r:id="rId15"/>
    <p:sldId id="274" r:id="rId16"/>
    <p:sldId id="275" r:id="rId17"/>
    <p:sldId id="280" r:id="rId18"/>
    <p:sldId id="281" r:id="rId19"/>
    <p:sldId id="282" r:id="rId20"/>
    <p:sldId id="283" r:id="rId21"/>
    <p:sldId id="284" r:id="rId22"/>
    <p:sldId id="285" r:id="rId23"/>
    <p:sldId id="287" r:id="rId24"/>
    <p:sldId id="288" r:id="rId25"/>
    <p:sldId id="289" r:id="rId26"/>
    <p:sldId id="286" r:id="rId27"/>
    <p:sldId id="290" r:id="rId28"/>
    <p:sldId id="292" r:id="rId29"/>
    <p:sldId id="291" r:id="rId30"/>
    <p:sldId id="268" r:id="rId31"/>
    <p:sldId id="262" r:id="rId32"/>
    <p:sldId id="263" r:id="rId33"/>
    <p:sldId id="264" r:id="rId34"/>
    <p:sldId id="265" r:id="rId35"/>
    <p:sldId id="266" r:id="rId36"/>
    <p:sldId id="267" r:id="rId37"/>
    <p:sldId id="269" r:id="rId3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29058EB-7CEC-4D87-8C3F-0A16134A65B4}" type="datetimeFigureOut">
              <a:rPr lang="fr-FR"/>
              <a:pPr>
                <a:defRPr/>
              </a:pPr>
              <a:t>05/02/2012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D0CB54E-D2EC-4D81-B59C-1077FE6E33D4}"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0B8AC8-93ED-4AAC-8695-AC347DD3CE50}" type="datetimeFigureOut">
              <a:rPr lang="fr-FR"/>
              <a:pPr>
                <a:defRPr/>
              </a:pPr>
              <a:t>05/02/2012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91C7D12-2835-4B21-9FDC-DC04FBCEB9C5}"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91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91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928B21-9D3E-4D75-B17F-7C5A84D2B2CB}"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83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83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C8E430-DD69-45E8-9673-43D4B41C02FA}" type="slidenum">
              <a:rPr lang="fr-FR"/>
              <a:pPr fontAlgn="base">
                <a:spcBef>
                  <a:spcPct val="0"/>
                </a:spcBef>
                <a:spcAft>
                  <a:spcPct val="0"/>
                </a:spcAft>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93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C6D44F-2C5A-4360-8A57-4E7E4A73EAB1}" type="slidenum">
              <a:rPr lang="fr-FR"/>
              <a:pPr fontAlgn="base">
                <a:spcBef>
                  <a:spcPct val="0"/>
                </a:spcBef>
                <a:spcAft>
                  <a:spcPct val="0"/>
                </a:spcAft>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04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8927DD-1DFD-4560-A037-B9F0C1D6AE57}" type="slidenum">
              <a:rPr lang="fr-FR"/>
              <a:pPr fontAlgn="base">
                <a:spcBef>
                  <a:spcPct val="0"/>
                </a:spcBef>
                <a:spcAft>
                  <a:spcPct val="0"/>
                </a:spcAft>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144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D0B071-5CB2-4DA4-9FC7-CE4C9C5CF2B5}" type="slidenum">
              <a:rPr lang="fr-FR"/>
              <a:pPr fontAlgn="base">
                <a:spcBef>
                  <a:spcPct val="0"/>
                </a:spcBef>
                <a:spcAft>
                  <a:spcPct val="0"/>
                </a:spcAft>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24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B27E8-E443-4259-A568-AED3CE0039FC}" type="slidenum">
              <a:rPr lang="fr-FR"/>
              <a:pPr fontAlgn="base">
                <a:spcBef>
                  <a:spcPct val="0"/>
                </a:spcBef>
                <a:spcAft>
                  <a:spcPct val="0"/>
                </a:spcAft>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3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34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994F2E-648D-4F97-92E2-0FCE44109104}" type="slidenum">
              <a:rPr lang="fr-FR"/>
              <a:pPr fontAlgn="base">
                <a:spcBef>
                  <a:spcPct val="0"/>
                </a:spcBef>
                <a:spcAft>
                  <a:spcPct val="0"/>
                </a:spcAft>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45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45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040493-87ED-4C22-A292-3B3C5D23E976}" type="slidenum">
              <a:rPr lang="fr-FR"/>
              <a:pPr fontAlgn="base">
                <a:spcBef>
                  <a:spcPct val="0"/>
                </a:spcBef>
                <a:spcAft>
                  <a:spcPct val="0"/>
                </a:spcAft>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55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55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E9F7E-6364-48F2-A8CE-8E1467D56216}" type="slidenum">
              <a:rPr lang="fr-FR"/>
              <a:pPr fontAlgn="base">
                <a:spcBef>
                  <a:spcPct val="0"/>
                </a:spcBef>
                <a:spcAft>
                  <a:spcPct val="0"/>
                </a:spcAft>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65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370AB0-F900-41AC-A9CF-187BC6A330CA}" type="slidenum">
              <a:rPr lang="fr-FR"/>
              <a:pPr fontAlgn="base">
                <a:spcBef>
                  <a:spcPct val="0"/>
                </a:spcBef>
                <a:spcAft>
                  <a:spcPct val="0"/>
                </a:spcAft>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75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75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81930F-DF7F-4118-91EC-4F43A965C02D}" type="slidenum">
              <a:rPr lang="fr-FR"/>
              <a:pPr fontAlgn="base">
                <a:spcBef>
                  <a:spcPct val="0"/>
                </a:spcBef>
                <a:spcAft>
                  <a:spcPct val="0"/>
                </a:spcAft>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01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6BD383-94F6-47DD-97C3-18260CA32F58}" type="slidenum">
              <a:rPr lang="fr-FR"/>
              <a:pPr fontAlgn="base">
                <a:spcBef>
                  <a:spcPct val="0"/>
                </a:spcBef>
                <a:spcAft>
                  <a:spcPct val="0"/>
                </a:spcAft>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86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E36D9-ED93-452E-9C84-25B9D77F0E78}" type="slidenum">
              <a:rPr lang="fr-FR"/>
              <a:pPr fontAlgn="base">
                <a:spcBef>
                  <a:spcPct val="0"/>
                </a:spcBef>
                <a:spcAft>
                  <a:spcPct val="0"/>
                </a:spcAft>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96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96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49CE11-7B5A-4AC4-B1E5-17EBC05F2B65}" type="slidenum">
              <a:rPr lang="fr-FR"/>
              <a:pPr fontAlgn="base">
                <a:spcBef>
                  <a:spcPct val="0"/>
                </a:spcBef>
                <a:spcAft>
                  <a:spcPct val="0"/>
                </a:spcAft>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06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06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0CD26-F2A8-434E-A720-ED3214377C6B}" type="slidenum">
              <a:rPr lang="fr-FR"/>
              <a:pPr fontAlgn="base">
                <a:spcBef>
                  <a:spcPct val="0"/>
                </a:spcBef>
                <a:spcAft>
                  <a:spcPct val="0"/>
                </a:spcAft>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16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168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C3A0D7-DAD3-4EDF-BE63-69CE816BEBE2}" type="slidenum">
              <a:rPr lang="fr-FR"/>
              <a:pPr fontAlgn="base">
                <a:spcBef>
                  <a:spcPct val="0"/>
                </a:spcBef>
                <a:spcAft>
                  <a:spcPct val="0"/>
                </a:spcAft>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270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99D1D-B922-4ABC-8D68-BC2BD7E796FA}" type="slidenum">
              <a:rPr lang="fr-FR"/>
              <a:pPr fontAlgn="base">
                <a:spcBef>
                  <a:spcPct val="0"/>
                </a:spcBef>
                <a:spcAft>
                  <a:spcPct val="0"/>
                </a:spcAft>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373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373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BFDA41-E984-48B4-B7E2-3E8781662E1D}" type="slidenum">
              <a:rPr lang="fr-FR"/>
              <a:pPr fontAlgn="base">
                <a:spcBef>
                  <a:spcPct val="0"/>
                </a:spcBef>
                <a:spcAft>
                  <a:spcPct val="0"/>
                </a:spcAft>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47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47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B1B94B-B856-4A80-BB1D-2565DFC3987A}" type="slidenum">
              <a:rPr lang="fr-FR"/>
              <a:pPr fontAlgn="base">
                <a:spcBef>
                  <a:spcPct val="0"/>
                </a:spcBef>
                <a:spcAft>
                  <a:spcPct val="0"/>
                </a:spcAft>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57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578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CB3722-FAD7-48A5-B36A-9238EBF26C2B}" type="slidenum">
              <a:rPr lang="fr-FR"/>
              <a:pPr fontAlgn="base">
                <a:spcBef>
                  <a:spcPct val="0"/>
                </a:spcBef>
                <a:spcAft>
                  <a:spcPct val="0"/>
                </a:spcAft>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68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EA76C8-D46A-41F2-A7B8-DB3AA2559C21}" type="slidenum">
              <a:rPr lang="fr-FR"/>
              <a:pPr fontAlgn="base">
                <a:spcBef>
                  <a:spcPct val="0"/>
                </a:spcBef>
                <a:spcAft>
                  <a:spcPct val="0"/>
                </a:spcAft>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78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72B834-B98D-4432-BE62-CAE573D182D4}" type="slidenum">
              <a:rPr lang="fr-FR"/>
              <a:pPr fontAlgn="base">
                <a:spcBef>
                  <a:spcPct val="0"/>
                </a:spcBef>
                <a:spcAft>
                  <a:spcPct val="0"/>
                </a:spcAft>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12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120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D1B86-D66B-4DA4-A6E3-D145056A315A}" type="slidenum">
              <a:rPr lang="fr-FR"/>
              <a:pPr fontAlgn="base">
                <a:spcBef>
                  <a:spcPct val="0"/>
                </a:spcBef>
                <a:spcAft>
                  <a:spcPct val="0"/>
                </a:spcAft>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88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88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67754F-EF17-48F9-90EF-C78E5D988286}" type="slidenum">
              <a:rPr lang="fr-FR"/>
              <a:pPr fontAlgn="base">
                <a:spcBef>
                  <a:spcPct val="0"/>
                </a:spcBef>
                <a:spcAft>
                  <a:spcPct val="0"/>
                </a:spcAft>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98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D058A-7A9F-45EF-9B7C-F1411402ADB4}" type="slidenum">
              <a:rPr lang="fr-FR"/>
              <a:pPr fontAlgn="base">
                <a:spcBef>
                  <a:spcPct val="0"/>
                </a:spcBef>
                <a:spcAft>
                  <a:spcPct val="0"/>
                </a:spcAft>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09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2F1F6F-E11C-4BA0-89A5-3627D9E401C9}" type="slidenum">
              <a:rPr lang="fr-FR"/>
              <a:pPr fontAlgn="base">
                <a:spcBef>
                  <a:spcPct val="0"/>
                </a:spcBef>
                <a:spcAft>
                  <a:spcPct val="0"/>
                </a:spcAft>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19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3B6568-8F70-4734-A3C9-8D8A7AB2053F}" type="slidenum">
              <a:rPr lang="fr-FR"/>
              <a:pPr fontAlgn="base">
                <a:spcBef>
                  <a:spcPct val="0"/>
                </a:spcBef>
                <a:spcAft>
                  <a:spcPct val="0"/>
                </a:spcAft>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29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756066-E866-431D-B8FA-78795C7ECC5B}" type="slidenum">
              <a:rPr lang="fr-FR"/>
              <a:pPr fontAlgn="base">
                <a:spcBef>
                  <a:spcPct val="0"/>
                </a:spcBef>
                <a:spcAft>
                  <a:spcPct val="0"/>
                </a:spcAft>
              </a:pPr>
              <a:t>34</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397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943C2-A608-4B7A-9E59-482229B5C955}" type="slidenum">
              <a:rPr lang="fr-FR"/>
              <a:pPr fontAlgn="base">
                <a:spcBef>
                  <a:spcPct val="0"/>
                </a:spcBef>
                <a:spcAft>
                  <a:spcPct val="0"/>
                </a:spcAft>
              </a:pP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499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E86E27-CACB-4912-B70F-233C013EDA6F}" type="slidenum">
              <a:rPr lang="fr-FR"/>
              <a:pPr fontAlgn="base">
                <a:spcBef>
                  <a:spcPct val="0"/>
                </a:spcBef>
                <a:spcAft>
                  <a:spcPct val="0"/>
                </a:spcAft>
              </a:pP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602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67A89-9368-4372-ADE4-5E45210371FD}" type="slidenum">
              <a:rPr lang="fr-FR"/>
              <a:pPr fontAlgn="base">
                <a:spcBef>
                  <a:spcPct val="0"/>
                </a:spcBef>
                <a:spcAft>
                  <a:spcPct val="0"/>
                </a:spcAft>
              </a:pPr>
              <a:t>37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22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222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AFEBD2-24DB-4FB9-BB67-D9449838E82D}" type="slidenum">
              <a:rPr lang="fr-FR"/>
              <a:pPr fontAlgn="base">
                <a:spcBef>
                  <a:spcPct val="0"/>
                </a:spcBef>
                <a:spcAft>
                  <a:spcPct val="0"/>
                </a:spcAft>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32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325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2BA002-A6FA-48BA-A55B-158DC46D0DB7}" type="slidenum">
              <a:rPr lang="fr-FR"/>
              <a:pPr fontAlgn="base">
                <a:spcBef>
                  <a:spcPct val="0"/>
                </a:spcBef>
                <a:spcAft>
                  <a:spcPct val="0"/>
                </a:spcAft>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F94C6-B1CC-42AF-81FC-79C2EBC570D2}" type="slidenum">
              <a:rPr lang="fr-FR"/>
              <a:pPr fontAlgn="base">
                <a:spcBef>
                  <a:spcPct val="0"/>
                </a:spcBef>
                <a:spcAft>
                  <a:spcPct val="0"/>
                </a:spcAft>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53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100A8-7734-4C35-BC96-AB4818C7D200}" type="slidenum">
              <a:rPr lang="fr-FR"/>
              <a:pPr fontAlgn="base">
                <a:spcBef>
                  <a:spcPct val="0"/>
                </a:spcBef>
                <a:spcAft>
                  <a:spcPct val="0"/>
                </a:spcAft>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63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632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D1A512-F97A-43F5-A8D6-49F158E9BF69}" type="slidenum">
              <a:rPr lang="fr-FR"/>
              <a:pPr fontAlgn="base">
                <a:spcBef>
                  <a:spcPct val="0"/>
                </a:spcBef>
                <a:spcAft>
                  <a:spcPct val="0"/>
                </a:spcAft>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73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2C02DB-2CA8-4361-8311-E4CB238595A1}" type="slidenum">
              <a:rPr lang="fr-FR"/>
              <a:pPr fontAlgn="base">
                <a:spcBef>
                  <a:spcPct val="0"/>
                </a:spcBef>
                <a:spcAft>
                  <a:spcPct val="0"/>
                </a:spcAft>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5" name="グループ化 90"/>
          <p:cNvGrpSpPr>
            <a:grpSpLocks/>
          </p:cNvGrpSpPr>
          <p:nvPr/>
        </p:nvGrpSpPr>
        <p:grpSpPr bwMode="auto">
          <a:xfrm>
            <a:off x="4763" y="5589588"/>
            <a:ext cx="5067300" cy="1268412"/>
            <a:chOff x="16865" y="4817936"/>
            <a:chExt cx="5067302" cy="1268398"/>
          </a:xfrm>
        </p:grpSpPr>
        <p:sp>
          <p:nvSpPr>
            <p:cNvPr id="6" name="図形 91"/>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 name="図形 92"/>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 name="図形 93"/>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94"/>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95"/>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97"/>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98"/>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99"/>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00"/>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01"/>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102"/>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03"/>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04"/>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105"/>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106"/>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107"/>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108"/>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109"/>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110"/>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111"/>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112"/>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113"/>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114"/>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115"/>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116"/>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117"/>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118"/>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119"/>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120"/>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121"/>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122"/>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123"/>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124"/>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125"/>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126"/>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127"/>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128"/>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129"/>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130"/>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131"/>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132"/>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133"/>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134"/>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135"/>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136"/>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137"/>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138"/>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139"/>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140"/>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141"/>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142"/>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143"/>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144"/>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145"/>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146"/>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147"/>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148"/>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149"/>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150"/>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151"/>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152"/>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153"/>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154"/>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155"/>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156"/>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157"/>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158"/>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159"/>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160"/>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161"/>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162"/>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163"/>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164"/>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81" name="図形 9"/>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nvGrpSpPr>
          <p:cNvPr id="82" name="グループ化 12"/>
          <p:cNvGrpSpPr>
            <a:grpSpLocks/>
          </p:cNvGrpSpPr>
          <p:nvPr/>
        </p:nvGrpSpPr>
        <p:grpSpPr bwMode="auto">
          <a:xfrm>
            <a:off x="4000500" y="0"/>
            <a:ext cx="5143500" cy="2000250"/>
            <a:chOff x="2168" y="0"/>
            <a:chExt cx="3576" cy="1384"/>
          </a:xfrm>
        </p:grpSpPr>
        <p:sp>
          <p:nvSpPr>
            <p:cNvPr id="83" name="図形 13"/>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16"/>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1"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2"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28"/>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29"/>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31"/>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32"/>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33"/>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38"/>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39"/>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41"/>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42"/>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43"/>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46"/>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48"/>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50"/>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51"/>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52"/>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53"/>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126" name="図形 57"/>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58"/>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59"/>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62"/>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63"/>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66"/>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67"/>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68"/>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69"/>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70"/>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72"/>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73"/>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74"/>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76"/>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79"/>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80"/>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81"/>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82"/>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83"/>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84"/>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85"/>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88"/>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ctrTitle"/>
          </p:nvPr>
        </p:nvSpPr>
        <p:spPr>
          <a:xfrm>
            <a:off x="642910" y="2214554"/>
            <a:ext cx="7772400" cy="1470025"/>
          </a:xfrm>
        </p:spPr>
        <p:txBody>
          <a:bodyPr/>
          <a:lstStyle/>
          <a:p>
            <a:r>
              <a:rPr lang="fr-FR" altLang="ja-JP" smtClean="0"/>
              <a:t>Cliquez pour modifier le style du titre</a:t>
            </a:r>
            <a:endParaRPr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ja-JP" smtClean="0"/>
              <a:t>Cliquez pour modifier le style des sous-titres du masque</a:t>
            </a:r>
            <a:endParaRPr lang="ja-JP" altLang="en-US" dirty="0"/>
          </a:p>
        </p:txBody>
      </p:sp>
      <p:sp>
        <p:nvSpPr>
          <p:cNvPr id="158" name="図形 11"/>
          <p:cNvSpPr>
            <a:spLocks noGrp="1"/>
          </p:cNvSpPr>
          <p:nvPr>
            <p:ph type="dt" sz="half" idx="10"/>
          </p:nvPr>
        </p:nvSpPr>
        <p:spPr/>
        <p:txBody>
          <a:bodyPr/>
          <a:lstStyle>
            <a:lvl1pPr>
              <a:defRPr/>
            </a:lvl1pPr>
          </a:lstStyle>
          <a:p>
            <a:pPr>
              <a:defRPr/>
            </a:pPr>
            <a:fld id="{C205A23C-686D-4AC0-8EB7-3083662DDB58}" type="datetime1">
              <a:rPr lang="fr-FR"/>
              <a:pPr>
                <a:defRPr/>
              </a:pPr>
              <a:t>05/02/2012</a:t>
            </a:fld>
            <a:endParaRPr lang="fr-FR"/>
          </a:p>
        </p:txBody>
      </p:sp>
      <p:sp>
        <p:nvSpPr>
          <p:cNvPr id="159" name="図形 10"/>
          <p:cNvSpPr>
            <a:spLocks noGrp="1"/>
          </p:cNvSpPr>
          <p:nvPr>
            <p:ph type="ftr" sz="quarter" idx="11"/>
          </p:nvPr>
        </p:nvSpPr>
        <p:spPr>
          <a:xfrm>
            <a:off x="6048375" y="6492875"/>
            <a:ext cx="2393950" cy="365125"/>
          </a:xfrm>
        </p:spPr>
        <p:txBody>
          <a:bodyPr/>
          <a:lstStyle>
            <a:lvl1pPr>
              <a:defRPr/>
            </a:lvl1pPr>
          </a:lstStyle>
          <a:p>
            <a:pPr>
              <a:defRPr/>
            </a:pPr>
            <a:r>
              <a:rPr lang="fr-FR"/>
              <a:t>TraAM SVT Académie de Bordeaux</a:t>
            </a:r>
          </a:p>
        </p:txBody>
      </p:sp>
      <p:sp>
        <p:nvSpPr>
          <p:cNvPr id="160" name="図形 17"/>
          <p:cNvSpPr>
            <a:spLocks noGrp="1"/>
          </p:cNvSpPr>
          <p:nvPr>
            <p:ph type="sldNum" sz="quarter" idx="12"/>
          </p:nvPr>
        </p:nvSpPr>
        <p:spPr>
          <a:xfrm>
            <a:off x="8499475" y="6492875"/>
            <a:ext cx="644525" cy="365125"/>
          </a:xfrm>
        </p:spPr>
        <p:txBody>
          <a:bodyPr/>
          <a:lstStyle>
            <a:lvl1pPr>
              <a:defRPr/>
            </a:lvl1pPr>
          </a:lstStyle>
          <a:p>
            <a:pPr>
              <a:defRPr/>
            </a:pPr>
            <a:fld id="{213F24DE-0A6A-4A5A-87D7-B48987C01A3A}"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lang="fr-FR" altLang="ja-JP" smtClean="0"/>
              <a:t>Cliquez pour modifier le style du titre</a:t>
            </a:r>
            <a:endParaRPr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FB2BFEE4-6045-43CE-B612-3C44EB12FE8B}" type="datetime1">
              <a:rPr lang="fr-FR"/>
              <a:pPr>
                <a:defRPr/>
              </a:pPr>
              <a:t>05/02/2012</a:t>
            </a:fld>
            <a:endParaRPr lang="fr-FR"/>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fr-FR"/>
              <a:t>TraAM SVT Académie de Bordeaux</a:t>
            </a:r>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F8DFC9B4-4442-4D00-9177-43846A69414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lang="fr-FR" altLang="ja-JP" smtClean="0"/>
              <a:t>Cliquez pour modifier le style du titre</a:t>
            </a:r>
            <a:endParaRPr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C3BF061E-5275-4AE7-B0A7-7BBA2283D0E7}" type="datetime1">
              <a:rPr lang="fr-FR"/>
              <a:pPr>
                <a:defRPr/>
              </a:pPr>
              <a:t>05/02/2012</a:t>
            </a:fld>
            <a:endParaRPr lang="fr-FR"/>
          </a:p>
        </p:txBody>
      </p:sp>
      <p:sp>
        <p:nvSpPr>
          <p:cNvPr id="5" name="図形 4"/>
          <p:cNvSpPr>
            <a:spLocks noGrp="1"/>
          </p:cNvSpPr>
          <p:nvPr>
            <p:ph type="ftr" sz="quarter" idx="11"/>
          </p:nvPr>
        </p:nvSpPr>
        <p:spPr>
          <a:xfrm>
            <a:off x="6048375" y="6494463"/>
            <a:ext cx="2393950" cy="365125"/>
          </a:xfrm>
        </p:spPr>
        <p:txBody>
          <a:bodyPr/>
          <a:lstStyle>
            <a:lvl1pPr>
              <a:defRPr/>
            </a:lvl1pPr>
          </a:lstStyle>
          <a:p>
            <a:pPr>
              <a:defRPr/>
            </a:pPr>
            <a:r>
              <a:rPr lang="fr-FR"/>
              <a:t>TraAM SVT Académie de Bordeaux</a:t>
            </a:r>
          </a:p>
        </p:txBody>
      </p:sp>
      <p:sp>
        <p:nvSpPr>
          <p:cNvPr id="6" name="図形 5"/>
          <p:cNvSpPr>
            <a:spLocks noGrp="1"/>
          </p:cNvSpPr>
          <p:nvPr>
            <p:ph type="sldNum" sz="quarter" idx="12"/>
          </p:nvPr>
        </p:nvSpPr>
        <p:spPr>
          <a:xfrm>
            <a:off x="8499475" y="6494463"/>
            <a:ext cx="644525" cy="365125"/>
          </a:xfrm>
        </p:spPr>
        <p:txBody>
          <a:bodyPr/>
          <a:lstStyle>
            <a:lvl1pPr>
              <a:defRPr/>
            </a:lvl1pPr>
          </a:lstStyle>
          <a:p>
            <a:pPr>
              <a:defRPr/>
            </a:pPr>
            <a:fld id="{44584E00-A1B5-4DBD-8F80-759377B620F6}"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altLang="ja-JP" smtClean="0"/>
              <a:t>Cliquez pour modifier le style du titre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ltLang="ja-JP" smtClean="0"/>
              <a:t>Cliquez pour modifier le style des sous-titres du masque</a:t>
            </a:r>
            <a:endParaRPr lang="ja-JP" altLang="en-US"/>
          </a:p>
        </p:txBody>
      </p:sp>
      <p:sp>
        <p:nvSpPr>
          <p:cNvPr id="4" name="正方形/長方形 28"/>
          <p:cNvSpPr>
            <a:spLocks noGrp="1"/>
          </p:cNvSpPr>
          <p:nvPr>
            <p:ph type="dt" sz="half" idx="10"/>
          </p:nvPr>
        </p:nvSpPr>
        <p:spPr/>
        <p:txBody>
          <a:bodyPr/>
          <a:lstStyle>
            <a:lvl1pPr>
              <a:defRPr/>
            </a:lvl1pPr>
          </a:lstStyle>
          <a:p>
            <a:pPr>
              <a:defRPr/>
            </a:pPr>
            <a:fld id="{C8A36C0A-E764-4BB1-96F7-ABC71F664A6C}" type="datetime1">
              <a:rPr lang="fr-FR"/>
              <a:pPr>
                <a:defRPr/>
              </a:pPr>
              <a:t>05/02/2012</a:t>
            </a:fld>
            <a:endParaRPr lang="fr-FR"/>
          </a:p>
        </p:txBody>
      </p:sp>
      <p:sp>
        <p:nvSpPr>
          <p:cNvPr id="5" name="正方形/長方形 3"/>
          <p:cNvSpPr>
            <a:spLocks noGrp="1"/>
          </p:cNvSpPr>
          <p:nvPr>
            <p:ph type="ftr" sz="quarter" idx="11"/>
          </p:nvPr>
        </p:nvSpPr>
        <p:spPr/>
        <p:txBody>
          <a:bodyPr/>
          <a:lstStyle>
            <a:lvl1pPr>
              <a:defRPr/>
            </a:lvl1pPr>
          </a:lstStyle>
          <a:p>
            <a:pPr>
              <a:defRPr/>
            </a:pPr>
            <a:r>
              <a:rPr lang="fr-FR"/>
              <a:t>TraAM SVT Académie de Bordeaux</a:t>
            </a:r>
          </a:p>
        </p:txBody>
      </p:sp>
      <p:sp>
        <p:nvSpPr>
          <p:cNvPr id="6" name="正方形/長方形 9"/>
          <p:cNvSpPr>
            <a:spLocks noGrp="1"/>
          </p:cNvSpPr>
          <p:nvPr>
            <p:ph type="sldNum" sz="quarter" idx="12"/>
          </p:nvPr>
        </p:nvSpPr>
        <p:spPr/>
        <p:txBody>
          <a:bodyPr/>
          <a:lstStyle>
            <a:lvl1pPr>
              <a:defRPr/>
            </a:lvl1pPr>
          </a:lstStyle>
          <a:p>
            <a:pPr>
              <a:defRPr/>
            </a:pPr>
            <a:fld id="{88678302-B4F6-44E8-943C-19BE1E54F71A}"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fr-FR" altLang="ja-JP" smtClean="0"/>
              <a:t>Cliquez pour modifier le style du titre</a:t>
            </a:r>
            <a:endParaRPr lang="ja-JP" altLang="en-US"/>
          </a:p>
        </p:txBody>
      </p:sp>
      <p:sp>
        <p:nvSpPr>
          <p:cNvPr id="3" name="図形 2"/>
          <p:cNvSpPr>
            <a:spLocks noGrp="1"/>
          </p:cNvSpPr>
          <p:nvPr>
            <p:ph idx="1"/>
          </p:nvPr>
        </p:nvSpPr>
        <p:spPr>
          <a:xfrm>
            <a:off x="466696" y="1857370"/>
            <a:ext cx="8248708" cy="4429151"/>
          </a:xfrm>
        </p:spPr>
        <p:txBody>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81826AF7-CDB6-48EE-96E7-E625DB669563}" type="datetime1">
              <a:rPr lang="fr-FR"/>
              <a:pPr>
                <a:defRPr/>
              </a:pPr>
              <a:t>05/02/2012</a:t>
            </a:fld>
            <a:endParaRPr lang="fr-FR"/>
          </a:p>
        </p:txBody>
      </p:sp>
      <p:sp>
        <p:nvSpPr>
          <p:cNvPr id="5" name="正方形/長方形 3"/>
          <p:cNvSpPr>
            <a:spLocks noGrp="1"/>
          </p:cNvSpPr>
          <p:nvPr>
            <p:ph type="ftr" sz="quarter" idx="11"/>
          </p:nvPr>
        </p:nvSpPr>
        <p:spPr/>
        <p:txBody>
          <a:bodyPr/>
          <a:lstStyle>
            <a:lvl1pPr>
              <a:defRPr/>
            </a:lvl1pPr>
          </a:lstStyle>
          <a:p>
            <a:pPr>
              <a:defRPr/>
            </a:pPr>
            <a:r>
              <a:rPr lang="fr-FR"/>
              <a:t>TraAM SVT Académie de Bordeaux</a:t>
            </a:r>
          </a:p>
        </p:txBody>
      </p:sp>
      <p:sp>
        <p:nvSpPr>
          <p:cNvPr id="6" name="正方形/長方形 9"/>
          <p:cNvSpPr>
            <a:spLocks noGrp="1"/>
          </p:cNvSpPr>
          <p:nvPr>
            <p:ph type="sldNum" sz="quarter" idx="12"/>
          </p:nvPr>
        </p:nvSpPr>
        <p:spPr/>
        <p:txBody>
          <a:bodyPr/>
          <a:lstStyle>
            <a:lvl1pPr>
              <a:defRPr/>
            </a:lvl1pPr>
          </a:lstStyle>
          <a:p>
            <a:pPr>
              <a:defRPr/>
            </a:pPr>
            <a:fld id="{8DCEB4A3-D167-49B8-A25E-414790B998D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lang="fr-FR" altLang="ja-JP" smtClean="0"/>
              <a:t>Cliquez pour modifier le style du titre</a:t>
            </a:r>
            <a:endParaRPr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dirty="0"/>
          </a:p>
        </p:txBody>
      </p:sp>
      <p:sp>
        <p:nvSpPr>
          <p:cNvPr id="4" name="図形 3"/>
          <p:cNvSpPr>
            <a:spLocks noGrp="1"/>
          </p:cNvSpPr>
          <p:nvPr>
            <p:ph type="dt" sz="half" idx="10"/>
          </p:nvPr>
        </p:nvSpPr>
        <p:spPr>
          <a:xfrm>
            <a:off x="4471988" y="6494463"/>
            <a:ext cx="1528762" cy="365125"/>
          </a:xfrm>
        </p:spPr>
        <p:txBody>
          <a:bodyPr/>
          <a:lstStyle>
            <a:lvl1pPr>
              <a:defRPr/>
            </a:lvl1pPr>
          </a:lstStyle>
          <a:p>
            <a:pPr>
              <a:defRPr/>
            </a:pPr>
            <a:fld id="{2E7AD920-5A0A-4B37-8558-D95C6DD629D9}" type="datetime1">
              <a:rPr lang="fr-FR"/>
              <a:pPr>
                <a:defRPr/>
              </a:pPr>
              <a:t>05/02/2012</a:t>
            </a:fld>
            <a:endParaRPr lang="fr-FR"/>
          </a:p>
        </p:txBody>
      </p:sp>
      <p:sp>
        <p:nvSpPr>
          <p:cNvPr id="5" name="図形 4"/>
          <p:cNvSpPr>
            <a:spLocks noGrp="1"/>
          </p:cNvSpPr>
          <p:nvPr>
            <p:ph type="ftr" sz="quarter" idx="11"/>
          </p:nvPr>
        </p:nvSpPr>
        <p:spPr/>
        <p:txBody>
          <a:bodyPr/>
          <a:lstStyle>
            <a:lvl1pPr>
              <a:defRPr/>
            </a:lvl1pPr>
          </a:lstStyle>
          <a:p>
            <a:pPr>
              <a:defRPr/>
            </a:pPr>
            <a:r>
              <a:rPr lang="fr-FR"/>
              <a:t>TraAM SVT Académie de Bordeaux</a:t>
            </a:r>
          </a:p>
        </p:txBody>
      </p:sp>
      <p:sp>
        <p:nvSpPr>
          <p:cNvPr id="6" name="図形 5"/>
          <p:cNvSpPr>
            <a:spLocks noGrp="1"/>
          </p:cNvSpPr>
          <p:nvPr>
            <p:ph type="sldNum" sz="quarter" idx="12"/>
          </p:nvPr>
        </p:nvSpPr>
        <p:spPr>
          <a:xfrm>
            <a:off x="8499475" y="6492875"/>
            <a:ext cx="644525" cy="365125"/>
          </a:xfrm>
        </p:spPr>
        <p:txBody>
          <a:bodyPr/>
          <a:lstStyle>
            <a:lvl1pPr>
              <a:defRPr/>
            </a:lvl1pPr>
          </a:lstStyle>
          <a:p>
            <a:pPr>
              <a:defRPr/>
            </a:pPr>
            <a:fld id="{16454F8F-B463-49C8-BEEF-5F40B03340B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fr-FR" altLang="ja-JP" smtClean="0"/>
              <a:t>Cliquez pour modifier le style du titre</a:t>
            </a:r>
            <a:endParaRPr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2581C338-F4F9-433B-9B5A-3B33B03547CF}" type="datetime1">
              <a:rPr lang="fr-FR"/>
              <a:pPr>
                <a:defRPr/>
              </a:pPr>
              <a:t>05/02/2012</a:t>
            </a:fld>
            <a:endParaRPr lang="fr-FR"/>
          </a:p>
        </p:txBody>
      </p:sp>
      <p:sp>
        <p:nvSpPr>
          <p:cNvPr id="6" name="図形 5"/>
          <p:cNvSpPr>
            <a:spLocks noGrp="1"/>
          </p:cNvSpPr>
          <p:nvPr>
            <p:ph type="ftr" sz="quarter" idx="11"/>
          </p:nvPr>
        </p:nvSpPr>
        <p:spPr>
          <a:xfrm>
            <a:off x="6048375" y="6494463"/>
            <a:ext cx="2395538" cy="365125"/>
          </a:xfrm>
        </p:spPr>
        <p:txBody>
          <a:bodyPr/>
          <a:lstStyle>
            <a:lvl1pPr>
              <a:defRPr/>
            </a:lvl1pPr>
          </a:lstStyle>
          <a:p>
            <a:pPr>
              <a:defRPr/>
            </a:pPr>
            <a:r>
              <a:rPr lang="fr-FR"/>
              <a:t>TraAM SVT Académie de Bordeaux</a:t>
            </a:r>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76D7833D-3ECD-45B6-9288-1D3B14AF4CF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grpSp>
        <p:nvGrpSpPr>
          <p:cNvPr id="8" name="グループ化 11"/>
          <p:cNvGrpSpPr>
            <a:grpSpLocks/>
          </p:cNvGrpSpPr>
          <p:nvPr/>
        </p:nvGrpSpPr>
        <p:grpSpPr bwMode="auto">
          <a:xfrm>
            <a:off x="4763" y="5589588"/>
            <a:ext cx="5067300" cy="1268412"/>
            <a:chOff x="16865" y="4817936"/>
            <a:chExt cx="5067302" cy="1268398"/>
          </a:xfrm>
        </p:grpSpPr>
        <p:sp>
          <p:nvSpPr>
            <p:cNvPr id="9" name="図形 14"/>
            <p:cNvSpPr>
              <a:spLocks/>
            </p:cNvSpPr>
            <p:nvPr/>
          </p:nvSpPr>
          <p:spPr bwMode="auto">
            <a:xfrm>
              <a:off x="16865" y="5459279"/>
              <a:ext cx="254000" cy="303209"/>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 name="図形 15"/>
            <p:cNvSpPr>
              <a:spLocks/>
            </p:cNvSpPr>
            <p:nvPr/>
          </p:nvSpPr>
          <p:spPr bwMode="auto">
            <a:xfrm>
              <a:off x="16865" y="4906835"/>
              <a:ext cx="158750" cy="187323"/>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 name="図形 16"/>
            <p:cNvSpPr>
              <a:spLocks/>
            </p:cNvSpPr>
            <p:nvPr/>
          </p:nvSpPr>
          <p:spPr bwMode="auto">
            <a:xfrm>
              <a:off x="3842742" y="5919649"/>
              <a:ext cx="317500" cy="166685"/>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 name="図形 17"/>
            <p:cNvSpPr>
              <a:spLocks/>
            </p:cNvSpPr>
            <p:nvPr/>
          </p:nvSpPr>
          <p:spPr bwMode="auto">
            <a:xfrm>
              <a:off x="16865" y="4984621"/>
              <a:ext cx="22225" cy="68262"/>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 name="図形 18"/>
            <p:cNvSpPr>
              <a:spLocks/>
            </p:cNvSpPr>
            <p:nvPr/>
          </p:nvSpPr>
          <p:spPr bwMode="auto">
            <a:xfrm>
              <a:off x="16865" y="5470391"/>
              <a:ext cx="158750" cy="261935"/>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20"/>
            <p:cNvSpPr>
              <a:spLocks/>
            </p:cNvSpPr>
            <p:nvPr/>
          </p:nvSpPr>
          <p:spPr bwMode="auto">
            <a:xfrm>
              <a:off x="27977" y="4827461"/>
              <a:ext cx="165100" cy="79374"/>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21"/>
            <p:cNvSpPr>
              <a:spLocks/>
            </p:cNvSpPr>
            <p:nvPr/>
          </p:nvSpPr>
          <p:spPr bwMode="auto">
            <a:xfrm>
              <a:off x="129577" y="4827461"/>
              <a:ext cx="187325" cy="841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22"/>
            <p:cNvSpPr>
              <a:spLocks/>
            </p:cNvSpPr>
            <p:nvPr/>
          </p:nvSpPr>
          <p:spPr bwMode="auto">
            <a:xfrm>
              <a:off x="1847253" y="5308468"/>
              <a:ext cx="390525" cy="119062"/>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図形 23"/>
            <p:cNvSpPr>
              <a:spLocks/>
            </p:cNvSpPr>
            <p:nvPr/>
          </p:nvSpPr>
          <p:spPr bwMode="auto">
            <a:xfrm>
              <a:off x="1650403" y="5292593"/>
              <a:ext cx="287338" cy="150811"/>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24"/>
            <p:cNvSpPr>
              <a:spLocks/>
            </p:cNvSpPr>
            <p:nvPr/>
          </p:nvSpPr>
          <p:spPr bwMode="auto">
            <a:xfrm>
              <a:off x="1161452" y="5187819"/>
              <a:ext cx="619125" cy="255585"/>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25"/>
            <p:cNvSpPr>
              <a:spLocks/>
            </p:cNvSpPr>
            <p:nvPr/>
          </p:nvSpPr>
          <p:spPr bwMode="auto">
            <a:xfrm>
              <a:off x="1417041" y="5249731"/>
              <a:ext cx="293687" cy="152398"/>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6"/>
            <p:cNvSpPr>
              <a:spLocks/>
            </p:cNvSpPr>
            <p:nvPr/>
          </p:nvSpPr>
          <p:spPr bwMode="auto">
            <a:xfrm>
              <a:off x="1332903" y="5246556"/>
              <a:ext cx="384175" cy="176210"/>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2" name="図形 27"/>
            <p:cNvSpPr>
              <a:spLocks/>
            </p:cNvSpPr>
            <p:nvPr/>
          </p:nvSpPr>
          <p:spPr bwMode="auto">
            <a:xfrm>
              <a:off x="1280515" y="5224332"/>
              <a:ext cx="460375" cy="209548"/>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8"/>
            <p:cNvSpPr>
              <a:spLocks/>
            </p:cNvSpPr>
            <p:nvPr/>
          </p:nvSpPr>
          <p:spPr bwMode="auto">
            <a:xfrm>
              <a:off x="1242415" y="5203694"/>
              <a:ext cx="225425" cy="209548"/>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9"/>
            <p:cNvSpPr>
              <a:spLocks/>
            </p:cNvSpPr>
            <p:nvPr/>
          </p:nvSpPr>
          <p:spPr bwMode="auto">
            <a:xfrm>
              <a:off x="2175866" y="4827461"/>
              <a:ext cx="204787" cy="200023"/>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30"/>
            <p:cNvSpPr>
              <a:spLocks/>
            </p:cNvSpPr>
            <p:nvPr/>
          </p:nvSpPr>
          <p:spPr bwMode="auto">
            <a:xfrm>
              <a:off x="2102841" y="4827461"/>
              <a:ext cx="215900" cy="209548"/>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31"/>
            <p:cNvSpPr>
              <a:spLocks/>
            </p:cNvSpPr>
            <p:nvPr/>
          </p:nvSpPr>
          <p:spPr bwMode="auto">
            <a:xfrm>
              <a:off x="1994891" y="4827461"/>
              <a:ext cx="242887" cy="21907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32"/>
            <p:cNvSpPr>
              <a:spLocks/>
            </p:cNvSpPr>
            <p:nvPr/>
          </p:nvSpPr>
          <p:spPr bwMode="auto">
            <a:xfrm>
              <a:off x="1864716" y="4827461"/>
              <a:ext cx="266700" cy="239709"/>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33"/>
            <p:cNvSpPr>
              <a:spLocks/>
            </p:cNvSpPr>
            <p:nvPr/>
          </p:nvSpPr>
          <p:spPr bwMode="auto">
            <a:xfrm>
              <a:off x="1609128" y="4827461"/>
              <a:ext cx="454025" cy="239709"/>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9" name="図形 34"/>
            <p:cNvSpPr>
              <a:spLocks/>
            </p:cNvSpPr>
            <p:nvPr/>
          </p:nvSpPr>
          <p:spPr bwMode="auto">
            <a:xfrm>
              <a:off x="1432916" y="4827461"/>
              <a:ext cx="420687" cy="255584"/>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35"/>
            <p:cNvSpPr>
              <a:spLocks/>
            </p:cNvSpPr>
            <p:nvPr/>
          </p:nvSpPr>
          <p:spPr bwMode="auto">
            <a:xfrm>
              <a:off x="1359891" y="4827461"/>
              <a:ext cx="363537" cy="261934"/>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6"/>
            <p:cNvSpPr>
              <a:spLocks/>
            </p:cNvSpPr>
            <p:nvPr/>
          </p:nvSpPr>
          <p:spPr bwMode="auto">
            <a:xfrm>
              <a:off x="985240" y="4827461"/>
              <a:ext cx="668337" cy="674680"/>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7"/>
            <p:cNvSpPr>
              <a:spLocks/>
            </p:cNvSpPr>
            <p:nvPr/>
          </p:nvSpPr>
          <p:spPr bwMode="auto">
            <a:xfrm>
              <a:off x="662977" y="5146544"/>
              <a:ext cx="884238" cy="360359"/>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8"/>
            <p:cNvSpPr>
              <a:spLocks/>
            </p:cNvSpPr>
            <p:nvPr/>
          </p:nvSpPr>
          <p:spPr bwMode="auto">
            <a:xfrm>
              <a:off x="577252" y="5135432"/>
              <a:ext cx="749300" cy="366708"/>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9"/>
            <p:cNvSpPr>
              <a:spLocks/>
            </p:cNvSpPr>
            <p:nvPr/>
          </p:nvSpPr>
          <p:spPr bwMode="auto">
            <a:xfrm>
              <a:off x="770927" y="4827461"/>
              <a:ext cx="782638" cy="638168"/>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40"/>
            <p:cNvSpPr>
              <a:spLocks/>
            </p:cNvSpPr>
            <p:nvPr/>
          </p:nvSpPr>
          <p:spPr bwMode="auto">
            <a:xfrm>
              <a:off x="1139227" y="4827461"/>
              <a:ext cx="328613" cy="319083"/>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41"/>
            <p:cNvSpPr>
              <a:spLocks/>
            </p:cNvSpPr>
            <p:nvPr/>
          </p:nvSpPr>
          <p:spPr bwMode="auto">
            <a:xfrm>
              <a:off x="470890" y="4889372"/>
              <a:ext cx="242887" cy="261935"/>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42"/>
            <p:cNvSpPr>
              <a:spLocks/>
            </p:cNvSpPr>
            <p:nvPr/>
          </p:nvSpPr>
          <p:spPr bwMode="auto">
            <a:xfrm>
              <a:off x="618527" y="4911597"/>
              <a:ext cx="276225" cy="223836"/>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43"/>
            <p:cNvSpPr>
              <a:spLocks/>
            </p:cNvSpPr>
            <p:nvPr/>
          </p:nvSpPr>
          <p:spPr bwMode="auto">
            <a:xfrm>
              <a:off x="537565" y="4886197"/>
              <a:ext cx="442912" cy="223836"/>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44"/>
            <p:cNvSpPr>
              <a:spLocks/>
            </p:cNvSpPr>
            <p:nvPr/>
          </p:nvSpPr>
          <p:spPr bwMode="auto">
            <a:xfrm>
              <a:off x="680440" y="4886197"/>
              <a:ext cx="11112" cy="1588"/>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45"/>
            <p:cNvSpPr>
              <a:spLocks/>
            </p:cNvSpPr>
            <p:nvPr/>
          </p:nvSpPr>
          <p:spPr bwMode="auto">
            <a:xfrm>
              <a:off x="628052" y="4827461"/>
              <a:ext cx="103188" cy="47624"/>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6"/>
            <p:cNvSpPr>
              <a:spLocks/>
            </p:cNvSpPr>
            <p:nvPr/>
          </p:nvSpPr>
          <p:spPr bwMode="auto">
            <a:xfrm>
              <a:off x="709015" y="4827461"/>
              <a:ext cx="90487" cy="47624"/>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7"/>
            <p:cNvSpPr>
              <a:spLocks/>
            </p:cNvSpPr>
            <p:nvPr/>
          </p:nvSpPr>
          <p:spPr bwMode="auto">
            <a:xfrm>
              <a:off x="153390" y="5187819"/>
              <a:ext cx="617537" cy="277810"/>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8"/>
            <p:cNvSpPr>
              <a:spLocks/>
            </p:cNvSpPr>
            <p:nvPr/>
          </p:nvSpPr>
          <p:spPr bwMode="auto">
            <a:xfrm>
              <a:off x="232765" y="4827461"/>
              <a:ext cx="1127125" cy="674680"/>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9"/>
            <p:cNvSpPr>
              <a:spLocks/>
            </p:cNvSpPr>
            <p:nvPr/>
          </p:nvSpPr>
          <p:spPr bwMode="auto">
            <a:xfrm>
              <a:off x="391515" y="5710101"/>
              <a:ext cx="720725" cy="314322"/>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50"/>
            <p:cNvSpPr>
              <a:spLocks/>
            </p:cNvSpPr>
            <p:nvPr/>
          </p:nvSpPr>
          <p:spPr bwMode="auto">
            <a:xfrm>
              <a:off x="969365" y="5486266"/>
              <a:ext cx="311150" cy="21907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51"/>
            <p:cNvSpPr>
              <a:spLocks/>
            </p:cNvSpPr>
            <p:nvPr/>
          </p:nvSpPr>
          <p:spPr bwMode="auto">
            <a:xfrm>
              <a:off x="210540" y="5486266"/>
              <a:ext cx="904875" cy="520694"/>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52"/>
            <p:cNvSpPr>
              <a:spLocks/>
            </p:cNvSpPr>
            <p:nvPr/>
          </p:nvSpPr>
          <p:spPr bwMode="auto">
            <a:xfrm>
              <a:off x="16865" y="5767251"/>
              <a:ext cx="22225" cy="1587"/>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53"/>
            <p:cNvSpPr>
              <a:spLocks/>
            </p:cNvSpPr>
            <p:nvPr/>
          </p:nvSpPr>
          <p:spPr bwMode="auto">
            <a:xfrm>
              <a:off x="62902" y="5486266"/>
              <a:ext cx="447675" cy="276222"/>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54"/>
            <p:cNvSpPr>
              <a:spLocks/>
            </p:cNvSpPr>
            <p:nvPr/>
          </p:nvSpPr>
          <p:spPr bwMode="auto">
            <a:xfrm>
              <a:off x="367702" y="5522778"/>
              <a:ext cx="227013" cy="187323"/>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55"/>
            <p:cNvSpPr>
              <a:spLocks/>
            </p:cNvSpPr>
            <p:nvPr/>
          </p:nvSpPr>
          <p:spPr bwMode="auto">
            <a:xfrm>
              <a:off x="83540" y="5459279"/>
              <a:ext cx="942975" cy="307972"/>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6"/>
            <p:cNvSpPr>
              <a:spLocks/>
            </p:cNvSpPr>
            <p:nvPr/>
          </p:nvSpPr>
          <p:spPr bwMode="auto">
            <a:xfrm>
              <a:off x="89890" y="5746613"/>
              <a:ext cx="965200" cy="319084"/>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7"/>
            <p:cNvSpPr>
              <a:spLocks/>
            </p:cNvSpPr>
            <p:nvPr/>
          </p:nvSpPr>
          <p:spPr bwMode="auto">
            <a:xfrm>
              <a:off x="839190" y="5757726"/>
              <a:ext cx="236537" cy="198435"/>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8"/>
            <p:cNvSpPr>
              <a:spLocks/>
            </p:cNvSpPr>
            <p:nvPr/>
          </p:nvSpPr>
          <p:spPr bwMode="auto">
            <a:xfrm>
              <a:off x="702665" y="5778362"/>
              <a:ext cx="352425" cy="203198"/>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9"/>
            <p:cNvSpPr>
              <a:spLocks/>
            </p:cNvSpPr>
            <p:nvPr/>
          </p:nvSpPr>
          <p:spPr bwMode="auto">
            <a:xfrm>
              <a:off x="561377" y="5762488"/>
              <a:ext cx="514350" cy="255585"/>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60"/>
            <p:cNvSpPr>
              <a:spLocks/>
            </p:cNvSpPr>
            <p:nvPr/>
          </p:nvSpPr>
          <p:spPr bwMode="auto">
            <a:xfrm>
              <a:off x="794740" y="5810112"/>
              <a:ext cx="338137" cy="177798"/>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61"/>
            <p:cNvSpPr>
              <a:spLocks/>
            </p:cNvSpPr>
            <p:nvPr/>
          </p:nvSpPr>
          <p:spPr bwMode="auto">
            <a:xfrm>
              <a:off x="901102" y="5767251"/>
              <a:ext cx="265113" cy="198435"/>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62"/>
            <p:cNvSpPr>
              <a:spLocks/>
            </p:cNvSpPr>
            <p:nvPr/>
          </p:nvSpPr>
          <p:spPr bwMode="auto">
            <a:xfrm>
              <a:off x="940790" y="5746613"/>
              <a:ext cx="306387" cy="209548"/>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63"/>
            <p:cNvSpPr>
              <a:spLocks/>
            </p:cNvSpPr>
            <p:nvPr/>
          </p:nvSpPr>
          <p:spPr bwMode="auto">
            <a:xfrm>
              <a:off x="985240" y="5522778"/>
              <a:ext cx="517525" cy="406396"/>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64"/>
            <p:cNvSpPr>
              <a:spLocks/>
            </p:cNvSpPr>
            <p:nvPr/>
          </p:nvSpPr>
          <p:spPr bwMode="auto">
            <a:xfrm>
              <a:off x="1036040" y="5710101"/>
              <a:ext cx="312737" cy="214310"/>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65"/>
            <p:cNvSpPr>
              <a:spLocks/>
            </p:cNvSpPr>
            <p:nvPr/>
          </p:nvSpPr>
          <p:spPr bwMode="auto">
            <a:xfrm>
              <a:off x="1099540" y="5527540"/>
              <a:ext cx="454025" cy="380996"/>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6"/>
            <p:cNvSpPr>
              <a:spLocks/>
            </p:cNvSpPr>
            <p:nvPr/>
          </p:nvSpPr>
          <p:spPr bwMode="auto">
            <a:xfrm>
              <a:off x="1166215" y="5506903"/>
              <a:ext cx="487362" cy="401633"/>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7"/>
            <p:cNvSpPr>
              <a:spLocks/>
            </p:cNvSpPr>
            <p:nvPr/>
          </p:nvSpPr>
          <p:spPr bwMode="auto">
            <a:xfrm>
              <a:off x="1247177" y="5511665"/>
              <a:ext cx="533400" cy="396871"/>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8"/>
            <p:cNvSpPr>
              <a:spLocks/>
            </p:cNvSpPr>
            <p:nvPr/>
          </p:nvSpPr>
          <p:spPr bwMode="auto">
            <a:xfrm>
              <a:off x="1547216" y="5919649"/>
              <a:ext cx="6350" cy="1587"/>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9"/>
            <p:cNvSpPr>
              <a:spLocks/>
            </p:cNvSpPr>
            <p:nvPr/>
          </p:nvSpPr>
          <p:spPr bwMode="auto">
            <a:xfrm>
              <a:off x="1309091" y="5502140"/>
              <a:ext cx="641350" cy="417508"/>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70"/>
            <p:cNvSpPr>
              <a:spLocks/>
            </p:cNvSpPr>
            <p:nvPr/>
          </p:nvSpPr>
          <p:spPr bwMode="auto">
            <a:xfrm>
              <a:off x="1031277" y="5135432"/>
              <a:ext cx="1144588" cy="773103"/>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71"/>
            <p:cNvSpPr>
              <a:spLocks/>
            </p:cNvSpPr>
            <p:nvPr/>
          </p:nvSpPr>
          <p:spPr bwMode="auto">
            <a:xfrm>
              <a:off x="1871066" y="5459279"/>
              <a:ext cx="430212" cy="220660"/>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72"/>
            <p:cNvSpPr>
              <a:spLocks/>
            </p:cNvSpPr>
            <p:nvPr/>
          </p:nvSpPr>
          <p:spPr bwMode="auto">
            <a:xfrm>
              <a:off x="2080616" y="5470391"/>
              <a:ext cx="288925" cy="19843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73"/>
            <p:cNvSpPr>
              <a:spLocks/>
            </p:cNvSpPr>
            <p:nvPr/>
          </p:nvSpPr>
          <p:spPr bwMode="auto">
            <a:xfrm>
              <a:off x="1439266" y="5705338"/>
              <a:ext cx="471487" cy="198436"/>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74"/>
            <p:cNvSpPr>
              <a:spLocks/>
            </p:cNvSpPr>
            <p:nvPr/>
          </p:nvSpPr>
          <p:spPr bwMode="auto">
            <a:xfrm>
              <a:off x="1694853" y="5443404"/>
              <a:ext cx="754063" cy="444495"/>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75"/>
            <p:cNvSpPr>
              <a:spLocks/>
            </p:cNvSpPr>
            <p:nvPr/>
          </p:nvSpPr>
          <p:spPr bwMode="auto">
            <a:xfrm>
              <a:off x="1785341" y="5689463"/>
              <a:ext cx="385762" cy="19843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6"/>
            <p:cNvSpPr>
              <a:spLocks/>
            </p:cNvSpPr>
            <p:nvPr/>
          </p:nvSpPr>
          <p:spPr bwMode="auto">
            <a:xfrm>
              <a:off x="1904403" y="5459279"/>
              <a:ext cx="815975" cy="423857"/>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7"/>
            <p:cNvSpPr>
              <a:spLocks/>
            </p:cNvSpPr>
            <p:nvPr/>
          </p:nvSpPr>
          <p:spPr bwMode="auto">
            <a:xfrm>
              <a:off x="1723428" y="5302118"/>
              <a:ext cx="1082675" cy="387346"/>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8"/>
            <p:cNvSpPr>
              <a:spLocks/>
            </p:cNvSpPr>
            <p:nvPr/>
          </p:nvSpPr>
          <p:spPr bwMode="auto">
            <a:xfrm>
              <a:off x="1961553" y="5313231"/>
              <a:ext cx="350838" cy="114299"/>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9"/>
            <p:cNvSpPr>
              <a:spLocks/>
            </p:cNvSpPr>
            <p:nvPr/>
          </p:nvSpPr>
          <p:spPr bwMode="auto">
            <a:xfrm>
              <a:off x="2753716" y="5443404"/>
              <a:ext cx="409575" cy="277809"/>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80"/>
            <p:cNvSpPr>
              <a:spLocks/>
            </p:cNvSpPr>
            <p:nvPr/>
          </p:nvSpPr>
          <p:spPr bwMode="auto">
            <a:xfrm>
              <a:off x="3893542" y="5360855"/>
              <a:ext cx="322262" cy="269872"/>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81"/>
            <p:cNvSpPr>
              <a:spLocks/>
            </p:cNvSpPr>
            <p:nvPr/>
          </p:nvSpPr>
          <p:spPr bwMode="auto">
            <a:xfrm>
              <a:off x="3671291" y="5329105"/>
              <a:ext cx="477837" cy="328608"/>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82"/>
            <p:cNvSpPr>
              <a:spLocks/>
            </p:cNvSpPr>
            <p:nvPr/>
          </p:nvSpPr>
          <p:spPr bwMode="auto">
            <a:xfrm>
              <a:off x="3622078" y="5365617"/>
              <a:ext cx="322263" cy="292097"/>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83"/>
            <p:cNvSpPr>
              <a:spLocks/>
            </p:cNvSpPr>
            <p:nvPr/>
          </p:nvSpPr>
          <p:spPr bwMode="auto">
            <a:xfrm>
              <a:off x="3196628" y="5344980"/>
              <a:ext cx="555625" cy="334958"/>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84"/>
            <p:cNvSpPr>
              <a:spLocks/>
            </p:cNvSpPr>
            <p:nvPr/>
          </p:nvSpPr>
          <p:spPr bwMode="auto">
            <a:xfrm>
              <a:off x="3048991" y="5908536"/>
              <a:ext cx="4762" cy="11113"/>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85"/>
            <p:cNvSpPr>
              <a:spLocks/>
            </p:cNvSpPr>
            <p:nvPr/>
          </p:nvSpPr>
          <p:spPr bwMode="auto">
            <a:xfrm>
              <a:off x="16865" y="6065697"/>
              <a:ext cx="90487" cy="2063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6"/>
            <p:cNvSpPr>
              <a:spLocks/>
            </p:cNvSpPr>
            <p:nvPr/>
          </p:nvSpPr>
          <p:spPr bwMode="auto">
            <a:xfrm>
              <a:off x="3110903" y="5402130"/>
              <a:ext cx="260350" cy="280984"/>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2" name="図形 87"/>
            <p:cNvSpPr>
              <a:spLocks/>
            </p:cNvSpPr>
            <p:nvPr/>
          </p:nvSpPr>
          <p:spPr bwMode="auto">
            <a:xfrm>
              <a:off x="16865" y="6029185"/>
              <a:ext cx="493712" cy="57149"/>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
        <p:nvSpPr>
          <p:cNvPr id="2" name="図形 1"/>
          <p:cNvSpPr>
            <a:spLocks noGrp="1"/>
          </p:cNvSpPr>
          <p:nvPr>
            <p:ph type="title"/>
          </p:nvPr>
        </p:nvSpPr>
        <p:spPr>
          <a:xfrm>
            <a:off x="457200" y="428604"/>
            <a:ext cx="8229600" cy="1143000"/>
          </a:xfrm>
        </p:spPr>
        <p:txBody>
          <a:bodyPr/>
          <a:lstStyle>
            <a:lvl1pPr>
              <a:defRPr/>
            </a:lvl1pPr>
          </a:lstStyle>
          <a:p>
            <a:r>
              <a:rPr lang="fr-FR" altLang="ja-JP" smtClean="0"/>
              <a:t>Cliquez pour modifier le style du titre</a:t>
            </a:r>
            <a:endParaRPr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a:p>
        </p:txBody>
      </p:sp>
      <p:sp>
        <p:nvSpPr>
          <p:cNvPr id="83" name="図形 6"/>
          <p:cNvSpPr>
            <a:spLocks noGrp="1"/>
          </p:cNvSpPr>
          <p:nvPr>
            <p:ph type="dt" sz="half" idx="10"/>
          </p:nvPr>
        </p:nvSpPr>
        <p:spPr>
          <a:xfrm>
            <a:off x="4471988" y="6494463"/>
            <a:ext cx="1528762" cy="365125"/>
          </a:xfrm>
        </p:spPr>
        <p:txBody>
          <a:bodyPr/>
          <a:lstStyle>
            <a:lvl1pPr>
              <a:defRPr/>
            </a:lvl1pPr>
          </a:lstStyle>
          <a:p>
            <a:pPr>
              <a:defRPr/>
            </a:pPr>
            <a:fld id="{19449C39-9D92-44AA-85C5-3E83020A11A8}" type="datetime1">
              <a:rPr lang="fr-FR"/>
              <a:pPr>
                <a:defRPr/>
              </a:pPr>
              <a:t>05/02/2012</a:t>
            </a:fld>
            <a:endParaRPr lang="fr-FR"/>
          </a:p>
        </p:txBody>
      </p:sp>
      <p:sp>
        <p:nvSpPr>
          <p:cNvPr id="84" name="図形 7"/>
          <p:cNvSpPr>
            <a:spLocks noGrp="1"/>
          </p:cNvSpPr>
          <p:nvPr>
            <p:ph type="ftr" sz="quarter" idx="11"/>
          </p:nvPr>
        </p:nvSpPr>
        <p:spPr>
          <a:xfrm>
            <a:off x="6048375" y="6494463"/>
            <a:ext cx="2393950" cy="365125"/>
          </a:xfrm>
        </p:spPr>
        <p:txBody>
          <a:bodyPr/>
          <a:lstStyle>
            <a:lvl1pPr>
              <a:defRPr/>
            </a:lvl1pPr>
          </a:lstStyle>
          <a:p>
            <a:pPr>
              <a:defRPr/>
            </a:pPr>
            <a:r>
              <a:rPr lang="fr-FR"/>
              <a:t>TraAM SVT Académie de Bordeaux</a:t>
            </a:r>
          </a:p>
        </p:txBody>
      </p:sp>
      <p:sp>
        <p:nvSpPr>
          <p:cNvPr id="85" name="図形 8"/>
          <p:cNvSpPr>
            <a:spLocks noGrp="1"/>
          </p:cNvSpPr>
          <p:nvPr>
            <p:ph type="sldNum" sz="quarter" idx="12"/>
          </p:nvPr>
        </p:nvSpPr>
        <p:spPr>
          <a:xfrm>
            <a:off x="8499475" y="6494463"/>
            <a:ext cx="644525" cy="365125"/>
          </a:xfrm>
        </p:spPr>
        <p:txBody>
          <a:bodyPr/>
          <a:lstStyle>
            <a:lvl1pPr>
              <a:defRPr/>
            </a:lvl1pPr>
          </a:lstStyle>
          <a:p>
            <a:pPr>
              <a:defRPr/>
            </a:pPr>
            <a:fld id="{471EE2E4-11CA-4DEA-8FA8-5A1862A14C8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lang="fr-FR" altLang="ja-JP" smtClean="0"/>
              <a:t>Cliquez pour modifier le style du titre</a:t>
            </a:r>
            <a:endParaRPr lang="ja-JP" altLang="en-US"/>
          </a:p>
        </p:txBody>
      </p:sp>
      <p:sp>
        <p:nvSpPr>
          <p:cNvPr id="3" name="正方形/長方形 28"/>
          <p:cNvSpPr>
            <a:spLocks noGrp="1"/>
          </p:cNvSpPr>
          <p:nvPr>
            <p:ph type="dt" sz="half" idx="10"/>
          </p:nvPr>
        </p:nvSpPr>
        <p:spPr/>
        <p:txBody>
          <a:bodyPr/>
          <a:lstStyle>
            <a:lvl1pPr>
              <a:defRPr/>
            </a:lvl1pPr>
          </a:lstStyle>
          <a:p>
            <a:pPr>
              <a:defRPr/>
            </a:pPr>
            <a:fld id="{F0EA4227-1BD8-47D6-B256-DB4E1E1AC709}" type="datetime1">
              <a:rPr lang="fr-FR"/>
              <a:pPr>
                <a:defRPr/>
              </a:pPr>
              <a:t>05/02/2012</a:t>
            </a:fld>
            <a:endParaRPr lang="fr-FR"/>
          </a:p>
        </p:txBody>
      </p:sp>
      <p:sp>
        <p:nvSpPr>
          <p:cNvPr id="4" name="正方形/長方形 3"/>
          <p:cNvSpPr>
            <a:spLocks noGrp="1"/>
          </p:cNvSpPr>
          <p:nvPr>
            <p:ph type="ftr" sz="quarter" idx="11"/>
          </p:nvPr>
        </p:nvSpPr>
        <p:spPr/>
        <p:txBody>
          <a:bodyPr/>
          <a:lstStyle>
            <a:lvl1pPr>
              <a:defRPr/>
            </a:lvl1pPr>
          </a:lstStyle>
          <a:p>
            <a:pPr>
              <a:defRPr/>
            </a:pPr>
            <a:r>
              <a:rPr lang="fr-FR"/>
              <a:t>TraAM SVT Académie de Bordeaux</a:t>
            </a:r>
          </a:p>
        </p:txBody>
      </p:sp>
      <p:sp>
        <p:nvSpPr>
          <p:cNvPr id="5" name="正方形/長方形 9"/>
          <p:cNvSpPr>
            <a:spLocks noGrp="1"/>
          </p:cNvSpPr>
          <p:nvPr>
            <p:ph type="sldNum" sz="quarter" idx="12"/>
          </p:nvPr>
        </p:nvSpPr>
        <p:spPr/>
        <p:txBody>
          <a:bodyPr/>
          <a:lstStyle>
            <a:lvl1pPr>
              <a:defRPr/>
            </a:lvl1pPr>
          </a:lstStyle>
          <a:p>
            <a:pPr>
              <a:defRPr/>
            </a:pPr>
            <a:fld id="{4083983A-485D-41F5-AFA3-B3F357F7FCB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BED65FD2-2B0D-4763-A4C2-04C95256ECF0}" type="datetime1">
              <a:rPr lang="fr-FR"/>
              <a:pPr>
                <a:defRPr/>
              </a:pPr>
              <a:t>05/02/2012</a:t>
            </a:fld>
            <a:endParaRPr lang="fr-FR"/>
          </a:p>
        </p:txBody>
      </p:sp>
      <p:sp>
        <p:nvSpPr>
          <p:cNvPr id="3" name="正方形/長方形 3"/>
          <p:cNvSpPr>
            <a:spLocks noGrp="1"/>
          </p:cNvSpPr>
          <p:nvPr>
            <p:ph type="ftr" sz="quarter" idx="11"/>
          </p:nvPr>
        </p:nvSpPr>
        <p:spPr/>
        <p:txBody>
          <a:bodyPr/>
          <a:lstStyle>
            <a:lvl1pPr>
              <a:defRPr/>
            </a:lvl1pPr>
          </a:lstStyle>
          <a:p>
            <a:pPr>
              <a:defRPr/>
            </a:pPr>
            <a:r>
              <a:rPr lang="fr-FR"/>
              <a:t>TraAM SVT Académie de Bordeaux</a:t>
            </a:r>
          </a:p>
        </p:txBody>
      </p:sp>
      <p:sp>
        <p:nvSpPr>
          <p:cNvPr id="4" name="正方形/長方形 9"/>
          <p:cNvSpPr>
            <a:spLocks noGrp="1"/>
          </p:cNvSpPr>
          <p:nvPr>
            <p:ph type="sldNum" sz="quarter" idx="12"/>
          </p:nvPr>
        </p:nvSpPr>
        <p:spPr/>
        <p:txBody>
          <a:bodyPr/>
          <a:lstStyle>
            <a:lvl1pPr>
              <a:defRPr/>
            </a:lvl1pPr>
          </a:lstStyle>
          <a:p>
            <a:pPr>
              <a:defRPr/>
            </a:pPr>
            <a:fld id="{ED8077A5-52D4-4755-9929-EA05A435283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lang="fr-FR" altLang="ja-JP" smtClean="0"/>
              <a:t>Cliquez pour modifier le style du titre</a:t>
            </a:r>
            <a:endParaRPr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dirty="0"/>
          </a:p>
        </p:txBody>
      </p:sp>
      <p:sp>
        <p:nvSpPr>
          <p:cNvPr id="5" name="図形 4"/>
          <p:cNvSpPr>
            <a:spLocks noGrp="1"/>
          </p:cNvSpPr>
          <p:nvPr>
            <p:ph type="dt" sz="half" idx="10"/>
          </p:nvPr>
        </p:nvSpPr>
        <p:spPr>
          <a:xfrm>
            <a:off x="4471988" y="6494463"/>
            <a:ext cx="1528762" cy="365125"/>
          </a:xfrm>
        </p:spPr>
        <p:txBody>
          <a:bodyPr/>
          <a:lstStyle>
            <a:lvl1pPr>
              <a:defRPr/>
            </a:lvl1pPr>
          </a:lstStyle>
          <a:p>
            <a:pPr>
              <a:defRPr/>
            </a:pPr>
            <a:fld id="{7149AC32-5226-4480-AF82-6FABAAC43F36}" type="datetime1">
              <a:rPr lang="fr-FR"/>
              <a:pPr>
                <a:defRPr/>
              </a:pPr>
              <a:t>05/02/2012</a:t>
            </a:fld>
            <a:endParaRPr lang="fr-FR"/>
          </a:p>
        </p:txBody>
      </p:sp>
      <p:sp>
        <p:nvSpPr>
          <p:cNvPr id="6" name="図形 5"/>
          <p:cNvSpPr>
            <a:spLocks noGrp="1"/>
          </p:cNvSpPr>
          <p:nvPr>
            <p:ph type="ftr" sz="quarter" idx="11"/>
          </p:nvPr>
        </p:nvSpPr>
        <p:spPr>
          <a:xfrm>
            <a:off x="6048375" y="6494463"/>
            <a:ext cx="2393950" cy="365125"/>
          </a:xfrm>
        </p:spPr>
        <p:txBody>
          <a:bodyPr/>
          <a:lstStyle>
            <a:lvl1pPr>
              <a:defRPr/>
            </a:lvl1pPr>
          </a:lstStyle>
          <a:p>
            <a:pPr>
              <a:defRPr/>
            </a:pPr>
            <a:r>
              <a:rPr lang="fr-FR"/>
              <a:t>TraAM SVT Académie de Bordeaux</a:t>
            </a:r>
          </a:p>
        </p:txBody>
      </p:sp>
      <p:sp>
        <p:nvSpPr>
          <p:cNvPr id="7" name="図形 6"/>
          <p:cNvSpPr>
            <a:spLocks noGrp="1"/>
          </p:cNvSpPr>
          <p:nvPr>
            <p:ph type="sldNum" sz="quarter" idx="12"/>
          </p:nvPr>
        </p:nvSpPr>
        <p:spPr>
          <a:xfrm>
            <a:off x="8499475" y="6494463"/>
            <a:ext cx="644525" cy="365125"/>
          </a:xfrm>
        </p:spPr>
        <p:txBody>
          <a:bodyPr/>
          <a:lstStyle>
            <a:lvl1pPr>
              <a:defRPr/>
            </a:lvl1pPr>
          </a:lstStyle>
          <a:p>
            <a:pPr>
              <a:defRPr/>
            </a:pPr>
            <a:fld id="{3EBC1245-AFBE-4196-BC37-B98FA305B1E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図形 1"/>
          <p:cNvSpPr>
            <a:spLocks noGrp="1"/>
          </p:cNvSpPr>
          <p:nvPr>
            <p:ph type="title"/>
          </p:nvPr>
        </p:nvSpPr>
        <p:spPr>
          <a:xfrm>
            <a:off x="2214546" y="285728"/>
            <a:ext cx="4786346" cy="541338"/>
          </a:xfrm>
        </p:spPr>
        <p:txBody>
          <a:bodyPr anchor="b"/>
          <a:lstStyle>
            <a:lvl1pPr algn="ctr">
              <a:defRPr sz="2000" b="1"/>
            </a:lvl1pPr>
          </a:lstStyle>
          <a:p>
            <a:r>
              <a:rPr lang="fr-FR" altLang="ja-JP" smtClean="0"/>
              <a:t>Cliquez pour modifier le style du titre</a:t>
            </a:r>
            <a:endParaRPr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altLang="ja-JP" noProof="0" smtClean="0"/>
              <a:t>Cliquez sur l'icône pour ajouter une image</a:t>
            </a:r>
            <a:endParaRPr lang="ja-JP" altLang="en-US" noProof="0"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endParaRPr lang="ja-JP" dirty="0"/>
          </a:p>
        </p:txBody>
      </p:sp>
      <p:sp>
        <p:nvSpPr>
          <p:cNvPr id="5" name="図形 8"/>
          <p:cNvSpPr>
            <a:spLocks noGrp="1"/>
          </p:cNvSpPr>
          <p:nvPr>
            <p:ph type="dt" sz="half" idx="10"/>
          </p:nvPr>
        </p:nvSpPr>
        <p:spPr>
          <a:xfrm>
            <a:off x="4471988" y="6494463"/>
            <a:ext cx="1528762" cy="365125"/>
          </a:xfrm>
        </p:spPr>
        <p:txBody>
          <a:bodyPr/>
          <a:lstStyle>
            <a:lvl1pPr>
              <a:defRPr/>
            </a:lvl1pPr>
          </a:lstStyle>
          <a:p>
            <a:pPr>
              <a:defRPr/>
            </a:pPr>
            <a:fld id="{69D592EC-672D-4F9E-B7C7-44942EC2BBFF}" type="datetime1">
              <a:rPr lang="fr-FR"/>
              <a:pPr>
                <a:defRPr/>
              </a:pPr>
              <a:t>05/02/2012</a:t>
            </a:fld>
            <a:endParaRPr lang="fr-FR"/>
          </a:p>
        </p:txBody>
      </p:sp>
      <p:sp>
        <p:nvSpPr>
          <p:cNvPr id="6" name="図形 9"/>
          <p:cNvSpPr>
            <a:spLocks noGrp="1"/>
          </p:cNvSpPr>
          <p:nvPr>
            <p:ph type="ftr" sz="quarter" idx="11"/>
          </p:nvPr>
        </p:nvSpPr>
        <p:spPr>
          <a:xfrm>
            <a:off x="6048375" y="6494463"/>
            <a:ext cx="2393950" cy="365125"/>
          </a:xfrm>
        </p:spPr>
        <p:txBody>
          <a:bodyPr/>
          <a:lstStyle>
            <a:lvl1pPr>
              <a:defRPr/>
            </a:lvl1pPr>
          </a:lstStyle>
          <a:p>
            <a:pPr>
              <a:defRPr/>
            </a:pPr>
            <a:r>
              <a:rPr lang="fr-FR"/>
              <a:t>TraAM SVT Académie de Bordeaux</a:t>
            </a:r>
          </a:p>
        </p:txBody>
      </p:sp>
      <p:sp>
        <p:nvSpPr>
          <p:cNvPr id="7" name="図形 10"/>
          <p:cNvSpPr>
            <a:spLocks noGrp="1"/>
          </p:cNvSpPr>
          <p:nvPr>
            <p:ph type="sldNum" sz="quarter" idx="12"/>
          </p:nvPr>
        </p:nvSpPr>
        <p:spPr>
          <a:xfrm>
            <a:off x="8499475" y="6494463"/>
            <a:ext cx="644525" cy="365125"/>
          </a:xfrm>
        </p:spPr>
        <p:txBody>
          <a:bodyPr/>
          <a:lstStyle>
            <a:lvl1pPr>
              <a:defRPr/>
            </a:lvl1pPr>
          </a:lstStyle>
          <a:p>
            <a:pPr>
              <a:defRPr/>
            </a:pPr>
            <a:fld id="{57244021-B8C3-49D9-9CD9-31B0B1CC018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25"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ja-JP" altLang="en-US"/>
          </a:p>
        </p:txBody>
      </p:sp>
      <p:sp>
        <p:nvSpPr>
          <p:cNvPr id="166" name="図形 165"/>
          <p:cNvSpPr>
            <a:spLocks/>
          </p:cNvSpPr>
          <p:nvPr/>
        </p:nvSpPr>
        <p:spPr bwMode="auto">
          <a:xfrm>
            <a:off x="3929063" y="0"/>
            <a:ext cx="5214937" cy="3382963"/>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8" name="正方形/長方形 17"/>
          <p:cNvSpPr>
            <a:spLocks noGrp="1"/>
          </p:cNvSpPr>
          <p:nvPr>
            <p:ph type="body" idx="1"/>
          </p:nvPr>
        </p:nvSpPr>
        <p:spPr>
          <a:xfrm>
            <a:off x="466725" y="1857375"/>
            <a:ext cx="8248650" cy="4500563"/>
          </a:xfrm>
          <a:prstGeom prst="rect">
            <a:avLst/>
          </a:prstGeom>
        </p:spPr>
        <p:txBody>
          <a:bodyPr vert="horz" rtlCol="0">
            <a:normAutofit/>
          </a:bodyPr>
          <a:lstStyle/>
          <a:p>
            <a:pPr lvl="0"/>
            <a:r>
              <a:rPr lang="ja-JP" altLang="en-US" dirty="0" smtClean="0"/>
              <a:t>マスタ テキストの書式設定</a:t>
            </a:r>
            <a:endParaRPr lang="ja-JP" dirty="0"/>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a:p>
            <a:pPr lvl="5"/>
            <a:r>
              <a:rPr lang="ja-JP" altLang="en-US" dirty="0" smtClean="0"/>
              <a:t>第</a:t>
            </a:r>
            <a:r>
              <a:rPr lang="en-US" altLang="ja-JP" dirty="0" smtClean="0"/>
              <a:t>6</a:t>
            </a:r>
            <a:r>
              <a:rPr lang="ja-JP" altLang="en-US" dirty="0" smtClean="0"/>
              <a:t>レベル</a:t>
            </a:r>
          </a:p>
          <a:p>
            <a:pPr lvl="6"/>
            <a:r>
              <a:rPr lang="ja-JP" altLang="en-US" dirty="0" smtClean="0"/>
              <a:t>第</a:t>
            </a:r>
            <a:r>
              <a:rPr lang="en-US" altLang="ja-JP" dirty="0" smtClean="0"/>
              <a:t>7</a:t>
            </a:r>
            <a:r>
              <a:rPr lang="ja-JP" altLang="en-US" dirty="0" smtClean="0"/>
              <a:t>レベル</a:t>
            </a:r>
          </a:p>
          <a:p>
            <a:pPr lvl="7"/>
            <a:r>
              <a:rPr lang="ja-JP" altLang="en-US" dirty="0" smtClean="0"/>
              <a:t>第</a:t>
            </a:r>
            <a:r>
              <a:rPr lang="en-US" altLang="ja-JP" dirty="0" smtClean="0"/>
              <a:t>8</a:t>
            </a:r>
            <a:r>
              <a:rPr lang="ja-JP" altLang="en-US" dirty="0" smtClean="0"/>
              <a:t>レベル</a:t>
            </a:r>
          </a:p>
          <a:p>
            <a:pPr lvl="8"/>
            <a:r>
              <a:rPr lang="ja-JP" altLang="en-US" dirty="0" smtClean="0"/>
              <a:t>第</a:t>
            </a:r>
            <a:r>
              <a:rPr lang="en-US" altLang="ja-JP" dirty="0" smtClean="0"/>
              <a:t>9</a:t>
            </a:r>
            <a:r>
              <a:rPr lang="ja-JP" altLang="en-US" dirty="0" smtClean="0"/>
              <a:t>レベル</a:t>
            </a:r>
          </a:p>
        </p:txBody>
      </p:sp>
      <p:sp>
        <p:nvSpPr>
          <p:cNvPr id="29" name="正方形/長方形 28"/>
          <p:cNvSpPr>
            <a:spLocks noGrp="1"/>
          </p:cNvSpPr>
          <p:nvPr>
            <p:ph type="dt" sz="half" idx="2"/>
          </p:nvPr>
        </p:nvSpPr>
        <p:spPr>
          <a:xfrm>
            <a:off x="4471988" y="6492875"/>
            <a:ext cx="1528762" cy="365125"/>
          </a:xfrm>
          <a:prstGeom prst="rect">
            <a:avLst/>
          </a:prstGeom>
        </p:spPr>
        <p:txBody>
          <a:bodyPr vert="horz" rtlCol="0" anchor="ctr"/>
          <a:lstStyle>
            <a:lvl1pPr algn="l" fontAlgn="auto">
              <a:spcBef>
                <a:spcPts val="0"/>
              </a:spcBef>
              <a:spcAft>
                <a:spcPts val="0"/>
              </a:spcAft>
              <a:defRPr sz="1200" smtClean="0">
                <a:solidFill>
                  <a:srgbClr val="000000"/>
                </a:solidFill>
                <a:latin typeface="+mn-lt"/>
                <a:cs typeface="+mn-cs"/>
              </a:defRPr>
            </a:lvl1pPr>
          </a:lstStyle>
          <a:p>
            <a:pPr>
              <a:defRPr/>
            </a:pPr>
            <a:fld id="{3FE35D6E-B953-4753-AC2B-69226ACD2574}" type="datetime1">
              <a:rPr lang="fr-FR"/>
              <a:pPr>
                <a:defRPr/>
              </a:pPr>
              <a:t>05/02/2012</a:t>
            </a:fld>
            <a:endParaRPr lang="fr-FR"/>
          </a:p>
        </p:txBody>
      </p:sp>
      <p:sp>
        <p:nvSpPr>
          <p:cNvPr id="4" name="正方形/長方形 3"/>
          <p:cNvSpPr>
            <a:spLocks noGrp="1"/>
          </p:cNvSpPr>
          <p:nvPr>
            <p:ph type="ftr" sz="quarter" idx="3"/>
          </p:nvPr>
        </p:nvSpPr>
        <p:spPr>
          <a:xfrm>
            <a:off x="6048375" y="6492875"/>
            <a:ext cx="2395538" cy="365125"/>
          </a:xfrm>
          <a:prstGeom prst="rect">
            <a:avLst/>
          </a:prstGeom>
        </p:spPr>
        <p:txBody>
          <a:bodyPr vert="horz" rtlCol="0" anchor="ctr"/>
          <a:lstStyle>
            <a:lvl1pPr algn="ctr" fontAlgn="auto">
              <a:spcBef>
                <a:spcPts val="0"/>
              </a:spcBef>
              <a:spcAft>
                <a:spcPts val="0"/>
              </a:spcAft>
              <a:defRPr sz="1200" smtClean="0">
                <a:solidFill>
                  <a:srgbClr val="000000"/>
                </a:solidFill>
                <a:latin typeface="+mn-lt"/>
                <a:cs typeface="+mn-cs"/>
              </a:defRPr>
            </a:lvl1pPr>
          </a:lstStyle>
          <a:p>
            <a:pPr>
              <a:defRPr/>
            </a:pPr>
            <a:r>
              <a:rPr lang="fr-FR"/>
              <a:t>TraAM SVT Académie de Bordeaux</a:t>
            </a:r>
          </a:p>
        </p:txBody>
      </p:sp>
      <p:sp>
        <p:nvSpPr>
          <p:cNvPr id="10" name="正方形/長方形 9"/>
          <p:cNvSpPr>
            <a:spLocks noGrp="1"/>
          </p:cNvSpPr>
          <p:nvPr>
            <p:ph type="sldNum" sz="quarter" idx="4"/>
          </p:nvPr>
        </p:nvSpPr>
        <p:spPr>
          <a:xfrm>
            <a:off x="8501063" y="6492875"/>
            <a:ext cx="642937" cy="365125"/>
          </a:xfrm>
          <a:prstGeom prst="rect">
            <a:avLst/>
          </a:prstGeom>
        </p:spPr>
        <p:txBody>
          <a:bodyPr vert="horz" rtlCol="0" anchor="ctr"/>
          <a:lstStyle>
            <a:lvl1pPr algn="r" fontAlgn="auto">
              <a:spcBef>
                <a:spcPts val="0"/>
              </a:spcBef>
              <a:spcAft>
                <a:spcPts val="0"/>
              </a:spcAft>
              <a:defRPr sz="1200" smtClean="0">
                <a:solidFill>
                  <a:srgbClr val="000000"/>
                </a:solidFill>
                <a:latin typeface="+mn-lt"/>
                <a:cs typeface="+mn-cs"/>
              </a:defRPr>
            </a:lvl1pPr>
          </a:lstStyle>
          <a:p>
            <a:pPr>
              <a:defRPr/>
            </a:pPr>
            <a:fld id="{F1053397-A93E-4FE8-9380-B5F66BE5DE02}" type="slidenum">
              <a:rPr lang="fr-FR"/>
              <a:pPr>
                <a:defRPr/>
              </a:pPr>
              <a:t>‹N°›</a:t>
            </a:fld>
            <a:endParaRPr lang="fr-FR"/>
          </a:p>
        </p:txBody>
      </p:sp>
      <p:sp>
        <p:nvSpPr>
          <p:cNvPr id="186" name="正方形/長方形 185"/>
          <p:cNvSpPr>
            <a:spLocks noChangeArrowheads="1"/>
          </p:cNvSpPr>
          <p:nvPr/>
        </p:nvSpPr>
        <p:spPr bwMode="auto">
          <a:xfrm>
            <a:off x="8469313" y="5716588"/>
            <a:ext cx="0" cy="369887"/>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lIns="0" tIns="0" rIns="0" bIns="0">
            <a:spAutoFit/>
          </a:bodyPr>
          <a:lstStyle/>
          <a:p>
            <a:pPr>
              <a:defRPr/>
            </a:pPr>
            <a:endParaRPr kumimoji="1" lang="ja-JP" altLang="ja-JP" sz="2400">
              <a:solidFill>
                <a:schemeClr val="tx1">
                  <a:alpha val="100000"/>
                </a:schemeClr>
              </a:solidFill>
              <a:latin typeface="Arial"/>
              <a:ea typeface="ＭＳ Ｐゴシック"/>
              <a:cs typeface="+mn-cs"/>
            </a:endParaRPr>
          </a:p>
        </p:txBody>
      </p:sp>
      <p:sp>
        <p:nvSpPr>
          <p:cNvPr id="22" name="正方形/長方形 21"/>
          <p:cNvSpPr>
            <a:spLocks noGrp="1"/>
          </p:cNvSpPr>
          <p:nvPr>
            <p:ph type="title"/>
          </p:nvPr>
        </p:nvSpPr>
        <p:spPr>
          <a:xfrm>
            <a:off x="457200" y="642938"/>
            <a:ext cx="8229600" cy="1143000"/>
          </a:xfrm>
          <a:prstGeom prst="rect">
            <a:avLst/>
          </a:prstGeom>
        </p:spPr>
        <p:txBody>
          <a:bodyPr vert="horz" rtlCol="0" anchor="ctr">
            <a:normAutofit/>
          </a:bodyPr>
          <a:lstStyle/>
          <a:p>
            <a:r>
              <a:rPr lang="ja-JP" altLang="en-US" dirty="0" smtClean="0"/>
              <a:t>マスタ タイトルの書式設定</a:t>
            </a:r>
            <a:endParaRPr lang="ja-JP" altLang="en-US" dirty="0"/>
          </a:p>
        </p:txBody>
      </p:sp>
      <p:grpSp>
        <p:nvGrpSpPr>
          <p:cNvPr id="1034" name="グループ化 11"/>
          <p:cNvGrpSpPr>
            <a:grpSpLocks/>
          </p:cNvGrpSpPr>
          <p:nvPr/>
        </p:nvGrpSpPr>
        <p:grpSpPr bwMode="auto">
          <a:xfrm>
            <a:off x="4000500" y="0"/>
            <a:ext cx="5143500" cy="2000250"/>
            <a:chOff x="2168" y="0"/>
            <a:chExt cx="3576" cy="1384"/>
          </a:xfrm>
        </p:grpSpPr>
        <p:sp>
          <p:nvSpPr>
            <p:cNvPr id="13" name="図形 12"/>
            <p:cNvSpPr>
              <a:spLocks/>
            </p:cNvSpPr>
            <p:nvPr/>
          </p:nvSpPr>
          <p:spPr bwMode="auto">
            <a:xfrm>
              <a:off x="5420" y="1043"/>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 name="図形 15"/>
            <p:cNvSpPr>
              <a:spLocks/>
            </p:cNvSpPr>
            <p:nvPr/>
          </p:nvSpPr>
          <p:spPr bwMode="auto">
            <a:xfrm>
              <a:off x="5504" y="1076"/>
              <a:ext cx="240" cy="215"/>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3" name="図形 22"/>
            <p:cNvSpPr>
              <a:spLocks/>
            </p:cNvSpPr>
            <p:nvPr/>
          </p:nvSpPr>
          <p:spPr bwMode="auto">
            <a:xfrm>
              <a:off x="5601" y="0"/>
              <a:ext cx="143" cy="129"/>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5" name="図形 24"/>
            <p:cNvSpPr>
              <a:spLocks/>
            </p:cNvSpPr>
            <p:nvPr/>
          </p:nvSpPr>
          <p:spPr bwMode="auto">
            <a:xfrm>
              <a:off x="2632" y="48"/>
              <a:ext cx="85" cy="35"/>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6" name="図形 25"/>
            <p:cNvSpPr>
              <a:spLocks/>
            </p:cNvSpPr>
            <p:nvPr/>
          </p:nvSpPr>
          <p:spPr bwMode="auto">
            <a:xfrm>
              <a:off x="4904" y="884"/>
              <a:ext cx="104" cy="83"/>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28" name="図形 27"/>
            <p:cNvSpPr>
              <a:spLocks/>
            </p:cNvSpPr>
            <p:nvPr/>
          </p:nvSpPr>
          <p:spPr bwMode="auto">
            <a:xfrm>
              <a:off x="4772" y="1056"/>
              <a:ext cx="128" cy="177"/>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0" name="図形 29"/>
            <p:cNvSpPr>
              <a:spLocks/>
            </p:cNvSpPr>
            <p:nvPr/>
          </p:nvSpPr>
          <p:spPr bwMode="auto">
            <a:xfrm>
              <a:off x="4816" y="821"/>
              <a:ext cx="532" cy="491"/>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1" name="図形 30"/>
            <p:cNvSpPr>
              <a:spLocks/>
            </p:cNvSpPr>
            <p:nvPr/>
          </p:nvSpPr>
          <p:spPr bwMode="auto">
            <a:xfrm>
              <a:off x="4724" y="816"/>
              <a:ext cx="576" cy="351"/>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3" name="図形 32"/>
            <p:cNvSpPr>
              <a:spLocks/>
            </p:cNvSpPr>
            <p:nvPr/>
          </p:nvSpPr>
          <p:spPr bwMode="auto">
            <a:xfrm>
              <a:off x="5384" y="831"/>
              <a:ext cx="192" cy="197"/>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4" name="図形 33"/>
            <p:cNvSpPr>
              <a:spLocks/>
            </p:cNvSpPr>
            <p:nvPr/>
          </p:nvSpPr>
          <p:spPr bwMode="auto">
            <a:xfrm>
              <a:off x="4880" y="756"/>
              <a:ext cx="625"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5" name="図形 34"/>
            <p:cNvSpPr>
              <a:spLocks/>
            </p:cNvSpPr>
            <p:nvPr/>
          </p:nvSpPr>
          <p:spPr bwMode="auto">
            <a:xfrm>
              <a:off x="5697" y="768"/>
              <a:ext cx="0"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0" name="図形 39"/>
            <p:cNvSpPr>
              <a:spLocks/>
            </p:cNvSpPr>
            <p:nvPr/>
          </p:nvSpPr>
          <p:spPr bwMode="auto">
            <a:xfrm>
              <a:off x="5101" y="388"/>
              <a:ext cx="247"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1" name="図形 40"/>
            <p:cNvSpPr>
              <a:spLocks/>
            </p:cNvSpPr>
            <p:nvPr/>
          </p:nvSpPr>
          <p:spPr bwMode="auto">
            <a:xfrm>
              <a:off x="5092" y="368"/>
              <a:ext cx="189"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3" name="図形 42"/>
            <p:cNvSpPr>
              <a:spLocks/>
            </p:cNvSpPr>
            <p:nvPr/>
          </p:nvSpPr>
          <p:spPr bwMode="auto">
            <a:xfrm>
              <a:off x="4473" y="139"/>
              <a:ext cx="183" cy="133"/>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4" name="図形 43"/>
            <p:cNvSpPr>
              <a:spLocks/>
            </p:cNvSpPr>
            <p:nvPr/>
          </p:nvSpPr>
          <p:spPr bwMode="auto">
            <a:xfrm>
              <a:off x="4663" y="139"/>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5" name="図形 44"/>
            <p:cNvSpPr>
              <a:spLocks/>
            </p:cNvSpPr>
            <p:nvPr/>
          </p:nvSpPr>
          <p:spPr bwMode="auto">
            <a:xfrm>
              <a:off x="4348" y="129"/>
              <a:ext cx="316" cy="147"/>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8" name="図形 47"/>
            <p:cNvSpPr>
              <a:spLocks/>
            </p:cNvSpPr>
            <p:nvPr/>
          </p:nvSpPr>
          <p:spPr bwMode="auto">
            <a:xfrm>
              <a:off x="4224" y="96"/>
              <a:ext cx="284" cy="189"/>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0" name="図形 49"/>
            <p:cNvSpPr>
              <a:spLocks/>
            </p:cNvSpPr>
            <p:nvPr/>
          </p:nvSpPr>
          <p:spPr bwMode="auto">
            <a:xfrm>
              <a:off x="4184" y="228"/>
              <a:ext cx="87"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2" name="図形 51"/>
            <p:cNvSpPr>
              <a:spLocks/>
            </p:cNvSpPr>
            <p:nvPr/>
          </p:nvSpPr>
          <p:spPr bwMode="auto">
            <a:xfrm>
              <a:off x="4040" y="139"/>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3" name="図形 52"/>
            <p:cNvSpPr>
              <a:spLocks/>
            </p:cNvSpPr>
            <p:nvPr/>
          </p:nvSpPr>
          <p:spPr bwMode="auto">
            <a:xfrm>
              <a:off x="3056" y="264"/>
              <a:ext cx="151"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4" name="図形 53"/>
            <p:cNvSpPr>
              <a:spLocks/>
            </p:cNvSpPr>
            <p:nvPr/>
          </p:nvSpPr>
          <p:spPr bwMode="auto">
            <a:xfrm>
              <a:off x="3060" y="236"/>
              <a:ext cx="221"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5" name="図形 54"/>
            <p:cNvSpPr>
              <a:spLocks/>
            </p:cNvSpPr>
            <p:nvPr/>
          </p:nvSpPr>
          <p:spPr bwMode="auto">
            <a:xfrm>
              <a:off x="3068" y="224"/>
              <a:ext cx="285"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59" name="図形 58"/>
            <p:cNvSpPr>
              <a:spLocks/>
            </p:cNvSpPr>
            <p:nvPr/>
          </p:nvSpPr>
          <p:spPr bwMode="auto">
            <a:xfrm>
              <a:off x="3304" y="176"/>
              <a:ext cx="453"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0" name="図形 59"/>
            <p:cNvSpPr>
              <a:spLocks/>
            </p:cNvSpPr>
            <p:nvPr/>
          </p:nvSpPr>
          <p:spPr bwMode="auto">
            <a:xfrm>
              <a:off x="3345" y="204"/>
              <a:ext cx="479" cy="259"/>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1" name="図形 60"/>
            <p:cNvSpPr>
              <a:spLocks/>
            </p:cNvSpPr>
            <p:nvPr/>
          </p:nvSpPr>
          <p:spPr bwMode="auto">
            <a:xfrm>
              <a:off x="3503" y="152"/>
              <a:ext cx="381" cy="277"/>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4" name="図形 63"/>
            <p:cNvSpPr>
              <a:spLocks/>
            </p:cNvSpPr>
            <p:nvPr/>
          </p:nvSpPr>
          <p:spPr bwMode="auto">
            <a:xfrm>
              <a:off x="3824" y="139"/>
              <a:ext cx="285"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5" name="図形 64"/>
            <p:cNvSpPr>
              <a:spLocks/>
            </p:cNvSpPr>
            <p:nvPr/>
          </p:nvSpPr>
          <p:spPr bwMode="auto">
            <a:xfrm>
              <a:off x="3924" y="139"/>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8" name="図形 67"/>
            <p:cNvSpPr>
              <a:spLocks/>
            </p:cNvSpPr>
            <p:nvPr/>
          </p:nvSpPr>
          <p:spPr bwMode="auto">
            <a:xfrm>
              <a:off x="4144" y="320"/>
              <a:ext cx="216" cy="109"/>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69" name="図形 68"/>
            <p:cNvSpPr>
              <a:spLocks/>
            </p:cNvSpPr>
            <p:nvPr/>
          </p:nvSpPr>
          <p:spPr bwMode="auto">
            <a:xfrm>
              <a:off x="4156" y="295"/>
              <a:ext cx="296" cy="157"/>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0" name="図形 69"/>
            <p:cNvSpPr>
              <a:spLocks/>
            </p:cNvSpPr>
            <p:nvPr/>
          </p:nvSpPr>
          <p:spPr bwMode="auto">
            <a:xfrm>
              <a:off x="4172" y="272"/>
              <a:ext cx="328" cy="203"/>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1" name="図形 70"/>
            <p:cNvSpPr>
              <a:spLocks/>
            </p:cNvSpPr>
            <p:nvPr/>
          </p:nvSpPr>
          <p:spPr bwMode="auto">
            <a:xfrm>
              <a:off x="4345" y="284"/>
              <a:ext cx="319" cy="223"/>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2" name="図形 71"/>
            <p:cNvSpPr>
              <a:spLocks/>
            </p:cNvSpPr>
            <p:nvPr/>
          </p:nvSpPr>
          <p:spPr bwMode="auto">
            <a:xfrm>
              <a:off x="4288" y="295"/>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4" name="図形 73"/>
            <p:cNvSpPr>
              <a:spLocks/>
            </p:cNvSpPr>
            <p:nvPr/>
          </p:nvSpPr>
          <p:spPr bwMode="auto">
            <a:xfrm>
              <a:off x="4300" y="276"/>
              <a:ext cx="579"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5" name="図形 74"/>
            <p:cNvSpPr>
              <a:spLocks/>
            </p:cNvSpPr>
            <p:nvPr/>
          </p:nvSpPr>
          <p:spPr bwMode="auto">
            <a:xfrm>
              <a:off x="4360" y="292"/>
              <a:ext cx="613"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6" name="図形 75"/>
            <p:cNvSpPr>
              <a:spLocks/>
            </p:cNvSpPr>
            <p:nvPr/>
          </p:nvSpPr>
          <p:spPr bwMode="auto">
            <a:xfrm>
              <a:off x="4392" y="295"/>
              <a:ext cx="640" cy="389"/>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8" name="図形 77"/>
            <p:cNvSpPr>
              <a:spLocks/>
            </p:cNvSpPr>
            <p:nvPr/>
          </p:nvSpPr>
          <p:spPr bwMode="auto">
            <a:xfrm>
              <a:off x="4572" y="536"/>
              <a:ext cx="145"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1" name="図形 80"/>
            <p:cNvSpPr>
              <a:spLocks/>
            </p:cNvSpPr>
            <p:nvPr/>
          </p:nvSpPr>
          <p:spPr bwMode="auto">
            <a:xfrm>
              <a:off x="4668" y="156"/>
              <a:ext cx="433"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dirty="0">
                <a:latin typeface="+mn-lt"/>
                <a:cs typeface="+mn-cs"/>
              </a:endParaRPr>
            </a:p>
          </p:txBody>
        </p:sp>
        <p:sp>
          <p:nvSpPr>
            <p:cNvPr id="82" name="図形 81"/>
            <p:cNvSpPr>
              <a:spLocks/>
            </p:cNvSpPr>
            <p:nvPr/>
          </p:nvSpPr>
          <p:spPr bwMode="auto">
            <a:xfrm>
              <a:off x="4792" y="156"/>
              <a:ext cx="213"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3" name="図形 82"/>
            <p:cNvSpPr>
              <a:spLocks/>
            </p:cNvSpPr>
            <p:nvPr/>
          </p:nvSpPr>
          <p:spPr bwMode="auto">
            <a:xfrm>
              <a:off x="4844" y="164"/>
              <a:ext cx="171"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4" name="図形 83"/>
            <p:cNvSpPr>
              <a:spLocks/>
            </p:cNvSpPr>
            <p:nvPr/>
          </p:nvSpPr>
          <p:spPr bwMode="auto">
            <a:xfrm>
              <a:off x="4892" y="164"/>
              <a:ext cx="140" cy="97"/>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5" name="図形 84"/>
            <p:cNvSpPr>
              <a:spLocks/>
            </p:cNvSpPr>
            <p:nvPr/>
          </p:nvSpPr>
          <p:spPr bwMode="auto">
            <a:xfrm>
              <a:off x="4936" y="168"/>
              <a:ext cx="276" cy="71"/>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6" name="図形 85"/>
            <p:cNvSpPr>
              <a:spLocks/>
            </p:cNvSpPr>
            <p:nvPr/>
          </p:nvSpPr>
          <p:spPr bwMode="auto">
            <a:xfrm>
              <a:off x="5291" y="960"/>
              <a:ext cx="453"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7" name="図形 86"/>
            <p:cNvSpPr>
              <a:spLocks/>
            </p:cNvSpPr>
            <p:nvPr/>
          </p:nvSpPr>
          <p:spPr bwMode="auto">
            <a:xfrm>
              <a:off x="5697" y="600"/>
              <a:ext cx="47" cy="97"/>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0" name="図形 89"/>
            <p:cNvSpPr>
              <a:spLocks/>
            </p:cNvSpPr>
            <p:nvPr/>
          </p:nvSpPr>
          <p:spPr bwMode="auto">
            <a:xfrm>
              <a:off x="5323"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a:lstStyle/>
            <a:p>
              <a:pPr fontAlgn="auto">
                <a:spcBef>
                  <a:spcPts val="0"/>
                </a:spcBef>
                <a:spcAft>
                  <a:spcPts val="0"/>
                </a:spcAft>
                <a:defRPr/>
              </a:pPr>
              <a:endParaRPr lang="ja-JP" alt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5" r:id="rId1"/>
    <p:sldLayoutId id="2147483681" r:id="rId2"/>
    <p:sldLayoutId id="2147483686" r:id="rId3"/>
    <p:sldLayoutId id="2147483687" r:id="rId4"/>
    <p:sldLayoutId id="2147483688" r:id="rId5"/>
    <p:sldLayoutId id="2147483682" r:id="rId6"/>
    <p:sldLayoutId id="2147483683" r:id="rId7"/>
    <p:sldLayoutId id="2147483689" r:id="rId8"/>
    <p:sldLayoutId id="2147483690" r:id="rId9"/>
    <p:sldLayoutId id="2147483691" r:id="rId10"/>
    <p:sldLayoutId id="2147483692" r:id="rId11"/>
    <p:sldLayoutId id="2147483684" r:id="rId12"/>
  </p:sldLayoutIdLst>
  <p:hf sldNum="0" hdr="0" dt="0"/>
  <p:txStyles>
    <p:titleStyle>
      <a:lvl1pPr algn="ctr" rtl="0" fontAlgn="base">
        <a:spcBef>
          <a:spcPct val="0"/>
        </a:spcBef>
        <a:spcAft>
          <a:spcPct val="0"/>
        </a:spcAft>
        <a:defRPr kumimoji="1" sz="4400">
          <a:solidFill>
            <a:schemeClr val="tx2"/>
          </a:solidFill>
          <a:effectLst>
            <a:glow rad="101600">
              <a:schemeClr val="bg1">
                <a:alpha val="60000"/>
              </a:schemeClr>
            </a:glow>
          </a:effectLst>
          <a:latin typeface="+mj-lt"/>
          <a:ea typeface="+mj-ea"/>
          <a:cs typeface="+mj-cs"/>
        </a:defRPr>
      </a:lvl1pPr>
      <a:lvl2pPr algn="ctr" rtl="0" fontAlgn="base">
        <a:spcBef>
          <a:spcPct val="0"/>
        </a:spcBef>
        <a:spcAft>
          <a:spcPct val="0"/>
        </a:spcAft>
        <a:defRPr kumimoji="1" sz="4400">
          <a:solidFill>
            <a:schemeClr val="tx2"/>
          </a:solidFill>
          <a:latin typeface="Constantia" pitchFamily="18" charset="0"/>
        </a:defRPr>
      </a:lvl2pPr>
      <a:lvl3pPr algn="ctr" rtl="0" fontAlgn="base">
        <a:spcBef>
          <a:spcPct val="0"/>
        </a:spcBef>
        <a:spcAft>
          <a:spcPct val="0"/>
        </a:spcAft>
        <a:defRPr kumimoji="1" sz="4400">
          <a:solidFill>
            <a:schemeClr val="tx2"/>
          </a:solidFill>
          <a:latin typeface="Constantia" pitchFamily="18" charset="0"/>
        </a:defRPr>
      </a:lvl3pPr>
      <a:lvl4pPr algn="ctr" rtl="0" fontAlgn="base">
        <a:spcBef>
          <a:spcPct val="0"/>
        </a:spcBef>
        <a:spcAft>
          <a:spcPct val="0"/>
        </a:spcAft>
        <a:defRPr kumimoji="1" sz="4400">
          <a:solidFill>
            <a:schemeClr val="tx2"/>
          </a:solidFill>
          <a:latin typeface="Constantia" pitchFamily="18" charset="0"/>
        </a:defRPr>
      </a:lvl4pPr>
      <a:lvl5pPr algn="ctr" rtl="0" fontAlgn="base">
        <a:spcBef>
          <a:spcPct val="0"/>
        </a:spcBef>
        <a:spcAft>
          <a:spcPct val="0"/>
        </a:spcAft>
        <a:defRPr kumimoji="1" sz="4400">
          <a:solidFill>
            <a:schemeClr val="tx2"/>
          </a:solidFill>
          <a:latin typeface="Constantia" pitchFamily="18" charset="0"/>
        </a:defRPr>
      </a:lvl5pPr>
      <a:lvl6pPr marL="457200" algn="ctr" rtl="0" fontAlgn="base">
        <a:spcBef>
          <a:spcPct val="0"/>
        </a:spcBef>
        <a:spcAft>
          <a:spcPct val="0"/>
        </a:spcAft>
        <a:defRPr kumimoji="1" sz="4400">
          <a:solidFill>
            <a:schemeClr val="tx2"/>
          </a:solidFill>
          <a:latin typeface="Constantia" pitchFamily="18" charset="0"/>
        </a:defRPr>
      </a:lvl6pPr>
      <a:lvl7pPr marL="914400" algn="ctr" rtl="0" fontAlgn="base">
        <a:spcBef>
          <a:spcPct val="0"/>
        </a:spcBef>
        <a:spcAft>
          <a:spcPct val="0"/>
        </a:spcAft>
        <a:defRPr kumimoji="1" sz="4400">
          <a:solidFill>
            <a:schemeClr val="tx2"/>
          </a:solidFill>
          <a:latin typeface="Constantia" pitchFamily="18" charset="0"/>
        </a:defRPr>
      </a:lvl7pPr>
      <a:lvl8pPr marL="1371600" algn="ctr" rtl="0" fontAlgn="base">
        <a:spcBef>
          <a:spcPct val="0"/>
        </a:spcBef>
        <a:spcAft>
          <a:spcPct val="0"/>
        </a:spcAft>
        <a:defRPr kumimoji="1" sz="4400">
          <a:solidFill>
            <a:schemeClr val="tx2"/>
          </a:solidFill>
          <a:latin typeface="Constantia" pitchFamily="18" charset="0"/>
        </a:defRPr>
      </a:lvl8pPr>
      <a:lvl9pPr marL="1828800" algn="ctr" rtl="0" fontAlgn="base">
        <a:spcBef>
          <a:spcPct val="0"/>
        </a:spcBef>
        <a:spcAft>
          <a:spcPct val="0"/>
        </a:spcAft>
        <a:defRPr kumimoji="1" sz="4400">
          <a:solidFill>
            <a:schemeClr val="tx2"/>
          </a:solidFill>
          <a:latin typeface="Constantia" pitchFamily="18" charset="0"/>
        </a:defRPr>
      </a:lvl9pPr>
    </p:titleStyle>
    <p:bodyStyle>
      <a:lvl1pPr marL="342900" indent="-342900" algn="l" rtl="0" fontAlgn="base">
        <a:spcBef>
          <a:spcPct val="20000"/>
        </a:spcBef>
        <a:spcAft>
          <a:spcPct val="0"/>
        </a:spcAft>
        <a:buClr>
          <a:srgbClr val="6A3F7B"/>
        </a:buClr>
        <a:buSzPct val="55000"/>
        <a:buFont typeface="Wingdings" pitchFamily="2" charset="2"/>
        <a:buChar char="p"/>
        <a:defRPr kumimoji="1" sz="3200">
          <a:solidFill>
            <a:srgbClr val="0C4063"/>
          </a:solidFill>
          <a:latin typeface="+mn-lt"/>
          <a:ea typeface="+mn-ea"/>
          <a:cs typeface="+mn-cs"/>
        </a:defRPr>
      </a:lvl1pPr>
      <a:lvl2pPr marL="742950" indent="-285750" algn="l" rtl="0" fontAlgn="base">
        <a:spcBef>
          <a:spcPct val="20000"/>
        </a:spcBef>
        <a:spcAft>
          <a:spcPct val="0"/>
        </a:spcAft>
        <a:buClr>
          <a:schemeClr val="accent2"/>
        </a:buClr>
        <a:buSzPct val="50000"/>
        <a:buFont typeface="Wingdings" pitchFamily="2" charset="2"/>
        <a:buChar char="n"/>
        <a:defRPr kumimoji="1" sz="2800">
          <a:solidFill>
            <a:srgbClr val="0C4063"/>
          </a:solidFill>
          <a:latin typeface="+mn-lt"/>
          <a:ea typeface="+mn-ea"/>
          <a:cs typeface="+mn-cs"/>
        </a:defRPr>
      </a:lvl2pPr>
      <a:lvl3pPr marL="1143000" indent="-228600" algn="l" rtl="0" fontAlgn="base">
        <a:spcBef>
          <a:spcPct val="20000"/>
        </a:spcBef>
        <a:spcAft>
          <a:spcPct val="0"/>
        </a:spcAft>
        <a:buClr>
          <a:srgbClr val="F88941"/>
        </a:buClr>
        <a:buSzPct val="48000"/>
        <a:buFont typeface="Wingdings" pitchFamily="2" charset="2"/>
        <a:buChar char="n"/>
        <a:defRPr kumimoji="1" sz="2400">
          <a:solidFill>
            <a:srgbClr val="0C4063"/>
          </a:solidFill>
          <a:latin typeface="+mn-lt"/>
          <a:ea typeface="+mn-ea"/>
          <a:cs typeface="+mn-cs"/>
        </a:defRPr>
      </a:lvl3pPr>
      <a:lvl4pPr marL="1600200" indent="-228600" algn="l" rtl="0" fontAlgn="base">
        <a:spcBef>
          <a:spcPct val="20000"/>
        </a:spcBef>
        <a:spcAft>
          <a:spcPct val="0"/>
        </a:spcAft>
        <a:buClr>
          <a:srgbClr val="DEC441"/>
        </a:buClr>
        <a:buSzPct val="45000"/>
        <a:buFont typeface="Wingdings" pitchFamily="2" charset="2"/>
        <a:buChar char="n"/>
        <a:defRPr kumimoji="1" sz="2000">
          <a:solidFill>
            <a:srgbClr val="0C4063"/>
          </a:solidFill>
          <a:latin typeface="+mn-lt"/>
          <a:ea typeface="+mn-ea"/>
          <a:cs typeface="+mn-cs"/>
        </a:defRPr>
      </a:lvl4pPr>
      <a:lvl5pPr marL="2057400" indent="-228600" algn="l" rtl="0" fontAlgn="base">
        <a:spcBef>
          <a:spcPct val="20000"/>
        </a:spcBef>
        <a:spcAft>
          <a:spcPct val="0"/>
        </a:spcAft>
        <a:buClr>
          <a:srgbClr val="9FA500"/>
        </a:buClr>
        <a:buSzPct val="40000"/>
        <a:buFont typeface="Wingdings" pitchFamily="2" charset="2"/>
        <a:buChar char="n"/>
        <a:defRPr kumimoji="1" sz="2000">
          <a:solidFill>
            <a:srgbClr val="0C4063"/>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esdarbarie@yahoo.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14.w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wmf"/><Relationship Id="rId7" Type="http://schemas.openxmlformats.org/officeDocument/2006/relationships/hyperlink" Target="http://www.tela-botanica.org/site:accue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faune-aquitaine.org/index.php" TargetMode="External"/><Relationship Id="rId5" Type="http://schemas.openxmlformats.org/officeDocument/2006/relationships/image" Target="../media/image15.wmf"/><Relationship Id="rId4" Type="http://schemas.openxmlformats.org/officeDocument/2006/relationships/image" Target="../media/image6.wmf"/><Relationship Id="rId9"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14.w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14.w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wmf"/><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4.png"/><Relationship Id="rId5" Type="http://schemas.openxmlformats.org/officeDocument/2006/relationships/image" Target="../media/image15.wmf"/><Relationship Id="rId10" Type="http://schemas.openxmlformats.org/officeDocument/2006/relationships/image" Target="../media/image3.png"/><Relationship Id="rId4" Type="http://schemas.openxmlformats.org/officeDocument/2006/relationships/image" Target="../media/image6.wmf"/><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23.png"/><Relationship Id="rId7"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4.png"/><Relationship Id="rId7"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4.wmf"/><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9.png"/><Relationship Id="rId5" Type="http://schemas.openxmlformats.org/officeDocument/2006/relationships/image" Target="../media/image15.wmf"/><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6.wmf"/><Relationship Id="rId9" Type="http://schemas.openxmlformats.org/officeDocument/2006/relationships/image" Target="../media/image27.jpeg"/><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7.png"/><Relationship Id="rId5" Type="http://schemas.openxmlformats.org/officeDocument/2006/relationships/image" Target="../media/image15.wmf"/><Relationship Id="rId10" Type="http://schemas.openxmlformats.org/officeDocument/2006/relationships/image" Target="../media/image36.png"/><Relationship Id="rId4" Type="http://schemas.openxmlformats.org/officeDocument/2006/relationships/image" Target="../media/image6.wmf"/><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wmf"/><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wmf"/><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4.wmf"/><Relationship Id="rId7"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png"/><Relationship Id="rId5" Type="http://schemas.openxmlformats.org/officeDocument/2006/relationships/image" Target="../media/image15.wmf"/><Relationship Id="rId10" Type="http://schemas.openxmlformats.org/officeDocument/2006/relationships/image" Target="../media/image3.png"/><Relationship Id="rId4" Type="http://schemas.openxmlformats.org/officeDocument/2006/relationships/image" Target="../media/image6.wmf"/><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wmf"/><Relationship Id="rId7"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5.wmf"/><Relationship Id="rId4" Type="http://schemas.openxmlformats.org/officeDocument/2006/relationships/image" Target="../media/image6.w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6.wmf"/><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jpeg"/><Relationship Id="rId7"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8.jpeg"/><Relationship Id="rId10" Type="http://schemas.openxmlformats.org/officeDocument/2006/relationships/image" Target="../media/image4.png"/><Relationship Id="rId4" Type="http://schemas.openxmlformats.org/officeDocument/2006/relationships/image" Target="../media/image17.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113362">
            <a:off x="642910" y="2214554"/>
            <a:ext cx="7772400" cy="1470025"/>
          </a:xfrm>
        </p:spPr>
        <p:txBody>
          <a:bodyPr>
            <a:normAutofit fontScale="90000"/>
          </a:bodyPr>
          <a:lstStyle/>
          <a:p>
            <a:pPr fontAlgn="auto">
              <a:spcAft>
                <a:spcPts val="0"/>
              </a:spcAft>
              <a:defRPr/>
            </a:pPr>
            <a:r>
              <a:rPr lang="fr-FR" b="1" dirty="0" smtClean="0"/>
              <a:t>BIODIVERSITE ET NUMERIQUE</a:t>
            </a:r>
            <a:r>
              <a:rPr lang="fr-FR" dirty="0" smtClean="0"/>
              <a:t/>
            </a:r>
            <a:br>
              <a:rPr lang="fr-FR" dirty="0" smtClean="0"/>
            </a:br>
            <a:endParaRPr lang="fr-FR" dirty="0"/>
          </a:p>
        </p:txBody>
      </p:sp>
      <p:sp>
        <p:nvSpPr>
          <p:cNvPr id="3" name="Sous-titre 2"/>
          <p:cNvSpPr>
            <a:spLocks noGrp="1"/>
          </p:cNvSpPr>
          <p:nvPr>
            <p:ph type="subTitle" idx="1"/>
          </p:nvPr>
        </p:nvSpPr>
        <p:spPr>
          <a:xfrm>
            <a:off x="611188" y="3860800"/>
            <a:ext cx="7772400" cy="900113"/>
          </a:xfrm>
        </p:spPr>
        <p:txBody>
          <a:bodyPr>
            <a:normAutofit fontScale="85000" lnSpcReduction="20000"/>
          </a:bodyPr>
          <a:lstStyle/>
          <a:p>
            <a:pPr fontAlgn="auto">
              <a:spcAft>
                <a:spcPts val="0"/>
              </a:spcAft>
              <a:buClr>
                <a:schemeClr val="accent1">
                  <a:shade val="75000"/>
                </a:schemeClr>
              </a:buClr>
              <a:buFont typeface="Wingdings"/>
              <a:buNone/>
              <a:defRPr/>
            </a:pPr>
            <a:r>
              <a:rPr lang="fr-FR" b="1" dirty="0" err="1" smtClean="0"/>
              <a:t>TraAM</a:t>
            </a:r>
            <a:r>
              <a:rPr lang="fr-FR" b="1" dirty="0" smtClean="0"/>
              <a:t> SVT</a:t>
            </a:r>
            <a:endParaRPr lang="fr-FR" dirty="0" smtClean="0"/>
          </a:p>
          <a:p>
            <a:pPr fontAlgn="auto">
              <a:spcAft>
                <a:spcPts val="0"/>
              </a:spcAft>
              <a:buClr>
                <a:schemeClr val="accent1">
                  <a:shade val="75000"/>
                </a:schemeClr>
              </a:buClr>
              <a:buFont typeface="Wingdings"/>
              <a:buNone/>
              <a:defRPr/>
            </a:pPr>
            <a:r>
              <a:rPr lang="fr-FR" b="1" dirty="0" smtClean="0"/>
              <a:t>Académie de Bordeaux</a:t>
            </a:r>
            <a:endParaRPr lang="fr-FR" dirty="0" smtClean="0"/>
          </a:p>
          <a:p>
            <a:pPr fontAlgn="auto">
              <a:spcAft>
                <a:spcPts val="0"/>
              </a:spcAft>
              <a:buClr>
                <a:schemeClr val="accent1">
                  <a:shade val="75000"/>
                </a:schemeClr>
              </a:buClr>
              <a:buFont typeface="Wingdings"/>
              <a:buNone/>
              <a:defRPr/>
            </a:pPr>
            <a:endParaRPr lang="fr-FR" dirty="0"/>
          </a:p>
        </p:txBody>
      </p:sp>
      <p:sp>
        <p:nvSpPr>
          <p:cNvPr id="10244" name="Rectangle 1"/>
          <p:cNvSpPr>
            <a:spLocks noChangeArrowheads="1"/>
          </p:cNvSpPr>
          <p:nvPr/>
        </p:nvSpPr>
        <p:spPr bwMode="auto">
          <a:xfrm>
            <a:off x="3203575" y="5542419"/>
            <a:ext cx="5832475" cy="430887"/>
          </a:xfrm>
          <a:prstGeom prst="rect">
            <a:avLst/>
          </a:prstGeom>
          <a:noFill/>
          <a:ln w="9525">
            <a:noFill/>
            <a:miter lim="800000"/>
            <a:headEnd/>
            <a:tailEnd/>
          </a:ln>
        </p:spPr>
        <p:txBody>
          <a:bodyPr anchor="ctr">
            <a:spAutoFit/>
          </a:bodyPr>
          <a:lstStyle/>
          <a:p>
            <a:r>
              <a:rPr lang="fr-FR" sz="1100" dirty="0" smtClean="0">
                <a:latin typeface="Tahoma" pitchFamily="34" charset="0"/>
                <a:ea typeface="Times New Roman" pitchFamily="18" charset="0"/>
                <a:cs typeface="Tahoma" pitchFamily="34" charset="0"/>
              </a:rPr>
              <a:t>Présentation</a:t>
            </a:r>
            <a:r>
              <a:rPr lang="fr-FR" sz="1100" dirty="0">
                <a:latin typeface="Tahoma" pitchFamily="34" charset="0"/>
                <a:ea typeface="Times New Roman" pitchFamily="18" charset="0"/>
                <a:cs typeface="Tahoma" pitchFamily="34" charset="0"/>
              </a:rPr>
              <a:t> : Monsieur Yves DARBARIE, Lycée Gustave Eiffel. BORDEAUX</a:t>
            </a:r>
            <a:endParaRPr lang="fr-FR" sz="800" dirty="0">
              <a:ea typeface="Times New Roman" pitchFamily="18" charset="0"/>
            </a:endParaRPr>
          </a:p>
          <a:p>
            <a:pPr eaLnBrk="0" hangingPunct="0"/>
            <a:r>
              <a:rPr lang="fr-FR" sz="1100" dirty="0">
                <a:latin typeface="Tahoma" pitchFamily="34" charset="0"/>
                <a:ea typeface="Times New Roman" pitchFamily="18" charset="0"/>
                <a:cs typeface="Tahoma" pitchFamily="34" charset="0"/>
              </a:rPr>
              <a:t>Adresse : </a:t>
            </a:r>
            <a:r>
              <a:rPr lang="fr-FR" sz="1100" dirty="0" smtClean="0">
                <a:latin typeface="Tahoma" pitchFamily="34" charset="0"/>
                <a:ea typeface="Times New Roman" pitchFamily="18" charset="0"/>
                <a:cs typeface="Tahoma" pitchFamily="34" charset="0"/>
                <a:hlinkClick r:id="rId3"/>
              </a:rPr>
              <a:t>yvesdarbarie@yahoo.fr</a:t>
            </a:r>
            <a:endParaRPr lang="fr-FR" sz="800" dirty="0"/>
          </a:p>
        </p:txBody>
      </p:sp>
      <p:pic>
        <p:nvPicPr>
          <p:cNvPr id="10245" name="Picture 3" descr="Académie de Bordeaux - Education nationale Enseignement supérieur recherche"/>
          <p:cNvPicPr>
            <a:picLocks noChangeAspect="1" noChangeArrowheads="1"/>
          </p:cNvPicPr>
          <p:nvPr/>
        </p:nvPicPr>
        <p:blipFill>
          <a:blip r:embed="rId4" cstate="email"/>
          <a:srcRect/>
          <a:stretch>
            <a:fillRect/>
          </a:stretch>
        </p:blipFill>
        <p:spPr bwMode="auto">
          <a:xfrm>
            <a:off x="250825" y="188913"/>
            <a:ext cx="1046163" cy="1511300"/>
          </a:xfrm>
          <a:prstGeom prst="rect">
            <a:avLst/>
          </a:prstGeom>
          <a:noFill/>
          <a:ln w="9525">
            <a:noFill/>
            <a:miter lim="800000"/>
            <a:headEnd/>
            <a:tailEnd/>
          </a:ln>
        </p:spPr>
      </p:pic>
      <p:pic>
        <p:nvPicPr>
          <p:cNvPr id="10246"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10247"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9459"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19460" name="Groupe 4"/>
          <p:cNvGrpSpPr>
            <a:grpSpLocks/>
          </p:cNvGrpSpPr>
          <p:nvPr/>
        </p:nvGrpSpPr>
        <p:grpSpPr bwMode="auto">
          <a:xfrm>
            <a:off x="3779838" y="115888"/>
            <a:ext cx="1216025" cy="911225"/>
            <a:chOff x="899592" y="332656"/>
            <a:chExt cx="2008610" cy="1874613"/>
          </a:xfrm>
        </p:grpSpPr>
        <p:pic>
          <p:nvPicPr>
            <p:cNvPr id="19464" name="Picture 4" descr="C:\Users\Yves\AppData\Local\Microsoft\Windows\Temporary Internet Files\Content.IE5\EZQMP7JS\MC900198991[1].wmf"/>
            <p:cNvPicPr>
              <a:picLocks noChangeAspect="1" noChangeArrowheads="1"/>
            </p:cNvPicPr>
            <p:nvPr/>
          </p:nvPicPr>
          <p:blipFill>
            <a:blip r:embed="rId5" cstate="email"/>
            <a:srcRect/>
            <a:stretch>
              <a:fillRect/>
            </a:stretch>
          </p:blipFill>
          <p:spPr bwMode="auto">
            <a:xfrm>
              <a:off x="1835696" y="332656"/>
              <a:ext cx="924453" cy="757484"/>
            </a:xfrm>
            <a:prstGeom prst="rect">
              <a:avLst/>
            </a:prstGeom>
            <a:noFill/>
            <a:ln w="9525">
              <a:noFill/>
              <a:miter lim="800000"/>
              <a:headEnd/>
              <a:tailEnd/>
            </a:ln>
          </p:spPr>
        </p:pic>
        <p:pic>
          <p:nvPicPr>
            <p:cNvPr id="19465" name="Picture 2" descr="C:\Users\Yves\AppData\Local\Microsoft\Windows\Temporary Internet Files\Content.IE5\U8WPUPME\MC900351277[1].wmf"/>
            <p:cNvPicPr>
              <a:picLocks noChangeAspect="1" noChangeArrowheads="1"/>
            </p:cNvPicPr>
            <p:nvPr/>
          </p:nvPicPr>
          <p:blipFill>
            <a:blip r:embed="rId6" cstate="email"/>
            <a:srcRect/>
            <a:stretch>
              <a:fillRect/>
            </a:stretch>
          </p:blipFill>
          <p:spPr bwMode="auto">
            <a:xfrm>
              <a:off x="1403648" y="836712"/>
              <a:ext cx="1504554" cy="1218334"/>
            </a:xfrm>
            <a:prstGeom prst="rect">
              <a:avLst/>
            </a:prstGeom>
            <a:noFill/>
            <a:ln w="9525">
              <a:noFill/>
              <a:miter lim="800000"/>
              <a:headEnd/>
              <a:tailEnd/>
            </a:ln>
          </p:spPr>
        </p:pic>
        <p:pic>
          <p:nvPicPr>
            <p:cNvPr id="19466" name="Picture 3" descr="C:\Users\Yves\AppData\Local\Microsoft\Windows\Temporary Internet Files\Content.IE5\ZOY42LIV\MC900230847[1].wmf"/>
            <p:cNvPicPr>
              <a:picLocks noChangeAspect="1" noChangeArrowheads="1"/>
            </p:cNvPicPr>
            <p:nvPr/>
          </p:nvPicPr>
          <p:blipFill>
            <a:blip r:embed="rId7"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3" name="Espace réservé du contenu 2"/>
          <p:cNvSpPr>
            <a:spLocks noGrp="1"/>
          </p:cNvSpPr>
          <p:nvPr>
            <p:ph idx="1"/>
          </p:nvPr>
        </p:nvSpPr>
        <p:spPr>
          <a:xfrm>
            <a:off x="466725" y="1857375"/>
            <a:ext cx="8248650" cy="4595813"/>
          </a:xfrm>
        </p:spPr>
        <p:txBody>
          <a:bodyPr>
            <a:normAutofit fontScale="77500" lnSpcReduction="2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Les IA-IPR de SVT de l’Académie ont estimé qu’il s’agissait d’une occasion intéressante pour l’Académie pour mettre en œuvre un projet qui consiste en la création d’un </a:t>
            </a:r>
            <a:r>
              <a:rPr lang="fr-FR" dirty="0" smtClean="0">
                <a:solidFill>
                  <a:schemeClr val="accent6">
                    <a:lumMod val="75000"/>
                  </a:schemeClr>
                </a:solidFill>
              </a:rPr>
              <a:t>réseau de classes de l’espace </a:t>
            </a:r>
            <a:r>
              <a:rPr lang="fr-FR" dirty="0" smtClean="0">
                <a:solidFill>
                  <a:schemeClr val="bg2">
                    <a:lumMod val="25000"/>
                  </a:schemeClr>
                </a:solidFill>
              </a:rPr>
              <a:t>ayant pour objectif de travailler sur un projet commun, à travers un espace collaboratif via l’utilisation d’un </a:t>
            </a:r>
            <a:r>
              <a:rPr lang="fr-FR" dirty="0" smtClean="0">
                <a:solidFill>
                  <a:schemeClr val="accent6">
                    <a:lumMod val="75000"/>
                  </a:schemeClr>
                </a:solidFill>
              </a:rPr>
              <a:t>Environnement Numérique de Travail</a:t>
            </a:r>
            <a:r>
              <a:rPr lang="fr-FR" dirty="0" smtClean="0">
                <a:solidFill>
                  <a:schemeClr val="bg2">
                    <a:lumMod val="25000"/>
                  </a:schemeClr>
                </a:solidFill>
              </a:rPr>
              <a:t>. </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Chaque classe contribuerait à la réalisation d’</a:t>
            </a:r>
            <a:r>
              <a:rPr lang="fr-FR" dirty="0" smtClean="0">
                <a:solidFill>
                  <a:schemeClr val="accent6">
                    <a:lumMod val="75000"/>
                  </a:schemeClr>
                </a:solidFill>
              </a:rPr>
              <a:t>articles multimédias </a:t>
            </a:r>
            <a:r>
              <a:rPr lang="fr-FR" dirty="0" smtClean="0">
                <a:solidFill>
                  <a:schemeClr val="bg2">
                    <a:lumMod val="25000"/>
                  </a:schemeClr>
                </a:solidFill>
              </a:rPr>
              <a:t>communs sur le projet, développés sur l’ENT (Argos l’année prochaine puis son successeur), en s’appuyant sur des données spatiales à haute résolution.</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Le choix du projet pour l’année 2011-2012 s’est porté vers la biodiversité afin de s’insérer dans le dispositif </a:t>
            </a:r>
            <a:r>
              <a:rPr lang="fr-FR" dirty="0" err="1" smtClean="0">
                <a:solidFill>
                  <a:schemeClr val="bg2">
                    <a:lumMod val="25000"/>
                  </a:schemeClr>
                </a:solidFill>
              </a:rPr>
              <a:t>TraAM</a:t>
            </a:r>
            <a:endParaRPr lang="fr-FR"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19463"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e 6"/>
          <p:cNvGrpSpPr>
            <a:grpSpLocks/>
          </p:cNvGrpSpPr>
          <p:nvPr/>
        </p:nvGrpSpPr>
        <p:grpSpPr bwMode="auto">
          <a:xfrm>
            <a:off x="3779838" y="115888"/>
            <a:ext cx="1216025" cy="911225"/>
            <a:chOff x="899592" y="332656"/>
            <a:chExt cx="2008610" cy="1874613"/>
          </a:xfrm>
        </p:grpSpPr>
        <p:pic>
          <p:nvPicPr>
            <p:cNvPr id="20488"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0489"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0490"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1133872"/>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20484" name="Espace réservé du contenu 2"/>
          <p:cNvSpPr>
            <a:spLocks noGrp="1"/>
          </p:cNvSpPr>
          <p:nvPr>
            <p:ph idx="1"/>
          </p:nvPr>
        </p:nvSpPr>
        <p:spPr bwMode="auto">
          <a:xfrm>
            <a:off x="466725" y="2793479"/>
            <a:ext cx="8248650" cy="3443833"/>
          </a:xfrm>
        </p:spPr>
        <p:txBody>
          <a:bodyPr wrap="square" lIns="91440" tIns="45720" rIns="91440" bIns="45720" numCol="1" anchor="t" anchorCtr="0" compatLnSpc="1">
            <a:prstTxWarp prst="textNoShape">
              <a:avLst/>
            </a:prstTxWarp>
          </a:bodyPr>
          <a:lstStyle/>
          <a:p>
            <a:r>
              <a:rPr lang="fr-FR" b="1" dirty="0" smtClean="0"/>
              <a:t>L’esprit du projet</a:t>
            </a:r>
            <a:endParaRPr lang="fr-FR" dirty="0" smtClean="0"/>
          </a:p>
          <a:p>
            <a:pPr lvl="1"/>
            <a:r>
              <a:rPr lang="fr-FR" dirty="0" smtClean="0"/>
              <a:t>Développer l’utilisation d’outils numériques pour étudier la biodiversité de l’organisme aux écosystèmes dans les classes de collèges comme de lycées. </a:t>
            </a:r>
          </a:p>
        </p:txBody>
      </p:sp>
      <p:sp>
        <p:nvSpPr>
          <p:cNvPr id="20485"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0486"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0487"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e 6"/>
          <p:cNvGrpSpPr>
            <a:grpSpLocks/>
          </p:cNvGrpSpPr>
          <p:nvPr/>
        </p:nvGrpSpPr>
        <p:grpSpPr bwMode="auto">
          <a:xfrm>
            <a:off x="3779838" y="115888"/>
            <a:ext cx="1216025" cy="911225"/>
            <a:chOff x="899592" y="332656"/>
            <a:chExt cx="2008610" cy="1874613"/>
          </a:xfrm>
        </p:grpSpPr>
        <p:pic>
          <p:nvPicPr>
            <p:cNvPr id="21512"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1513"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1514"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21508"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smtClean="0"/>
              <a:t>Les activités proposées s’appuieront notamment sur un partenariat avec des organismes de recherche ou des sociétés savantes </a:t>
            </a:r>
          </a:p>
          <a:p>
            <a:pPr lvl="1"/>
            <a:r>
              <a:rPr lang="fr-FR" smtClean="0"/>
              <a:t>Centre National d’Etudes Spatiales</a:t>
            </a:r>
          </a:p>
          <a:p>
            <a:pPr lvl="1"/>
            <a:r>
              <a:rPr lang="fr-FR" smtClean="0"/>
              <a:t>Société Botanique de France</a:t>
            </a:r>
          </a:p>
          <a:p>
            <a:pPr lvl="1"/>
            <a:r>
              <a:rPr lang="fr-FR" smtClean="0"/>
              <a:t>Société Linnéenne de Bordeaux </a:t>
            </a:r>
          </a:p>
          <a:p>
            <a:endParaRPr lang="fr-FR" smtClean="0"/>
          </a:p>
        </p:txBody>
      </p:sp>
      <p:sp>
        <p:nvSpPr>
          <p:cNvPr id="21509"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1510"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1511"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e 6"/>
          <p:cNvGrpSpPr>
            <a:grpSpLocks/>
          </p:cNvGrpSpPr>
          <p:nvPr/>
        </p:nvGrpSpPr>
        <p:grpSpPr bwMode="auto">
          <a:xfrm>
            <a:off x="3779838" y="115888"/>
            <a:ext cx="1216025" cy="911225"/>
            <a:chOff x="899592" y="332656"/>
            <a:chExt cx="2008610" cy="1874613"/>
          </a:xfrm>
        </p:grpSpPr>
        <p:pic>
          <p:nvPicPr>
            <p:cNvPr id="22536"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2537"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2538"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3" name="Espace réservé du contenu 2"/>
          <p:cNvSpPr>
            <a:spLocks noGrp="1"/>
          </p:cNvSpPr>
          <p:nvPr>
            <p:ph idx="1"/>
          </p:nvPr>
        </p:nvSpPr>
        <p:spPr>
          <a:xfrm>
            <a:off x="466725" y="1857375"/>
            <a:ext cx="8248650" cy="4429125"/>
          </a:xfrm>
        </p:spPr>
        <p:txBody>
          <a:bodyPr>
            <a:normAutofit fontScale="92500" lnSpcReduction="2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Des partenariats avec des classes d’autres pays européens par l’intermédiaire de dispositifs e </a:t>
            </a:r>
            <a:r>
              <a:rPr lang="fr-FR" dirty="0" err="1" smtClean="0">
                <a:solidFill>
                  <a:schemeClr val="bg2">
                    <a:lumMod val="25000"/>
                  </a:schemeClr>
                </a:solidFill>
              </a:rPr>
              <a:t>twinning</a:t>
            </a:r>
            <a:r>
              <a:rPr lang="fr-FR" dirty="0" smtClean="0">
                <a:solidFill>
                  <a:schemeClr val="bg2">
                    <a:lumMod val="25000"/>
                  </a:schemeClr>
                </a:solidFill>
              </a:rPr>
              <a:t> ou d’autres outils Internet sont envisagés. </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Des contacts sont déjà réalisés avec des classes européennes réalisant des  travaux en coopération avec l’international (projet Globe, </a:t>
            </a:r>
            <a:r>
              <a:rPr lang="fr-FR" dirty="0" err="1" smtClean="0">
                <a:solidFill>
                  <a:schemeClr val="bg2">
                    <a:lumMod val="25000"/>
                  </a:schemeClr>
                </a:solidFill>
              </a:rPr>
              <a:t>Carboschool</a:t>
            </a:r>
            <a:r>
              <a:rPr lang="fr-FR" dirty="0" smtClean="0">
                <a:solidFill>
                  <a:schemeClr val="bg2">
                    <a:lumMod val="25000"/>
                  </a:schemeClr>
                </a:solidFill>
              </a:rPr>
              <a:t>, projet Calisph’air, </a:t>
            </a:r>
            <a:r>
              <a:rPr lang="fr-FR" dirty="0" err="1" smtClean="0">
                <a:solidFill>
                  <a:schemeClr val="bg2">
                    <a:lumMod val="25000"/>
                  </a:schemeClr>
                </a:solidFill>
              </a:rPr>
              <a:t>Inquire</a:t>
            </a:r>
            <a:r>
              <a:rPr lang="fr-FR" dirty="0" smtClean="0">
                <a:solidFill>
                  <a:schemeClr val="bg2">
                    <a:lumMod val="25000"/>
                  </a:schemeClr>
                </a:solidFill>
              </a:rPr>
              <a:t>, </a:t>
            </a:r>
            <a:r>
              <a:rPr lang="fr-FR" dirty="0" err="1" smtClean="0">
                <a:solidFill>
                  <a:schemeClr val="bg2">
                    <a:lumMod val="25000"/>
                  </a:schemeClr>
                </a:solidFill>
              </a:rPr>
              <a:t>etc</a:t>
            </a:r>
            <a:r>
              <a:rPr lang="fr-FR" dirty="0" smtClean="0">
                <a:solidFill>
                  <a:schemeClr val="bg2">
                    <a:lumMod val="25000"/>
                  </a:schemeClr>
                </a:solidFill>
              </a:rPr>
              <a:t>…)</a:t>
            </a:r>
          </a:p>
          <a:p>
            <a:pPr lvl="1" fontAlgn="auto">
              <a:spcAft>
                <a:spcPts val="0"/>
              </a:spcAft>
              <a:buFont typeface="Wingdings"/>
              <a:buChar char="n"/>
              <a:defRPr/>
            </a:pPr>
            <a:r>
              <a:rPr lang="fr-FR" dirty="0" smtClean="0">
                <a:solidFill>
                  <a:schemeClr val="bg2">
                    <a:lumMod val="25000"/>
                  </a:schemeClr>
                </a:solidFill>
              </a:rPr>
              <a:t>Pologne</a:t>
            </a:r>
          </a:p>
          <a:p>
            <a:pPr lvl="1" fontAlgn="auto">
              <a:spcAft>
                <a:spcPts val="0"/>
              </a:spcAft>
              <a:buFont typeface="Wingdings"/>
              <a:buChar char="n"/>
              <a:defRPr/>
            </a:pPr>
            <a:r>
              <a:rPr lang="fr-FR" dirty="0" smtClean="0">
                <a:solidFill>
                  <a:schemeClr val="bg2">
                    <a:lumMod val="25000"/>
                  </a:schemeClr>
                </a:solidFill>
              </a:rPr>
              <a:t>République tchèque</a:t>
            </a:r>
          </a:p>
          <a:p>
            <a:pPr lvl="1" fontAlgn="auto">
              <a:spcAft>
                <a:spcPts val="0"/>
              </a:spcAft>
              <a:buFont typeface="Wingdings"/>
              <a:buChar char="n"/>
              <a:defRPr/>
            </a:pPr>
            <a:r>
              <a:rPr lang="fr-FR" dirty="0" smtClean="0">
                <a:solidFill>
                  <a:schemeClr val="bg2">
                    <a:lumMod val="25000"/>
                  </a:schemeClr>
                </a:solidFill>
              </a:rPr>
              <a:t>Suisse</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22533"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2534"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2535"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e 6"/>
          <p:cNvGrpSpPr>
            <a:grpSpLocks/>
          </p:cNvGrpSpPr>
          <p:nvPr/>
        </p:nvGrpSpPr>
        <p:grpSpPr bwMode="auto">
          <a:xfrm>
            <a:off x="3779838" y="115888"/>
            <a:ext cx="1216025" cy="911225"/>
            <a:chOff x="899592" y="332656"/>
            <a:chExt cx="2008610" cy="1874613"/>
          </a:xfrm>
        </p:grpSpPr>
        <p:pic>
          <p:nvPicPr>
            <p:cNvPr id="23560"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3561"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3562"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23556"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dirty="0" smtClean="0"/>
              <a:t> Un projet de « sciences collaboratives » s’appuyant :</a:t>
            </a:r>
          </a:p>
          <a:p>
            <a:pPr lvl="1"/>
            <a:r>
              <a:rPr lang="fr-FR" dirty="0" smtClean="0"/>
              <a:t>sur l’espace numérique de travail  académique ARGOS </a:t>
            </a:r>
          </a:p>
          <a:p>
            <a:pPr lvl="1"/>
            <a:r>
              <a:rPr lang="fr-FR" dirty="0" smtClean="0"/>
              <a:t>sur des sites dédiés </a:t>
            </a:r>
          </a:p>
          <a:p>
            <a:pPr lvl="2"/>
            <a:r>
              <a:rPr lang="fr-FR" dirty="0" smtClean="0"/>
              <a:t>type Faune Aquitaine (</a:t>
            </a:r>
            <a:r>
              <a:rPr lang="fr-FR" u="sng" dirty="0" smtClean="0">
                <a:hlinkClick r:id="rId6"/>
              </a:rPr>
              <a:t>http://www.faune-aquitaine.org/index.php</a:t>
            </a:r>
            <a:r>
              <a:rPr lang="fr-FR" dirty="0" smtClean="0"/>
              <a:t>) </a:t>
            </a:r>
          </a:p>
          <a:p>
            <a:pPr lvl="2"/>
            <a:r>
              <a:rPr lang="fr-FR" dirty="0" err="1" smtClean="0"/>
              <a:t>TelaBotanica</a:t>
            </a:r>
            <a:r>
              <a:rPr lang="fr-FR" dirty="0" smtClean="0"/>
              <a:t> (</a:t>
            </a:r>
            <a:r>
              <a:rPr lang="fr-FR" u="sng" dirty="0" smtClean="0">
                <a:hlinkClick r:id="rId7"/>
              </a:rPr>
              <a:t>http://www.tela-botanica.org/site:accueil</a:t>
            </a:r>
            <a:r>
              <a:rPr lang="fr-FR" dirty="0" smtClean="0"/>
              <a:t>)).</a:t>
            </a:r>
          </a:p>
          <a:p>
            <a:endParaRPr lang="fr-FR" dirty="0" smtClean="0"/>
          </a:p>
        </p:txBody>
      </p:sp>
      <p:sp>
        <p:nvSpPr>
          <p:cNvPr id="23557"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3558" name="Picture 4" descr="C:\Users\Yves\AppData\Local\Microsoft\Windows\Temporary Internet Files\Low\Content.IE5\BPDB7W1M\MC900438023[1].PNG"/>
          <p:cNvPicPr>
            <a:picLocks noChangeAspect="1" noChangeArrowheads="1"/>
          </p:cNvPicPr>
          <p:nvPr/>
        </p:nvPicPr>
        <p:blipFill>
          <a:blip r:embed="rId8" cstate="email"/>
          <a:srcRect/>
          <a:stretch>
            <a:fillRect/>
          </a:stretch>
        </p:blipFill>
        <p:spPr bwMode="auto">
          <a:xfrm rot="-1326887">
            <a:off x="0" y="5626100"/>
            <a:ext cx="1196975" cy="1196975"/>
          </a:xfrm>
          <a:prstGeom prst="rect">
            <a:avLst/>
          </a:prstGeom>
          <a:noFill/>
          <a:ln w="9525">
            <a:noFill/>
            <a:miter lim="800000"/>
            <a:headEnd/>
            <a:tailEnd/>
          </a:ln>
        </p:spPr>
      </p:pic>
      <p:pic>
        <p:nvPicPr>
          <p:cNvPr id="23559" name="Picture 5" descr="C:\Users\Yves\AppData\Local\Microsoft\Windows\Temporary Internet Files\Low\Content.IE5\ZUZXGW40\MC900437638[1].PNG"/>
          <p:cNvPicPr>
            <a:picLocks noChangeAspect="1" noChangeArrowheads="1"/>
          </p:cNvPicPr>
          <p:nvPr/>
        </p:nvPicPr>
        <p:blipFill>
          <a:blip r:embed="rId9"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e 6"/>
          <p:cNvGrpSpPr>
            <a:grpSpLocks/>
          </p:cNvGrpSpPr>
          <p:nvPr/>
        </p:nvGrpSpPr>
        <p:grpSpPr bwMode="auto">
          <a:xfrm>
            <a:off x="3779838" y="115888"/>
            <a:ext cx="1216025" cy="911225"/>
            <a:chOff x="899592" y="332656"/>
            <a:chExt cx="2008610" cy="1874613"/>
          </a:xfrm>
        </p:grpSpPr>
        <p:pic>
          <p:nvPicPr>
            <p:cNvPr id="24584"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4585"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4586"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3" name="Espace réservé du contenu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Intégration dans les établissements :</a:t>
            </a:r>
          </a:p>
          <a:p>
            <a:pPr fontAlgn="auto">
              <a:spcAft>
                <a:spcPts val="0"/>
              </a:spcAft>
              <a:buClr>
                <a:schemeClr val="accent1">
                  <a:shade val="75000"/>
                </a:schemeClr>
              </a:buClr>
              <a:buNone/>
              <a:defRPr/>
            </a:pPr>
            <a:r>
              <a:rPr lang="fr-FR" dirty="0" smtClean="0">
                <a:solidFill>
                  <a:schemeClr val="bg2">
                    <a:lumMod val="25000"/>
                  </a:schemeClr>
                </a:solidFill>
              </a:rPr>
              <a:t>	Collège et Lycée</a:t>
            </a:r>
          </a:p>
          <a:p>
            <a:pPr lvl="1" fontAlgn="auto">
              <a:spcAft>
                <a:spcPts val="0"/>
              </a:spcAft>
              <a:buFont typeface="Wingdings"/>
              <a:buChar char="n"/>
              <a:defRPr/>
            </a:pPr>
            <a:r>
              <a:rPr lang="fr-FR" dirty="0" smtClean="0">
                <a:solidFill>
                  <a:schemeClr val="bg2">
                    <a:lumMod val="25000"/>
                  </a:schemeClr>
                </a:solidFill>
              </a:rPr>
              <a:t> Il semble que la classe la plus adaptée en lycée soit la seconde (via l’AP, atelier scientifique ou les MPS) </a:t>
            </a:r>
          </a:p>
          <a:p>
            <a:pPr lvl="1" fontAlgn="auto">
              <a:spcAft>
                <a:spcPts val="0"/>
              </a:spcAft>
              <a:buFont typeface="Wingdings"/>
              <a:buChar char="n"/>
              <a:defRPr/>
            </a:pPr>
            <a:r>
              <a:rPr lang="fr-FR" dirty="0" smtClean="0">
                <a:solidFill>
                  <a:schemeClr val="bg2">
                    <a:lumMod val="25000"/>
                  </a:schemeClr>
                </a:solidFill>
              </a:rPr>
              <a:t>En collège, plutôt la troisième (via le programme de SVT ou atelier scientifique). </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Le format une classe ou un groupe paraissant pour l’instant le mieux adapté.</a:t>
            </a:r>
          </a:p>
          <a:p>
            <a:pPr lvl="1" fontAlgn="auto">
              <a:spcAft>
                <a:spcPts val="0"/>
              </a:spcAft>
              <a:buFont typeface="Wingdings"/>
              <a:buChar char="n"/>
              <a:defRPr/>
            </a:pPr>
            <a:endParaRPr lang="fr-FR" dirty="0">
              <a:solidFill>
                <a:schemeClr val="bg2">
                  <a:lumMod val="25000"/>
                </a:schemeClr>
              </a:solidFill>
            </a:endParaRPr>
          </a:p>
        </p:txBody>
      </p:sp>
      <p:sp>
        <p:nvSpPr>
          <p:cNvPr id="24581"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4582"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4583"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e 6"/>
          <p:cNvGrpSpPr>
            <a:grpSpLocks/>
          </p:cNvGrpSpPr>
          <p:nvPr/>
        </p:nvGrpSpPr>
        <p:grpSpPr bwMode="auto">
          <a:xfrm>
            <a:off x="3779838" y="115888"/>
            <a:ext cx="1216025" cy="911225"/>
            <a:chOff x="899592" y="332656"/>
            <a:chExt cx="2008610" cy="1874613"/>
          </a:xfrm>
        </p:grpSpPr>
        <p:pic>
          <p:nvPicPr>
            <p:cNvPr id="25608"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5609"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5610"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3" name="Espace réservé du contenu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Le calendrier prévisionnel</a:t>
            </a:r>
          </a:p>
          <a:p>
            <a:pPr lvl="1" fontAlgn="auto">
              <a:spcAft>
                <a:spcPts val="0"/>
              </a:spcAft>
              <a:buFont typeface="Wingdings"/>
              <a:buChar char="n"/>
              <a:defRPr/>
            </a:pPr>
            <a:r>
              <a:rPr lang="fr-FR" dirty="0" smtClean="0">
                <a:solidFill>
                  <a:schemeClr val="bg2">
                    <a:lumMod val="25000"/>
                  </a:schemeClr>
                </a:solidFill>
              </a:rPr>
              <a:t>Année -1  : 2010-2011 : réalisation d’une étude de cas type</a:t>
            </a:r>
          </a:p>
          <a:p>
            <a:pPr lvl="1" fontAlgn="auto">
              <a:spcAft>
                <a:spcPts val="0"/>
              </a:spcAft>
              <a:buFont typeface="Wingdings"/>
              <a:buChar char="n"/>
              <a:defRPr/>
            </a:pPr>
            <a:r>
              <a:rPr lang="fr-FR" dirty="0" smtClean="0">
                <a:solidFill>
                  <a:schemeClr val="bg2">
                    <a:lumMod val="25000"/>
                  </a:schemeClr>
                </a:solidFill>
              </a:rPr>
              <a:t>Année 0  : 2011-2012 : déploiement du réseau à travers une thématique commune. Intégration dans le projet </a:t>
            </a:r>
            <a:r>
              <a:rPr lang="fr-FR" dirty="0" err="1" smtClean="0">
                <a:solidFill>
                  <a:schemeClr val="accent6">
                    <a:lumMod val="75000"/>
                  </a:schemeClr>
                </a:solidFill>
              </a:rPr>
              <a:t>TraAM</a:t>
            </a:r>
            <a:endParaRPr lang="fr-FR" dirty="0" smtClean="0">
              <a:solidFill>
                <a:schemeClr val="accent6">
                  <a:lumMod val="75000"/>
                </a:schemeClr>
              </a:solidFill>
            </a:endParaRPr>
          </a:p>
          <a:p>
            <a:pPr lvl="1" fontAlgn="auto">
              <a:spcAft>
                <a:spcPts val="0"/>
              </a:spcAft>
              <a:buFont typeface="Wingdings"/>
              <a:buChar char="n"/>
              <a:defRPr/>
            </a:pPr>
            <a:r>
              <a:rPr lang="fr-FR" dirty="0" smtClean="0">
                <a:solidFill>
                  <a:schemeClr val="bg2">
                    <a:lumMod val="25000"/>
                  </a:schemeClr>
                </a:solidFill>
              </a:rPr>
              <a:t>Année 1 :  2012-2013 : mise en place d’un dispositif opérationnel prêt à accueillir les données Pléiades. </a:t>
            </a:r>
          </a:p>
          <a:p>
            <a:pPr lvl="1" fontAlgn="auto">
              <a:spcAft>
                <a:spcPts val="0"/>
              </a:spcAft>
              <a:buFont typeface="Wingdings"/>
              <a:buChar char="n"/>
              <a:defRPr/>
            </a:pPr>
            <a:r>
              <a:rPr lang="fr-FR" dirty="0" smtClean="0">
                <a:solidFill>
                  <a:schemeClr val="bg2">
                    <a:lumMod val="25000"/>
                  </a:schemeClr>
                </a:solidFill>
              </a:rPr>
              <a:t>Année 2 et suivante : </a:t>
            </a:r>
            <a:r>
              <a:rPr lang="fr-FR" dirty="0" err="1" smtClean="0">
                <a:solidFill>
                  <a:schemeClr val="bg2">
                    <a:lumMod val="25000"/>
                  </a:schemeClr>
                </a:solidFill>
              </a:rPr>
              <a:t>aintien</a:t>
            </a:r>
            <a:r>
              <a:rPr lang="fr-FR" dirty="0" smtClean="0">
                <a:solidFill>
                  <a:schemeClr val="bg2">
                    <a:lumMod val="25000"/>
                  </a:schemeClr>
                </a:solidFill>
              </a:rPr>
              <a:t> et extension du réseau</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25605"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5606"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5607"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dirty="0" smtClean="0"/>
              <a:t>Exemple de production</a:t>
            </a:r>
            <a:endParaRPr lang="fr-FR" dirty="0"/>
          </a:p>
        </p:txBody>
      </p:sp>
      <p:sp>
        <p:nvSpPr>
          <p:cNvPr id="3" name="Espace réservé du contenu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Problématique : Observer et évaluer la biodiversité actuelle et son évolution  au sein d’un milieu littoral : le Bassin d’Arcachon</a:t>
            </a:r>
          </a:p>
          <a:p>
            <a:pPr fontAlgn="auto">
              <a:spcAft>
                <a:spcPts val="0"/>
              </a:spcAft>
              <a:buClr>
                <a:schemeClr val="accent1">
                  <a:shade val="75000"/>
                </a:schemeClr>
              </a:buClr>
              <a:buFont typeface="Wingdings"/>
              <a:buChar char="p"/>
              <a:defRPr/>
            </a:pPr>
            <a:r>
              <a:rPr lang="fr-FR" i="1" dirty="0" smtClean="0">
                <a:solidFill>
                  <a:schemeClr val="bg2">
                    <a:lumMod val="25000"/>
                  </a:schemeClr>
                </a:solidFill>
              </a:rPr>
              <a:t>Mise en œuvre : réalisation d’une analyse préalable à une sortie sur le terrain utilisant les données issues de la télédétection, et particulièrement l’imagerie à très haute résolution.</a:t>
            </a:r>
            <a:endParaRPr lang="fr-FR"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26628"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6629"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26630"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26631" name="Groupe 6"/>
          <p:cNvGrpSpPr>
            <a:grpSpLocks/>
          </p:cNvGrpSpPr>
          <p:nvPr/>
        </p:nvGrpSpPr>
        <p:grpSpPr bwMode="auto">
          <a:xfrm>
            <a:off x="3779838" y="115888"/>
            <a:ext cx="1216025" cy="911225"/>
            <a:chOff x="899592" y="332656"/>
            <a:chExt cx="2008610" cy="1874613"/>
          </a:xfrm>
        </p:grpSpPr>
        <p:pic>
          <p:nvPicPr>
            <p:cNvPr id="26632" name="Picture 4" descr="C:\Users\Yves\AppData\Local\Microsoft\Windows\Temporary Internet Files\Content.IE5\EZQMP7JS\MC900198991[1].wmf"/>
            <p:cNvPicPr>
              <a:picLocks noChangeAspect="1" noChangeArrowheads="1"/>
            </p:cNvPicPr>
            <p:nvPr/>
          </p:nvPicPr>
          <p:blipFill>
            <a:blip r:embed="rId5" cstate="email"/>
            <a:srcRect/>
            <a:stretch>
              <a:fillRect/>
            </a:stretch>
          </p:blipFill>
          <p:spPr bwMode="auto">
            <a:xfrm>
              <a:off x="1835696" y="332656"/>
              <a:ext cx="924453" cy="757484"/>
            </a:xfrm>
            <a:prstGeom prst="rect">
              <a:avLst/>
            </a:prstGeom>
            <a:noFill/>
            <a:ln w="9525">
              <a:noFill/>
              <a:miter lim="800000"/>
              <a:headEnd/>
              <a:tailEnd/>
            </a:ln>
          </p:spPr>
        </p:pic>
        <p:pic>
          <p:nvPicPr>
            <p:cNvPr id="26633" name="Picture 2" descr="C:\Users\Yves\AppData\Local\Microsoft\Windows\Temporary Internet Files\Content.IE5\U8WPUPME\MC900351277[1].wmf"/>
            <p:cNvPicPr>
              <a:picLocks noChangeAspect="1" noChangeArrowheads="1"/>
            </p:cNvPicPr>
            <p:nvPr/>
          </p:nvPicPr>
          <p:blipFill>
            <a:blip r:embed="rId6" cstate="email"/>
            <a:srcRect/>
            <a:stretch>
              <a:fillRect/>
            </a:stretch>
          </p:blipFill>
          <p:spPr bwMode="auto">
            <a:xfrm>
              <a:off x="1403648" y="836712"/>
              <a:ext cx="1504554" cy="1218334"/>
            </a:xfrm>
            <a:prstGeom prst="rect">
              <a:avLst/>
            </a:prstGeom>
            <a:noFill/>
            <a:ln w="9525">
              <a:noFill/>
              <a:miter lim="800000"/>
              <a:headEnd/>
              <a:tailEnd/>
            </a:ln>
          </p:spPr>
        </p:pic>
        <p:pic>
          <p:nvPicPr>
            <p:cNvPr id="26634" name="Picture 3" descr="C:\Users\Yves\AppData\Local\Microsoft\Windows\Temporary Internet Files\Content.IE5\ZOY42LIV\MC900230847[1].wmf"/>
            <p:cNvPicPr>
              <a:picLocks noChangeAspect="1" noChangeArrowheads="1"/>
            </p:cNvPicPr>
            <p:nvPr/>
          </p:nvPicPr>
          <p:blipFill>
            <a:blip r:embed="rId7" cstate="email"/>
            <a:srcRect/>
            <a:stretch>
              <a:fillRect/>
            </a:stretch>
          </p:blipFill>
          <p:spPr bwMode="auto">
            <a:xfrm>
              <a:off x="899592" y="1484784"/>
              <a:ext cx="990985" cy="722485"/>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dirty="0" smtClean="0"/>
              <a:t>Exemple de production</a:t>
            </a:r>
            <a:endParaRPr lang="fr-FR" dirty="0"/>
          </a:p>
        </p:txBody>
      </p:sp>
      <p:sp>
        <p:nvSpPr>
          <p:cNvPr id="3" name="Espace réservé du contenu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Activité 1 : Les milieux du Bassin d’Arcachon</a:t>
            </a:r>
          </a:p>
          <a:p>
            <a:pPr lvl="1" fontAlgn="auto">
              <a:spcAft>
                <a:spcPts val="0"/>
              </a:spcAft>
              <a:buFont typeface="Wingdings"/>
              <a:buChar char="n"/>
              <a:defRPr/>
            </a:pPr>
            <a:r>
              <a:rPr lang="fr-FR" dirty="0" smtClean="0">
                <a:solidFill>
                  <a:schemeClr val="bg2">
                    <a:lumMod val="25000"/>
                  </a:schemeClr>
                </a:solidFill>
              </a:rPr>
              <a:t>trois déclinaisons (débutant, confirmé, expert)</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Activité 2 : Etude des agrosystèmes</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Activité 3 : Urbanisation du bassin d’Arcachon </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Activité 4 : La forêt landaise, écosystème forestier ou agrosystème </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Activité 5 : Déterminer des zones d’intérêt pour une sortie sur le terrain </a:t>
            </a:r>
            <a:endParaRPr lang="fr-FR" dirty="0">
              <a:solidFill>
                <a:schemeClr val="bg2">
                  <a:lumMod val="25000"/>
                </a:schemeClr>
              </a:solidFill>
            </a:endParaRPr>
          </a:p>
        </p:txBody>
      </p:sp>
      <p:sp>
        <p:nvSpPr>
          <p:cNvPr id="27652"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7653"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27654"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27655" name="Groupe 6"/>
          <p:cNvGrpSpPr>
            <a:grpSpLocks/>
          </p:cNvGrpSpPr>
          <p:nvPr/>
        </p:nvGrpSpPr>
        <p:grpSpPr bwMode="auto">
          <a:xfrm>
            <a:off x="3779838" y="115888"/>
            <a:ext cx="1216025" cy="911225"/>
            <a:chOff x="899592" y="332656"/>
            <a:chExt cx="2008610" cy="1874613"/>
          </a:xfrm>
        </p:grpSpPr>
        <p:pic>
          <p:nvPicPr>
            <p:cNvPr id="27656" name="Picture 4" descr="C:\Users\Yves\AppData\Local\Microsoft\Windows\Temporary Internet Files\Content.IE5\EZQMP7JS\MC900198991[1].wmf"/>
            <p:cNvPicPr>
              <a:picLocks noChangeAspect="1" noChangeArrowheads="1"/>
            </p:cNvPicPr>
            <p:nvPr/>
          </p:nvPicPr>
          <p:blipFill>
            <a:blip r:embed="rId5" cstate="email"/>
            <a:srcRect/>
            <a:stretch>
              <a:fillRect/>
            </a:stretch>
          </p:blipFill>
          <p:spPr bwMode="auto">
            <a:xfrm>
              <a:off x="1835696" y="332656"/>
              <a:ext cx="924453" cy="757484"/>
            </a:xfrm>
            <a:prstGeom prst="rect">
              <a:avLst/>
            </a:prstGeom>
            <a:noFill/>
            <a:ln w="9525">
              <a:noFill/>
              <a:miter lim="800000"/>
              <a:headEnd/>
              <a:tailEnd/>
            </a:ln>
          </p:spPr>
        </p:pic>
        <p:pic>
          <p:nvPicPr>
            <p:cNvPr id="27657" name="Picture 2" descr="C:\Users\Yves\AppData\Local\Microsoft\Windows\Temporary Internet Files\Content.IE5\U8WPUPME\MC900351277[1].wmf"/>
            <p:cNvPicPr>
              <a:picLocks noChangeAspect="1" noChangeArrowheads="1"/>
            </p:cNvPicPr>
            <p:nvPr/>
          </p:nvPicPr>
          <p:blipFill>
            <a:blip r:embed="rId6" cstate="email"/>
            <a:srcRect/>
            <a:stretch>
              <a:fillRect/>
            </a:stretch>
          </p:blipFill>
          <p:spPr bwMode="auto">
            <a:xfrm>
              <a:off x="1403648" y="836712"/>
              <a:ext cx="1504554" cy="1218334"/>
            </a:xfrm>
            <a:prstGeom prst="rect">
              <a:avLst/>
            </a:prstGeom>
            <a:noFill/>
            <a:ln w="9525">
              <a:noFill/>
              <a:miter lim="800000"/>
              <a:headEnd/>
              <a:tailEnd/>
            </a:ln>
          </p:spPr>
        </p:pic>
        <p:pic>
          <p:nvPicPr>
            <p:cNvPr id="27658" name="Picture 3" descr="C:\Users\Yves\AppData\Local\Microsoft\Windows\Temporary Internet Files\Content.IE5\ZOY42LIV\MC900230847[1].wmf"/>
            <p:cNvPicPr>
              <a:picLocks noChangeAspect="1" noChangeArrowheads="1"/>
            </p:cNvPicPr>
            <p:nvPr/>
          </p:nvPicPr>
          <p:blipFill>
            <a:blip r:embed="rId7" cstate="email"/>
            <a:srcRect/>
            <a:stretch>
              <a:fillRect/>
            </a:stretch>
          </p:blipFill>
          <p:spPr bwMode="auto">
            <a:xfrm>
              <a:off x="899592" y="1484784"/>
              <a:ext cx="990985" cy="722485"/>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e 6"/>
          <p:cNvGrpSpPr>
            <a:grpSpLocks/>
          </p:cNvGrpSpPr>
          <p:nvPr/>
        </p:nvGrpSpPr>
        <p:grpSpPr bwMode="auto">
          <a:xfrm>
            <a:off x="3779838" y="115888"/>
            <a:ext cx="1216025" cy="911225"/>
            <a:chOff x="899592" y="332656"/>
            <a:chExt cx="2008610" cy="1874613"/>
          </a:xfrm>
        </p:grpSpPr>
        <p:pic>
          <p:nvPicPr>
            <p:cNvPr id="28680"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8681"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8682"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Activité 1 : Les milieux du Bassin d’Arcachon </a:t>
            </a:r>
            <a:endParaRPr lang="fr-FR" dirty="0"/>
          </a:p>
        </p:txBody>
      </p:sp>
      <p:sp>
        <p:nvSpPr>
          <p:cNvPr id="3" name="Espace réservé du contenu 2"/>
          <p:cNvSpPr>
            <a:spLocks noGrp="1"/>
          </p:cNvSpPr>
          <p:nvPr>
            <p:ph idx="1"/>
          </p:nvPr>
        </p:nvSpPr>
        <p:spPr>
          <a:xfrm>
            <a:off x="466725" y="1857375"/>
            <a:ext cx="8248650" cy="4429125"/>
          </a:xfrm>
        </p:spPr>
        <p:txBody>
          <a:bodyPr>
            <a:normAutofit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Objectifs  notionnels : </a:t>
            </a:r>
          </a:p>
          <a:p>
            <a:pPr lvl="1" fontAlgn="auto">
              <a:spcAft>
                <a:spcPts val="0"/>
              </a:spcAft>
              <a:buFont typeface="Wingdings"/>
              <a:buChar char="n"/>
              <a:defRPr/>
            </a:pPr>
            <a:r>
              <a:rPr lang="fr-FR" dirty="0" smtClean="0">
                <a:solidFill>
                  <a:schemeClr val="bg2">
                    <a:lumMod val="25000"/>
                  </a:schemeClr>
                </a:solidFill>
              </a:rPr>
              <a:t>Repérer sur  image satellite très haute résolution du bassin d’Arcachon, les différents milieux présents au sein du bassin Arcachon</a:t>
            </a: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Objectifs méthodologiques : </a:t>
            </a:r>
          </a:p>
          <a:p>
            <a:pPr lvl="1" fontAlgn="auto">
              <a:spcAft>
                <a:spcPts val="0"/>
              </a:spcAft>
              <a:buFont typeface="Wingdings"/>
              <a:buChar char="n"/>
              <a:defRPr/>
            </a:pPr>
            <a:r>
              <a:rPr lang="fr-FR" dirty="0" smtClean="0">
                <a:solidFill>
                  <a:schemeClr val="bg2">
                    <a:lumMod val="25000"/>
                  </a:schemeClr>
                </a:solidFill>
              </a:rPr>
              <a:t>Utiliser une fonction de géovisualisation. Réaliser une mesure de signature spectrale d’un objet. Obtenir des informations sur des pixels d’une image satellite. Effectuer une classification</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28677"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8678"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28679"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b="1" dirty="0" smtClean="0"/>
              <a:t>Description du projet</a:t>
            </a:r>
            <a:endParaRPr lang="fr-FR" dirty="0"/>
          </a:p>
        </p:txBody>
      </p:sp>
      <p:sp>
        <p:nvSpPr>
          <p:cNvPr id="11267"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dirty="0" smtClean="0"/>
              <a:t>Développer l’utilisation d’outils numériques pour étudier la biodiversité à toutes les échelles, dans les classes de collège comme de lycée</a:t>
            </a:r>
          </a:p>
        </p:txBody>
      </p:sp>
      <p:sp>
        <p:nvSpPr>
          <p:cNvPr id="11268" name="Espace réservé du pied de page 5"/>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1269"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1270"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11271" name="Groupe 15"/>
          <p:cNvGrpSpPr>
            <a:grpSpLocks/>
          </p:cNvGrpSpPr>
          <p:nvPr/>
        </p:nvGrpSpPr>
        <p:grpSpPr bwMode="auto">
          <a:xfrm>
            <a:off x="3203575" y="3644900"/>
            <a:ext cx="2559050" cy="2239963"/>
            <a:chOff x="2915816" y="3645024"/>
            <a:chExt cx="2559523" cy="2240173"/>
          </a:xfrm>
        </p:grpSpPr>
        <p:pic>
          <p:nvPicPr>
            <p:cNvPr id="11272" name="Picture 2" descr="C:\Users\Yves\AppData\Local\Microsoft\Windows\Temporary Internet Files\Content.IE5\NISDXOGF\MC900391572[1].wmf"/>
            <p:cNvPicPr>
              <a:picLocks noChangeAspect="1" noChangeArrowheads="1"/>
            </p:cNvPicPr>
            <p:nvPr/>
          </p:nvPicPr>
          <p:blipFill>
            <a:blip r:embed="rId5" cstate="email"/>
            <a:srcRect/>
            <a:stretch>
              <a:fillRect/>
            </a:stretch>
          </p:blipFill>
          <p:spPr bwMode="auto">
            <a:xfrm>
              <a:off x="2915816" y="4293096"/>
              <a:ext cx="1800200" cy="1592101"/>
            </a:xfrm>
            <a:prstGeom prst="rect">
              <a:avLst/>
            </a:prstGeom>
            <a:noFill/>
            <a:ln w="9525">
              <a:noFill/>
              <a:miter lim="800000"/>
              <a:headEnd/>
              <a:tailEnd/>
            </a:ln>
          </p:spPr>
        </p:pic>
        <p:grpSp>
          <p:nvGrpSpPr>
            <p:cNvPr id="11273" name="Groupe 14"/>
            <p:cNvGrpSpPr>
              <a:grpSpLocks/>
            </p:cNvGrpSpPr>
            <p:nvPr/>
          </p:nvGrpSpPr>
          <p:grpSpPr bwMode="auto">
            <a:xfrm>
              <a:off x="3779912" y="3645024"/>
              <a:ext cx="1695427" cy="1862997"/>
              <a:chOff x="3779912" y="3645024"/>
              <a:chExt cx="1695427" cy="1862997"/>
            </a:xfrm>
          </p:grpSpPr>
          <p:pic>
            <p:nvPicPr>
              <p:cNvPr id="11274" name="Picture 3" descr="C:\Users\Yves\AppData\Local\Microsoft\Windows\Temporary Internet Files\Content.IE5\EZQMP7JS\MC900351277[1].wmf"/>
              <p:cNvPicPr>
                <a:picLocks noChangeAspect="1" noChangeArrowheads="1"/>
              </p:cNvPicPr>
              <p:nvPr/>
            </p:nvPicPr>
            <p:blipFill>
              <a:blip r:embed="rId6" cstate="email"/>
              <a:srcRect/>
              <a:stretch>
                <a:fillRect/>
              </a:stretch>
            </p:blipFill>
            <p:spPr bwMode="auto">
              <a:xfrm>
                <a:off x="4572000" y="3645024"/>
                <a:ext cx="903339" cy="731492"/>
              </a:xfrm>
              <a:prstGeom prst="rect">
                <a:avLst/>
              </a:prstGeom>
              <a:noFill/>
              <a:ln w="9525">
                <a:noFill/>
                <a:miter lim="800000"/>
                <a:headEnd/>
                <a:tailEnd/>
              </a:ln>
            </p:spPr>
          </p:pic>
          <p:sp>
            <p:nvSpPr>
              <p:cNvPr id="9" name="Virage 8"/>
              <p:cNvSpPr/>
              <p:nvPr/>
            </p:nvSpPr>
            <p:spPr>
              <a:xfrm>
                <a:off x="3779576" y="4005421"/>
                <a:ext cx="792309" cy="935125"/>
              </a:xfrm>
              <a:prstGeom prst="bentArrow">
                <a:avLst>
                  <a:gd name="adj1" fmla="val 15380"/>
                  <a:gd name="adj2" fmla="val 12631"/>
                  <a:gd name="adj3" fmla="val 22251"/>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11276" name="Picture 4" descr="C:\Users\Yves\AppData\Local\Microsoft\Windows\Temporary Internet Files\Content.IE5\U8WPUPME\MC900438028[1].png"/>
              <p:cNvPicPr>
                <a:picLocks noChangeAspect="1" noChangeArrowheads="1"/>
              </p:cNvPicPr>
              <p:nvPr/>
            </p:nvPicPr>
            <p:blipFill>
              <a:blip r:embed="rId7" cstate="email"/>
              <a:srcRect/>
              <a:stretch>
                <a:fillRect/>
              </a:stretch>
            </p:blipFill>
            <p:spPr bwMode="auto">
              <a:xfrm>
                <a:off x="4644008" y="4437112"/>
                <a:ext cx="579512" cy="579512"/>
              </a:xfrm>
              <a:prstGeom prst="rect">
                <a:avLst/>
              </a:prstGeom>
              <a:noFill/>
              <a:ln w="9525">
                <a:noFill/>
                <a:miter lim="800000"/>
                <a:headEnd/>
                <a:tailEnd/>
              </a:ln>
            </p:spPr>
          </p:pic>
          <p:sp>
            <p:nvSpPr>
              <p:cNvPr id="12" name="Virage 11"/>
              <p:cNvSpPr/>
              <p:nvPr/>
            </p:nvSpPr>
            <p:spPr>
              <a:xfrm>
                <a:off x="3779576" y="4580150"/>
                <a:ext cx="792309" cy="360396"/>
              </a:xfrm>
              <a:prstGeom prst="bentArrow">
                <a:avLst>
                  <a:gd name="adj1" fmla="val 3104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11278" name="Picture 5" descr="C:\Users\Yves\AppData\Local\Microsoft\Windows\Temporary Internet Files\Content.IE5\EZQMP7JS\MC900350629[1].wmf"/>
              <p:cNvPicPr>
                <a:picLocks noChangeAspect="1" noChangeArrowheads="1"/>
              </p:cNvPicPr>
              <p:nvPr/>
            </p:nvPicPr>
            <p:blipFill>
              <a:blip r:embed="rId8" cstate="email"/>
              <a:srcRect/>
              <a:stretch>
                <a:fillRect/>
              </a:stretch>
            </p:blipFill>
            <p:spPr bwMode="auto">
              <a:xfrm>
                <a:off x="4572000" y="5085184"/>
                <a:ext cx="517567" cy="422837"/>
              </a:xfrm>
              <a:prstGeom prst="rect">
                <a:avLst/>
              </a:prstGeom>
              <a:noFill/>
              <a:ln w="9525">
                <a:noFill/>
                <a:miter lim="800000"/>
                <a:headEnd/>
                <a:tailEnd/>
              </a:ln>
            </p:spPr>
          </p:pic>
          <p:sp>
            <p:nvSpPr>
              <p:cNvPr id="14" name="Virage 13"/>
              <p:cNvSpPr/>
              <p:nvPr/>
            </p:nvSpPr>
            <p:spPr>
              <a:xfrm flipV="1">
                <a:off x="3779576" y="4940546"/>
                <a:ext cx="792309" cy="423903"/>
              </a:xfrm>
              <a:prstGeom prst="bentArrow">
                <a:avLst>
                  <a:gd name="adj1" fmla="val 27569"/>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e 10"/>
          <p:cNvGrpSpPr>
            <a:grpSpLocks/>
          </p:cNvGrpSpPr>
          <p:nvPr/>
        </p:nvGrpSpPr>
        <p:grpSpPr bwMode="auto">
          <a:xfrm>
            <a:off x="3779838" y="115888"/>
            <a:ext cx="1216025" cy="911225"/>
            <a:chOff x="899592" y="332656"/>
            <a:chExt cx="2008610" cy="1874613"/>
          </a:xfrm>
        </p:grpSpPr>
        <p:pic>
          <p:nvPicPr>
            <p:cNvPr id="29707"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29708"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29709"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Activité 1 : Les milieux du Bassin d’Arcachon </a:t>
            </a:r>
            <a:endParaRPr lang="fr-FR" dirty="0"/>
          </a:p>
        </p:txBody>
      </p:sp>
      <p:sp>
        <p:nvSpPr>
          <p:cNvPr id="29700"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29701" name="Image 4"/>
          <p:cNvPicPr>
            <a:picLocks noChangeAspect="1" noChangeArrowheads="1"/>
          </p:cNvPicPr>
          <p:nvPr/>
        </p:nvPicPr>
        <p:blipFill>
          <a:blip r:embed="rId6" cstate="email"/>
          <a:srcRect/>
          <a:stretch>
            <a:fillRect/>
          </a:stretch>
        </p:blipFill>
        <p:spPr bwMode="auto">
          <a:xfrm>
            <a:off x="1331913" y="2276475"/>
            <a:ext cx="1087437" cy="1444625"/>
          </a:xfrm>
          <a:prstGeom prst="rect">
            <a:avLst/>
          </a:prstGeom>
          <a:noFill/>
          <a:ln w="9525">
            <a:noFill/>
            <a:miter lim="800000"/>
            <a:headEnd/>
            <a:tailEnd/>
          </a:ln>
        </p:spPr>
      </p:pic>
      <p:pic>
        <p:nvPicPr>
          <p:cNvPr id="29702" name="Image 5"/>
          <p:cNvPicPr>
            <a:picLocks noChangeAspect="1" noChangeArrowheads="1"/>
          </p:cNvPicPr>
          <p:nvPr/>
        </p:nvPicPr>
        <p:blipFill>
          <a:blip r:embed="rId7" cstate="email"/>
          <a:srcRect/>
          <a:stretch>
            <a:fillRect/>
          </a:stretch>
        </p:blipFill>
        <p:spPr bwMode="auto">
          <a:xfrm>
            <a:off x="2987675" y="4005263"/>
            <a:ext cx="3960813" cy="2016125"/>
          </a:xfrm>
          <a:prstGeom prst="rect">
            <a:avLst/>
          </a:prstGeom>
          <a:noFill/>
          <a:ln w="9525">
            <a:noFill/>
            <a:miter lim="800000"/>
            <a:headEnd/>
            <a:tailEnd/>
          </a:ln>
        </p:spPr>
      </p:pic>
      <p:pic>
        <p:nvPicPr>
          <p:cNvPr id="29703" name="Image 6"/>
          <p:cNvPicPr>
            <a:picLocks noChangeAspect="1" noChangeArrowheads="1"/>
          </p:cNvPicPr>
          <p:nvPr/>
        </p:nvPicPr>
        <p:blipFill>
          <a:blip r:embed="rId8" cstate="email"/>
          <a:srcRect/>
          <a:stretch>
            <a:fillRect/>
          </a:stretch>
        </p:blipFill>
        <p:spPr bwMode="auto">
          <a:xfrm>
            <a:off x="1403350" y="4437063"/>
            <a:ext cx="1087438" cy="1444625"/>
          </a:xfrm>
          <a:prstGeom prst="rect">
            <a:avLst/>
          </a:prstGeom>
          <a:noFill/>
          <a:ln w="9525">
            <a:noFill/>
            <a:miter lim="800000"/>
            <a:headEnd/>
            <a:tailEnd/>
          </a:ln>
        </p:spPr>
      </p:pic>
      <p:pic>
        <p:nvPicPr>
          <p:cNvPr id="29704" name="Image 7"/>
          <p:cNvPicPr>
            <a:picLocks noChangeAspect="1" noChangeArrowheads="1"/>
          </p:cNvPicPr>
          <p:nvPr/>
        </p:nvPicPr>
        <p:blipFill>
          <a:blip r:embed="rId9" cstate="email"/>
          <a:srcRect/>
          <a:stretch>
            <a:fillRect/>
          </a:stretch>
        </p:blipFill>
        <p:spPr bwMode="auto">
          <a:xfrm>
            <a:off x="2987675" y="2060575"/>
            <a:ext cx="3960813" cy="1873250"/>
          </a:xfrm>
          <a:prstGeom prst="rect">
            <a:avLst/>
          </a:prstGeom>
          <a:noFill/>
          <a:ln w="9525">
            <a:noFill/>
            <a:miter lim="800000"/>
            <a:headEnd/>
            <a:tailEnd/>
          </a:ln>
        </p:spPr>
      </p:pic>
      <p:pic>
        <p:nvPicPr>
          <p:cNvPr id="29705" name="Picture 4" descr="C:\Users\Yves\AppData\Local\Microsoft\Windows\Temporary Internet Files\Low\Content.IE5\BPDB7W1M\MC900438023[1].PNG"/>
          <p:cNvPicPr>
            <a:picLocks noChangeAspect="1" noChangeArrowheads="1"/>
          </p:cNvPicPr>
          <p:nvPr/>
        </p:nvPicPr>
        <p:blipFill>
          <a:blip r:embed="rId10" cstate="email"/>
          <a:srcRect/>
          <a:stretch>
            <a:fillRect/>
          </a:stretch>
        </p:blipFill>
        <p:spPr bwMode="auto">
          <a:xfrm rot="-1326887">
            <a:off x="0" y="5626100"/>
            <a:ext cx="1196975" cy="1196975"/>
          </a:xfrm>
          <a:prstGeom prst="rect">
            <a:avLst/>
          </a:prstGeom>
          <a:noFill/>
          <a:ln w="9525">
            <a:noFill/>
            <a:miter lim="800000"/>
            <a:headEnd/>
            <a:tailEnd/>
          </a:ln>
        </p:spPr>
      </p:pic>
      <p:pic>
        <p:nvPicPr>
          <p:cNvPr id="29706" name="Picture 5" descr="C:\Users\Yves\AppData\Local\Microsoft\Windows\Temporary Internet Files\Low\Content.IE5\ZUZXGW40\MC900437638[1].PNG"/>
          <p:cNvPicPr>
            <a:picLocks noChangeAspect="1" noChangeArrowheads="1"/>
          </p:cNvPicPr>
          <p:nvPr/>
        </p:nvPicPr>
        <p:blipFill>
          <a:blip r:embed="rId11"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endParaRPr lang="fr-FR" dirty="0"/>
          </a:p>
        </p:txBody>
      </p:sp>
      <p:sp>
        <p:nvSpPr>
          <p:cNvPr id="30723"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0724" name="Image 5"/>
          <p:cNvPicPr>
            <a:picLocks noChangeAspect="1" noChangeArrowheads="1"/>
          </p:cNvPicPr>
          <p:nvPr/>
        </p:nvPicPr>
        <p:blipFill>
          <a:blip r:embed="rId3" cstate="email"/>
          <a:srcRect/>
          <a:stretch>
            <a:fillRect/>
          </a:stretch>
        </p:blipFill>
        <p:spPr bwMode="auto">
          <a:xfrm>
            <a:off x="827088" y="1989138"/>
            <a:ext cx="7058025" cy="4032250"/>
          </a:xfrm>
          <a:prstGeom prst="rect">
            <a:avLst/>
          </a:prstGeom>
          <a:noFill/>
          <a:ln w="9525">
            <a:noFill/>
            <a:miter lim="800000"/>
            <a:headEnd/>
            <a:tailEnd/>
          </a:ln>
        </p:spPr>
      </p:pic>
      <p:pic>
        <p:nvPicPr>
          <p:cNvPr id="30725" name="Picture 4" descr="C:\Users\Yves\AppData\Local\Microsoft\Windows\Temporary Internet Files\Low\Content.IE5\BPDB7W1M\MC900438023[1].PNG"/>
          <p:cNvPicPr>
            <a:picLocks noChangeAspect="1" noChangeArrowheads="1"/>
          </p:cNvPicPr>
          <p:nvPr/>
        </p:nvPicPr>
        <p:blipFill>
          <a:blip r:embed="rId4" cstate="email"/>
          <a:srcRect/>
          <a:stretch>
            <a:fillRect/>
          </a:stretch>
        </p:blipFill>
        <p:spPr bwMode="auto">
          <a:xfrm rot="-1326887">
            <a:off x="0" y="5626100"/>
            <a:ext cx="1196975" cy="1196975"/>
          </a:xfrm>
          <a:prstGeom prst="rect">
            <a:avLst/>
          </a:prstGeom>
          <a:noFill/>
          <a:ln w="9525">
            <a:noFill/>
            <a:miter lim="800000"/>
            <a:headEnd/>
            <a:tailEnd/>
          </a:ln>
        </p:spPr>
      </p:pic>
      <p:pic>
        <p:nvPicPr>
          <p:cNvPr id="30726" name="Picture 5" descr="C:\Users\Yves\AppData\Local\Microsoft\Windows\Temporary Internet Files\Low\Content.IE5\ZUZXGW40\MC900437638[1].PNG"/>
          <p:cNvPicPr>
            <a:picLocks noChangeAspect="1" noChangeArrowheads="1"/>
          </p:cNvPicPr>
          <p:nvPr/>
        </p:nvPicPr>
        <p:blipFill>
          <a:blip r:embed="rId5" cstate="email"/>
          <a:srcRect/>
          <a:stretch>
            <a:fillRect/>
          </a:stretch>
        </p:blipFill>
        <p:spPr bwMode="auto">
          <a:xfrm>
            <a:off x="7885113" y="115888"/>
            <a:ext cx="1395412" cy="1397000"/>
          </a:xfrm>
          <a:prstGeom prst="rect">
            <a:avLst/>
          </a:prstGeom>
          <a:noFill/>
          <a:ln w="9525">
            <a:noFill/>
            <a:miter lim="800000"/>
            <a:headEnd/>
            <a:tailEnd/>
          </a:ln>
        </p:spPr>
      </p:pic>
      <p:grpSp>
        <p:nvGrpSpPr>
          <p:cNvPr id="30727" name="Groupe 8"/>
          <p:cNvGrpSpPr>
            <a:grpSpLocks/>
          </p:cNvGrpSpPr>
          <p:nvPr/>
        </p:nvGrpSpPr>
        <p:grpSpPr bwMode="auto">
          <a:xfrm>
            <a:off x="3779838" y="115888"/>
            <a:ext cx="1216025" cy="911225"/>
            <a:chOff x="899592" y="332656"/>
            <a:chExt cx="2008610" cy="1874613"/>
          </a:xfrm>
        </p:grpSpPr>
        <p:pic>
          <p:nvPicPr>
            <p:cNvPr id="30728" name="Picture 4" descr="C:\Users\Yves\AppData\Local\Microsoft\Windows\Temporary Internet Files\Content.IE5\EZQMP7JS\MC900198991[1].wmf"/>
            <p:cNvPicPr>
              <a:picLocks noChangeAspect="1" noChangeArrowheads="1"/>
            </p:cNvPicPr>
            <p:nvPr/>
          </p:nvPicPr>
          <p:blipFill>
            <a:blip r:embed="rId6" cstate="email"/>
            <a:srcRect/>
            <a:stretch>
              <a:fillRect/>
            </a:stretch>
          </p:blipFill>
          <p:spPr bwMode="auto">
            <a:xfrm>
              <a:off x="1835696" y="332656"/>
              <a:ext cx="924453" cy="757484"/>
            </a:xfrm>
            <a:prstGeom prst="rect">
              <a:avLst/>
            </a:prstGeom>
            <a:noFill/>
            <a:ln w="9525">
              <a:noFill/>
              <a:miter lim="800000"/>
              <a:headEnd/>
              <a:tailEnd/>
            </a:ln>
          </p:spPr>
        </p:pic>
        <p:pic>
          <p:nvPicPr>
            <p:cNvPr id="30729" name="Picture 2" descr="C:\Users\Yves\AppData\Local\Microsoft\Windows\Temporary Internet Files\Content.IE5\U8WPUPME\MC900351277[1].wmf"/>
            <p:cNvPicPr>
              <a:picLocks noChangeAspect="1" noChangeArrowheads="1"/>
            </p:cNvPicPr>
            <p:nvPr/>
          </p:nvPicPr>
          <p:blipFill>
            <a:blip r:embed="rId7" cstate="email"/>
            <a:srcRect/>
            <a:stretch>
              <a:fillRect/>
            </a:stretch>
          </p:blipFill>
          <p:spPr bwMode="auto">
            <a:xfrm>
              <a:off x="1403648" y="836712"/>
              <a:ext cx="1504554" cy="1218334"/>
            </a:xfrm>
            <a:prstGeom prst="rect">
              <a:avLst/>
            </a:prstGeom>
            <a:noFill/>
            <a:ln w="9525">
              <a:noFill/>
              <a:miter lim="800000"/>
              <a:headEnd/>
              <a:tailEnd/>
            </a:ln>
          </p:spPr>
        </p:pic>
        <p:pic>
          <p:nvPicPr>
            <p:cNvPr id="30730" name="Picture 3" descr="C:\Users\Yves\AppData\Local\Microsoft\Windows\Temporary Internet Files\Content.IE5\ZOY42LIV\MC900230847[1].wmf"/>
            <p:cNvPicPr>
              <a:picLocks noChangeAspect="1" noChangeArrowheads="1"/>
            </p:cNvPicPr>
            <p:nvPr/>
          </p:nvPicPr>
          <p:blipFill>
            <a:blip r:embed="rId8" cstate="email"/>
            <a:srcRect/>
            <a:stretch>
              <a:fillRect/>
            </a:stretch>
          </p:blipFill>
          <p:spPr bwMode="auto">
            <a:xfrm>
              <a:off x="899592" y="1484784"/>
              <a:ext cx="990985" cy="722485"/>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endParaRPr lang="fr-FR" dirty="0"/>
          </a:p>
        </p:txBody>
      </p:sp>
      <p:sp>
        <p:nvSpPr>
          <p:cNvPr id="31747"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1748" name="Image 4"/>
          <p:cNvPicPr>
            <a:picLocks noChangeAspect="1" noChangeArrowheads="1"/>
          </p:cNvPicPr>
          <p:nvPr/>
        </p:nvPicPr>
        <p:blipFill>
          <a:blip r:embed="rId3" cstate="email"/>
          <a:srcRect/>
          <a:stretch>
            <a:fillRect/>
          </a:stretch>
        </p:blipFill>
        <p:spPr bwMode="auto">
          <a:xfrm>
            <a:off x="6516688" y="2133600"/>
            <a:ext cx="2243137" cy="2149475"/>
          </a:xfrm>
          <a:prstGeom prst="rect">
            <a:avLst/>
          </a:prstGeom>
          <a:noFill/>
          <a:ln w="9525">
            <a:noFill/>
            <a:miter lim="800000"/>
            <a:headEnd/>
            <a:tailEnd/>
          </a:ln>
        </p:spPr>
      </p:pic>
      <p:pic>
        <p:nvPicPr>
          <p:cNvPr id="31749" name="Image 5"/>
          <p:cNvPicPr>
            <a:picLocks noChangeAspect="1" noChangeArrowheads="1"/>
          </p:cNvPicPr>
          <p:nvPr/>
        </p:nvPicPr>
        <p:blipFill>
          <a:blip r:embed="rId4" cstate="email"/>
          <a:srcRect/>
          <a:stretch>
            <a:fillRect/>
          </a:stretch>
        </p:blipFill>
        <p:spPr bwMode="auto">
          <a:xfrm>
            <a:off x="250825" y="2276475"/>
            <a:ext cx="5976938" cy="3744913"/>
          </a:xfrm>
          <a:prstGeom prst="rect">
            <a:avLst/>
          </a:prstGeom>
          <a:noFill/>
          <a:ln w="9525">
            <a:noFill/>
            <a:miter lim="800000"/>
            <a:headEnd/>
            <a:tailEnd/>
          </a:ln>
        </p:spPr>
      </p:pic>
      <p:pic>
        <p:nvPicPr>
          <p:cNvPr id="31750"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31751"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grpSp>
        <p:nvGrpSpPr>
          <p:cNvPr id="31752" name="Groupe 8"/>
          <p:cNvGrpSpPr>
            <a:grpSpLocks/>
          </p:cNvGrpSpPr>
          <p:nvPr/>
        </p:nvGrpSpPr>
        <p:grpSpPr bwMode="auto">
          <a:xfrm>
            <a:off x="3779838" y="115888"/>
            <a:ext cx="1216025" cy="911225"/>
            <a:chOff x="899592" y="332656"/>
            <a:chExt cx="2008610" cy="1874613"/>
          </a:xfrm>
        </p:grpSpPr>
        <p:pic>
          <p:nvPicPr>
            <p:cNvPr id="31753" name="Picture 4" descr="C:\Users\Yves\AppData\Local\Microsoft\Windows\Temporary Internet Files\Content.IE5\EZQMP7JS\MC900198991[1].wmf"/>
            <p:cNvPicPr>
              <a:picLocks noChangeAspect="1" noChangeArrowheads="1"/>
            </p:cNvPicPr>
            <p:nvPr/>
          </p:nvPicPr>
          <p:blipFill>
            <a:blip r:embed="rId7" cstate="email"/>
            <a:srcRect/>
            <a:stretch>
              <a:fillRect/>
            </a:stretch>
          </p:blipFill>
          <p:spPr bwMode="auto">
            <a:xfrm>
              <a:off x="1835696" y="332656"/>
              <a:ext cx="924453" cy="757484"/>
            </a:xfrm>
            <a:prstGeom prst="rect">
              <a:avLst/>
            </a:prstGeom>
            <a:noFill/>
            <a:ln w="9525">
              <a:noFill/>
              <a:miter lim="800000"/>
              <a:headEnd/>
              <a:tailEnd/>
            </a:ln>
          </p:spPr>
        </p:pic>
        <p:pic>
          <p:nvPicPr>
            <p:cNvPr id="31754" name="Picture 2" descr="C:\Users\Yves\AppData\Local\Microsoft\Windows\Temporary Internet Files\Content.IE5\U8WPUPME\MC900351277[1].wmf"/>
            <p:cNvPicPr>
              <a:picLocks noChangeAspect="1" noChangeArrowheads="1"/>
            </p:cNvPicPr>
            <p:nvPr/>
          </p:nvPicPr>
          <p:blipFill>
            <a:blip r:embed="rId8" cstate="email"/>
            <a:srcRect/>
            <a:stretch>
              <a:fillRect/>
            </a:stretch>
          </p:blipFill>
          <p:spPr bwMode="auto">
            <a:xfrm>
              <a:off x="1403648" y="836712"/>
              <a:ext cx="1504554" cy="1218334"/>
            </a:xfrm>
            <a:prstGeom prst="rect">
              <a:avLst/>
            </a:prstGeom>
            <a:noFill/>
            <a:ln w="9525">
              <a:noFill/>
              <a:miter lim="800000"/>
              <a:headEnd/>
              <a:tailEnd/>
            </a:ln>
          </p:spPr>
        </p:pic>
        <p:pic>
          <p:nvPicPr>
            <p:cNvPr id="31755" name="Picture 3" descr="C:\Users\Yves\AppData\Local\Microsoft\Windows\Temporary Internet Files\Content.IE5\ZOY42LIV\MC900230847[1].wmf"/>
            <p:cNvPicPr>
              <a:picLocks noChangeAspect="1" noChangeArrowheads="1"/>
            </p:cNvPicPr>
            <p:nvPr/>
          </p:nvPicPr>
          <p:blipFill>
            <a:blip r:embed="rId9" cstate="email"/>
            <a:srcRect/>
            <a:stretch>
              <a:fillRect/>
            </a:stretch>
          </p:blipFill>
          <p:spPr bwMode="auto">
            <a:xfrm>
              <a:off x="899592" y="1484784"/>
              <a:ext cx="990985" cy="722485"/>
            </a:xfrm>
            <a:prstGeom prst="rect">
              <a:avLst/>
            </a:prstGeom>
            <a:noFill/>
            <a:ln w="9525">
              <a:noFill/>
              <a:miter lim="800000"/>
              <a:headEnd/>
              <a:tailEn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e 6"/>
          <p:cNvGrpSpPr>
            <a:grpSpLocks/>
          </p:cNvGrpSpPr>
          <p:nvPr/>
        </p:nvGrpSpPr>
        <p:grpSpPr bwMode="auto">
          <a:xfrm>
            <a:off x="3779838" y="115888"/>
            <a:ext cx="1216025" cy="911225"/>
            <a:chOff x="899592" y="332656"/>
            <a:chExt cx="2008610" cy="1874613"/>
          </a:xfrm>
        </p:grpSpPr>
        <p:pic>
          <p:nvPicPr>
            <p:cNvPr id="32776"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2777"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2778"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Activité 4 : La forêt landaise, écosystème forestier ou agrosystème</a:t>
            </a:r>
            <a:endParaRPr lang="fr-FR" dirty="0"/>
          </a:p>
        </p:txBody>
      </p:sp>
      <p:sp>
        <p:nvSpPr>
          <p:cNvPr id="32772"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dirty="0" smtClean="0"/>
              <a:t>Objectifs  notionnels : </a:t>
            </a:r>
          </a:p>
          <a:p>
            <a:pPr lvl="1"/>
            <a:r>
              <a:rPr lang="fr-FR" dirty="0" smtClean="0"/>
              <a:t>Distinguer, en utilisant des outils satellites, la structuration des espaces occupés par le pin maritime au sein du bassin d’Arcachon</a:t>
            </a:r>
          </a:p>
          <a:p>
            <a:r>
              <a:rPr lang="fr-FR" dirty="0" smtClean="0"/>
              <a:t>Objectifs méthodologiques : </a:t>
            </a:r>
          </a:p>
          <a:p>
            <a:pPr lvl="1"/>
            <a:r>
              <a:rPr lang="fr-FR" dirty="0" smtClean="0"/>
              <a:t>Utiliser une fonction de </a:t>
            </a:r>
            <a:r>
              <a:rPr lang="fr-FR" dirty="0" err="1" smtClean="0"/>
              <a:t>géovisualisation</a:t>
            </a:r>
            <a:r>
              <a:rPr lang="fr-FR" dirty="0" smtClean="0"/>
              <a:t>. Proposer différents traitements de l’image afin de permettre de discriminer des ensembles et des géométries différentes</a:t>
            </a:r>
          </a:p>
          <a:p>
            <a:endParaRPr lang="fr-FR" dirty="0" smtClean="0"/>
          </a:p>
        </p:txBody>
      </p:sp>
      <p:sp>
        <p:nvSpPr>
          <p:cNvPr id="32773"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2774"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32775"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e 14"/>
          <p:cNvGrpSpPr>
            <a:grpSpLocks/>
          </p:cNvGrpSpPr>
          <p:nvPr/>
        </p:nvGrpSpPr>
        <p:grpSpPr bwMode="auto">
          <a:xfrm>
            <a:off x="3779838" y="115888"/>
            <a:ext cx="1216025" cy="911225"/>
            <a:chOff x="899592" y="332656"/>
            <a:chExt cx="2008610" cy="1874613"/>
          </a:xfrm>
        </p:grpSpPr>
        <p:pic>
          <p:nvPicPr>
            <p:cNvPr id="33806"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3807"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3808"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pic>
        <p:nvPicPr>
          <p:cNvPr id="33795"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33796"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
        <p:nvSpPr>
          <p:cNvPr id="33797"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3798" name="Image 4"/>
          <p:cNvPicPr>
            <a:picLocks noChangeAspect="1" noChangeArrowheads="1"/>
          </p:cNvPicPr>
          <p:nvPr/>
        </p:nvPicPr>
        <p:blipFill>
          <a:blip r:embed="rId8" cstate="email"/>
          <a:srcRect/>
          <a:stretch>
            <a:fillRect/>
          </a:stretch>
        </p:blipFill>
        <p:spPr bwMode="auto">
          <a:xfrm>
            <a:off x="107950" y="3860800"/>
            <a:ext cx="1785938" cy="2162175"/>
          </a:xfrm>
          <a:prstGeom prst="rect">
            <a:avLst/>
          </a:prstGeom>
          <a:noFill/>
          <a:ln w="9525">
            <a:noFill/>
            <a:miter lim="800000"/>
            <a:headEnd/>
            <a:tailEnd/>
          </a:ln>
        </p:spPr>
      </p:pic>
      <p:pic>
        <p:nvPicPr>
          <p:cNvPr id="33799" name="Image 5"/>
          <p:cNvPicPr>
            <a:picLocks noChangeAspect="1" noChangeArrowheads="1"/>
          </p:cNvPicPr>
          <p:nvPr/>
        </p:nvPicPr>
        <p:blipFill>
          <a:blip r:embed="rId9" cstate="email"/>
          <a:srcRect/>
          <a:stretch>
            <a:fillRect/>
          </a:stretch>
        </p:blipFill>
        <p:spPr bwMode="auto">
          <a:xfrm>
            <a:off x="107950" y="188913"/>
            <a:ext cx="1752600" cy="2152650"/>
          </a:xfrm>
          <a:prstGeom prst="rect">
            <a:avLst/>
          </a:prstGeom>
          <a:noFill/>
          <a:ln w="9525">
            <a:noFill/>
            <a:miter lim="800000"/>
            <a:headEnd/>
            <a:tailEnd/>
          </a:ln>
        </p:spPr>
      </p:pic>
      <p:pic>
        <p:nvPicPr>
          <p:cNvPr id="33800" name="Image 6"/>
          <p:cNvPicPr>
            <a:picLocks noChangeAspect="1" noChangeArrowheads="1"/>
          </p:cNvPicPr>
          <p:nvPr/>
        </p:nvPicPr>
        <p:blipFill>
          <a:blip r:embed="rId10" cstate="email"/>
          <a:srcRect/>
          <a:stretch>
            <a:fillRect/>
          </a:stretch>
        </p:blipFill>
        <p:spPr bwMode="auto">
          <a:xfrm>
            <a:off x="4284663" y="3789363"/>
            <a:ext cx="2343150" cy="2276475"/>
          </a:xfrm>
          <a:prstGeom prst="rect">
            <a:avLst/>
          </a:prstGeom>
          <a:noFill/>
          <a:ln w="9525">
            <a:noFill/>
            <a:miter lim="800000"/>
            <a:headEnd/>
            <a:tailEnd/>
          </a:ln>
        </p:spPr>
      </p:pic>
      <p:pic>
        <p:nvPicPr>
          <p:cNvPr id="33801" name="Image 7"/>
          <p:cNvPicPr>
            <a:picLocks noChangeAspect="1" noChangeArrowheads="1"/>
          </p:cNvPicPr>
          <p:nvPr/>
        </p:nvPicPr>
        <p:blipFill>
          <a:blip r:embed="rId11" cstate="email"/>
          <a:srcRect/>
          <a:stretch>
            <a:fillRect/>
          </a:stretch>
        </p:blipFill>
        <p:spPr bwMode="auto">
          <a:xfrm>
            <a:off x="6659563" y="3789363"/>
            <a:ext cx="2343150" cy="2251075"/>
          </a:xfrm>
          <a:prstGeom prst="rect">
            <a:avLst/>
          </a:prstGeom>
          <a:noFill/>
          <a:ln w="9525">
            <a:noFill/>
            <a:miter lim="800000"/>
            <a:headEnd/>
            <a:tailEnd/>
          </a:ln>
        </p:spPr>
      </p:pic>
      <p:pic>
        <p:nvPicPr>
          <p:cNvPr id="33802" name="Image 8"/>
          <p:cNvPicPr>
            <a:picLocks noChangeAspect="1" noChangeArrowheads="1"/>
          </p:cNvPicPr>
          <p:nvPr/>
        </p:nvPicPr>
        <p:blipFill>
          <a:blip r:embed="rId12" cstate="email"/>
          <a:srcRect/>
          <a:stretch>
            <a:fillRect/>
          </a:stretch>
        </p:blipFill>
        <p:spPr bwMode="auto">
          <a:xfrm>
            <a:off x="1979613" y="3789363"/>
            <a:ext cx="2271712" cy="2314575"/>
          </a:xfrm>
          <a:prstGeom prst="rect">
            <a:avLst/>
          </a:prstGeom>
          <a:noFill/>
          <a:ln w="9525">
            <a:noFill/>
            <a:miter lim="800000"/>
            <a:headEnd/>
            <a:tailEnd/>
          </a:ln>
        </p:spPr>
      </p:pic>
      <p:pic>
        <p:nvPicPr>
          <p:cNvPr id="33803" name="Image 9"/>
          <p:cNvPicPr>
            <a:picLocks noChangeAspect="1" noChangeArrowheads="1"/>
          </p:cNvPicPr>
          <p:nvPr/>
        </p:nvPicPr>
        <p:blipFill>
          <a:blip r:embed="rId13" cstate="email"/>
          <a:srcRect/>
          <a:stretch>
            <a:fillRect/>
          </a:stretch>
        </p:blipFill>
        <p:spPr bwMode="auto">
          <a:xfrm>
            <a:off x="6659563" y="188913"/>
            <a:ext cx="2305050" cy="2200275"/>
          </a:xfrm>
          <a:prstGeom prst="rect">
            <a:avLst/>
          </a:prstGeom>
          <a:noFill/>
          <a:ln w="9525">
            <a:noFill/>
            <a:miter lim="800000"/>
            <a:headEnd/>
            <a:tailEnd/>
          </a:ln>
        </p:spPr>
      </p:pic>
      <p:pic>
        <p:nvPicPr>
          <p:cNvPr id="33804" name="Image 10"/>
          <p:cNvPicPr>
            <a:picLocks noChangeAspect="1" noChangeArrowheads="1"/>
          </p:cNvPicPr>
          <p:nvPr/>
        </p:nvPicPr>
        <p:blipFill>
          <a:blip r:embed="rId14" cstate="email"/>
          <a:srcRect/>
          <a:stretch>
            <a:fillRect/>
          </a:stretch>
        </p:blipFill>
        <p:spPr bwMode="auto">
          <a:xfrm>
            <a:off x="4284663" y="188913"/>
            <a:ext cx="2303462" cy="2257425"/>
          </a:xfrm>
          <a:prstGeom prst="rect">
            <a:avLst/>
          </a:prstGeom>
          <a:noFill/>
          <a:ln w="9525">
            <a:noFill/>
            <a:miter lim="800000"/>
            <a:headEnd/>
            <a:tailEnd/>
          </a:ln>
        </p:spPr>
      </p:pic>
      <p:pic>
        <p:nvPicPr>
          <p:cNvPr id="33805" name="Image 11"/>
          <p:cNvPicPr>
            <a:picLocks noChangeAspect="1" noChangeArrowheads="1"/>
          </p:cNvPicPr>
          <p:nvPr/>
        </p:nvPicPr>
        <p:blipFill>
          <a:blip r:embed="rId15" cstate="email"/>
          <a:srcRect/>
          <a:stretch>
            <a:fillRect/>
          </a:stretch>
        </p:blipFill>
        <p:spPr bwMode="auto">
          <a:xfrm>
            <a:off x="1979613" y="188913"/>
            <a:ext cx="2222500" cy="22574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e 10"/>
          <p:cNvGrpSpPr>
            <a:grpSpLocks/>
          </p:cNvGrpSpPr>
          <p:nvPr/>
        </p:nvGrpSpPr>
        <p:grpSpPr bwMode="auto">
          <a:xfrm>
            <a:off x="3779838" y="115888"/>
            <a:ext cx="1216025" cy="911225"/>
            <a:chOff x="899592" y="332656"/>
            <a:chExt cx="2008610" cy="1874613"/>
          </a:xfrm>
        </p:grpSpPr>
        <p:pic>
          <p:nvPicPr>
            <p:cNvPr id="34826"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4827"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4828"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pic>
        <p:nvPicPr>
          <p:cNvPr id="34819"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34820"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
        <p:nvSpPr>
          <p:cNvPr id="34821"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4822" name="Image 4"/>
          <p:cNvPicPr>
            <a:picLocks noChangeAspect="1" noChangeArrowheads="1"/>
          </p:cNvPicPr>
          <p:nvPr/>
        </p:nvPicPr>
        <p:blipFill>
          <a:blip r:embed="rId8" cstate="email"/>
          <a:srcRect/>
          <a:stretch>
            <a:fillRect/>
          </a:stretch>
        </p:blipFill>
        <p:spPr bwMode="auto">
          <a:xfrm>
            <a:off x="250825" y="333375"/>
            <a:ext cx="4110038" cy="2143125"/>
          </a:xfrm>
          <a:prstGeom prst="rect">
            <a:avLst/>
          </a:prstGeom>
          <a:noFill/>
          <a:ln w="9525">
            <a:noFill/>
            <a:miter lim="800000"/>
            <a:headEnd/>
            <a:tailEnd/>
          </a:ln>
        </p:spPr>
      </p:pic>
      <p:pic>
        <p:nvPicPr>
          <p:cNvPr id="34823" name="Image 5"/>
          <p:cNvPicPr>
            <a:picLocks noChangeAspect="1" noChangeArrowheads="1"/>
          </p:cNvPicPr>
          <p:nvPr/>
        </p:nvPicPr>
        <p:blipFill>
          <a:blip r:embed="rId9" cstate="email"/>
          <a:srcRect/>
          <a:stretch>
            <a:fillRect/>
          </a:stretch>
        </p:blipFill>
        <p:spPr bwMode="auto">
          <a:xfrm>
            <a:off x="4572000" y="333375"/>
            <a:ext cx="4071938" cy="2224088"/>
          </a:xfrm>
          <a:prstGeom prst="rect">
            <a:avLst/>
          </a:prstGeom>
          <a:noFill/>
          <a:ln w="9525">
            <a:noFill/>
            <a:miter lim="800000"/>
            <a:headEnd/>
            <a:tailEnd/>
          </a:ln>
        </p:spPr>
      </p:pic>
      <p:pic>
        <p:nvPicPr>
          <p:cNvPr id="34824" name="Image 6"/>
          <p:cNvPicPr>
            <a:picLocks noChangeAspect="1" noChangeArrowheads="1"/>
          </p:cNvPicPr>
          <p:nvPr/>
        </p:nvPicPr>
        <p:blipFill>
          <a:blip r:embed="rId10" cstate="email"/>
          <a:srcRect/>
          <a:stretch>
            <a:fillRect/>
          </a:stretch>
        </p:blipFill>
        <p:spPr bwMode="auto">
          <a:xfrm>
            <a:off x="539750" y="2781300"/>
            <a:ext cx="3087688" cy="2955925"/>
          </a:xfrm>
          <a:prstGeom prst="rect">
            <a:avLst/>
          </a:prstGeom>
          <a:noFill/>
          <a:ln w="9525">
            <a:noFill/>
            <a:miter lim="800000"/>
            <a:headEnd/>
            <a:tailEnd/>
          </a:ln>
        </p:spPr>
      </p:pic>
      <p:pic>
        <p:nvPicPr>
          <p:cNvPr id="34825" name="Image 7"/>
          <p:cNvPicPr>
            <a:picLocks noChangeAspect="1" noChangeArrowheads="1"/>
          </p:cNvPicPr>
          <p:nvPr/>
        </p:nvPicPr>
        <p:blipFill>
          <a:blip r:embed="rId11" cstate="email"/>
          <a:srcRect/>
          <a:stretch>
            <a:fillRect/>
          </a:stretch>
        </p:blipFill>
        <p:spPr bwMode="auto">
          <a:xfrm>
            <a:off x="5219700" y="2781300"/>
            <a:ext cx="3082925" cy="29511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e 6"/>
          <p:cNvGrpSpPr>
            <a:grpSpLocks/>
          </p:cNvGrpSpPr>
          <p:nvPr/>
        </p:nvGrpSpPr>
        <p:grpSpPr bwMode="auto">
          <a:xfrm>
            <a:off x="3779838" y="115888"/>
            <a:ext cx="1216025" cy="911225"/>
            <a:chOff x="899592" y="332656"/>
            <a:chExt cx="2008610" cy="1874613"/>
          </a:xfrm>
        </p:grpSpPr>
        <p:pic>
          <p:nvPicPr>
            <p:cNvPr id="35848"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5849"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5850"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sz="3600" dirty="0" smtClean="0"/>
              <a:t>Activité 5 : Déterminer des zones d’intérêt pour une sortie sur le terrain </a:t>
            </a:r>
            <a:endParaRPr lang="fr-FR" dirty="0"/>
          </a:p>
        </p:txBody>
      </p:sp>
      <p:sp>
        <p:nvSpPr>
          <p:cNvPr id="35844"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dirty="0" smtClean="0"/>
              <a:t>Objectifs  notionnels : </a:t>
            </a:r>
          </a:p>
          <a:p>
            <a:pPr lvl="1"/>
            <a:r>
              <a:rPr lang="fr-FR" dirty="0" smtClean="0"/>
              <a:t>Repérer, en utilisant les images satellites, des zones pertinentes pour une sortie sur le terrain </a:t>
            </a:r>
          </a:p>
          <a:p>
            <a:r>
              <a:rPr lang="fr-FR" dirty="0" smtClean="0"/>
              <a:t>Objectifs méthodologiques : </a:t>
            </a:r>
          </a:p>
          <a:p>
            <a:pPr lvl="1"/>
            <a:r>
              <a:rPr lang="fr-FR" dirty="0" smtClean="0"/>
              <a:t>Utiliser une fonction de </a:t>
            </a:r>
            <a:r>
              <a:rPr lang="fr-FR" dirty="0" err="1" smtClean="0"/>
              <a:t>géovisualisation</a:t>
            </a:r>
            <a:r>
              <a:rPr lang="fr-FR" dirty="0" smtClean="0"/>
              <a:t>. </a:t>
            </a:r>
          </a:p>
          <a:p>
            <a:endParaRPr lang="fr-FR" dirty="0" smtClean="0"/>
          </a:p>
        </p:txBody>
      </p:sp>
      <p:sp>
        <p:nvSpPr>
          <p:cNvPr id="35845"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5846"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35847"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e 9"/>
          <p:cNvGrpSpPr>
            <a:grpSpLocks/>
          </p:cNvGrpSpPr>
          <p:nvPr/>
        </p:nvGrpSpPr>
        <p:grpSpPr bwMode="auto">
          <a:xfrm>
            <a:off x="3779838" y="115888"/>
            <a:ext cx="1216025" cy="911225"/>
            <a:chOff x="899592" y="332656"/>
            <a:chExt cx="2008610" cy="1874613"/>
          </a:xfrm>
        </p:grpSpPr>
        <p:pic>
          <p:nvPicPr>
            <p:cNvPr id="36871"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6872"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6873"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36867"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6868" name="Image 4"/>
          <p:cNvPicPr>
            <a:picLocks noChangeAspect="1" noChangeArrowheads="1"/>
          </p:cNvPicPr>
          <p:nvPr/>
        </p:nvPicPr>
        <p:blipFill>
          <a:blip r:embed="rId6" cstate="email"/>
          <a:srcRect/>
          <a:stretch>
            <a:fillRect/>
          </a:stretch>
        </p:blipFill>
        <p:spPr bwMode="auto">
          <a:xfrm>
            <a:off x="611188" y="765175"/>
            <a:ext cx="7921625" cy="5184775"/>
          </a:xfrm>
          <a:prstGeom prst="rect">
            <a:avLst/>
          </a:prstGeom>
          <a:noFill/>
          <a:ln w="9525">
            <a:noFill/>
            <a:miter lim="800000"/>
            <a:headEnd/>
            <a:tailEnd/>
          </a:ln>
        </p:spPr>
      </p:pic>
      <p:pic>
        <p:nvPicPr>
          <p:cNvPr id="36869" name="Picture 4" descr="C:\Users\Yves\AppData\Local\Microsoft\Windows\Temporary Internet Files\Low\Content.IE5\BPDB7W1M\MC900438023[1].PNG"/>
          <p:cNvPicPr>
            <a:picLocks noChangeAspect="1" noChangeArrowheads="1"/>
          </p:cNvPicPr>
          <p:nvPr/>
        </p:nvPicPr>
        <p:blipFill>
          <a:blip r:embed="rId7" cstate="email"/>
          <a:srcRect/>
          <a:stretch>
            <a:fillRect/>
          </a:stretch>
        </p:blipFill>
        <p:spPr bwMode="auto">
          <a:xfrm rot="-1326887">
            <a:off x="0" y="5626100"/>
            <a:ext cx="1196975" cy="1196975"/>
          </a:xfrm>
          <a:prstGeom prst="rect">
            <a:avLst/>
          </a:prstGeom>
          <a:noFill/>
          <a:ln w="9525">
            <a:noFill/>
            <a:miter lim="800000"/>
            <a:headEnd/>
            <a:tailEnd/>
          </a:ln>
        </p:spPr>
      </p:pic>
      <p:pic>
        <p:nvPicPr>
          <p:cNvPr id="36870" name="Picture 5" descr="C:\Users\Yves\AppData\Local\Microsoft\Windows\Temporary Internet Files\Low\Content.IE5\ZUZXGW40\MC900437638[1].PNG"/>
          <p:cNvPicPr>
            <a:picLocks noChangeAspect="1" noChangeArrowheads="1"/>
          </p:cNvPicPr>
          <p:nvPr/>
        </p:nvPicPr>
        <p:blipFill>
          <a:blip r:embed="rId8"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e 11"/>
          <p:cNvGrpSpPr>
            <a:grpSpLocks/>
          </p:cNvGrpSpPr>
          <p:nvPr/>
        </p:nvGrpSpPr>
        <p:grpSpPr bwMode="auto">
          <a:xfrm>
            <a:off x="3779838" y="115888"/>
            <a:ext cx="1216025" cy="911225"/>
            <a:chOff x="899592" y="332656"/>
            <a:chExt cx="2008610" cy="1874613"/>
          </a:xfrm>
        </p:grpSpPr>
        <p:pic>
          <p:nvPicPr>
            <p:cNvPr id="37898"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7899"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7900"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37891"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7892" name="Image 4" descr="C:\Users\Yves\Desktop\CNES 2011\Photos Bassin\IMG_8062.JPG"/>
          <p:cNvPicPr>
            <a:picLocks noChangeAspect="1" noChangeArrowheads="1"/>
          </p:cNvPicPr>
          <p:nvPr/>
        </p:nvPicPr>
        <p:blipFill>
          <a:blip r:embed="rId6" cstate="email"/>
          <a:srcRect/>
          <a:stretch>
            <a:fillRect/>
          </a:stretch>
        </p:blipFill>
        <p:spPr bwMode="auto">
          <a:xfrm>
            <a:off x="379413" y="531813"/>
            <a:ext cx="2257425" cy="1495425"/>
          </a:xfrm>
          <a:prstGeom prst="rect">
            <a:avLst/>
          </a:prstGeom>
          <a:noFill/>
          <a:ln w="9525">
            <a:noFill/>
            <a:miter lim="800000"/>
            <a:headEnd/>
            <a:tailEnd/>
          </a:ln>
        </p:spPr>
      </p:pic>
      <p:pic>
        <p:nvPicPr>
          <p:cNvPr id="37893" name="Image 5" descr="C:\Users\Yves\Desktop\CNES 2011\Photos Bassin\IMG_8071.JPG"/>
          <p:cNvPicPr>
            <a:picLocks noChangeAspect="1" noChangeArrowheads="1"/>
          </p:cNvPicPr>
          <p:nvPr/>
        </p:nvPicPr>
        <p:blipFill>
          <a:blip r:embed="rId7" cstate="email"/>
          <a:srcRect/>
          <a:stretch>
            <a:fillRect/>
          </a:stretch>
        </p:blipFill>
        <p:spPr bwMode="auto">
          <a:xfrm>
            <a:off x="5580063" y="549275"/>
            <a:ext cx="2247900" cy="1495425"/>
          </a:xfrm>
          <a:prstGeom prst="rect">
            <a:avLst/>
          </a:prstGeom>
          <a:noFill/>
          <a:ln w="9525">
            <a:noFill/>
            <a:miter lim="800000"/>
            <a:headEnd/>
            <a:tailEnd/>
          </a:ln>
        </p:spPr>
      </p:pic>
      <p:pic>
        <p:nvPicPr>
          <p:cNvPr id="37894" name="Image 6" descr="C:\Users\Yves\Desktop\CNES 2011\Photos Bassin\IMG_8068.JPG"/>
          <p:cNvPicPr>
            <a:picLocks noChangeAspect="1" noChangeArrowheads="1"/>
          </p:cNvPicPr>
          <p:nvPr/>
        </p:nvPicPr>
        <p:blipFill>
          <a:blip r:embed="rId8" cstate="email"/>
          <a:srcRect/>
          <a:stretch>
            <a:fillRect/>
          </a:stretch>
        </p:blipFill>
        <p:spPr bwMode="auto">
          <a:xfrm>
            <a:off x="2987675" y="549275"/>
            <a:ext cx="2238375" cy="1495425"/>
          </a:xfrm>
          <a:prstGeom prst="rect">
            <a:avLst/>
          </a:prstGeom>
          <a:noFill/>
          <a:ln w="9525">
            <a:noFill/>
            <a:miter lim="800000"/>
            <a:headEnd/>
            <a:tailEnd/>
          </a:ln>
        </p:spPr>
      </p:pic>
      <p:pic>
        <p:nvPicPr>
          <p:cNvPr id="37895" name="Image 8"/>
          <p:cNvPicPr>
            <a:picLocks noChangeAspect="1" noChangeArrowheads="1"/>
          </p:cNvPicPr>
          <p:nvPr/>
        </p:nvPicPr>
        <p:blipFill>
          <a:blip r:embed="rId9" cstate="email"/>
          <a:srcRect/>
          <a:stretch>
            <a:fillRect/>
          </a:stretch>
        </p:blipFill>
        <p:spPr bwMode="auto">
          <a:xfrm>
            <a:off x="1547813" y="2276475"/>
            <a:ext cx="5772150" cy="3808413"/>
          </a:xfrm>
          <a:prstGeom prst="rect">
            <a:avLst/>
          </a:prstGeom>
          <a:noFill/>
          <a:ln w="9525">
            <a:noFill/>
            <a:miter lim="800000"/>
            <a:headEnd/>
            <a:tailEnd/>
          </a:ln>
        </p:spPr>
      </p:pic>
      <p:pic>
        <p:nvPicPr>
          <p:cNvPr id="37896" name="Picture 4" descr="C:\Users\Yves\AppData\Local\Microsoft\Windows\Temporary Internet Files\Low\Content.IE5\BPDB7W1M\MC900438023[1].PNG"/>
          <p:cNvPicPr>
            <a:picLocks noChangeAspect="1" noChangeArrowheads="1"/>
          </p:cNvPicPr>
          <p:nvPr/>
        </p:nvPicPr>
        <p:blipFill>
          <a:blip r:embed="rId10" cstate="email"/>
          <a:srcRect/>
          <a:stretch>
            <a:fillRect/>
          </a:stretch>
        </p:blipFill>
        <p:spPr bwMode="auto">
          <a:xfrm rot="-1326887">
            <a:off x="0" y="5626100"/>
            <a:ext cx="1196975" cy="1196975"/>
          </a:xfrm>
          <a:prstGeom prst="rect">
            <a:avLst/>
          </a:prstGeom>
          <a:noFill/>
          <a:ln w="9525">
            <a:noFill/>
            <a:miter lim="800000"/>
            <a:headEnd/>
            <a:tailEnd/>
          </a:ln>
        </p:spPr>
      </p:pic>
      <p:pic>
        <p:nvPicPr>
          <p:cNvPr id="37897" name="Picture 5" descr="C:\Users\Yves\AppData\Local\Microsoft\Windows\Temporary Internet Files\Low\Content.IE5\ZUZXGW40\MC900437638[1].PNG"/>
          <p:cNvPicPr>
            <a:picLocks noChangeAspect="1" noChangeArrowheads="1"/>
          </p:cNvPicPr>
          <p:nvPr/>
        </p:nvPicPr>
        <p:blipFill>
          <a:blip r:embed="rId11"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e 8"/>
          <p:cNvGrpSpPr>
            <a:grpSpLocks/>
          </p:cNvGrpSpPr>
          <p:nvPr/>
        </p:nvGrpSpPr>
        <p:grpSpPr bwMode="auto">
          <a:xfrm>
            <a:off x="3779838" y="115888"/>
            <a:ext cx="1216025" cy="911225"/>
            <a:chOff x="899592" y="332656"/>
            <a:chExt cx="2008610" cy="1874613"/>
          </a:xfrm>
        </p:grpSpPr>
        <p:pic>
          <p:nvPicPr>
            <p:cNvPr id="38920"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38921"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38922"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38915"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38916" name="Image 4"/>
          <p:cNvPicPr>
            <a:picLocks noChangeAspect="1" noChangeArrowheads="1"/>
          </p:cNvPicPr>
          <p:nvPr/>
        </p:nvPicPr>
        <p:blipFill>
          <a:blip r:embed="rId6" cstate="email"/>
          <a:srcRect/>
          <a:stretch>
            <a:fillRect/>
          </a:stretch>
        </p:blipFill>
        <p:spPr bwMode="auto">
          <a:xfrm>
            <a:off x="539750" y="115888"/>
            <a:ext cx="5638800" cy="3362325"/>
          </a:xfrm>
          <a:prstGeom prst="rect">
            <a:avLst/>
          </a:prstGeom>
          <a:noFill/>
          <a:ln w="9525">
            <a:noFill/>
            <a:miter lim="800000"/>
            <a:headEnd/>
            <a:tailEnd/>
          </a:ln>
        </p:spPr>
      </p:pic>
      <p:pic>
        <p:nvPicPr>
          <p:cNvPr id="38917" name="Image 5"/>
          <p:cNvPicPr>
            <a:picLocks noChangeAspect="1" noChangeArrowheads="1"/>
          </p:cNvPicPr>
          <p:nvPr/>
        </p:nvPicPr>
        <p:blipFill>
          <a:blip r:embed="rId7" cstate="email"/>
          <a:srcRect/>
          <a:stretch>
            <a:fillRect/>
          </a:stretch>
        </p:blipFill>
        <p:spPr bwMode="auto">
          <a:xfrm>
            <a:off x="3505200" y="3068638"/>
            <a:ext cx="5638800" cy="3314700"/>
          </a:xfrm>
          <a:prstGeom prst="rect">
            <a:avLst/>
          </a:prstGeom>
          <a:noFill/>
          <a:ln w="9525">
            <a:noFill/>
            <a:miter lim="800000"/>
            <a:headEnd/>
            <a:tailEnd/>
          </a:ln>
        </p:spPr>
      </p:pic>
      <p:pic>
        <p:nvPicPr>
          <p:cNvPr id="38918" name="Picture 4" descr="C:\Users\Yves\AppData\Local\Microsoft\Windows\Temporary Internet Files\Low\Content.IE5\BPDB7W1M\MC900438023[1].PNG"/>
          <p:cNvPicPr>
            <a:picLocks noChangeAspect="1" noChangeArrowheads="1"/>
          </p:cNvPicPr>
          <p:nvPr/>
        </p:nvPicPr>
        <p:blipFill>
          <a:blip r:embed="rId8" cstate="email"/>
          <a:srcRect/>
          <a:stretch>
            <a:fillRect/>
          </a:stretch>
        </p:blipFill>
        <p:spPr bwMode="auto">
          <a:xfrm rot="-1326887">
            <a:off x="0" y="5626100"/>
            <a:ext cx="1196975" cy="1196975"/>
          </a:xfrm>
          <a:prstGeom prst="rect">
            <a:avLst/>
          </a:prstGeom>
          <a:noFill/>
          <a:ln w="9525">
            <a:noFill/>
            <a:miter lim="800000"/>
            <a:headEnd/>
            <a:tailEnd/>
          </a:ln>
        </p:spPr>
      </p:pic>
      <p:pic>
        <p:nvPicPr>
          <p:cNvPr id="38919" name="Picture 5" descr="C:\Users\Yves\AppData\Local\Microsoft\Windows\Temporary Internet Files\Low\Content.IE5\ZUZXGW40\MC900437638[1].PNG"/>
          <p:cNvPicPr>
            <a:picLocks noChangeAspect="1" noChangeArrowheads="1"/>
          </p:cNvPicPr>
          <p:nvPr/>
        </p:nvPicPr>
        <p:blipFill>
          <a:blip r:embed="rId9"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b="1" dirty="0" smtClean="0"/>
              <a:t>Description du projet</a:t>
            </a:r>
            <a:endParaRPr lang="fr-FR" dirty="0"/>
          </a:p>
        </p:txBody>
      </p:sp>
      <p:sp>
        <p:nvSpPr>
          <p:cNvPr id="3" name="Espace réservé du contenu 2"/>
          <p:cNvSpPr>
            <a:spLocks noGrp="1"/>
          </p:cNvSpPr>
          <p:nvPr>
            <p:ph idx="1"/>
          </p:nvPr>
        </p:nvSpPr>
        <p:spPr>
          <a:xfrm>
            <a:off x="466725" y="1857375"/>
            <a:ext cx="8248650" cy="4429125"/>
          </a:xfrm>
        </p:spPr>
        <p:txBody>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La diversité biologique s’exprime à différents niveaux : </a:t>
            </a:r>
          </a:p>
          <a:p>
            <a:pPr lvl="1" algn="just" fontAlgn="auto">
              <a:spcAft>
                <a:spcPts val="0"/>
              </a:spcAft>
              <a:buFont typeface="Wingdings"/>
              <a:buChar char="n"/>
              <a:defRPr/>
            </a:pPr>
            <a:r>
              <a:rPr lang="fr-FR" i="1" dirty="0" smtClean="0">
                <a:solidFill>
                  <a:schemeClr val="bg2">
                    <a:lumMod val="25000"/>
                  </a:schemeClr>
                </a:solidFill>
              </a:rPr>
              <a:t>La diversité écosystémique, qui correspond à la diversité des écosystèmes et biomes présents sur Terre</a:t>
            </a:r>
          </a:p>
          <a:p>
            <a:pPr lvl="1" algn="just" fontAlgn="auto">
              <a:spcAft>
                <a:spcPts val="0"/>
              </a:spcAft>
              <a:buFont typeface="Wingdings"/>
              <a:buChar char="n"/>
              <a:defRPr/>
            </a:pPr>
            <a:endParaRPr lang="fr-FR" i="1" dirty="0" smtClean="0">
              <a:solidFill>
                <a:schemeClr val="bg2">
                  <a:lumMod val="25000"/>
                </a:schemeClr>
              </a:solidFill>
            </a:endParaRPr>
          </a:p>
          <a:p>
            <a:pPr fontAlgn="auto">
              <a:spcAft>
                <a:spcPts val="0"/>
              </a:spcAft>
              <a:buClr>
                <a:schemeClr val="accent1">
                  <a:shade val="75000"/>
                </a:schemeClr>
              </a:buClr>
              <a:buFont typeface="Wingdings"/>
              <a:buChar char="p"/>
              <a:defRPr/>
            </a:pPr>
            <a:r>
              <a:rPr lang="fr-FR" dirty="0" smtClean="0">
                <a:solidFill>
                  <a:schemeClr val="accent1">
                    <a:lumMod val="75000"/>
                  </a:schemeClr>
                </a:solidFill>
                <a:sym typeface="Wingdings" pitchFamily="2" charset="2"/>
              </a:rPr>
              <a:t></a:t>
            </a:r>
            <a:r>
              <a:rPr lang="fr-FR" dirty="0" smtClean="0">
                <a:solidFill>
                  <a:schemeClr val="accent1">
                    <a:lumMod val="75000"/>
                  </a:schemeClr>
                </a:solidFill>
              </a:rPr>
              <a:t> Composante 1 : « Satellites à très haute résolution et exploration des écosystèmes »</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12292" name="Espace réservé du pied de page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2293"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2294"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12295" name="Groupe 8"/>
          <p:cNvGrpSpPr>
            <a:grpSpLocks/>
          </p:cNvGrpSpPr>
          <p:nvPr/>
        </p:nvGrpSpPr>
        <p:grpSpPr bwMode="auto">
          <a:xfrm>
            <a:off x="3779838" y="3789363"/>
            <a:ext cx="1979612" cy="949325"/>
            <a:chOff x="3059832" y="5733256"/>
            <a:chExt cx="1979120" cy="949802"/>
          </a:xfrm>
        </p:grpSpPr>
        <p:pic>
          <p:nvPicPr>
            <p:cNvPr id="12296" name="Picture 2" descr="C:\Users\Yves\AppData\Local\Microsoft\Windows\Temporary Internet Files\Content.IE5\ZOY42LIV\MC900351277[1].wmf"/>
            <p:cNvPicPr>
              <a:picLocks noChangeAspect="1" noChangeArrowheads="1"/>
            </p:cNvPicPr>
            <p:nvPr/>
          </p:nvPicPr>
          <p:blipFill>
            <a:blip r:embed="rId5" cstate="email"/>
            <a:srcRect/>
            <a:stretch>
              <a:fillRect/>
            </a:stretch>
          </p:blipFill>
          <p:spPr bwMode="auto">
            <a:xfrm>
              <a:off x="3059832" y="5839692"/>
              <a:ext cx="1041496" cy="843366"/>
            </a:xfrm>
            <a:prstGeom prst="rect">
              <a:avLst/>
            </a:prstGeom>
            <a:noFill/>
            <a:ln w="9525">
              <a:noFill/>
              <a:miter lim="800000"/>
              <a:headEnd/>
              <a:tailEnd/>
            </a:ln>
          </p:spPr>
        </p:pic>
        <p:pic>
          <p:nvPicPr>
            <p:cNvPr id="12297" name="Picture 3" descr="C:\Users\Yves\AppData\Local\Microsoft\Windows\Temporary Internet Files\Content.IE5\NISDXOGF\MC900351314[1].wmf"/>
            <p:cNvPicPr>
              <a:picLocks noChangeAspect="1" noChangeArrowheads="1"/>
            </p:cNvPicPr>
            <p:nvPr/>
          </p:nvPicPr>
          <p:blipFill>
            <a:blip r:embed="rId6" cstate="email"/>
            <a:srcRect/>
            <a:stretch>
              <a:fillRect/>
            </a:stretch>
          </p:blipFill>
          <p:spPr bwMode="auto">
            <a:xfrm>
              <a:off x="4283968" y="5733256"/>
              <a:ext cx="754984" cy="928490"/>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fontAlgn="auto">
              <a:spcAft>
                <a:spcPts val="0"/>
              </a:spcAft>
              <a:defRPr/>
            </a:pPr>
            <a:r>
              <a:rPr lang="fr-FR" dirty="0" smtClean="0"/>
              <a:t>Composante 2a : « Approche de la biodiversité des insectes dans la région Aquitaine »</a:t>
            </a:r>
            <a:endParaRPr lang="fr-FR" dirty="0"/>
          </a:p>
        </p:txBody>
      </p:sp>
      <p:sp>
        <p:nvSpPr>
          <p:cNvPr id="3" name="Sous-titre 2"/>
          <p:cNvSpPr>
            <a:spLocks noGrp="1"/>
          </p:cNvSpPr>
          <p:nvPr>
            <p:ph type="subTitle" idx="1"/>
          </p:nvPr>
        </p:nvSpPr>
        <p:spPr>
          <a:xfrm>
            <a:off x="684213" y="4149725"/>
            <a:ext cx="7772400" cy="900113"/>
          </a:xfrm>
        </p:spPr>
        <p:txBody>
          <a:bodyPr>
            <a:normAutofit fontScale="62500" lnSpcReduction="20000"/>
          </a:bodyPr>
          <a:lstStyle/>
          <a:p>
            <a:pPr fontAlgn="auto">
              <a:spcAft>
                <a:spcPts val="0"/>
              </a:spcAft>
              <a:buClr>
                <a:schemeClr val="accent1">
                  <a:shade val="75000"/>
                </a:schemeClr>
              </a:buClr>
              <a:buFont typeface="Wingdings"/>
              <a:buNone/>
              <a:defRPr/>
            </a:pPr>
            <a:r>
              <a:rPr lang="fr-FR" b="1" dirty="0" smtClean="0"/>
              <a:t>Equipe animée par Pierre DUCAMP : Pierre </a:t>
            </a:r>
            <a:r>
              <a:rPr lang="fr-FR" b="1" dirty="0" err="1" smtClean="0"/>
              <a:t>Ducamp</a:t>
            </a:r>
            <a:r>
              <a:rPr lang="fr-FR" b="1" dirty="0" smtClean="0"/>
              <a:t>, lycée JB de </a:t>
            </a:r>
            <a:r>
              <a:rPr lang="fr-FR" b="1" dirty="0" err="1" smtClean="0"/>
              <a:t>Baudre</a:t>
            </a:r>
            <a:r>
              <a:rPr lang="fr-FR" b="1" dirty="0" smtClean="0"/>
              <a:t> 47 000Agen  pierreducamp@orange.fr</a:t>
            </a:r>
            <a:endParaRPr lang="fr-FR" dirty="0" smtClean="0"/>
          </a:p>
          <a:p>
            <a:pPr fontAlgn="auto">
              <a:spcAft>
                <a:spcPts val="0"/>
              </a:spcAft>
              <a:buClr>
                <a:schemeClr val="accent1">
                  <a:shade val="75000"/>
                </a:schemeClr>
              </a:buClr>
              <a:buFont typeface="Wingdings"/>
              <a:buNone/>
              <a:defRPr/>
            </a:pPr>
            <a:r>
              <a:rPr lang="fr-FR" dirty="0" smtClean="0"/>
              <a:t>Membres du groupe  : cinq personnes (un lycée, deux collèges) </a:t>
            </a:r>
          </a:p>
          <a:p>
            <a:pPr fontAlgn="auto">
              <a:spcAft>
                <a:spcPts val="0"/>
              </a:spcAft>
              <a:buClr>
                <a:schemeClr val="accent1">
                  <a:shade val="75000"/>
                </a:schemeClr>
              </a:buClr>
              <a:buFont typeface="Wingdings"/>
              <a:buNone/>
              <a:defRPr/>
            </a:pPr>
            <a:endParaRPr lang="fr-FR" dirty="0"/>
          </a:p>
        </p:txBody>
      </p:sp>
      <p:grpSp>
        <p:nvGrpSpPr>
          <p:cNvPr id="39940" name="Groupe 3"/>
          <p:cNvGrpSpPr>
            <a:grpSpLocks/>
          </p:cNvGrpSpPr>
          <p:nvPr/>
        </p:nvGrpSpPr>
        <p:grpSpPr bwMode="auto">
          <a:xfrm>
            <a:off x="323850" y="333375"/>
            <a:ext cx="2232025" cy="1366838"/>
            <a:chOff x="5580112" y="2996952"/>
            <a:chExt cx="1591072" cy="840062"/>
          </a:xfrm>
        </p:grpSpPr>
        <p:pic>
          <p:nvPicPr>
            <p:cNvPr id="39943"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39944"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39941"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39942"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3" name="Espace réservé du contenu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 La prise en compte sociale et politique des objectifs de gestion durable de la biodiversité se heurte à un déficit de lisibilité et de la perception des enjeux qu’ils  recouvrent. Comment corriger tout cela ? En rapprochant les citoyens des territoires dans lesquels ils vivent ou dont ils dépendent… »</a:t>
            </a:r>
          </a:p>
          <a:p>
            <a:pPr lvl="1" fontAlgn="auto">
              <a:spcAft>
                <a:spcPts val="0"/>
              </a:spcAft>
              <a:buFont typeface="Wingdings"/>
              <a:buChar char="n"/>
              <a:defRPr/>
            </a:pPr>
            <a:r>
              <a:rPr lang="fr-FR" dirty="0" smtClean="0">
                <a:solidFill>
                  <a:schemeClr val="bg2">
                    <a:lumMod val="25000"/>
                  </a:schemeClr>
                </a:solidFill>
              </a:rPr>
              <a:t>Robert </a:t>
            </a:r>
            <a:r>
              <a:rPr lang="fr-FR" dirty="0" err="1" smtClean="0">
                <a:solidFill>
                  <a:schemeClr val="bg2">
                    <a:lumMod val="25000"/>
                  </a:schemeClr>
                </a:solidFill>
              </a:rPr>
              <a:t>Barbault</a:t>
            </a:r>
            <a:r>
              <a:rPr lang="fr-FR" dirty="0" smtClean="0">
                <a:solidFill>
                  <a:schemeClr val="bg2">
                    <a:lumMod val="25000"/>
                  </a:schemeClr>
                </a:solidFill>
              </a:rPr>
              <a:t>. Pour la Science de septembre 2007</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40964"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0965" name="Groupe 4"/>
          <p:cNvGrpSpPr>
            <a:grpSpLocks/>
          </p:cNvGrpSpPr>
          <p:nvPr/>
        </p:nvGrpSpPr>
        <p:grpSpPr bwMode="auto">
          <a:xfrm>
            <a:off x="3492500" y="0"/>
            <a:ext cx="1590675" cy="839788"/>
            <a:chOff x="5580112" y="2996952"/>
            <a:chExt cx="1591072" cy="840062"/>
          </a:xfrm>
        </p:grpSpPr>
        <p:pic>
          <p:nvPicPr>
            <p:cNvPr id="40968"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0969"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0966"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0967"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41987"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b="1" smtClean="0"/>
              <a:t>L’esprit du projet</a:t>
            </a:r>
            <a:endParaRPr lang="fr-FR" smtClean="0"/>
          </a:p>
          <a:p>
            <a:pPr lvl="1"/>
            <a:r>
              <a:rPr lang="fr-FR" smtClean="0"/>
              <a:t>Mettre en place un réseau à l’échelle de la région Aquitaine capable de recenser la biodiversité des insectes en utilisant le maillage actuel des établissements scolaires (écoles primaires, collèges, lycées) de la région.</a:t>
            </a:r>
          </a:p>
          <a:p>
            <a:pPr lvl="1"/>
            <a:r>
              <a:rPr lang="fr-FR" smtClean="0"/>
              <a:t>L’élève adopte ainsi une démarche de « chercheur » et contribue à une meilleure connaissance de son environnement</a:t>
            </a:r>
          </a:p>
          <a:p>
            <a:endParaRPr lang="fr-FR" smtClean="0"/>
          </a:p>
        </p:txBody>
      </p:sp>
      <p:sp>
        <p:nvSpPr>
          <p:cNvPr id="41988"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1989" name="Groupe 4"/>
          <p:cNvGrpSpPr>
            <a:grpSpLocks/>
          </p:cNvGrpSpPr>
          <p:nvPr/>
        </p:nvGrpSpPr>
        <p:grpSpPr bwMode="auto">
          <a:xfrm>
            <a:off x="3492500" y="0"/>
            <a:ext cx="1590675" cy="839788"/>
            <a:chOff x="5580112" y="2996952"/>
            <a:chExt cx="1591072" cy="840062"/>
          </a:xfrm>
        </p:grpSpPr>
        <p:pic>
          <p:nvPicPr>
            <p:cNvPr id="41992"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1993"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1990"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1991"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3" name="Espace réservé du contenu 2"/>
          <p:cNvSpPr>
            <a:spLocks noGrp="1"/>
          </p:cNvSpPr>
          <p:nvPr>
            <p:ph idx="1"/>
          </p:nvPr>
        </p:nvSpPr>
        <p:spPr>
          <a:xfrm>
            <a:off x="466725" y="1857375"/>
            <a:ext cx="8248650" cy="4429125"/>
          </a:xfrm>
        </p:spPr>
        <p:txBody>
          <a:bodyPr>
            <a:normAutofit fontScale="92500"/>
          </a:bodyPr>
          <a:lstStyle/>
          <a:p>
            <a:pPr fontAlgn="auto">
              <a:spcAft>
                <a:spcPts val="0"/>
              </a:spcAft>
              <a:buClr>
                <a:schemeClr val="accent1">
                  <a:shade val="75000"/>
                </a:schemeClr>
              </a:buClr>
              <a:buFont typeface="Wingdings"/>
              <a:buChar char="p"/>
              <a:defRPr/>
            </a:pPr>
            <a:r>
              <a:rPr lang="fr-FR" b="1" dirty="0" smtClean="0">
                <a:solidFill>
                  <a:schemeClr val="bg2">
                    <a:lumMod val="25000"/>
                  </a:schemeClr>
                </a:solidFill>
              </a:rPr>
              <a:t>Les différents objectifs : développement de compétences spécifiques et transversales</a:t>
            </a:r>
            <a:endParaRPr lang="fr-FR" dirty="0" smtClean="0">
              <a:solidFill>
                <a:schemeClr val="bg2">
                  <a:lumMod val="25000"/>
                </a:schemeClr>
              </a:solidFill>
            </a:endParaRPr>
          </a:p>
          <a:p>
            <a:pPr lvl="1" fontAlgn="auto">
              <a:spcAft>
                <a:spcPts val="0"/>
              </a:spcAft>
              <a:buFont typeface="Wingdings"/>
              <a:buChar char="n"/>
              <a:defRPr/>
            </a:pPr>
            <a:r>
              <a:rPr lang="fr-FR" dirty="0" smtClean="0">
                <a:solidFill>
                  <a:schemeClr val="bg2">
                    <a:lumMod val="25000"/>
                  </a:schemeClr>
                </a:solidFill>
              </a:rPr>
              <a:t>L’élève </a:t>
            </a:r>
            <a:r>
              <a:rPr lang="fr-FR" b="1" dirty="0" smtClean="0">
                <a:solidFill>
                  <a:schemeClr val="bg2">
                    <a:lumMod val="25000"/>
                  </a:schemeClr>
                </a:solidFill>
              </a:rPr>
              <a:t>explore</a:t>
            </a:r>
            <a:r>
              <a:rPr lang="fr-FR" dirty="0" smtClean="0">
                <a:solidFill>
                  <a:schemeClr val="bg2">
                    <a:lumMod val="25000"/>
                  </a:schemeClr>
                </a:solidFill>
              </a:rPr>
              <a:t> (observation, utilisation de pièges, chasse photographique) son environnement immédiat</a:t>
            </a:r>
          </a:p>
          <a:p>
            <a:pPr lvl="1" fontAlgn="auto">
              <a:spcAft>
                <a:spcPts val="0"/>
              </a:spcAft>
              <a:buFont typeface="Wingdings"/>
              <a:buChar char="n"/>
              <a:defRPr/>
            </a:pPr>
            <a:r>
              <a:rPr lang="fr-FR" dirty="0" smtClean="0">
                <a:solidFill>
                  <a:schemeClr val="bg2">
                    <a:lumMod val="25000"/>
                  </a:schemeClr>
                </a:solidFill>
              </a:rPr>
              <a:t>Il </a:t>
            </a:r>
            <a:r>
              <a:rPr lang="fr-FR" b="1" dirty="0" smtClean="0">
                <a:solidFill>
                  <a:schemeClr val="bg2">
                    <a:lumMod val="25000"/>
                  </a:schemeClr>
                </a:solidFill>
              </a:rPr>
              <a:t>consigne</a:t>
            </a:r>
            <a:r>
              <a:rPr lang="fr-FR" dirty="0" smtClean="0">
                <a:solidFill>
                  <a:schemeClr val="bg2">
                    <a:lumMod val="25000"/>
                  </a:schemeClr>
                </a:solidFill>
              </a:rPr>
              <a:t> des informations (milieu, nombre d’exemplaires trouvés, période, etc.) sur l’animal</a:t>
            </a:r>
          </a:p>
          <a:p>
            <a:pPr lvl="1" fontAlgn="auto">
              <a:spcAft>
                <a:spcPts val="0"/>
              </a:spcAft>
              <a:buFont typeface="Wingdings"/>
              <a:buChar char="n"/>
              <a:defRPr/>
            </a:pPr>
            <a:r>
              <a:rPr lang="fr-FR" dirty="0" smtClean="0">
                <a:solidFill>
                  <a:schemeClr val="bg2">
                    <a:lumMod val="25000"/>
                  </a:schemeClr>
                </a:solidFill>
              </a:rPr>
              <a:t>Il </a:t>
            </a:r>
            <a:r>
              <a:rPr lang="fr-FR" b="1" dirty="0" smtClean="0">
                <a:solidFill>
                  <a:schemeClr val="bg2">
                    <a:lumMod val="25000"/>
                  </a:schemeClr>
                </a:solidFill>
              </a:rPr>
              <a:t>identifie et classe</a:t>
            </a:r>
            <a:r>
              <a:rPr lang="fr-FR" dirty="0" smtClean="0">
                <a:solidFill>
                  <a:schemeClr val="bg2">
                    <a:lumMod val="25000"/>
                  </a:schemeClr>
                </a:solidFill>
              </a:rPr>
              <a:t> (utilisation de faunes, utilisation de clés, recours éventuel à des experts clairement identifiés)</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43012"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3013" name="Groupe 4"/>
          <p:cNvGrpSpPr>
            <a:grpSpLocks/>
          </p:cNvGrpSpPr>
          <p:nvPr/>
        </p:nvGrpSpPr>
        <p:grpSpPr bwMode="auto">
          <a:xfrm>
            <a:off x="3492500" y="0"/>
            <a:ext cx="1590675" cy="839788"/>
            <a:chOff x="5580112" y="2996952"/>
            <a:chExt cx="1591072" cy="840062"/>
          </a:xfrm>
        </p:grpSpPr>
        <p:pic>
          <p:nvPicPr>
            <p:cNvPr id="43016"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3017"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3014"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3015"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3" name="Espace réservé du contenu 2"/>
          <p:cNvSpPr>
            <a:spLocks noGrp="1"/>
          </p:cNvSpPr>
          <p:nvPr>
            <p:ph idx="1"/>
          </p:nvPr>
        </p:nvSpPr>
        <p:spPr>
          <a:xfrm>
            <a:off x="466725" y="1857375"/>
            <a:ext cx="8248650" cy="4429125"/>
          </a:xfrm>
        </p:spPr>
        <p:txBody>
          <a:bodyPr>
            <a:normAutofit fontScale="85000" lnSpcReduction="20000"/>
          </a:bodyPr>
          <a:lstStyle/>
          <a:p>
            <a:pPr fontAlgn="auto">
              <a:spcAft>
                <a:spcPts val="0"/>
              </a:spcAft>
              <a:buClr>
                <a:schemeClr val="accent1">
                  <a:shade val="75000"/>
                </a:schemeClr>
              </a:buClr>
              <a:buFont typeface="Wingdings"/>
              <a:buChar char="p"/>
              <a:defRPr/>
            </a:pPr>
            <a:r>
              <a:rPr lang="fr-FR" b="1" dirty="0" smtClean="0">
                <a:solidFill>
                  <a:schemeClr val="bg2">
                    <a:lumMod val="25000"/>
                  </a:schemeClr>
                </a:solidFill>
              </a:rPr>
              <a:t>Les différents objectifs : développement de compétences spécifiques et transversales</a:t>
            </a:r>
            <a:endParaRPr lang="fr-FR" dirty="0" smtClean="0">
              <a:solidFill>
                <a:schemeClr val="bg2">
                  <a:lumMod val="25000"/>
                </a:schemeClr>
              </a:solidFill>
            </a:endParaRPr>
          </a:p>
          <a:p>
            <a:pPr lvl="1" fontAlgn="auto">
              <a:spcAft>
                <a:spcPts val="0"/>
              </a:spcAft>
              <a:buFont typeface="Wingdings"/>
              <a:buChar char="n"/>
              <a:defRPr/>
            </a:pPr>
            <a:r>
              <a:rPr lang="fr-FR" dirty="0" smtClean="0">
                <a:solidFill>
                  <a:schemeClr val="bg2">
                    <a:lumMod val="25000"/>
                  </a:schemeClr>
                </a:solidFill>
              </a:rPr>
              <a:t>Il </a:t>
            </a:r>
            <a:r>
              <a:rPr lang="fr-FR" b="1" dirty="0" smtClean="0">
                <a:solidFill>
                  <a:schemeClr val="bg2">
                    <a:lumMod val="25000"/>
                  </a:schemeClr>
                </a:solidFill>
              </a:rPr>
              <a:t>communique</a:t>
            </a:r>
            <a:r>
              <a:rPr lang="fr-FR" dirty="0" smtClean="0">
                <a:solidFill>
                  <a:schemeClr val="bg2">
                    <a:lumMod val="25000"/>
                  </a:schemeClr>
                </a:solidFill>
              </a:rPr>
              <a:t> (il alimente un site Internet (ENT) de ses découvertes)</a:t>
            </a:r>
          </a:p>
          <a:p>
            <a:pPr lvl="1" fontAlgn="auto">
              <a:spcAft>
                <a:spcPts val="0"/>
              </a:spcAft>
              <a:buFont typeface="Wingdings"/>
              <a:buChar char="n"/>
              <a:defRPr/>
            </a:pPr>
            <a:r>
              <a:rPr lang="fr-FR" dirty="0" smtClean="0">
                <a:solidFill>
                  <a:schemeClr val="bg2">
                    <a:lumMod val="25000"/>
                  </a:schemeClr>
                </a:solidFill>
              </a:rPr>
              <a:t>Il participe à la </a:t>
            </a:r>
            <a:r>
              <a:rPr lang="fr-FR" b="1" dirty="0" smtClean="0">
                <a:solidFill>
                  <a:schemeClr val="bg2">
                    <a:lumMod val="25000"/>
                  </a:schemeClr>
                </a:solidFill>
              </a:rPr>
              <a:t>constitution d’une banque de données</a:t>
            </a:r>
            <a:r>
              <a:rPr lang="fr-FR" dirty="0" smtClean="0">
                <a:solidFill>
                  <a:schemeClr val="bg2">
                    <a:lumMod val="25000"/>
                  </a:schemeClr>
                </a:solidFill>
              </a:rPr>
              <a:t> régionale sur l’</a:t>
            </a:r>
            <a:r>
              <a:rPr lang="fr-FR" dirty="0" err="1" smtClean="0">
                <a:solidFill>
                  <a:schemeClr val="bg2">
                    <a:lumMod val="25000"/>
                  </a:schemeClr>
                </a:solidFill>
              </a:rPr>
              <a:t>entomofaune</a:t>
            </a:r>
            <a:r>
              <a:rPr lang="fr-FR" dirty="0" smtClean="0">
                <a:solidFill>
                  <a:schemeClr val="bg2">
                    <a:lumMod val="25000"/>
                  </a:schemeClr>
                </a:solidFill>
              </a:rPr>
              <a:t> consultable par le grand public</a:t>
            </a:r>
          </a:p>
          <a:p>
            <a:pPr lvl="1" fontAlgn="auto">
              <a:spcAft>
                <a:spcPts val="0"/>
              </a:spcAft>
              <a:buFont typeface="Wingdings"/>
              <a:buChar char="n"/>
              <a:defRPr/>
            </a:pPr>
            <a:r>
              <a:rPr lang="fr-FR" dirty="0" smtClean="0">
                <a:solidFill>
                  <a:schemeClr val="bg2">
                    <a:lumMod val="25000"/>
                  </a:schemeClr>
                </a:solidFill>
              </a:rPr>
              <a:t>Il assure une </a:t>
            </a:r>
            <a:r>
              <a:rPr lang="fr-FR" b="1" dirty="0" smtClean="0">
                <a:solidFill>
                  <a:schemeClr val="bg2">
                    <a:lumMod val="25000"/>
                  </a:schemeClr>
                </a:solidFill>
              </a:rPr>
              <a:t>veille sur la biodiversité</a:t>
            </a:r>
            <a:r>
              <a:rPr lang="fr-FR" dirty="0" smtClean="0">
                <a:solidFill>
                  <a:schemeClr val="bg2">
                    <a:lumMod val="25000"/>
                  </a:schemeClr>
                </a:solidFill>
              </a:rPr>
              <a:t> (recensement d’espèces rares, alerte sur des pullulations éventuelles, détection de sanctuaires en vue d’une préservation, etc.)</a:t>
            </a:r>
          </a:p>
          <a:p>
            <a:pPr lvl="1" fontAlgn="auto">
              <a:spcAft>
                <a:spcPts val="0"/>
              </a:spcAft>
              <a:buFont typeface="Wingdings"/>
              <a:buChar char="n"/>
              <a:defRPr/>
            </a:pPr>
            <a:r>
              <a:rPr lang="fr-FR" dirty="0" smtClean="0">
                <a:solidFill>
                  <a:schemeClr val="bg2">
                    <a:lumMod val="25000"/>
                  </a:schemeClr>
                </a:solidFill>
              </a:rPr>
              <a:t>Il apprend à </a:t>
            </a:r>
            <a:r>
              <a:rPr lang="fr-FR" b="1" dirty="0" smtClean="0">
                <a:solidFill>
                  <a:schemeClr val="bg2">
                    <a:lumMod val="25000"/>
                  </a:schemeClr>
                </a:solidFill>
              </a:rPr>
              <a:t>respecter</a:t>
            </a:r>
            <a:r>
              <a:rPr lang="fr-FR" dirty="0" smtClean="0">
                <a:solidFill>
                  <a:schemeClr val="bg2">
                    <a:lumMod val="25000"/>
                  </a:schemeClr>
                </a:solidFill>
              </a:rPr>
              <a:t> l’insecte, et le milieu. Il accède à la beauté et la richesse de  l’</a:t>
            </a:r>
            <a:r>
              <a:rPr lang="fr-FR" dirty="0" err="1" smtClean="0">
                <a:solidFill>
                  <a:schemeClr val="bg2">
                    <a:lumMod val="25000"/>
                  </a:schemeClr>
                </a:solidFill>
              </a:rPr>
              <a:t>entomofaune</a:t>
            </a:r>
            <a:endParaRPr lang="fr-FR"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44036"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4037" name="Groupe 4"/>
          <p:cNvGrpSpPr>
            <a:grpSpLocks/>
          </p:cNvGrpSpPr>
          <p:nvPr/>
        </p:nvGrpSpPr>
        <p:grpSpPr bwMode="auto">
          <a:xfrm>
            <a:off x="3492500" y="0"/>
            <a:ext cx="1590675" cy="839788"/>
            <a:chOff x="5580112" y="2996952"/>
            <a:chExt cx="1591072" cy="840062"/>
          </a:xfrm>
        </p:grpSpPr>
        <p:pic>
          <p:nvPicPr>
            <p:cNvPr id="44040"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4041"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4038"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4039"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45059"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b="1" smtClean="0"/>
              <a:t>Niveaux visés</a:t>
            </a:r>
            <a:endParaRPr lang="fr-FR" smtClean="0"/>
          </a:p>
          <a:p>
            <a:pPr lvl="1"/>
            <a:r>
              <a:rPr lang="fr-FR" smtClean="0"/>
              <a:t>Ce type de projet peut convenir particulièrement à des élèves de </a:t>
            </a:r>
            <a:r>
              <a:rPr lang="fr-FR" b="1" smtClean="0"/>
              <a:t>sixième</a:t>
            </a:r>
            <a:r>
              <a:rPr lang="fr-FR" smtClean="0"/>
              <a:t> (adéquation avec les programmes de SVT) mais aussi à des </a:t>
            </a:r>
            <a:r>
              <a:rPr lang="fr-FR" b="1" smtClean="0"/>
              <a:t>élèves du primaire</a:t>
            </a:r>
            <a:r>
              <a:rPr lang="fr-FR" smtClean="0"/>
              <a:t> et de </a:t>
            </a:r>
            <a:r>
              <a:rPr lang="fr-FR" b="1" smtClean="0"/>
              <a:t>seconde</a:t>
            </a:r>
            <a:r>
              <a:rPr lang="fr-FR" smtClean="0"/>
              <a:t> générale des lycées.</a:t>
            </a:r>
          </a:p>
          <a:p>
            <a:endParaRPr lang="fr-FR" smtClean="0"/>
          </a:p>
        </p:txBody>
      </p:sp>
      <p:sp>
        <p:nvSpPr>
          <p:cNvPr id="45060"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5061" name="Groupe 4"/>
          <p:cNvGrpSpPr>
            <a:grpSpLocks/>
          </p:cNvGrpSpPr>
          <p:nvPr/>
        </p:nvGrpSpPr>
        <p:grpSpPr bwMode="auto">
          <a:xfrm>
            <a:off x="3492500" y="0"/>
            <a:ext cx="1590675" cy="839788"/>
            <a:chOff x="5580112" y="2996952"/>
            <a:chExt cx="1591072" cy="840062"/>
          </a:xfrm>
        </p:grpSpPr>
        <p:pic>
          <p:nvPicPr>
            <p:cNvPr id="45064"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5065"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5062"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5063"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3" name="Espace réservé du contenu 2"/>
          <p:cNvSpPr>
            <a:spLocks noGrp="1"/>
          </p:cNvSpPr>
          <p:nvPr>
            <p:ph idx="1"/>
          </p:nvPr>
        </p:nvSpPr>
        <p:spPr>
          <a:xfrm>
            <a:off x="466725" y="1857375"/>
            <a:ext cx="8248650" cy="4429125"/>
          </a:xfrm>
        </p:spPr>
        <p:txBody>
          <a:bodyPr>
            <a:normAutofit fontScale="77500" lnSpcReduction="20000"/>
          </a:bodyPr>
          <a:lstStyle/>
          <a:p>
            <a:pPr fontAlgn="auto">
              <a:spcAft>
                <a:spcPts val="0"/>
              </a:spcAft>
              <a:buClr>
                <a:schemeClr val="accent1">
                  <a:shade val="75000"/>
                </a:schemeClr>
              </a:buClr>
              <a:buFont typeface="Wingdings"/>
              <a:buChar char="p"/>
              <a:defRPr/>
            </a:pPr>
            <a:r>
              <a:rPr lang="fr-FR" b="1" dirty="0" smtClean="0">
                <a:solidFill>
                  <a:schemeClr val="bg2">
                    <a:lumMod val="25000"/>
                  </a:schemeClr>
                </a:solidFill>
              </a:rPr>
              <a:t>Organisation et fonctionnement : Un projet de « sciences collaboratives »</a:t>
            </a:r>
            <a:endParaRPr lang="fr-FR" dirty="0" smtClean="0">
              <a:solidFill>
                <a:schemeClr val="bg2">
                  <a:lumMod val="25000"/>
                </a:schemeClr>
              </a:solidFill>
            </a:endParaRPr>
          </a:p>
          <a:p>
            <a:pPr lvl="1" fontAlgn="auto">
              <a:spcAft>
                <a:spcPts val="0"/>
              </a:spcAft>
              <a:buFont typeface="Wingdings"/>
              <a:buChar char="n"/>
              <a:defRPr/>
            </a:pPr>
            <a:r>
              <a:rPr lang="fr-FR" dirty="0" smtClean="0">
                <a:solidFill>
                  <a:schemeClr val="bg2">
                    <a:lumMod val="25000"/>
                  </a:schemeClr>
                </a:solidFill>
              </a:rPr>
              <a:t>Afin de réaliser un maillage suffisant de la région, il est souhaitable de mobiliser le plus grand nombre de classes possibles dans les cinq départements de l’académie (64, 40, 47, 33, 24)</a:t>
            </a:r>
          </a:p>
          <a:p>
            <a:pPr lvl="1" fontAlgn="auto">
              <a:spcAft>
                <a:spcPts val="0"/>
              </a:spcAft>
              <a:buFont typeface="Wingdings"/>
              <a:buChar char="n"/>
              <a:defRPr/>
            </a:pPr>
            <a:r>
              <a:rPr lang="fr-FR" dirty="0" smtClean="0">
                <a:solidFill>
                  <a:schemeClr val="bg2">
                    <a:lumMod val="25000"/>
                  </a:schemeClr>
                </a:solidFill>
              </a:rPr>
              <a:t>Les classes volontaires se dotent d’un appareil photo numérique et mettent en place des stratégies de recensement.</a:t>
            </a:r>
          </a:p>
          <a:p>
            <a:pPr lvl="1" fontAlgn="auto">
              <a:spcAft>
                <a:spcPts val="0"/>
              </a:spcAft>
              <a:buFont typeface="Wingdings"/>
              <a:buChar char="n"/>
              <a:defRPr/>
            </a:pPr>
            <a:r>
              <a:rPr lang="fr-FR" dirty="0" smtClean="0">
                <a:solidFill>
                  <a:schemeClr val="bg2">
                    <a:lumMod val="25000"/>
                  </a:schemeClr>
                </a:solidFill>
              </a:rPr>
              <a:t>Les données recueillies alimentent un espace numérique de travail, une base de données consultable par tous.</a:t>
            </a:r>
          </a:p>
          <a:p>
            <a:pPr lvl="1" fontAlgn="auto">
              <a:spcAft>
                <a:spcPts val="0"/>
              </a:spcAft>
              <a:buFont typeface="Wingdings"/>
              <a:buChar char="n"/>
              <a:defRPr/>
            </a:pPr>
            <a:r>
              <a:rPr lang="fr-FR" dirty="0" smtClean="0">
                <a:solidFill>
                  <a:schemeClr val="bg2">
                    <a:lumMod val="25000"/>
                  </a:schemeClr>
                </a:solidFill>
              </a:rPr>
              <a:t>L’intégration des données dans ce site doit être simple, interactive et conviviale, d’où la nécessité d’intégrer un expert en Informatique dans le projet.</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46084"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grpSp>
        <p:nvGrpSpPr>
          <p:cNvPr id="46085" name="Groupe 4"/>
          <p:cNvGrpSpPr>
            <a:grpSpLocks/>
          </p:cNvGrpSpPr>
          <p:nvPr/>
        </p:nvGrpSpPr>
        <p:grpSpPr bwMode="auto">
          <a:xfrm>
            <a:off x="3492500" y="0"/>
            <a:ext cx="1590675" cy="839788"/>
            <a:chOff x="5580112" y="2996952"/>
            <a:chExt cx="1591072" cy="840062"/>
          </a:xfrm>
        </p:grpSpPr>
        <p:pic>
          <p:nvPicPr>
            <p:cNvPr id="46088" name="Picture 2" descr="C:\Users\Yves\AppData\Local\Microsoft\Windows\Temporary Internet Files\Content.IE5\ZOY42LIV\MC900346895[1].wmf"/>
            <p:cNvPicPr>
              <a:picLocks noChangeAspect="1" noChangeArrowheads="1"/>
            </p:cNvPicPr>
            <p:nvPr/>
          </p:nvPicPr>
          <p:blipFill>
            <a:blip r:embed="rId3" cstate="email"/>
            <a:srcRect/>
            <a:stretch>
              <a:fillRect/>
            </a:stretch>
          </p:blipFill>
          <p:spPr bwMode="auto">
            <a:xfrm>
              <a:off x="5580112" y="3068960"/>
              <a:ext cx="832575" cy="768054"/>
            </a:xfrm>
            <a:prstGeom prst="rect">
              <a:avLst/>
            </a:prstGeom>
            <a:noFill/>
            <a:ln w="9525">
              <a:noFill/>
              <a:miter lim="800000"/>
              <a:headEnd/>
              <a:tailEnd/>
            </a:ln>
          </p:spPr>
        </p:pic>
        <p:pic>
          <p:nvPicPr>
            <p:cNvPr id="46089" name="Picture 6" descr="C:\Users\Yves\AppData\Local\Microsoft\Windows\Temporary Internet Files\Content.IE5\NISDXOGF\MC900438029[1].png"/>
            <p:cNvPicPr>
              <a:picLocks noChangeAspect="1" noChangeArrowheads="1"/>
            </p:cNvPicPr>
            <p:nvPr/>
          </p:nvPicPr>
          <p:blipFill>
            <a:blip r:embed="rId4" cstate="email"/>
            <a:srcRect/>
            <a:stretch>
              <a:fillRect/>
            </a:stretch>
          </p:blipFill>
          <p:spPr bwMode="auto">
            <a:xfrm>
              <a:off x="6372200" y="2996952"/>
              <a:ext cx="798984" cy="798984"/>
            </a:xfrm>
            <a:prstGeom prst="rect">
              <a:avLst/>
            </a:prstGeom>
            <a:noFill/>
            <a:ln w="9525">
              <a:noFill/>
              <a:miter lim="800000"/>
              <a:headEnd/>
              <a:tailEnd/>
            </a:ln>
          </p:spPr>
        </p:pic>
      </p:grpSp>
      <p:pic>
        <p:nvPicPr>
          <p:cNvPr id="46086" name="Picture 4" descr="C:\Users\Yves\AppData\Local\Microsoft\Windows\Temporary Internet Files\Low\Content.IE5\BPDB7W1M\MC900438023[1].PNG"/>
          <p:cNvPicPr>
            <a:picLocks noChangeAspect="1" noChangeArrowheads="1"/>
          </p:cNvPicPr>
          <p:nvPr/>
        </p:nvPicPr>
        <p:blipFill>
          <a:blip r:embed="rId5" cstate="email"/>
          <a:srcRect/>
          <a:stretch>
            <a:fillRect/>
          </a:stretch>
        </p:blipFill>
        <p:spPr bwMode="auto">
          <a:xfrm rot="-1326887">
            <a:off x="0" y="5626100"/>
            <a:ext cx="1196975" cy="1196975"/>
          </a:xfrm>
          <a:prstGeom prst="rect">
            <a:avLst/>
          </a:prstGeom>
          <a:noFill/>
          <a:ln w="9525">
            <a:noFill/>
            <a:miter lim="800000"/>
            <a:headEnd/>
            <a:tailEnd/>
          </a:ln>
        </p:spPr>
      </p:pic>
      <p:pic>
        <p:nvPicPr>
          <p:cNvPr id="46087" name="Picture 5" descr="C:\Users\Yves\AppData\Local\Microsoft\Windows\Temporary Internet Files\Low\Content.IE5\ZUZXGW40\MC900437638[1].PNG"/>
          <p:cNvPicPr>
            <a:picLocks noChangeAspect="1" noChangeArrowheads="1"/>
          </p:cNvPicPr>
          <p:nvPr/>
        </p:nvPicPr>
        <p:blipFill>
          <a:blip r:embed="rId6"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noAutofit/>
          </a:bodyPr>
          <a:lstStyle/>
          <a:p>
            <a:pPr fontAlgn="auto">
              <a:spcAft>
                <a:spcPts val="0"/>
              </a:spcAft>
              <a:defRPr/>
            </a:pPr>
            <a:r>
              <a:rPr lang="fr-FR" sz="2800" dirty="0" smtClean="0">
                <a:solidFill>
                  <a:schemeClr val="accent1">
                    <a:lumMod val="75000"/>
                  </a:schemeClr>
                </a:solidFill>
              </a:rPr>
              <a:t>Composante 2a : « Approche de la biodiversité des insectes dans la région Aquitaine »</a:t>
            </a:r>
            <a:endParaRPr lang="fr-FR" sz="2800" dirty="0"/>
          </a:p>
        </p:txBody>
      </p:sp>
      <p:sp>
        <p:nvSpPr>
          <p:cNvPr id="47107" name="Espace réservé du contenu 2"/>
          <p:cNvSpPr>
            <a:spLocks noGrp="1"/>
          </p:cNvSpPr>
          <p:nvPr>
            <p:ph idx="1"/>
          </p:nvPr>
        </p:nvSpPr>
        <p:spPr bwMode="auto">
          <a:xfrm>
            <a:off x="466725" y="1857375"/>
            <a:ext cx="8248650" cy="4429125"/>
          </a:xfrm>
        </p:spPr>
        <p:txBody>
          <a:bodyPr wrap="square" lIns="91440" tIns="45720" rIns="91440" bIns="45720" numCol="1" anchor="t" anchorCtr="0" compatLnSpc="1">
            <a:prstTxWarp prst="textNoShape">
              <a:avLst/>
            </a:prstTxWarp>
          </a:bodyPr>
          <a:lstStyle/>
          <a:p>
            <a:r>
              <a:rPr lang="fr-FR" b="1" smtClean="0"/>
              <a:t>Encadrement, partenariat</a:t>
            </a:r>
            <a:endParaRPr lang="fr-FR" smtClean="0"/>
          </a:p>
          <a:p>
            <a:pPr lvl="1"/>
            <a:r>
              <a:rPr lang="fr-FR" smtClean="0"/>
              <a:t>L’enseignant de la classe participante gère le rythme des activités de ses élèves </a:t>
            </a:r>
          </a:p>
          <a:p>
            <a:pPr lvl="1"/>
            <a:r>
              <a:rPr lang="fr-FR" smtClean="0"/>
              <a:t>Des entomologistes (enseignants ou personnes extérieures, associations) experts valident les données (partenariat structure scientifique, experts)</a:t>
            </a:r>
          </a:p>
          <a:p>
            <a:pPr lvl="1"/>
            <a:r>
              <a:rPr lang="fr-FR" smtClean="0"/>
              <a:t>Une personne ressource en TICE pilote et gère la base de données</a:t>
            </a:r>
          </a:p>
          <a:p>
            <a:endParaRPr lang="fr-FR" smtClean="0"/>
          </a:p>
        </p:txBody>
      </p:sp>
      <p:sp>
        <p:nvSpPr>
          <p:cNvPr id="47108"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47109"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47110"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47111" name="Groupe 6"/>
          <p:cNvGrpSpPr>
            <a:grpSpLocks/>
          </p:cNvGrpSpPr>
          <p:nvPr/>
        </p:nvGrpSpPr>
        <p:grpSpPr bwMode="auto">
          <a:xfrm>
            <a:off x="3492500" y="0"/>
            <a:ext cx="1590675" cy="839788"/>
            <a:chOff x="5580112" y="2996952"/>
            <a:chExt cx="1591072" cy="840062"/>
          </a:xfrm>
        </p:grpSpPr>
        <p:pic>
          <p:nvPicPr>
            <p:cNvPr id="47112" name="Picture 2" descr="C:\Users\Yves\AppData\Local\Microsoft\Windows\Temporary Internet Files\Content.IE5\ZOY42LIV\MC900346895[1].wmf"/>
            <p:cNvPicPr>
              <a:picLocks noChangeAspect="1" noChangeArrowheads="1"/>
            </p:cNvPicPr>
            <p:nvPr/>
          </p:nvPicPr>
          <p:blipFill>
            <a:blip r:embed="rId5" cstate="email"/>
            <a:srcRect/>
            <a:stretch>
              <a:fillRect/>
            </a:stretch>
          </p:blipFill>
          <p:spPr bwMode="auto">
            <a:xfrm>
              <a:off x="5580112" y="3068960"/>
              <a:ext cx="832575" cy="768054"/>
            </a:xfrm>
            <a:prstGeom prst="rect">
              <a:avLst/>
            </a:prstGeom>
            <a:noFill/>
            <a:ln w="9525">
              <a:noFill/>
              <a:miter lim="800000"/>
              <a:headEnd/>
              <a:tailEnd/>
            </a:ln>
          </p:spPr>
        </p:pic>
        <p:pic>
          <p:nvPicPr>
            <p:cNvPr id="47113" name="Picture 6" descr="C:\Users\Yves\AppData\Local\Microsoft\Windows\Temporary Internet Files\Content.IE5\NISDXOGF\MC900438029[1].png"/>
            <p:cNvPicPr>
              <a:picLocks noChangeAspect="1" noChangeArrowheads="1"/>
            </p:cNvPicPr>
            <p:nvPr/>
          </p:nvPicPr>
          <p:blipFill>
            <a:blip r:embed="rId6" cstate="email"/>
            <a:srcRect/>
            <a:stretch>
              <a:fillRect/>
            </a:stretch>
          </p:blipFill>
          <p:spPr bwMode="auto">
            <a:xfrm>
              <a:off x="6372200" y="2996952"/>
              <a:ext cx="798984" cy="798984"/>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b="1" dirty="0" smtClean="0"/>
              <a:t>Description du projet</a:t>
            </a:r>
            <a:endParaRPr lang="fr-FR" dirty="0"/>
          </a:p>
        </p:txBody>
      </p:sp>
      <p:sp>
        <p:nvSpPr>
          <p:cNvPr id="3" name="Espace réservé du contenu 2"/>
          <p:cNvSpPr>
            <a:spLocks noGrp="1"/>
          </p:cNvSpPr>
          <p:nvPr>
            <p:ph idx="1"/>
          </p:nvPr>
        </p:nvSpPr>
        <p:spPr>
          <a:xfrm>
            <a:off x="466725" y="1857375"/>
            <a:ext cx="8248650" cy="4429125"/>
          </a:xfrm>
        </p:spPr>
        <p:txBody>
          <a:bodyPr>
            <a:normAutofit fontScale="85000"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La diversité biologique s’exprime à différents niveaux : </a:t>
            </a:r>
          </a:p>
          <a:p>
            <a:pPr lvl="1" fontAlgn="auto">
              <a:spcAft>
                <a:spcPts val="0"/>
              </a:spcAft>
              <a:buFont typeface="Wingdings"/>
              <a:buChar char="n"/>
              <a:defRPr/>
            </a:pPr>
            <a:r>
              <a:rPr lang="fr-FR" i="1" dirty="0" smtClean="0">
                <a:solidFill>
                  <a:schemeClr val="bg2">
                    <a:lumMod val="25000"/>
                  </a:schemeClr>
                </a:solidFill>
              </a:rPr>
              <a:t>La diversité spécifique correspond à la diversité des espèces au sein d’un écosystème</a:t>
            </a:r>
          </a:p>
          <a:p>
            <a:pPr lvl="1" fontAlgn="auto">
              <a:spcAft>
                <a:spcPts val="0"/>
              </a:spcAft>
              <a:buFont typeface="Wingdings"/>
              <a:buChar char="n"/>
              <a:defRPr/>
            </a:pPr>
            <a:endParaRPr lang="fr-FR" i="1" dirty="0" smtClean="0">
              <a:solidFill>
                <a:schemeClr val="bg2">
                  <a:lumMod val="25000"/>
                </a:schemeClr>
              </a:solidFill>
            </a:endParaRPr>
          </a:p>
          <a:p>
            <a:pPr fontAlgn="auto">
              <a:spcAft>
                <a:spcPts val="0"/>
              </a:spcAft>
              <a:buClr>
                <a:schemeClr val="accent1">
                  <a:shade val="75000"/>
                </a:schemeClr>
              </a:buClr>
              <a:buFont typeface="Wingdings"/>
              <a:buChar char="p"/>
              <a:defRPr/>
            </a:pPr>
            <a:r>
              <a:rPr lang="fr-FR" dirty="0" smtClean="0">
                <a:solidFill>
                  <a:schemeClr val="accent1">
                    <a:lumMod val="75000"/>
                  </a:schemeClr>
                </a:solidFill>
                <a:sym typeface="Wingdings" pitchFamily="2" charset="2"/>
              </a:rPr>
              <a:t></a:t>
            </a:r>
            <a:r>
              <a:rPr lang="fr-FR" dirty="0" smtClean="0">
                <a:solidFill>
                  <a:schemeClr val="accent1">
                    <a:lumMod val="75000"/>
                  </a:schemeClr>
                </a:solidFill>
              </a:rPr>
              <a:t> Composante 2a : « Approche de la biodiversité des insectes dans la région Aquitaine »</a:t>
            </a:r>
          </a:p>
          <a:p>
            <a:pPr fontAlgn="auto">
              <a:spcAft>
                <a:spcPts val="0"/>
              </a:spcAft>
              <a:buClr>
                <a:schemeClr val="accent1">
                  <a:shade val="75000"/>
                </a:schemeClr>
              </a:buClr>
              <a:buFont typeface="Wingdings"/>
              <a:buChar char="p"/>
              <a:defRPr/>
            </a:pPr>
            <a:r>
              <a:rPr lang="fr-FR" dirty="0" smtClean="0">
                <a:solidFill>
                  <a:schemeClr val="accent1">
                    <a:lumMod val="75000"/>
                  </a:schemeClr>
                </a:solidFill>
                <a:sym typeface="Wingdings" pitchFamily="2" charset="2"/>
              </a:rPr>
              <a:t> Composante 2b : « Approche de la biodiversité végétale de quelques écosystèmes aquitains »</a:t>
            </a:r>
            <a:endParaRPr lang="fr-FR" dirty="0" smtClean="0">
              <a:solidFill>
                <a:schemeClr val="accent1">
                  <a:lumMod val="75000"/>
                </a:schemeClr>
              </a:solidFill>
            </a:endParaRPr>
          </a:p>
          <a:p>
            <a:pPr lvl="1" fontAlgn="auto">
              <a:spcAft>
                <a:spcPts val="0"/>
              </a:spcAft>
              <a:buFont typeface="Wingdings"/>
              <a:buChar char="n"/>
              <a:defRPr/>
            </a:pPr>
            <a:r>
              <a:rPr lang="fr-FR" dirty="0" smtClean="0">
                <a:solidFill>
                  <a:schemeClr val="accent1">
                    <a:lumMod val="75000"/>
                  </a:schemeClr>
                </a:solidFill>
                <a:sym typeface="Wingdings" pitchFamily="2" charset="2"/>
              </a:rPr>
              <a:t>« Approche de la biodiversité végétale de quelques écosystèmes aquitains »</a:t>
            </a:r>
            <a:endParaRPr lang="fr-FR" i="1" dirty="0" smtClean="0">
              <a:solidFill>
                <a:schemeClr val="bg2">
                  <a:lumMod val="25000"/>
                </a:schemeClr>
              </a:solidFill>
            </a:endParaRP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13316"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3317"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3318"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13319" name="Groupe 12"/>
          <p:cNvGrpSpPr>
            <a:grpSpLocks/>
          </p:cNvGrpSpPr>
          <p:nvPr/>
        </p:nvGrpSpPr>
        <p:grpSpPr bwMode="auto">
          <a:xfrm>
            <a:off x="5580063" y="2997200"/>
            <a:ext cx="1590675" cy="839788"/>
            <a:chOff x="5580112" y="2996952"/>
            <a:chExt cx="1591072" cy="840062"/>
          </a:xfrm>
        </p:grpSpPr>
        <p:pic>
          <p:nvPicPr>
            <p:cNvPr id="13320" name="Picture 2" descr="C:\Users\Yves\AppData\Local\Microsoft\Windows\Temporary Internet Files\Content.IE5\ZOY42LIV\MC900346895[1].wmf"/>
            <p:cNvPicPr>
              <a:picLocks noChangeAspect="1" noChangeArrowheads="1"/>
            </p:cNvPicPr>
            <p:nvPr/>
          </p:nvPicPr>
          <p:blipFill>
            <a:blip r:embed="rId5" cstate="email"/>
            <a:srcRect/>
            <a:stretch>
              <a:fillRect/>
            </a:stretch>
          </p:blipFill>
          <p:spPr bwMode="auto">
            <a:xfrm>
              <a:off x="5580112" y="3068960"/>
              <a:ext cx="832575" cy="768054"/>
            </a:xfrm>
            <a:prstGeom prst="rect">
              <a:avLst/>
            </a:prstGeom>
            <a:noFill/>
            <a:ln w="9525">
              <a:noFill/>
              <a:miter lim="800000"/>
              <a:headEnd/>
              <a:tailEnd/>
            </a:ln>
          </p:spPr>
        </p:pic>
        <p:pic>
          <p:nvPicPr>
            <p:cNvPr id="13321" name="Picture 6" descr="C:\Users\Yves\AppData\Local\Microsoft\Windows\Temporary Internet Files\Content.IE5\NISDXOGF\MC900438029[1].png"/>
            <p:cNvPicPr>
              <a:picLocks noChangeAspect="1" noChangeArrowheads="1"/>
            </p:cNvPicPr>
            <p:nvPr/>
          </p:nvPicPr>
          <p:blipFill>
            <a:blip r:embed="rId6" cstate="email"/>
            <a:srcRect/>
            <a:stretch>
              <a:fillRect/>
            </a:stretch>
          </p:blipFill>
          <p:spPr bwMode="auto">
            <a:xfrm>
              <a:off x="6372200" y="2996952"/>
              <a:ext cx="798984" cy="798984"/>
            </a:xfrm>
            <a:prstGeom prst="rect">
              <a:avLst/>
            </a:prstGeom>
            <a:noFill/>
            <a:ln w="9525">
              <a:noFill/>
              <a:miter lim="800000"/>
              <a:headEnd/>
              <a:tailEnd/>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b="1" dirty="0" smtClean="0"/>
              <a:t>Description du projet</a:t>
            </a:r>
            <a:endParaRPr lang="fr-FR" dirty="0"/>
          </a:p>
        </p:txBody>
      </p:sp>
      <p:sp>
        <p:nvSpPr>
          <p:cNvPr id="3" name="Espace réservé du contenu 2"/>
          <p:cNvSpPr>
            <a:spLocks noGrp="1"/>
          </p:cNvSpPr>
          <p:nvPr>
            <p:ph idx="1"/>
          </p:nvPr>
        </p:nvSpPr>
        <p:spPr>
          <a:xfrm>
            <a:off x="466725" y="1857375"/>
            <a:ext cx="8248650" cy="4429125"/>
          </a:xfrm>
        </p:spPr>
        <p:txBody>
          <a:bodyPr>
            <a:normAutofit fontScale="85000"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La diversité biologique s’exprime à différents niveaux : </a:t>
            </a:r>
          </a:p>
          <a:p>
            <a:pPr lvl="1" fontAlgn="auto">
              <a:spcAft>
                <a:spcPts val="0"/>
              </a:spcAft>
              <a:buFont typeface="Wingdings"/>
              <a:buChar char="n"/>
              <a:defRPr/>
            </a:pPr>
            <a:r>
              <a:rPr lang="fr-FR" i="1" dirty="0" smtClean="0">
                <a:solidFill>
                  <a:schemeClr val="bg2">
                    <a:lumMod val="25000"/>
                  </a:schemeClr>
                </a:solidFill>
              </a:rPr>
              <a:t>La diversité génétique, elle se définit par la variabilité des gènes au sein d’une même espèce ou d’une population. </a:t>
            </a:r>
          </a:p>
          <a:p>
            <a:pPr lvl="1" fontAlgn="auto">
              <a:spcAft>
                <a:spcPts val="0"/>
              </a:spcAft>
              <a:buFont typeface="Wingdings"/>
              <a:buChar char="n"/>
              <a:defRPr/>
            </a:pPr>
            <a:endParaRPr lang="fr-FR" i="1" dirty="0" smtClean="0">
              <a:solidFill>
                <a:schemeClr val="bg2">
                  <a:lumMod val="25000"/>
                </a:schemeClr>
              </a:solidFill>
            </a:endParaRPr>
          </a:p>
          <a:p>
            <a:pPr lvl="1" fontAlgn="auto">
              <a:spcAft>
                <a:spcPts val="0"/>
              </a:spcAft>
              <a:buFont typeface="Wingdings"/>
              <a:buChar char="n"/>
              <a:defRPr/>
            </a:pPr>
            <a:endParaRPr lang="fr-FR" i="1" dirty="0" smtClean="0">
              <a:solidFill>
                <a:schemeClr val="bg2">
                  <a:lumMod val="25000"/>
                </a:schemeClr>
              </a:solidFill>
            </a:endParaRPr>
          </a:p>
          <a:p>
            <a:pPr fontAlgn="auto">
              <a:spcAft>
                <a:spcPts val="0"/>
              </a:spcAft>
              <a:buClr>
                <a:schemeClr val="accent1">
                  <a:shade val="75000"/>
                </a:schemeClr>
              </a:buClr>
              <a:buFont typeface="Wingdings"/>
              <a:buChar char="p"/>
              <a:defRPr/>
            </a:pPr>
            <a:r>
              <a:rPr lang="fr-FR" dirty="0" smtClean="0">
                <a:solidFill>
                  <a:schemeClr val="accent1">
                    <a:lumMod val="75000"/>
                  </a:schemeClr>
                </a:solidFill>
                <a:sym typeface="Wingdings" pitchFamily="2" charset="2"/>
              </a:rPr>
              <a:t></a:t>
            </a:r>
            <a:r>
              <a:rPr lang="fr-FR" dirty="0" smtClean="0">
                <a:solidFill>
                  <a:schemeClr val="accent1">
                    <a:lumMod val="75000"/>
                  </a:schemeClr>
                </a:solidFill>
              </a:rPr>
              <a:t> Composante 2a : « Approche de la biodiversité des insectes dans la région Aquitaine »</a:t>
            </a:r>
          </a:p>
          <a:p>
            <a:pPr fontAlgn="auto">
              <a:spcAft>
                <a:spcPts val="0"/>
              </a:spcAft>
              <a:buClr>
                <a:schemeClr val="accent1">
                  <a:shade val="75000"/>
                </a:schemeClr>
              </a:buClr>
              <a:buFont typeface="Wingdings"/>
              <a:buChar char="p"/>
              <a:defRPr/>
            </a:pPr>
            <a:r>
              <a:rPr lang="fr-FR" dirty="0" smtClean="0">
                <a:solidFill>
                  <a:schemeClr val="accent1">
                    <a:lumMod val="75000"/>
                  </a:schemeClr>
                </a:solidFill>
                <a:sym typeface="Wingdings" pitchFamily="2" charset="2"/>
              </a:rPr>
              <a:t> Composante 2b :  « Approche de la biodiversité végétale de quelques écosystèmes aquitains »</a:t>
            </a:r>
            <a:endParaRPr lang="fr-FR" dirty="0" smtClean="0">
              <a:solidFill>
                <a:schemeClr val="accent1">
                  <a:lumMod val="75000"/>
                </a:schemeClr>
              </a:solidFill>
            </a:endParaRP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14340"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4341"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4342"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grpSp>
        <p:nvGrpSpPr>
          <p:cNvPr id="14343" name="Groupe 9"/>
          <p:cNvGrpSpPr>
            <a:grpSpLocks/>
          </p:cNvGrpSpPr>
          <p:nvPr/>
        </p:nvGrpSpPr>
        <p:grpSpPr bwMode="auto">
          <a:xfrm>
            <a:off x="3635375" y="3438525"/>
            <a:ext cx="1365250" cy="738188"/>
            <a:chOff x="3635896" y="3438294"/>
            <a:chExt cx="1364988" cy="738012"/>
          </a:xfrm>
        </p:grpSpPr>
        <p:pic>
          <p:nvPicPr>
            <p:cNvPr id="14344" name="Picture 2" descr="C:\Users\Yves\AppData\Local\Microsoft\Windows\Temporary Internet Files\Content.IE5\U8WPUPME\MC900346925[1].wmf"/>
            <p:cNvPicPr>
              <a:picLocks noChangeAspect="1" noChangeArrowheads="1"/>
            </p:cNvPicPr>
            <p:nvPr/>
          </p:nvPicPr>
          <p:blipFill>
            <a:blip r:embed="rId5" cstate="email"/>
            <a:srcRect/>
            <a:stretch>
              <a:fillRect/>
            </a:stretch>
          </p:blipFill>
          <p:spPr bwMode="auto">
            <a:xfrm>
              <a:off x="4211960" y="3438294"/>
              <a:ext cx="788924" cy="738012"/>
            </a:xfrm>
            <a:prstGeom prst="rect">
              <a:avLst/>
            </a:prstGeom>
            <a:noFill/>
            <a:ln w="9525">
              <a:noFill/>
              <a:miter lim="800000"/>
              <a:headEnd/>
              <a:tailEnd/>
            </a:ln>
          </p:spPr>
        </p:pic>
        <p:pic>
          <p:nvPicPr>
            <p:cNvPr id="14345" name="Picture 4" descr="C:\Users\Yves\AppData\Local\Microsoft\Windows\Temporary Internet Files\Content.IE5\U8WPUPME\MC900433911[1].png"/>
            <p:cNvPicPr>
              <a:picLocks noChangeAspect="1" noChangeArrowheads="1"/>
            </p:cNvPicPr>
            <p:nvPr/>
          </p:nvPicPr>
          <p:blipFill>
            <a:blip r:embed="rId6" cstate="email"/>
            <a:srcRect/>
            <a:stretch>
              <a:fillRect/>
            </a:stretch>
          </p:blipFill>
          <p:spPr bwMode="auto">
            <a:xfrm>
              <a:off x="3635896" y="3501008"/>
              <a:ext cx="648072" cy="648072"/>
            </a:xfrm>
            <a:prstGeom prst="rect">
              <a:avLst/>
            </a:prstGeom>
            <a:noFill/>
            <a:ln w="9525">
              <a:noFill/>
              <a:miter lim="800000"/>
              <a:headEnd/>
              <a:tailEnd/>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8"/>
            <a:ext cx="8229600" cy="1143000"/>
          </a:xfrm>
        </p:spPr>
        <p:txBody>
          <a:bodyPr/>
          <a:lstStyle/>
          <a:p>
            <a:pPr fontAlgn="auto">
              <a:spcAft>
                <a:spcPts val="0"/>
              </a:spcAft>
              <a:defRPr/>
            </a:pPr>
            <a:r>
              <a:rPr lang="fr-FR" b="1" dirty="0" smtClean="0"/>
              <a:t>Description du projet</a:t>
            </a:r>
            <a:endParaRPr lang="fr-FR" dirty="0"/>
          </a:p>
        </p:txBody>
      </p:sp>
      <p:sp>
        <p:nvSpPr>
          <p:cNvPr id="3" name="Espace réservé du contenu 2"/>
          <p:cNvSpPr>
            <a:spLocks noGrp="1"/>
          </p:cNvSpPr>
          <p:nvPr>
            <p:ph idx="1"/>
          </p:nvPr>
        </p:nvSpPr>
        <p:spPr>
          <a:xfrm>
            <a:off x="466725" y="1857375"/>
            <a:ext cx="8248650" cy="4429125"/>
          </a:xfrm>
        </p:spPr>
        <p:txBody>
          <a:bodyPr>
            <a:normAutofit fontScale="77500" lnSpcReduction="2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 Un projet, deux équipes</a:t>
            </a:r>
          </a:p>
          <a:p>
            <a:pPr lvl="1" fontAlgn="auto">
              <a:spcAft>
                <a:spcPts val="0"/>
              </a:spcAft>
              <a:buFont typeface="Wingdings"/>
              <a:buChar char="n"/>
              <a:defRPr/>
            </a:pPr>
            <a:r>
              <a:rPr lang="fr-FR" dirty="0" smtClean="0">
                <a:solidFill>
                  <a:schemeClr val="bg2">
                    <a:lumMod val="25000"/>
                  </a:schemeClr>
                </a:solidFill>
              </a:rPr>
              <a:t>Les  composantes 1 : « Satellites à très haute résolution et exploration des écosystèmes » et 2b :  « Approche de la biodiversité végétale de quelques écosystèmes aquitains » sont assurées par le groupe de travail Espace de l’académie de Bordeaux animé par Yves </a:t>
            </a:r>
            <a:r>
              <a:rPr lang="fr-FR" dirty="0" err="1" smtClean="0">
                <a:solidFill>
                  <a:schemeClr val="bg2">
                    <a:lumMod val="25000"/>
                  </a:schemeClr>
                </a:solidFill>
              </a:rPr>
              <a:t>Darbarie</a:t>
            </a:r>
            <a:endParaRPr lang="fr-FR" dirty="0" smtClean="0">
              <a:solidFill>
                <a:schemeClr val="bg2">
                  <a:lumMod val="25000"/>
                </a:schemeClr>
              </a:solidFill>
            </a:endParaRPr>
          </a:p>
          <a:p>
            <a:pPr lvl="1" fontAlgn="auto">
              <a:spcAft>
                <a:spcPts val="0"/>
              </a:spcAft>
              <a:buFont typeface="Wingdings"/>
              <a:buChar char="n"/>
              <a:defRPr/>
            </a:pPr>
            <a:r>
              <a:rPr lang="fr-FR" dirty="0" smtClean="0">
                <a:solidFill>
                  <a:schemeClr val="bg2">
                    <a:lumMod val="25000"/>
                  </a:schemeClr>
                </a:solidFill>
              </a:rPr>
              <a:t>La composante 2a :  « Approche de la biodiversité des insectes dans la région Aquitaine » est assurée par le groupe de travail </a:t>
            </a:r>
            <a:r>
              <a:rPr lang="fr-FR" dirty="0" err="1" smtClean="0">
                <a:solidFill>
                  <a:schemeClr val="bg2">
                    <a:lumMod val="25000"/>
                  </a:schemeClr>
                </a:solidFill>
              </a:rPr>
              <a:t>Entomofaune</a:t>
            </a:r>
            <a:r>
              <a:rPr lang="fr-FR" dirty="0" smtClean="0">
                <a:solidFill>
                  <a:schemeClr val="bg2">
                    <a:lumMod val="25000"/>
                  </a:schemeClr>
                </a:solidFill>
              </a:rPr>
              <a:t> d’Aquitaine  de l’académie de Bordeaux animé par Pierre </a:t>
            </a:r>
            <a:r>
              <a:rPr lang="fr-FR" dirty="0" err="1" smtClean="0">
                <a:solidFill>
                  <a:schemeClr val="bg2">
                    <a:lumMod val="25000"/>
                  </a:schemeClr>
                </a:solidFill>
              </a:rPr>
              <a:t>Ducamp</a:t>
            </a:r>
            <a:endParaRPr lang="fr-FR" dirty="0" smtClean="0">
              <a:solidFill>
                <a:schemeClr val="bg2">
                  <a:lumMod val="25000"/>
                </a:schemeClr>
              </a:solidFill>
            </a:endParaRPr>
          </a:p>
          <a:p>
            <a:pPr fontAlgn="auto">
              <a:spcAft>
                <a:spcPts val="0"/>
              </a:spcAft>
              <a:buClr>
                <a:schemeClr val="accent1">
                  <a:shade val="75000"/>
                </a:schemeClr>
              </a:buClr>
              <a:buFont typeface="Wingdings"/>
              <a:buChar char="p"/>
              <a:defRPr/>
            </a:pPr>
            <a:r>
              <a:rPr lang="fr-FR" dirty="0" smtClean="0">
                <a:solidFill>
                  <a:schemeClr val="bg2">
                    <a:lumMod val="25000"/>
                  </a:schemeClr>
                </a:solidFill>
              </a:rPr>
              <a:t>La coordination et l’avancement des réalisations des deux équipes sont réalisés par Marie-Hélène Perez IA-IPR SVT</a:t>
            </a:r>
            <a:endParaRPr lang="fr-FR" dirty="0">
              <a:solidFill>
                <a:schemeClr val="bg2">
                  <a:lumMod val="25000"/>
                </a:schemeClr>
              </a:solidFill>
            </a:endParaRPr>
          </a:p>
        </p:txBody>
      </p:sp>
      <p:sp>
        <p:nvSpPr>
          <p:cNvPr id="15364"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5365" name="Picture 4" descr="C:\Users\Yves\AppData\Local\Microsoft\Windows\Temporary Internet Files\Low\Content.IE5\BPDB7W1M\MC900438023[1].PNG"/>
          <p:cNvPicPr>
            <a:picLocks noChangeAspect="1" noChangeArrowheads="1"/>
          </p:cNvPicPr>
          <p:nvPr/>
        </p:nvPicPr>
        <p:blipFill>
          <a:blip r:embed="rId3" cstate="email"/>
          <a:srcRect/>
          <a:stretch>
            <a:fillRect/>
          </a:stretch>
        </p:blipFill>
        <p:spPr bwMode="auto">
          <a:xfrm rot="-1326887">
            <a:off x="0" y="5626100"/>
            <a:ext cx="1196975" cy="1196975"/>
          </a:xfrm>
          <a:prstGeom prst="rect">
            <a:avLst/>
          </a:prstGeom>
          <a:noFill/>
          <a:ln w="9525">
            <a:noFill/>
            <a:miter lim="800000"/>
            <a:headEnd/>
            <a:tailEnd/>
          </a:ln>
        </p:spPr>
      </p:pic>
      <p:pic>
        <p:nvPicPr>
          <p:cNvPr id="15366" name="Picture 5" descr="C:\Users\Yves\AppData\Local\Microsoft\Windows\Temporary Internet Files\Low\Content.IE5\ZUZXGW40\MC900437638[1].PNG"/>
          <p:cNvPicPr>
            <a:picLocks noChangeAspect="1" noChangeArrowheads="1"/>
          </p:cNvPicPr>
          <p:nvPr/>
        </p:nvPicPr>
        <p:blipFill>
          <a:blip r:embed="rId4"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fontAlgn="auto">
              <a:spcAft>
                <a:spcPts val="0"/>
              </a:spcAft>
              <a:defRPr/>
            </a:pPr>
            <a:r>
              <a:rPr lang="fr-FR" dirty="0" smtClean="0"/>
              <a:t>Exploration de la biodiversité : de l’espace au terrain</a:t>
            </a:r>
            <a:endParaRPr lang="fr-FR" dirty="0"/>
          </a:p>
        </p:txBody>
      </p:sp>
      <p:sp>
        <p:nvSpPr>
          <p:cNvPr id="3" name="Sous-titre 2"/>
          <p:cNvSpPr>
            <a:spLocks noGrp="1"/>
          </p:cNvSpPr>
          <p:nvPr>
            <p:ph type="subTitle" idx="1"/>
          </p:nvPr>
        </p:nvSpPr>
        <p:spPr>
          <a:xfrm>
            <a:off x="642938" y="3698875"/>
            <a:ext cx="8177534" cy="1385888"/>
          </a:xfrm>
        </p:spPr>
        <p:txBody>
          <a:bodyPr>
            <a:normAutofit fontScale="40000" lnSpcReduction="20000"/>
          </a:bodyPr>
          <a:lstStyle/>
          <a:p>
            <a:pPr algn="l" fontAlgn="auto">
              <a:spcAft>
                <a:spcPts val="0"/>
              </a:spcAft>
              <a:buClr>
                <a:schemeClr val="accent1">
                  <a:shade val="75000"/>
                </a:schemeClr>
              </a:buClr>
              <a:buFont typeface="Arial" pitchFamily="34" charset="0"/>
              <a:buChar char="•"/>
              <a:defRPr/>
            </a:pPr>
            <a:r>
              <a:rPr lang="fr-FR" sz="5500" dirty="0" smtClean="0">
                <a:solidFill>
                  <a:schemeClr val="accent1">
                    <a:lumMod val="75000"/>
                  </a:schemeClr>
                </a:solidFill>
              </a:rPr>
              <a:t> Composante 1 : « Satellites à très haute résolution et exploration des écosystèmes »</a:t>
            </a:r>
          </a:p>
          <a:p>
            <a:pPr algn="just" fontAlgn="auto">
              <a:spcAft>
                <a:spcPts val="0"/>
              </a:spcAft>
              <a:buClr>
                <a:schemeClr val="accent1">
                  <a:shade val="75000"/>
                </a:schemeClr>
              </a:buClr>
              <a:buFont typeface="Arial" pitchFamily="34" charset="0"/>
              <a:buChar char="•"/>
              <a:defRPr/>
            </a:pPr>
            <a:r>
              <a:rPr lang="fr-FR" sz="5500" dirty="0" smtClean="0">
                <a:solidFill>
                  <a:schemeClr val="accent1">
                    <a:lumMod val="75000"/>
                  </a:schemeClr>
                </a:solidFill>
                <a:sym typeface="Wingdings" pitchFamily="2" charset="2"/>
              </a:rPr>
              <a:t> Composante 2b : « Approche de la biodiversité végétale de quelques écosystèmes aquitains »</a:t>
            </a:r>
            <a:endParaRPr lang="fr-FR" sz="5500" dirty="0" smtClean="0">
              <a:solidFill>
                <a:schemeClr val="accent1">
                  <a:lumMod val="75000"/>
                </a:schemeClr>
              </a:solidFill>
            </a:endParaRPr>
          </a:p>
          <a:p>
            <a:pPr fontAlgn="auto">
              <a:spcAft>
                <a:spcPts val="0"/>
              </a:spcAft>
              <a:buClr>
                <a:schemeClr val="accent1">
                  <a:shade val="75000"/>
                </a:schemeClr>
              </a:buClr>
              <a:buFont typeface="Wingdings"/>
              <a:buNone/>
              <a:defRPr/>
            </a:pPr>
            <a:endParaRPr lang="fr-FR" dirty="0" smtClean="0">
              <a:solidFill>
                <a:schemeClr val="accent1">
                  <a:lumMod val="75000"/>
                </a:schemeClr>
              </a:solidFill>
            </a:endParaRPr>
          </a:p>
        </p:txBody>
      </p:sp>
      <p:grpSp>
        <p:nvGrpSpPr>
          <p:cNvPr id="16388" name="Groupe 6"/>
          <p:cNvGrpSpPr>
            <a:grpSpLocks/>
          </p:cNvGrpSpPr>
          <p:nvPr/>
        </p:nvGrpSpPr>
        <p:grpSpPr bwMode="auto">
          <a:xfrm>
            <a:off x="900113" y="333375"/>
            <a:ext cx="2008187" cy="1873250"/>
            <a:chOff x="899592" y="332656"/>
            <a:chExt cx="2008610" cy="1874613"/>
          </a:xfrm>
        </p:grpSpPr>
        <p:pic>
          <p:nvPicPr>
            <p:cNvPr id="16393"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16394"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16395"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pic>
        <p:nvPicPr>
          <p:cNvPr id="16389"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16390"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
        <p:nvSpPr>
          <p:cNvPr id="16391" name="ZoneTexte 9"/>
          <p:cNvSpPr txBox="1">
            <a:spLocks noChangeArrowheads="1"/>
          </p:cNvSpPr>
          <p:nvPr/>
        </p:nvSpPr>
        <p:spPr bwMode="auto">
          <a:xfrm>
            <a:off x="1692275" y="5084763"/>
            <a:ext cx="6840538" cy="369887"/>
          </a:xfrm>
          <a:prstGeom prst="rect">
            <a:avLst/>
          </a:prstGeom>
          <a:noFill/>
          <a:ln w="9525">
            <a:noFill/>
            <a:miter lim="800000"/>
            <a:headEnd/>
            <a:tailEnd/>
          </a:ln>
        </p:spPr>
        <p:txBody>
          <a:bodyPr>
            <a:spAutoFit/>
          </a:bodyPr>
          <a:lstStyle/>
          <a:p>
            <a:endParaRPr lang="fr-FR">
              <a:latin typeface="Cambria" pitchFamily="18" charset="0"/>
            </a:endParaRPr>
          </a:p>
        </p:txBody>
      </p:sp>
      <p:sp>
        <p:nvSpPr>
          <p:cNvPr id="12" name="Sous-titre 2"/>
          <p:cNvSpPr txBox="1">
            <a:spLocks/>
          </p:cNvSpPr>
          <p:nvPr/>
        </p:nvSpPr>
        <p:spPr>
          <a:xfrm>
            <a:off x="1116013" y="5084763"/>
            <a:ext cx="7772400" cy="900112"/>
          </a:xfrm>
          <a:prstGeom prst="rect">
            <a:avLst/>
          </a:prstGeom>
        </p:spPr>
        <p:txBody>
          <a:bodyPr>
            <a:normAutofit fontScale="62500" lnSpcReduction="20000"/>
          </a:bodyPr>
          <a:lstStyle/>
          <a:p>
            <a:pPr algn="ctr" fontAlgn="auto">
              <a:spcBef>
                <a:spcPct val="20000"/>
              </a:spcBef>
              <a:spcAft>
                <a:spcPts val="0"/>
              </a:spcAft>
              <a:buClr>
                <a:schemeClr val="accent1">
                  <a:shade val="75000"/>
                </a:schemeClr>
              </a:buClr>
              <a:buSzPct val="55000"/>
              <a:buFont typeface="Wingdings"/>
              <a:buNone/>
              <a:defRPr/>
            </a:pPr>
            <a:r>
              <a:rPr kumimoji="1" lang="fr-FR" sz="3200" b="1" kern="0" dirty="0">
                <a:solidFill>
                  <a:schemeClr val="tx2">
                    <a:shade val="75000"/>
                  </a:schemeClr>
                </a:solidFill>
                <a:latin typeface="+mn-lt"/>
                <a:cs typeface="+mn-cs"/>
              </a:rPr>
              <a:t>Equipe animée par  : Yves </a:t>
            </a:r>
            <a:r>
              <a:rPr kumimoji="1" lang="fr-FR" sz="3200" b="1" kern="0" dirty="0" err="1">
                <a:solidFill>
                  <a:schemeClr val="tx2">
                    <a:shade val="75000"/>
                  </a:schemeClr>
                </a:solidFill>
                <a:latin typeface="+mn-lt"/>
                <a:cs typeface="+mn-cs"/>
              </a:rPr>
              <a:t>Darbarie</a:t>
            </a:r>
            <a:r>
              <a:rPr kumimoji="1" lang="fr-FR" sz="3200" b="1" kern="0" dirty="0">
                <a:solidFill>
                  <a:schemeClr val="tx2">
                    <a:shade val="75000"/>
                  </a:schemeClr>
                </a:solidFill>
                <a:latin typeface="+mn-lt"/>
                <a:cs typeface="+mn-cs"/>
              </a:rPr>
              <a:t> </a:t>
            </a:r>
            <a:endParaRPr kumimoji="1" lang="fr-FR" sz="3200" kern="0" dirty="0">
              <a:solidFill>
                <a:schemeClr val="tx2">
                  <a:shade val="75000"/>
                </a:schemeClr>
              </a:solidFill>
              <a:latin typeface="+mn-lt"/>
              <a:cs typeface="+mn-cs"/>
            </a:endParaRPr>
          </a:p>
          <a:p>
            <a:pPr algn="ctr" fontAlgn="auto">
              <a:spcBef>
                <a:spcPct val="20000"/>
              </a:spcBef>
              <a:spcAft>
                <a:spcPts val="0"/>
              </a:spcAft>
              <a:buClr>
                <a:schemeClr val="accent1">
                  <a:shade val="75000"/>
                </a:schemeClr>
              </a:buClr>
              <a:buSzPct val="55000"/>
              <a:buFont typeface="Wingdings"/>
              <a:buNone/>
              <a:defRPr/>
            </a:pPr>
            <a:r>
              <a:rPr kumimoji="1" lang="fr-FR" sz="3200" kern="0" dirty="0">
                <a:solidFill>
                  <a:schemeClr val="tx2">
                    <a:shade val="75000"/>
                  </a:schemeClr>
                </a:solidFill>
                <a:latin typeface="+mn-lt"/>
                <a:cs typeface="+mn-cs"/>
              </a:rPr>
              <a:t>Membres du groupe  : 7 personnes et 7 établissement (5 Lycées et 2 collèges)</a:t>
            </a:r>
          </a:p>
          <a:p>
            <a:pPr algn="ctr" fontAlgn="auto">
              <a:spcBef>
                <a:spcPct val="20000"/>
              </a:spcBef>
              <a:spcAft>
                <a:spcPts val="0"/>
              </a:spcAft>
              <a:buClr>
                <a:schemeClr val="accent1">
                  <a:shade val="75000"/>
                </a:schemeClr>
              </a:buClr>
              <a:buSzPct val="55000"/>
              <a:buFont typeface="Wingdings"/>
              <a:buNone/>
              <a:defRPr/>
            </a:pPr>
            <a:endParaRPr kumimoji="1" lang="fr-FR" sz="3200" kern="0" dirty="0">
              <a:solidFill>
                <a:schemeClr val="tx2">
                  <a:shade val="75000"/>
                </a:schemeClr>
              </a:solidFill>
              <a:latin typeface="+mn-lt"/>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e 4"/>
          <p:cNvGrpSpPr>
            <a:grpSpLocks/>
          </p:cNvGrpSpPr>
          <p:nvPr/>
        </p:nvGrpSpPr>
        <p:grpSpPr bwMode="auto">
          <a:xfrm>
            <a:off x="3779838" y="115888"/>
            <a:ext cx="1216025" cy="911225"/>
            <a:chOff x="899592" y="332656"/>
            <a:chExt cx="2008610" cy="1874613"/>
          </a:xfrm>
        </p:grpSpPr>
        <p:pic>
          <p:nvPicPr>
            <p:cNvPr id="17416" name="Picture 4" descr="C:\Users\Yves\AppData\Local\Microsoft\Windows\Temporary Internet Files\Content.IE5\EZQMP7JS\MC900198991[1].wmf"/>
            <p:cNvPicPr>
              <a:picLocks noChangeAspect="1" noChangeArrowheads="1"/>
            </p:cNvPicPr>
            <p:nvPr/>
          </p:nvPicPr>
          <p:blipFill>
            <a:blip r:embed="rId3" cstate="email"/>
            <a:srcRect/>
            <a:stretch>
              <a:fillRect/>
            </a:stretch>
          </p:blipFill>
          <p:spPr bwMode="auto">
            <a:xfrm>
              <a:off x="1835696" y="332656"/>
              <a:ext cx="924453" cy="757484"/>
            </a:xfrm>
            <a:prstGeom prst="rect">
              <a:avLst/>
            </a:prstGeom>
            <a:noFill/>
            <a:ln w="9525">
              <a:noFill/>
              <a:miter lim="800000"/>
              <a:headEnd/>
              <a:tailEnd/>
            </a:ln>
          </p:spPr>
        </p:pic>
        <p:pic>
          <p:nvPicPr>
            <p:cNvPr id="17417" name="Picture 2" descr="C:\Users\Yves\AppData\Local\Microsoft\Windows\Temporary Internet Files\Content.IE5\U8WPUPME\MC900351277[1].wmf"/>
            <p:cNvPicPr>
              <a:picLocks noChangeAspect="1" noChangeArrowheads="1"/>
            </p:cNvPicPr>
            <p:nvPr/>
          </p:nvPicPr>
          <p:blipFill>
            <a:blip r:embed="rId4" cstate="email"/>
            <a:srcRect/>
            <a:stretch>
              <a:fillRect/>
            </a:stretch>
          </p:blipFill>
          <p:spPr bwMode="auto">
            <a:xfrm>
              <a:off x="1403648" y="836712"/>
              <a:ext cx="1504554" cy="1218334"/>
            </a:xfrm>
            <a:prstGeom prst="rect">
              <a:avLst/>
            </a:prstGeom>
            <a:noFill/>
            <a:ln w="9525">
              <a:noFill/>
              <a:miter lim="800000"/>
              <a:headEnd/>
              <a:tailEnd/>
            </a:ln>
          </p:spPr>
        </p:pic>
        <p:pic>
          <p:nvPicPr>
            <p:cNvPr id="17418" name="Picture 3" descr="C:\Users\Yves\AppData\Local\Microsoft\Windows\Temporary Internet Files\Content.IE5\ZOY42LIV\MC900230847[1].wmf"/>
            <p:cNvPicPr>
              <a:picLocks noChangeAspect="1" noChangeArrowheads="1"/>
            </p:cNvPicPr>
            <p:nvPr/>
          </p:nvPicPr>
          <p:blipFill>
            <a:blip r:embed="rId5" cstate="email"/>
            <a:srcRect/>
            <a:stretch>
              <a:fillRect/>
            </a:stretch>
          </p:blipFill>
          <p:spPr bwMode="auto">
            <a:xfrm>
              <a:off x="899592" y="1484784"/>
              <a:ext cx="990985" cy="722485"/>
            </a:xfrm>
            <a:prstGeom prst="rect">
              <a:avLst/>
            </a:prstGeom>
            <a:noFill/>
            <a:ln w="9525">
              <a:noFill/>
              <a:miter lim="800000"/>
              <a:headEnd/>
              <a:tailEnd/>
            </a:ln>
          </p:spPr>
        </p:pic>
      </p:grpSp>
      <p:sp>
        <p:nvSpPr>
          <p:cNvPr id="2" name="Titre 1"/>
          <p:cNvSpPr>
            <a:spLocks noGrp="1"/>
          </p:cNvSpPr>
          <p:nvPr>
            <p:ph type="title"/>
          </p:nvPr>
        </p:nvSpPr>
        <p:spPr>
          <a:xfrm>
            <a:off x="457200" y="642918"/>
            <a:ext cx="8229600" cy="1143000"/>
          </a:xfrm>
        </p:spPr>
        <p:txBody>
          <a:bodyPr>
            <a:normAutofit fontScale="90000"/>
          </a:bodyPr>
          <a:lstStyle/>
          <a:p>
            <a:pPr fontAlgn="auto">
              <a:spcAft>
                <a:spcPts val="0"/>
              </a:spcAft>
              <a:defRPr/>
            </a:pPr>
            <a:r>
              <a:rPr lang="fr-FR" dirty="0" smtClean="0"/>
              <a:t>Exploration de la biodiversité : </a:t>
            </a:r>
            <a:br>
              <a:rPr lang="fr-FR" dirty="0" smtClean="0"/>
            </a:br>
            <a:r>
              <a:rPr lang="fr-FR" dirty="0" smtClean="0"/>
              <a:t>de l’espace au terrain</a:t>
            </a:r>
            <a:endParaRPr lang="fr-FR" dirty="0"/>
          </a:p>
        </p:txBody>
      </p:sp>
      <p:sp>
        <p:nvSpPr>
          <p:cNvPr id="3" name="Espace réservé du contenu 2"/>
          <p:cNvSpPr>
            <a:spLocks noGrp="1"/>
          </p:cNvSpPr>
          <p:nvPr>
            <p:ph idx="1"/>
          </p:nvPr>
        </p:nvSpPr>
        <p:spPr>
          <a:xfrm>
            <a:off x="466725" y="1857375"/>
            <a:ext cx="8281740" cy="4429125"/>
          </a:xfrm>
        </p:spPr>
        <p:txBody>
          <a:bodyPr>
            <a:normAutofit fontScale="85000" lnSpcReduction="10000"/>
          </a:bodyPr>
          <a:lstStyle/>
          <a:p>
            <a:pPr fontAlgn="auto">
              <a:spcAft>
                <a:spcPts val="0"/>
              </a:spcAft>
              <a:buClr>
                <a:schemeClr val="accent1">
                  <a:shade val="75000"/>
                </a:schemeClr>
              </a:buClr>
              <a:buFont typeface="Wingdings"/>
              <a:buChar char="p"/>
              <a:defRPr/>
            </a:pPr>
            <a:r>
              <a:rPr lang="fr-FR" dirty="0" smtClean="0">
                <a:solidFill>
                  <a:schemeClr val="bg2">
                    <a:lumMod val="25000"/>
                  </a:schemeClr>
                </a:solidFill>
              </a:rPr>
              <a:t>Historique du projet</a:t>
            </a:r>
          </a:p>
          <a:p>
            <a:pPr lvl="1" fontAlgn="auto">
              <a:spcAft>
                <a:spcPts val="0"/>
              </a:spcAft>
              <a:buFont typeface="Wingdings"/>
              <a:buChar char="n"/>
              <a:defRPr/>
            </a:pPr>
            <a:r>
              <a:rPr lang="fr-FR" dirty="0" smtClean="0">
                <a:solidFill>
                  <a:schemeClr val="bg2">
                    <a:lumMod val="25000"/>
                  </a:schemeClr>
                </a:solidFill>
              </a:rPr>
              <a:t>L’Académie de Bordeaux bénéficie d’un partenariat avec le CNES. </a:t>
            </a:r>
          </a:p>
          <a:p>
            <a:pPr lvl="1" fontAlgn="auto">
              <a:spcAft>
                <a:spcPts val="0"/>
              </a:spcAft>
              <a:buFont typeface="Wingdings"/>
              <a:buChar char="n"/>
              <a:defRPr/>
            </a:pPr>
            <a:r>
              <a:rPr lang="fr-FR" dirty="0" smtClean="0">
                <a:solidFill>
                  <a:schemeClr val="bg2">
                    <a:lumMod val="25000"/>
                  </a:schemeClr>
                </a:solidFill>
              </a:rPr>
              <a:t>A ce titre, l’Académie à été sollicitée pour former une </a:t>
            </a:r>
            <a:r>
              <a:rPr lang="fr-FR" dirty="0" smtClean="0">
                <a:solidFill>
                  <a:schemeClr val="accent6">
                    <a:lumMod val="75000"/>
                  </a:schemeClr>
                </a:solidFill>
              </a:rPr>
              <a:t>équipe disciplinaire en SVT </a:t>
            </a:r>
            <a:r>
              <a:rPr lang="fr-FR" dirty="0" smtClean="0">
                <a:solidFill>
                  <a:schemeClr val="bg2">
                    <a:lumMod val="25000"/>
                  </a:schemeClr>
                </a:solidFill>
              </a:rPr>
              <a:t>ayant en charge la réalisation d’activités pédagogiques sur les potentialités des données Pléiades.</a:t>
            </a:r>
          </a:p>
          <a:p>
            <a:pPr lvl="1" fontAlgn="auto">
              <a:spcAft>
                <a:spcPts val="0"/>
              </a:spcAft>
              <a:buFont typeface="Wingdings"/>
              <a:buChar char="n"/>
              <a:defRPr/>
            </a:pPr>
            <a:r>
              <a:rPr lang="fr-FR" dirty="0" smtClean="0">
                <a:solidFill>
                  <a:schemeClr val="bg2">
                    <a:lumMod val="25000"/>
                  </a:schemeClr>
                </a:solidFill>
              </a:rPr>
              <a:t>Pléiades est une constellation de satellites (deux en fait) permettant d’obtenir des images d’une résolution de 70cm. Ces satellites seront lancés à partir de décembre 2011. Ce projet dual (scientifique et militaire) comporte un volet sur l’éducation.</a:t>
            </a:r>
          </a:p>
          <a:p>
            <a:pPr fontAlgn="auto">
              <a:spcAft>
                <a:spcPts val="0"/>
              </a:spcAft>
              <a:buClr>
                <a:schemeClr val="accent1">
                  <a:shade val="75000"/>
                </a:schemeClr>
              </a:buClr>
              <a:buFont typeface="Wingdings"/>
              <a:buChar char="p"/>
              <a:defRPr/>
            </a:pPr>
            <a:endParaRPr lang="fr-FR" dirty="0">
              <a:solidFill>
                <a:schemeClr val="bg2">
                  <a:lumMod val="25000"/>
                </a:schemeClr>
              </a:solidFill>
            </a:endParaRPr>
          </a:p>
        </p:txBody>
      </p:sp>
      <p:sp>
        <p:nvSpPr>
          <p:cNvPr id="17413" name="Espace réservé du pied de page 3"/>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r>
              <a:rPr lang="fr-FR"/>
              <a:t>TraAM SVT Académie de Bordeaux</a:t>
            </a:r>
          </a:p>
        </p:txBody>
      </p:sp>
      <p:pic>
        <p:nvPicPr>
          <p:cNvPr id="17414" name="Picture 4" descr="C:\Users\Yves\AppData\Local\Microsoft\Windows\Temporary Internet Files\Low\Content.IE5\BPDB7W1M\MC900438023[1].PNG"/>
          <p:cNvPicPr>
            <a:picLocks noChangeAspect="1" noChangeArrowheads="1"/>
          </p:cNvPicPr>
          <p:nvPr/>
        </p:nvPicPr>
        <p:blipFill>
          <a:blip r:embed="rId6" cstate="email"/>
          <a:srcRect/>
          <a:stretch>
            <a:fillRect/>
          </a:stretch>
        </p:blipFill>
        <p:spPr bwMode="auto">
          <a:xfrm rot="-1326887">
            <a:off x="0" y="5626100"/>
            <a:ext cx="1196975" cy="1196975"/>
          </a:xfrm>
          <a:prstGeom prst="rect">
            <a:avLst/>
          </a:prstGeom>
          <a:noFill/>
          <a:ln w="9525">
            <a:noFill/>
            <a:miter lim="800000"/>
            <a:headEnd/>
            <a:tailEnd/>
          </a:ln>
        </p:spPr>
      </p:pic>
      <p:pic>
        <p:nvPicPr>
          <p:cNvPr id="17415" name="Picture 5" descr="C:\Users\Yves\AppData\Local\Microsoft\Windows\Temporary Internet Files\Low\Content.IE5\ZUZXGW40\MC900437638[1].PNG"/>
          <p:cNvPicPr>
            <a:picLocks noChangeAspect="1" noChangeArrowheads="1"/>
          </p:cNvPicPr>
          <p:nvPr/>
        </p:nvPicPr>
        <p:blipFill>
          <a:blip r:embed="rId7"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littoral.ifen.fr/uploads/pics/nws6-artc-1-head.jpg"/>
          <p:cNvPicPr>
            <a:picLocks noChangeAspect="1" noChangeArrowheads="1"/>
          </p:cNvPicPr>
          <p:nvPr/>
        </p:nvPicPr>
        <p:blipFill>
          <a:blip r:embed="rId3" cstate="email"/>
          <a:srcRect/>
          <a:stretch>
            <a:fillRect/>
          </a:stretch>
        </p:blipFill>
        <p:spPr bwMode="auto">
          <a:xfrm>
            <a:off x="3779838" y="1268413"/>
            <a:ext cx="5048250" cy="1905000"/>
          </a:xfrm>
          <a:prstGeom prst="rect">
            <a:avLst/>
          </a:prstGeom>
          <a:noFill/>
          <a:ln w="9525">
            <a:noFill/>
            <a:miter lim="800000"/>
            <a:headEnd/>
            <a:tailEnd/>
          </a:ln>
        </p:spPr>
      </p:pic>
      <p:pic>
        <p:nvPicPr>
          <p:cNvPr id="18435" name="Picture 4" descr="http://www.littoral.ifen.fr/uploads/pics/photo-cnes1.jpg"/>
          <p:cNvPicPr>
            <a:picLocks noChangeAspect="1" noChangeArrowheads="1"/>
          </p:cNvPicPr>
          <p:nvPr/>
        </p:nvPicPr>
        <p:blipFill>
          <a:blip r:embed="rId4" cstate="email"/>
          <a:srcRect/>
          <a:stretch>
            <a:fillRect/>
          </a:stretch>
        </p:blipFill>
        <p:spPr bwMode="auto">
          <a:xfrm>
            <a:off x="179388" y="1773238"/>
            <a:ext cx="3455987" cy="3663950"/>
          </a:xfrm>
          <a:prstGeom prst="rect">
            <a:avLst/>
          </a:prstGeom>
          <a:noFill/>
          <a:ln w="9525">
            <a:noFill/>
            <a:miter lim="800000"/>
            <a:headEnd/>
            <a:tailEnd/>
          </a:ln>
        </p:spPr>
      </p:pic>
      <p:pic>
        <p:nvPicPr>
          <p:cNvPr id="18436" name="Picture 6" descr="http://www.littoral.ifen.fr/uploads/pics/photo-cnes2.jpg"/>
          <p:cNvPicPr>
            <a:picLocks noChangeAspect="1" noChangeArrowheads="1"/>
          </p:cNvPicPr>
          <p:nvPr/>
        </p:nvPicPr>
        <p:blipFill>
          <a:blip r:embed="rId5" cstate="email"/>
          <a:srcRect/>
          <a:stretch>
            <a:fillRect/>
          </a:stretch>
        </p:blipFill>
        <p:spPr bwMode="auto">
          <a:xfrm>
            <a:off x="5508625" y="4221163"/>
            <a:ext cx="2857500" cy="2133600"/>
          </a:xfrm>
          <a:prstGeom prst="rect">
            <a:avLst/>
          </a:prstGeom>
          <a:noFill/>
          <a:ln w="9525">
            <a:noFill/>
            <a:miter lim="800000"/>
            <a:headEnd/>
            <a:tailEnd/>
          </a:ln>
        </p:spPr>
      </p:pic>
      <p:grpSp>
        <p:nvGrpSpPr>
          <p:cNvPr id="18437" name="Groupe 4"/>
          <p:cNvGrpSpPr>
            <a:grpSpLocks/>
          </p:cNvGrpSpPr>
          <p:nvPr/>
        </p:nvGrpSpPr>
        <p:grpSpPr bwMode="auto">
          <a:xfrm>
            <a:off x="3779838" y="115888"/>
            <a:ext cx="1216025" cy="911225"/>
            <a:chOff x="899592" y="332656"/>
            <a:chExt cx="2008610" cy="1874613"/>
          </a:xfrm>
        </p:grpSpPr>
        <p:pic>
          <p:nvPicPr>
            <p:cNvPr id="18440" name="Picture 4" descr="C:\Users\Yves\AppData\Local\Microsoft\Windows\Temporary Internet Files\Content.IE5\EZQMP7JS\MC900198991[1].wmf"/>
            <p:cNvPicPr>
              <a:picLocks noChangeAspect="1" noChangeArrowheads="1"/>
            </p:cNvPicPr>
            <p:nvPr/>
          </p:nvPicPr>
          <p:blipFill>
            <a:blip r:embed="rId6" cstate="email"/>
            <a:srcRect/>
            <a:stretch>
              <a:fillRect/>
            </a:stretch>
          </p:blipFill>
          <p:spPr bwMode="auto">
            <a:xfrm>
              <a:off x="1835696" y="332656"/>
              <a:ext cx="924453" cy="757484"/>
            </a:xfrm>
            <a:prstGeom prst="rect">
              <a:avLst/>
            </a:prstGeom>
            <a:noFill/>
            <a:ln w="9525">
              <a:noFill/>
              <a:miter lim="800000"/>
              <a:headEnd/>
              <a:tailEnd/>
            </a:ln>
          </p:spPr>
        </p:pic>
        <p:pic>
          <p:nvPicPr>
            <p:cNvPr id="18441" name="Picture 2" descr="C:\Users\Yves\AppData\Local\Microsoft\Windows\Temporary Internet Files\Content.IE5\U8WPUPME\MC900351277[1].wmf"/>
            <p:cNvPicPr>
              <a:picLocks noChangeAspect="1" noChangeArrowheads="1"/>
            </p:cNvPicPr>
            <p:nvPr/>
          </p:nvPicPr>
          <p:blipFill>
            <a:blip r:embed="rId7" cstate="email"/>
            <a:srcRect/>
            <a:stretch>
              <a:fillRect/>
            </a:stretch>
          </p:blipFill>
          <p:spPr bwMode="auto">
            <a:xfrm>
              <a:off x="1403648" y="836712"/>
              <a:ext cx="1504554" cy="1218334"/>
            </a:xfrm>
            <a:prstGeom prst="rect">
              <a:avLst/>
            </a:prstGeom>
            <a:noFill/>
            <a:ln w="9525">
              <a:noFill/>
              <a:miter lim="800000"/>
              <a:headEnd/>
              <a:tailEnd/>
            </a:ln>
          </p:spPr>
        </p:pic>
        <p:pic>
          <p:nvPicPr>
            <p:cNvPr id="18442" name="Picture 3" descr="C:\Users\Yves\AppData\Local\Microsoft\Windows\Temporary Internet Files\Content.IE5\ZOY42LIV\MC900230847[1].wmf"/>
            <p:cNvPicPr>
              <a:picLocks noChangeAspect="1" noChangeArrowheads="1"/>
            </p:cNvPicPr>
            <p:nvPr/>
          </p:nvPicPr>
          <p:blipFill>
            <a:blip r:embed="rId8" cstate="email"/>
            <a:srcRect/>
            <a:stretch>
              <a:fillRect/>
            </a:stretch>
          </p:blipFill>
          <p:spPr bwMode="auto">
            <a:xfrm>
              <a:off x="899592" y="1484784"/>
              <a:ext cx="990985" cy="722485"/>
            </a:xfrm>
            <a:prstGeom prst="rect">
              <a:avLst/>
            </a:prstGeom>
            <a:noFill/>
            <a:ln w="9525">
              <a:noFill/>
              <a:miter lim="800000"/>
              <a:headEnd/>
              <a:tailEnd/>
            </a:ln>
          </p:spPr>
        </p:pic>
      </p:grpSp>
      <p:pic>
        <p:nvPicPr>
          <p:cNvPr id="18438" name="Picture 4" descr="C:\Users\Yves\AppData\Local\Microsoft\Windows\Temporary Internet Files\Low\Content.IE5\BPDB7W1M\MC900438023[1].PNG"/>
          <p:cNvPicPr>
            <a:picLocks noChangeAspect="1" noChangeArrowheads="1"/>
          </p:cNvPicPr>
          <p:nvPr/>
        </p:nvPicPr>
        <p:blipFill>
          <a:blip r:embed="rId9" cstate="email"/>
          <a:srcRect/>
          <a:stretch>
            <a:fillRect/>
          </a:stretch>
        </p:blipFill>
        <p:spPr bwMode="auto">
          <a:xfrm rot="-1326887">
            <a:off x="0" y="5626100"/>
            <a:ext cx="1196975" cy="1196975"/>
          </a:xfrm>
          <a:prstGeom prst="rect">
            <a:avLst/>
          </a:prstGeom>
          <a:noFill/>
          <a:ln w="9525">
            <a:noFill/>
            <a:miter lim="800000"/>
            <a:headEnd/>
            <a:tailEnd/>
          </a:ln>
        </p:spPr>
      </p:pic>
      <p:pic>
        <p:nvPicPr>
          <p:cNvPr id="18439" name="Picture 5" descr="C:\Users\Yves\AppData\Local\Microsoft\Windows\Temporary Internet Files\Low\Content.IE5\ZUZXGW40\MC900437638[1].PNG"/>
          <p:cNvPicPr>
            <a:picLocks noChangeAspect="1" noChangeArrowheads="1"/>
          </p:cNvPicPr>
          <p:nvPr/>
        </p:nvPicPr>
        <p:blipFill>
          <a:blip r:embed="rId10" cstate="email"/>
          <a:srcRect/>
          <a:stretch>
            <a:fillRect/>
          </a:stretch>
        </p:blipFill>
        <p:spPr bwMode="auto">
          <a:xfrm>
            <a:off x="7885113" y="115888"/>
            <a:ext cx="1395412" cy="1397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Ruisseau</Template>
  <TotalTime>237</TotalTime>
  <Words>1092</Words>
  <Application>Microsoft Office PowerPoint</Application>
  <PresentationFormat>Affichage à l'écran (4:3)</PresentationFormat>
  <Paragraphs>208</Paragraphs>
  <Slides>37</Slides>
  <Notes>37</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Brooklet</vt:lpstr>
      <vt:lpstr>BIODIVERSITE ET NUMERIQUE </vt:lpstr>
      <vt:lpstr>Description du projet</vt:lpstr>
      <vt:lpstr>Description du projet</vt:lpstr>
      <vt:lpstr>Description du projet</vt:lpstr>
      <vt:lpstr>Description du projet</vt:lpstr>
      <vt:lpstr>Description du projet</vt:lpstr>
      <vt:lpstr>Exploration de la biodiversité : de l’espace au terrain</vt:lpstr>
      <vt:lpstr>Exploration de la biodiversité :  de l’espace au terrain</vt:lpstr>
      <vt:lpstr>Diapositive 9</vt:lpstr>
      <vt:lpstr>Exploration de la biodiversité :  de l’espace au terrain</vt:lpstr>
      <vt:lpstr>Exploration de la biodiversité :  de l’espace au terrain</vt:lpstr>
      <vt:lpstr>Exploration de la biodiversité :  de l’espace au terrain</vt:lpstr>
      <vt:lpstr>Exploration de la biodiversité :  de l’espace au terrain</vt:lpstr>
      <vt:lpstr>Exploration de la biodiversité :  de l’espace au terrain</vt:lpstr>
      <vt:lpstr>Exploration de la biodiversité :  de l’espace au terrain</vt:lpstr>
      <vt:lpstr>Exploration de la biodiversité :  de l’espace au terrain</vt:lpstr>
      <vt:lpstr>Exemple de production</vt:lpstr>
      <vt:lpstr>Exemple de production</vt:lpstr>
      <vt:lpstr>Activité 1 : Les milieux du Bassin d’Arcachon </vt:lpstr>
      <vt:lpstr>Activité 1 : Les milieux du Bassin d’Arcachon </vt:lpstr>
      <vt:lpstr>Diapositive 21</vt:lpstr>
      <vt:lpstr>Diapositive 22</vt:lpstr>
      <vt:lpstr>Activité 4 : La forêt landaise, écosystème forestier ou agrosystème</vt:lpstr>
      <vt:lpstr>Diapositive 24</vt:lpstr>
      <vt:lpstr>Diapositive 25</vt:lpstr>
      <vt:lpstr>Activité 5 : Déterminer des zones d’intérêt pour une sortie sur le terrain </vt:lpstr>
      <vt:lpstr>Diapositive 27</vt:lpstr>
      <vt:lpstr>Diapositive 28</vt:lpstr>
      <vt:lpstr>Diapositive 29</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lpstr>Composante 2a : « Approche de la biodiversité des insectes dans la région Aquitaine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Yves DARBARIE</dc:creator>
  <cp:lastModifiedBy>perez</cp:lastModifiedBy>
  <cp:revision>42</cp:revision>
  <dcterms:created xsi:type="dcterms:W3CDTF">2011-10-12T19:14:26Z</dcterms:created>
  <dcterms:modified xsi:type="dcterms:W3CDTF">2012-02-05T14:39:53Z</dcterms:modified>
</cp:coreProperties>
</file>